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71" r:id="rId8"/>
    <p:sldId id="267" r:id="rId9"/>
    <p:sldId id="272" r:id="rId10"/>
    <p:sldId id="269" r:id="rId11"/>
    <p:sldId id="261" r:id="rId12"/>
    <p:sldId id="259" r:id="rId13"/>
    <p:sldId id="265" r:id="rId14"/>
    <p:sldId id="266" r:id="rId15"/>
    <p:sldId id="268" r:id="rId16"/>
    <p:sldId id="273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08891-FDB9-8815-FA96-55D0A34BBC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124063-A3E7-910E-125D-35CA4933AA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77874-BA94-9F20-63FA-13917A1CE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9CEEE-986A-F1B5-1509-66ADC16DA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07183-91AB-07AF-E15C-3EE9788F3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31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FBF3C-62C5-15FA-1BFC-8949F0217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552589-F3B4-BE4B-64D8-8B53A2262F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92241-B667-A879-493F-103EEA536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48F36-19AC-5E66-9559-6293A82EB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19B37-D49B-1702-929F-F062BF33D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5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431428-EBBD-103C-E570-072D11FB9C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93A4E0-7756-FB76-C6DD-8EBCB01FEC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0D790-9C55-6B3A-1946-8608F070C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E8602-731A-BA9F-0F4A-F279561C8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77441-B45B-0F8F-E809-B62107F6E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950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69BE9-88A8-26E2-B94B-96AF8943C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10105-619A-5D8C-9DE7-B2D5D5862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7C606-E793-4998-F62D-DF6C8A6E0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62B36-6106-961A-D53E-F768335B8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DD3CB-B15D-1F5A-B840-E02BE4D19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8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BC1F1-78C5-DD32-76AD-AAD34C30B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ED037-5C12-4D45-7339-D95C4CCF6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9D6B5-8FD6-A3AC-91CB-8E23ACEC7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413EB-F602-8A2F-595F-C4933F834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38829-3262-BC31-143D-1F21FBC0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7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97159-DFAC-1FDF-02BD-356D6E71D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DC4E2-299C-E1B3-DF43-63CAE3F43F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FBA68B-6E3F-5B88-080D-84E3958710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FFB655-D6B1-5CF7-FD06-D649E6990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A45ADE-6034-E287-2034-D0A951215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B68F02-4F26-CE4F-D705-48151B2D7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2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A11AD-6373-10F4-21C3-598AC816B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3FA967-B78D-B185-3D31-D630636C2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D82729-CDC4-A82F-43CF-78A2F7342E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EC9609-64DC-5152-6AAC-A086788556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0976BB-0017-4160-D114-A409BC8DA6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DE8A0E-1973-DD8F-55C7-B29547479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B5D8F8-DD0B-2978-647A-767F44E27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B00FFA-07CB-7891-8FC0-D91A926E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51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26165-DF14-0411-91B6-5168630E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4F5AA4-099E-67DF-FAF5-93A342A9C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2C6C4B-FBF0-50C5-1D78-5E89D5218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37A6D8-0DC9-C276-DE35-222540C96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A5ABEE-3CE5-7420-1505-C40A97B7E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A1768A-8B9B-C691-64F7-AFC2CA8EB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31684A-AC98-F2D1-DCAF-43DC1012F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51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73E71-33BF-F116-6DBE-93ED9CE9E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F5C86-0D48-E00B-146D-C306B8F9A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03AD10-2918-F271-FD9F-D7E174221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95641E-11DB-C422-500C-84D03CB27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911A60-D389-DB13-4A46-626476909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B8881-AC7B-DC6F-B3E3-A69FA6B6E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41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17760-805A-5434-00B7-A4D0BD518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EFCEB9-E4A5-710E-173E-5878AD7CE8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95EF3D-E966-6F84-A246-CB0A2D5EA8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965892-4219-555A-6513-73EA49CF1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F6901-E4B6-7304-7BF8-94381F9E8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029E06-136A-A092-A89F-DF46091C0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6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E4CE89-CD36-5EC5-89E6-C7AA13DEE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540E5-B265-9BA8-0F4C-26754E497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6DF13-FCFA-C84E-7201-3C898C17B5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0A1D07-FE04-4202-90FA-8469737C2262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48D63-B9B3-DD7C-D068-F73459F6DA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60D75-9601-A240-68B7-E50BE4A5ED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74B20C-6155-427D-BA3E-267815F32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96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hikmet.bursali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3FFD3-4CF4-CCBB-6327-EE83D3D428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LHC-BWS Impedance Study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732D7-EB25-792B-7F36-15D57F78E4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sz="2400" dirty="0"/>
              <a:t>07/10/2024</a:t>
            </a:r>
          </a:p>
          <a:p>
            <a:r>
              <a:rPr lang="en-US" sz="2400" dirty="0"/>
              <a:t>H. Bursali on behalf of Impedance Team</a:t>
            </a:r>
          </a:p>
          <a:p>
            <a:r>
              <a:rPr lang="en-US" sz="240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hikmet.bursali@cern.ch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endParaRPr lang="en-GB" sz="2400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pic>
        <p:nvPicPr>
          <p:cNvPr id="9" name="Picture 6" descr="CERN Logo">
            <a:extLst>
              <a:ext uri="{FF2B5EF4-FFF2-40B4-BE49-F238E27FC236}">
                <a16:creationId xmlns:a16="http://schemas.microsoft.com/office/drawing/2014/main" id="{1C8BE1BE-D7AF-1F34-53FE-1BA01DF087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1" r="18451"/>
          <a:stretch/>
        </p:blipFill>
        <p:spPr bwMode="auto">
          <a:xfrm>
            <a:off x="261257" y="263104"/>
            <a:ext cx="1922106" cy="175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FEF643-DF11-71C9-3B03-6CBD7C7B5C8C}"/>
              </a:ext>
            </a:extLst>
          </p:cNvPr>
          <p:cNvSpPr txBox="1"/>
          <p:nvPr/>
        </p:nvSpPr>
        <p:spPr>
          <a:xfrm>
            <a:off x="617327" y="2017277"/>
            <a:ext cx="1045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SY-RF-BR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BFF85B-9E7D-E8FE-F834-A4ED9BCA72B6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DBC2A9-5AB3-2D8A-2486-0FDB6FA853DD}"/>
              </a:ext>
            </a:extLst>
          </p:cNvPr>
          <p:cNvSpPr txBox="1"/>
          <p:nvPr/>
        </p:nvSpPr>
        <p:spPr>
          <a:xfrm>
            <a:off x="382954" y="6119336"/>
            <a:ext cx="2262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*BWS -&gt; Beam Wire Scanner</a:t>
            </a:r>
          </a:p>
        </p:txBody>
      </p:sp>
    </p:spTree>
    <p:extLst>
      <p:ext uri="{BB962C8B-B14F-4D97-AF65-F5344CB8AC3E}">
        <p14:creationId xmlns:p14="http://schemas.microsoft.com/office/powerpoint/2010/main" val="2954278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7E29D-6CB3-C8B3-2A20-2459E1457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Tried Modifications – Winged Chamber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B55A76-1D2C-A87D-40B8-AAB7E9A47D3A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1F30D6-A99D-15F0-B401-8B0D773A6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259" y="1931422"/>
            <a:ext cx="9532775" cy="45614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795659-55E6-4580-8FAC-936892F549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90" y="2511129"/>
            <a:ext cx="2321034" cy="13489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CCF919-69F0-7958-D991-B34B6F0D7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291" y="4069993"/>
            <a:ext cx="2321034" cy="132556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24559D9-E080-5A7C-E10F-D7425BAC5FBE}"/>
              </a:ext>
            </a:extLst>
          </p:cNvPr>
          <p:cNvSpPr/>
          <p:nvPr/>
        </p:nvSpPr>
        <p:spPr>
          <a:xfrm>
            <a:off x="149290" y="2514600"/>
            <a:ext cx="2321034" cy="13454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EF48DE-F786-CCEF-3DAA-1E4ED1B3AF71}"/>
              </a:ext>
            </a:extLst>
          </p:cNvPr>
          <p:cNvSpPr/>
          <p:nvPr/>
        </p:nvSpPr>
        <p:spPr>
          <a:xfrm>
            <a:off x="149290" y="4069993"/>
            <a:ext cx="2321034" cy="13255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AD46ED-B6DB-B6FA-1E79-ABE852D38487}"/>
              </a:ext>
            </a:extLst>
          </p:cNvPr>
          <p:cNvSpPr/>
          <p:nvPr/>
        </p:nvSpPr>
        <p:spPr>
          <a:xfrm>
            <a:off x="8248288" y="3191377"/>
            <a:ext cx="1810111" cy="6193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No RF contact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With RF contact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F340F6-FE00-F295-6DF9-CA67B30BBB35}"/>
              </a:ext>
            </a:extLst>
          </p:cNvPr>
          <p:cNvSpPr txBox="1"/>
          <p:nvPr/>
        </p:nvSpPr>
        <p:spPr>
          <a:xfrm>
            <a:off x="8248287" y="2816274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Winged Chamber</a:t>
            </a:r>
          </a:p>
        </p:txBody>
      </p:sp>
    </p:spTree>
    <p:extLst>
      <p:ext uri="{BB962C8B-B14F-4D97-AF65-F5344CB8AC3E}">
        <p14:creationId xmlns:p14="http://schemas.microsoft.com/office/powerpoint/2010/main" val="2887810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F11497-3287-8531-D597-5C9531522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8C9139-CF2C-FE7C-0120-83220D804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smaller chambers have better impedance response. Even they couple each other.</a:t>
            </a:r>
          </a:p>
          <a:p>
            <a:endParaRPr lang="en-US" dirty="0"/>
          </a:p>
          <a:p>
            <a:r>
              <a:rPr lang="en-US" dirty="0"/>
              <a:t>The best model till now is the short chamber.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No additional RF contact for sliding area!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Resonances are above 1 GHz!</a:t>
            </a:r>
          </a:p>
          <a:p>
            <a:endParaRPr lang="en-US" dirty="0"/>
          </a:p>
          <a:p>
            <a:r>
              <a:rPr lang="en-US" dirty="0"/>
              <a:t>Mechanical design point of view?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573F3D-2B37-BF3C-3229-66D0C9D00809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87167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F11497-3287-8531-D597-5C9531522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573F3D-2B37-BF3C-3229-66D0C9D00809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172300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904A0-1634-0023-AF1C-24FB9DF5D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Short Chamber (Below chamber -&gt; 139 mm)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71A748-DC7F-FD2A-1056-F497EC116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41988"/>
            <a:ext cx="6895489" cy="25285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F3CE7F-10C3-DC31-F0DE-3D722CC4C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824" y="4521876"/>
            <a:ext cx="5772761" cy="21670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4E15EC-33EF-7B25-2A37-B655DD9AE8FC}"/>
              </a:ext>
            </a:extLst>
          </p:cNvPr>
          <p:cNvSpPr txBox="1"/>
          <p:nvPr/>
        </p:nvSpPr>
        <p:spPr>
          <a:xfrm>
            <a:off x="8901723" y="4845538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4.6 W</a:t>
            </a:r>
          </a:p>
        </p:txBody>
      </p:sp>
    </p:spTree>
    <p:extLst>
      <p:ext uri="{BB962C8B-B14F-4D97-AF65-F5344CB8AC3E}">
        <p14:creationId xmlns:p14="http://schemas.microsoft.com/office/powerpoint/2010/main" val="1899961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D9D2B-8E3B-71C9-2AF8-9316C41EC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Tried Modifications – Short Chamber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8A3C79-1AC4-B8C6-6F07-5C59D8F4F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051" y="2481951"/>
            <a:ext cx="3468678" cy="26678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42C6B7-34BB-1101-DBF3-BE1BA17D84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864" y="2481951"/>
            <a:ext cx="3412915" cy="26678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9846AC-A20B-8AC5-18AF-D4F4AB4FA7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394" y="2481951"/>
            <a:ext cx="3448198" cy="266784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D27ED69-603E-15C6-C208-8AB816A2480B}"/>
              </a:ext>
            </a:extLst>
          </p:cNvPr>
          <p:cNvSpPr/>
          <p:nvPr/>
        </p:nvSpPr>
        <p:spPr>
          <a:xfrm>
            <a:off x="5611446" y="3429000"/>
            <a:ext cx="734646" cy="43180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7C5957-9035-31B7-81CA-055E940301F3}"/>
              </a:ext>
            </a:extLst>
          </p:cNvPr>
          <p:cNvSpPr txBox="1"/>
          <p:nvPr/>
        </p:nvSpPr>
        <p:spPr>
          <a:xfrm>
            <a:off x="5612534" y="203714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panels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D956A7-AFB7-FA5F-C290-01465B072F70}"/>
              </a:ext>
            </a:extLst>
          </p:cNvPr>
          <p:cNvSpPr txBox="1"/>
          <p:nvPr/>
        </p:nvSpPr>
        <p:spPr>
          <a:xfrm>
            <a:off x="1833027" y="203714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panels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D5F911-2F77-B2D2-3A87-B10C7905237B}"/>
              </a:ext>
            </a:extLst>
          </p:cNvPr>
          <p:cNvSpPr txBox="1"/>
          <p:nvPr/>
        </p:nvSpPr>
        <p:spPr>
          <a:xfrm>
            <a:off x="8631209" y="2037141"/>
            <a:ext cx="2114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panels + absorbers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A7AE6A-5462-F552-887F-DDDEAD0D71D0}"/>
              </a:ext>
            </a:extLst>
          </p:cNvPr>
          <p:cNvSpPr txBox="1"/>
          <p:nvPr/>
        </p:nvSpPr>
        <p:spPr>
          <a:xfrm>
            <a:off x="7905163" y="5571724"/>
            <a:ext cx="351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</a:t>
            </a:r>
            <a:r>
              <a:rPr lang="el-GR" dirty="0"/>
              <a:t>Ω</a:t>
            </a:r>
            <a:r>
              <a:rPr lang="en-US" dirty="0"/>
              <a:t>/sq NEG coated alumina blocks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F83634-E394-EAA7-2C5B-65C4CF8DBDCA}"/>
              </a:ext>
            </a:extLst>
          </p:cNvPr>
          <p:cNvCxnSpPr>
            <a:endCxn id="12" idx="0"/>
          </p:cNvCxnSpPr>
          <p:nvPr/>
        </p:nvCxnSpPr>
        <p:spPr>
          <a:xfrm flipH="1">
            <a:off x="9663946" y="3644900"/>
            <a:ext cx="800854" cy="19268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55B46ED-4745-7EB6-7F47-D8CA05BA0CC9}"/>
              </a:ext>
            </a:extLst>
          </p:cNvPr>
          <p:cNvCxnSpPr>
            <a:cxnSpLocks/>
            <a:endCxn id="12" idx="0"/>
          </p:cNvCxnSpPr>
          <p:nvPr/>
        </p:nvCxnSpPr>
        <p:spPr>
          <a:xfrm flipH="1">
            <a:off x="9663946" y="3569422"/>
            <a:ext cx="1051126" cy="20023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2484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E47D1-3B28-3565-9A72-1ED30F520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Tried Modifications – Short Chamber (2)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8CEC0C-4022-D092-E5AE-2F4940425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73" y="2395380"/>
            <a:ext cx="3583152" cy="29336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98BB25-E2E9-26F5-BD03-FEEDEBD8E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436" y="2395380"/>
            <a:ext cx="3625691" cy="29336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88B8DD-5375-B293-6F3F-3E5BFC47A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2238" y="2387247"/>
            <a:ext cx="3723088" cy="29498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03C2A2-4FFE-8E84-90E5-7E2F7340796B}"/>
              </a:ext>
            </a:extLst>
          </p:cNvPr>
          <p:cNvSpPr txBox="1"/>
          <p:nvPr/>
        </p:nvSpPr>
        <p:spPr>
          <a:xfrm>
            <a:off x="864095" y="2017915"/>
            <a:ext cx="2713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Below chamber -&gt; 154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48AE6A-BAB6-4959-FC72-EDF79BB45E72}"/>
              </a:ext>
            </a:extLst>
          </p:cNvPr>
          <p:cNvSpPr txBox="1"/>
          <p:nvPr/>
        </p:nvSpPr>
        <p:spPr>
          <a:xfrm>
            <a:off x="4650628" y="2017915"/>
            <a:ext cx="2713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Below chamber -&gt; 144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7BF7C1-07E2-63BC-B43E-4D4496ECF8D7}"/>
              </a:ext>
            </a:extLst>
          </p:cNvPr>
          <p:cNvSpPr txBox="1"/>
          <p:nvPr/>
        </p:nvSpPr>
        <p:spPr>
          <a:xfrm>
            <a:off x="8507128" y="2033864"/>
            <a:ext cx="2713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Below chamber -&gt; 139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94DA3B-FCEE-9B06-4184-1AA301A6DD50}"/>
              </a:ext>
            </a:extLst>
          </p:cNvPr>
          <p:cNvSpPr txBox="1"/>
          <p:nvPr/>
        </p:nvSpPr>
        <p:spPr>
          <a:xfrm>
            <a:off x="2102339" y="4407877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154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4BF8CA-1776-EF4F-2781-25B2A4664690}"/>
              </a:ext>
            </a:extLst>
          </p:cNvPr>
          <p:cNvSpPr txBox="1"/>
          <p:nvPr/>
        </p:nvSpPr>
        <p:spPr>
          <a:xfrm>
            <a:off x="5857632" y="4407877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144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C945D5-A848-7FD7-04F5-337BAF573A87}"/>
              </a:ext>
            </a:extLst>
          </p:cNvPr>
          <p:cNvSpPr txBox="1"/>
          <p:nvPr/>
        </p:nvSpPr>
        <p:spPr>
          <a:xfrm>
            <a:off x="9483323" y="4407877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139 mm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39B00AF-97B7-168D-0F6B-46DC0800C3F4}"/>
              </a:ext>
            </a:extLst>
          </p:cNvPr>
          <p:cNvCxnSpPr/>
          <p:nvPr/>
        </p:nvCxnSpPr>
        <p:spPr>
          <a:xfrm flipV="1">
            <a:off x="3133969" y="3751385"/>
            <a:ext cx="0" cy="1367692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EFD3BC4-595A-319E-E26E-6ADFBE8FBF44}"/>
              </a:ext>
            </a:extLst>
          </p:cNvPr>
          <p:cNvCxnSpPr>
            <a:cxnSpLocks/>
          </p:cNvCxnSpPr>
          <p:nvPr/>
        </p:nvCxnSpPr>
        <p:spPr>
          <a:xfrm flipV="1">
            <a:off x="6951785" y="3751385"/>
            <a:ext cx="0" cy="1297353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3674226-A311-D0A8-E5AD-E9AA956ECCA9}"/>
              </a:ext>
            </a:extLst>
          </p:cNvPr>
          <p:cNvCxnSpPr>
            <a:cxnSpLocks/>
          </p:cNvCxnSpPr>
          <p:nvPr/>
        </p:nvCxnSpPr>
        <p:spPr>
          <a:xfrm flipV="1">
            <a:off x="10753970" y="3786554"/>
            <a:ext cx="0" cy="1297353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01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2C097-AC6D-C108-2784-DF6C9B89B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Beam-induced RF Power Loss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EEAFB2-99D4-A902-025A-638328DB6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15267"/>
            <a:ext cx="6317762" cy="23286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7DFD34-5A5E-5D5E-928D-A2520882D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268508"/>
            <a:ext cx="6317762" cy="22802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EC8DF1-0F41-7140-3396-17919777AC21}"/>
              </a:ext>
            </a:extLst>
          </p:cNvPr>
          <p:cNvSpPr txBox="1"/>
          <p:nvPr/>
        </p:nvSpPr>
        <p:spPr>
          <a:xfrm>
            <a:off x="838200" y="1445935"/>
            <a:ext cx="295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Short Chamber (No absorber)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450D38-0E22-997A-21F8-CC1426AE990F}"/>
              </a:ext>
            </a:extLst>
          </p:cNvPr>
          <p:cNvSpPr txBox="1"/>
          <p:nvPr/>
        </p:nvSpPr>
        <p:spPr>
          <a:xfrm>
            <a:off x="838199" y="3991922"/>
            <a:ext cx="311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Short Chamber (With absorber)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DC8B47-86EA-E3C3-BD37-A1757C6BFCC7}"/>
              </a:ext>
            </a:extLst>
          </p:cNvPr>
          <p:cNvSpPr txBox="1"/>
          <p:nvPr/>
        </p:nvSpPr>
        <p:spPr>
          <a:xfrm>
            <a:off x="4611077" y="214141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5.61 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331BC8-0C8C-5441-327A-ED6F0EA60E3D}"/>
              </a:ext>
            </a:extLst>
          </p:cNvPr>
          <p:cNvSpPr txBox="1"/>
          <p:nvPr/>
        </p:nvSpPr>
        <p:spPr>
          <a:xfrm>
            <a:off x="4611077" y="459118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5.84 W</a:t>
            </a:r>
          </a:p>
        </p:txBody>
      </p:sp>
    </p:spTree>
    <p:extLst>
      <p:ext uri="{BB962C8B-B14F-4D97-AF65-F5344CB8AC3E}">
        <p14:creationId xmlns:p14="http://schemas.microsoft.com/office/powerpoint/2010/main" val="3395196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59C03-C320-932D-DE6E-4F6C8A174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Tried Modifications – Winged Chamber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357FBE-F3B2-99D5-0BDF-01DF1056F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56422"/>
            <a:ext cx="5267220" cy="30612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431ED6-6274-CEB2-1BCB-F67A6559F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074" y="2456422"/>
            <a:ext cx="5360169" cy="30612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3C591A-E2CC-4141-23CB-D0DBAA74A6F2}"/>
              </a:ext>
            </a:extLst>
          </p:cNvPr>
          <p:cNvSpPr txBox="1"/>
          <p:nvPr/>
        </p:nvSpPr>
        <p:spPr>
          <a:xfrm>
            <a:off x="2727279" y="2087090"/>
            <a:ext cx="1489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RF contact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BE5163-1788-B0BB-9B51-BA12748EAF12}"/>
              </a:ext>
            </a:extLst>
          </p:cNvPr>
          <p:cNvSpPr txBox="1"/>
          <p:nvPr/>
        </p:nvSpPr>
        <p:spPr>
          <a:xfrm>
            <a:off x="8181653" y="2087090"/>
            <a:ext cx="1675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RF contact</a:t>
            </a:r>
          </a:p>
        </p:txBody>
      </p:sp>
    </p:spTree>
    <p:extLst>
      <p:ext uri="{BB962C8B-B14F-4D97-AF65-F5344CB8AC3E}">
        <p14:creationId xmlns:p14="http://schemas.microsoft.com/office/powerpoint/2010/main" val="984579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65701-7B22-CB9B-5176-84018D995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60A34-F9E0-1994-8ADE-C847443C3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Studied Models</a:t>
            </a:r>
          </a:p>
          <a:p>
            <a:pPr lvl="1"/>
            <a:r>
              <a:rPr lang="en-US" dirty="0"/>
              <a:t>Classic Chamber</a:t>
            </a:r>
          </a:p>
          <a:p>
            <a:pPr lvl="1"/>
            <a:r>
              <a:rPr lang="en-US" dirty="0"/>
              <a:t>Short Chamber</a:t>
            </a:r>
          </a:p>
          <a:p>
            <a:pPr lvl="1"/>
            <a:r>
              <a:rPr lang="en-US" dirty="0"/>
              <a:t>Winged Chamber</a:t>
            </a:r>
          </a:p>
          <a:p>
            <a:endParaRPr lang="en-US" dirty="0"/>
          </a:p>
          <a:p>
            <a:r>
              <a:rPr lang="en-US" dirty="0"/>
              <a:t>First Results</a:t>
            </a:r>
          </a:p>
          <a:p>
            <a:endParaRPr lang="en-US" dirty="0"/>
          </a:p>
          <a:p>
            <a:r>
              <a:rPr lang="en-US" dirty="0"/>
              <a:t>Tried Modifications</a:t>
            </a:r>
          </a:p>
          <a:p>
            <a:pPr lvl="1"/>
            <a:r>
              <a:rPr lang="en-US" dirty="0"/>
              <a:t>Classic Chamber</a:t>
            </a:r>
          </a:p>
          <a:p>
            <a:pPr lvl="1"/>
            <a:r>
              <a:rPr lang="en-US" dirty="0"/>
              <a:t>Short Chamber</a:t>
            </a:r>
          </a:p>
          <a:p>
            <a:pPr lvl="1"/>
            <a:r>
              <a:rPr lang="en-US" dirty="0"/>
              <a:t>Winged Chamber</a:t>
            </a:r>
          </a:p>
          <a:p>
            <a:endParaRPr lang="en-US" dirty="0"/>
          </a:p>
          <a:p>
            <a:r>
              <a:rPr lang="en-US" dirty="0"/>
              <a:t>Conclusion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031B6B-906C-C392-F7D6-F9FD4383BC07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49756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A4D1C-83A7-FAD0-8918-3B9C4E687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Models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D9B0CF-E6E0-D5FB-2FBF-D44BBCB5F482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50BE1D-6284-5B05-EA44-2C2315E1FA5F}"/>
              </a:ext>
            </a:extLst>
          </p:cNvPr>
          <p:cNvSpPr txBox="1"/>
          <p:nvPr/>
        </p:nvSpPr>
        <p:spPr>
          <a:xfrm>
            <a:off x="2811980" y="1690688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Classic Chamber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EAE731-4341-87A4-FA97-0887E5BBA171}"/>
              </a:ext>
            </a:extLst>
          </p:cNvPr>
          <p:cNvSpPr txBox="1"/>
          <p:nvPr/>
        </p:nvSpPr>
        <p:spPr>
          <a:xfrm>
            <a:off x="5584300" y="1690688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 Chamber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B85F55-1BF9-171B-51AE-13336D799207}"/>
              </a:ext>
            </a:extLst>
          </p:cNvPr>
          <p:cNvSpPr txBox="1"/>
          <p:nvPr/>
        </p:nvSpPr>
        <p:spPr>
          <a:xfrm>
            <a:off x="8936104" y="1677622"/>
            <a:ext cx="1819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Winged Chamber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06E0F3-8897-85C8-8BB6-A3FA68524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418" y="2105466"/>
            <a:ext cx="2300115" cy="1852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F0ABA9-8E02-1093-13A7-A9ECE17E6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360" y="2110834"/>
            <a:ext cx="2406265" cy="18526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2F8C1C-BAAE-2253-CB7D-142199F82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1452" y="2105466"/>
            <a:ext cx="3282116" cy="18526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14C803B-32DA-2A6E-BB2F-07594DE40BBB}"/>
              </a:ext>
            </a:extLst>
          </p:cNvPr>
          <p:cNvSpPr txBox="1"/>
          <p:nvPr/>
        </p:nvSpPr>
        <p:spPr>
          <a:xfrm>
            <a:off x="838200" y="6139017"/>
            <a:ext cx="8842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 the first run, models were simulated without modification. -&gt; No additional RF contact.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C433646-802B-F2EE-A7BA-2225503C8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7418" y="4043314"/>
            <a:ext cx="2300115" cy="198646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9A8A4FD-C84D-56EF-F2C5-3F3F439527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1360" y="4046524"/>
            <a:ext cx="2406265" cy="197917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25B4B92-E8CB-B73C-D406-A1B0411B2C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1450" y="4075721"/>
            <a:ext cx="3282117" cy="19166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FC62D6-93E6-77FE-5F9A-FA90E7024825}"/>
              </a:ext>
            </a:extLst>
          </p:cNvPr>
          <p:cNvSpPr txBox="1"/>
          <p:nvPr/>
        </p:nvSpPr>
        <p:spPr>
          <a:xfrm>
            <a:off x="755420" y="2847146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models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B4AD88-39A2-D6B6-49C2-AA651C76C5A3}"/>
              </a:ext>
            </a:extLst>
          </p:cNvPr>
          <p:cNvSpPr txBox="1"/>
          <p:nvPr/>
        </p:nvSpPr>
        <p:spPr>
          <a:xfrm>
            <a:off x="550383" y="4710904"/>
            <a:ext cx="1641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Cross-sectional views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B7895675-4A44-6275-BD43-4A242D5858B5}"/>
              </a:ext>
            </a:extLst>
          </p:cNvPr>
          <p:cNvSpPr/>
          <p:nvPr/>
        </p:nvSpPr>
        <p:spPr>
          <a:xfrm>
            <a:off x="2094522" y="2105465"/>
            <a:ext cx="268842" cy="185269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E4492243-299F-5B34-CE93-CA99065724CA}"/>
              </a:ext>
            </a:extLst>
          </p:cNvPr>
          <p:cNvSpPr/>
          <p:nvPr/>
        </p:nvSpPr>
        <p:spPr>
          <a:xfrm>
            <a:off x="2097638" y="4042506"/>
            <a:ext cx="268842" cy="194991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0F67FA0-A0BB-218B-8248-BF020F3F6D04}"/>
              </a:ext>
            </a:extLst>
          </p:cNvPr>
          <p:cNvCxnSpPr>
            <a:cxnSpLocks/>
          </p:cNvCxnSpPr>
          <p:nvPr/>
        </p:nvCxnSpPr>
        <p:spPr>
          <a:xfrm>
            <a:off x="2527418" y="3989420"/>
            <a:ext cx="8716149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555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5EA45-1B38-2716-9E75-DE7A07A3D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EBD7F9-9EFB-E86C-C2A5-0F1E9A0A316D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E558B2-6BD4-0C0B-2835-802BC5CD4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647" y="1766643"/>
            <a:ext cx="9770706" cy="47262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01D7920-5EB1-2255-16F8-E5E2CECFDF63}"/>
              </a:ext>
            </a:extLst>
          </p:cNvPr>
          <p:cNvSpPr/>
          <p:nvPr/>
        </p:nvSpPr>
        <p:spPr>
          <a:xfrm>
            <a:off x="7026031" y="2915139"/>
            <a:ext cx="169593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Classic Chamber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Short Model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Winged Model</a:t>
            </a:r>
          </a:p>
        </p:txBody>
      </p:sp>
    </p:spTree>
    <p:extLst>
      <p:ext uri="{BB962C8B-B14F-4D97-AF65-F5344CB8AC3E}">
        <p14:creationId xmlns:p14="http://schemas.microsoft.com/office/powerpoint/2010/main" val="635100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F4CB-0945-0B0F-1A97-59D92E804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Tried Modifications – Classic Chamber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1B5645-F498-106F-B844-4D62E96C773D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ADF52F-7E6F-591E-2DE4-B2E2BBBFA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796" y="1661637"/>
            <a:ext cx="10176588" cy="48312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C342CA-7C30-1F25-9A91-B1B1002CD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03" y="3428999"/>
            <a:ext cx="1706045" cy="14473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EBF3BD-4D13-190E-00F1-D83BDA0E1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904" y="4964843"/>
            <a:ext cx="1716892" cy="15387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7F151FE-3798-6481-85CC-DEADDCD0D6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903" y="1815398"/>
            <a:ext cx="1676587" cy="152515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8997E36-C416-1445-445D-10C48A9FFC68}"/>
              </a:ext>
            </a:extLst>
          </p:cNvPr>
          <p:cNvSpPr/>
          <p:nvPr/>
        </p:nvSpPr>
        <p:spPr>
          <a:xfrm>
            <a:off x="7893698" y="3162856"/>
            <a:ext cx="212522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No RF contact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Full RF contact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RF contact on card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7B4512-0FF5-875E-E48D-57C85E94688E}"/>
              </a:ext>
            </a:extLst>
          </p:cNvPr>
          <p:cNvSpPr/>
          <p:nvPr/>
        </p:nvSpPr>
        <p:spPr>
          <a:xfrm>
            <a:off x="186903" y="1815397"/>
            <a:ext cx="1676586" cy="15251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81B97A-3415-957A-F3D6-8E5FA371E900}"/>
              </a:ext>
            </a:extLst>
          </p:cNvPr>
          <p:cNvSpPr/>
          <p:nvPr/>
        </p:nvSpPr>
        <p:spPr>
          <a:xfrm>
            <a:off x="201632" y="3428997"/>
            <a:ext cx="1676586" cy="144739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E781D6-1FE0-9334-76E4-ED7CBA1E93A5}"/>
              </a:ext>
            </a:extLst>
          </p:cNvPr>
          <p:cNvSpPr/>
          <p:nvPr/>
        </p:nvSpPr>
        <p:spPr>
          <a:xfrm>
            <a:off x="214420" y="4974605"/>
            <a:ext cx="1700223" cy="151827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0F9AA2-89BA-38C0-1979-C4464948C848}"/>
              </a:ext>
            </a:extLst>
          </p:cNvPr>
          <p:cNvSpPr txBox="1"/>
          <p:nvPr/>
        </p:nvSpPr>
        <p:spPr>
          <a:xfrm>
            <a:off x="8100147" y="2764851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Classic Chamber</a:t>
            </a:r>
          </a:p>
        </p:txBody>
      </p:sp>
    </p:spTree>
    <p:extLst>
      <p:ext uri="{BB962C8B-B14F-4D97-AF65-F5344CB8AC3E}">
        <p14:creationId xmlns:p14="http://schemas.microsoft.com/office/powerpoint/2010/main" val="532519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FA35E-CDF9-E77D-2E48-2DCB32569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Tried Modifications – Short Chamber (1)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92833C-50BD-EA35-834F-972A67F3A9F5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2ADFB4-FDE4-6C96-0BA0-F76D60B522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371" y="1768996"/>
            <a:ext cx="9952653" cy="47238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D5203A-D0E1-60E4-ECF9-1D9C30C12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398" y="4977628"/>
            <a:ext cx="1772350" cy="13631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9D68702-6D61-A730-A30C-1FBA6B0D70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398" y="3438220"/>
            <a:ext cx="1772350" cy="13854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1CBFF45-2D5B-730B-B873-025FE37EA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398" y="1911972"/>
            <a:ext cx="1772350" cy="137125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C587165-42EF-0D2E-F6C7-38E8F70EBF55}"/>
              </a:ext>
            </a:extLst>
          </p:cNvPr>
          <p:cNvSpPr/>
          <p:nvPr/>
        </p:nvSpPr>
        <p:spPr>
          <a:xfrm>
            <a:off x="7809722" y="2960061"/>
            <a:ext cx="212522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3 panels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2 panels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3 panels + absorbers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FB1016-7F25-454E-E2E4-65DA20EA467B}"/>
              </a:ext>
            </a:extLst>
          </p:cNvPr>
          <p:cNvSpPr txBox="1"/>
          <p:nvPr/>
        </p:nvSpPr>
        <p:spPr>
          <a:xfrm>
            <a:off x="8016171" y="256205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Short Chamber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D5D2E9-8E15-7A08-6E13-9FAB37329B43}"/>
              </a:ext>
            </a:extLst>
          </p:cNvPr>
          <p:cNvSpPr/>
          <p:nvPr/>
        </p:nvSpPr>
        <p:spPr>
          <a:xfrm>
            <a:off x="246398" y="1911971"/>
            <a:ext cx="1772350" cy="13712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5E3A420-B987-6242-C617-B129C4F976D9}"/>
              </a:ext>
            </a:extLst>
          </p:cNvPr>
          <p:cNvSpPr/>
          <p:nvPr/>
        </p:nvSpPr>
        <p:spPr>
          <a:xfrm>
            <a:off x="246398" y="3445307"/>
            <a:ext cx="1772350" cy="137125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37DA68-05B6-9B6A-658A-8DC6E75F2F2F}"/>
              </a:ext>
            </a:extLst>
          </p:cNvPr>
          <p:cNvSpPr/>
          <p:nvPr/>
        </p:nvSpPr>
        <p:spPr>
          <a:xfrm>
            <a:off x="246398" y="4969531"/>
            <a:ext cx="1772350" cy="137125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5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F2038-889B-788F-713F-4332B1A71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 on Short Chamber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9E0981-4475-EDC6-01A3-007965641D3C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93D5E5-257E-40CA-38F3-6D7A62E2B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658" y="1690688"/>
            <a:ext cx="9977495" cy="48021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B09A7D-21A0-F469-8E43-839CFE555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355" y="2398460"/>
            <a:ext cx="2644042" cy="16765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815FE-51AF-EEB9-CF62-7FD77F1B0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2355" y="4312081"/>
            <a:ext cx="2680218" cy="16765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96820C-E870-EDA1-519E-FF0BEEFCAE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186" y="2655181"/>
            <a:ext cx="1818583" cy="11400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A6D7D1-A6BC-B73D-F2E8-C1E6022B67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186" y="4282523"/>
            <a:ext cx="1821537" cy="11400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B949032-2B51-4664-8799-FAA533B47124}"/>
              </a:ext>
            </a:extLst>
          </p:cNvPr>
          <p:cNvSpPr txBox="1"/>
          <p:nvPr/>
        </p:nvSpPr>
        <p:spPr>
          <a:xfrm>
            <a:off x="2842355" y="2029128"/>
            <a:ext cx="1962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H-field @ 898 MHz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B0B1B3-0B6A-3283-EEF6-AFA7A3134D53}"/>
              </a:ext>
            </a:extLst>
          </p:cNvPr>
          <p:cNvSpPr txBox="1"/>
          <p:nvPr/>
        </p:nvSpPr>
        <p:spPr>
          <a:xfrm>
            <a:off x="2843588" y="4008869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H-field @ 1.06 GHz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FEF136-9D39-9830-FA84-D63429B0CA85}"/>
              </a:ext>
            </a:extLst>
          </p:cNvPr>
          <p:cNvSpPr txBox="1"/>
          <p:nvPr/>
        </p:nvSpPr>
        <p:spPr>
          <a:xfrm>
            <a:off x="119849" y="3935789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H-field @ 1.44 GHz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21CCB8-5B98-322C-E52A-DF6790652A05}"/>
              </a:ext>
            </a:extLst>
          </p:cNvPr>
          <p:cNvSpPr txBox="1"/>
          <p:nvPr/>
        </p:nvSpPr>
        <p:spPr>
          <a:xfrm>
            <a:off x="119849" y="2295780"/>
            <a:ext cx="1968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H-field @ 1.33 GHz</a:t>
            </a:r>
          </a:p>
        </p:txBody>
      </p:sp>
    </p:spTree>
    <p:extLst>
      <p:ext uri="{BB962C8B-B14F-4D97-AF65-F5344CB8AC3E}">
        <p14:creationId xmlns:p14="http://schemas.microsoft.com/office/powerpoint/2010/main" val="2837273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DC9C6-B64A-02D7-8373-97215EE3B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Tried Modifications – Short Chamber (2)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6202EA7-6F7F-B870-6C4D-C8AF11997086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4988F9-C564-3837-BEC6-DDF2510E8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388" y="1756388"/>
            <a:ext cx="9927344" cy="47364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8AFD4C-6F1F-5CA8-5E24-C449DE123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68" y="1622128"/>
            <a:ext cx="1867775" cy="15291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0DCA36-7F53-5676-4648-C1B55B3378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268" y="3278345"/>
            <a:ext cx="1867775" cy="15112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1545B-A219-ECEB-AC49-221D8F4E64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268" y="4911946"/>
            <a:ext cx="1867775" cy="147987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F170DCB-9EB4-08DC-62BA-1574530379C2}"/>
              </a:ext>
            </a:extLst>
          </p:cNvPr>
          <p:cNvSpPr/>
          <p:nvPr/>
        </p:nvSpPr>
        <p:spPr>
          <a:xfrm>
            <a:off x="165267" y="1622128"/>
            <a:ext cx="1867775" cy="15291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BDD783-83A6-AEE4-B632-006D8843143A}"/>
              </a:ext>
            </a:extLst>
          </p:cNvPr>
          <p:cNvSpPr/>
          <p:nvPr/>
        </p:nvSpPr>
        <p:spPr>
          <a:xfrm>
            <a:off x="165267" y="3260404"/>
            <a:ext cx="1867775" cy="152918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70883E-E2BB-44E5-A60F-8F53CD394E69}"/>
              </a:ext>
            </a:extLst>
          </p:cNvPr>
          <p:cNvSpPr/>
          <p:nvPr/>
        </p:nvSpPr>
        <p:spPr>
          <a:xfrm>
            <a:off x="165266" y="4898680"/>
            <a:ext cx="1867775" cy="1529189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27305F-6796-B503-EEBC-132AC62AB823}"/>
              </a:ext>
            </a:extLst>
          </p:cNvPr>
          <p:cNvSpPr/>
          <p:nvPr/>
        </p:nvSpPr>
        <p:spPr>
          <a:xfrm>
            <a:off x="7809721" y="2960061"/>
            <a:ext cx="2944247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Below chamber -&gt; 154 mm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Below chamber -&gt; 144 mm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Below chamber -&gt; 139 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BCA9BF-7464-2AE6-5075-C5CFED501D95}"/>
              </a:ext>
            </a:extLst>
          </p:cNvPr>
          <p:cNvSpPr txBox="1"/>
          <p:nvPr/>
        </p:nvSpPr>
        <p:spPr>
          <a:xfrm>
            <a:off x="8490602" y="2590729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Short Chamber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DAB53B-08F1-3947-AAF2-8510BCC081BC}"/>
              </a:ext>
            </a:extLst>
          </p:cNvPr>
          <p:cNvSpPr txBox="1"/>
          <p:nvPr/>
        </p:nvSpPr>
        <p:spPr>
          <a:xfrm>
            <a:off x="585489" y="2445748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154 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7FA3B9-D1F5-910A-E139-749FF0E993EB}"/>
              </a:ext>
            </a:extLst>
          </p:cNvPr>
          <p:cNvSpPr txBox="1"/>
          <p:nvPr/>
        </p:nvSpPr>
        <p:spPr>
          <a:xfrm>
            <a:off x="593211" y="4124631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144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43C30A-44D2-0902-B20A-85ECEDFEE2F8}"/>
              </a:ext>
            </a:extLst>
          </p:cNvPr>
          <p:cNvSpPr txBox="1"/>
          <p:nvPr/>
        </p:nvSpPr>
        <p:spPr>
          <a:xfrm>
            <a:off x="522872" y="5757493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139 mm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3444D84-E542-33D3-8BBC-ABB739D4ABD2}"/>
              </a:ext>
            </a:extLst>
          </p:cNvPr>
          <p:cNvCxnSpPr>
            <a:cxnSpLocks/>
          </p:cNvCxnSpPr>
          <p:nvPr/>
        </p:nvCxnSpPr>
        <p:spPr>
          <a:xfrm flipV="1">
            <a:off x="1587557" y="5635879"/>
            <a:ext cx="0" cy="663321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46996EE-5D97-CDC4-E132-16688C5FF948}"/>
              </a:ext>
            </a:extLst>
          </p:cNvPr>
          <p:cNvCxnSpPr>
            <a:cxnSpLocks/>
          </p:cNvCxnSpPr>
          <p:nvPr/>
        </p:nvCxnSpPr>
        <p:spPr>
          <a:xfrm flipV="1">
            <a:off x="1587557" y="3977636"/>
            <a:ext cx="0" cy="663321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EF57797-7A35-6FBB-208B-18FAB7EE3345}"/>
              </a:ext>
            </a:extLst>
          </p:cNvPr>
          <p:cNvCxnSpPr>
            <a:cxnSpLocks/>
          </p:cNvCxnSpPr>
          <p:nvPr/>
        </p:nvCxnSpPr>
        <p:spPr>
          <a:xfrm flipV="1">
            <a:off x="1587557" y="2298753"/>
            <a:ext cx="0" cy="749247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30A99D0-35D2-61C9-7EF1-4E64F07B2086}"/>
              </a:ext>
            </a:extLst>
          </p:cNvPr>
          <p:cNvCxnSpPr/>
          <p:nvPr/>
        </p:nvCxnSpPr>
        <p:spPr>
          <a:xfrm>
            <a:off x="5900617" y="2853645"/>
            <a:ext cx="2500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4DA6EF8-600B-2368-5F6F-A312A59E8780}"/>
              </a:ext>
            </a:extLst>
          </p:cNvPr>
          <p:cNvCxnSpPr>
            <a:cxnSpLocks/>
          </p:cNvCxnSpPr>
          <p:nvPr/>
        </p:nvCxnSpPr>
        <p:spPr>
          <a:xfrm>
            <a:off x="6166340" y="2853645"/>
            <a:ext cx="1797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F4CCD70-94A6-5730-F371-6625D562E0E3}"/>
              </a:ext>
            </a:extLst>
          </p:cNvPr>
          <p:cNvCxnSpPr>
            <a:cxnSpLocks/>
          </p:cNvCxnSpPr>
          <p:nvPr/>
        </p:nvCxnSpPr>
        <p:spPr>
          <a:xfrm>
            <a:off x="6502401" y="5156771"/>
            <a:ext cx="16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8127583-5CA1-4F3D-57FF-FC3DDCA0E684}"/>
              </a:ext>
            </a:extLst>
          </p:cNvPr>
          <p:cNvCxnSpPr>
            <a:cxnSpLocks/>
          </p:cNvCxnSpPr>
          <p:nvPr/>
        </p:nvCxnSpPr>
        <p:spPr>
          <a:xfrm>
            <a:off x="6623543" y="5156771"/>
            <a:ext cx="1797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663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D31BA-249B-4D28-8720-DD9C835EF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Tried Modifications – Short Chamber (3)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C3C476C-3DC5-098C-FC37-C4FA6B28F8A1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1C550B-B564-576E-C5BF-3D447E99B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288" y="1554806"/>
            <a:ext cx="9113501" cy="49380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D9BA63-D071-A0CE-0EDC-F12DC450F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26" y="2092397"/>
            <a:ext cx="2371927" cy="15923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DAC22A-FE5B-A402-D0E2-B2453F05B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27" y="3961136"/>
            <a:ext cx="2371926" cy="15812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AEF724A-EDE9-A4CC-F7E0-9E18F65C314F}"/>
              </a:ext>
            </a:extLst>
          </p:cNvPr>
          <p:cNvSpPr/>
          <p:nvPr/>
        </p:nvSpPr>
        <p:spPr>
          <a:xfrm>
            <a:off x="327525" y="2093047"/>
            <a:ext cx="2371925" cy="15812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4253CF-D18D-5CE9-CF90-820E23C31E1C}"/>
              </a:ext>
            </a:extLst>
          </p:cNvPr>
          <p:cNvSpPr/>
          <p:nvPr/>
        </p:nvSpPr>
        <p:spPr>
          <a:xfrm>
            <a:off x="327525" y="3961136"/>
            <a:ext cx="2371925" cy="1581284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FAC403-0963-E103-9E9F-C48AE04277CE}"/>
              </a:ext>
            </a:extLst>
          </p:cNvPr>
          <p:cNvSpPr/>
          <p:nvPr/>
        </p:nvSpPr>
        <p:spPr>
          <a:xfrm>
            <a:off x="9704754" y="2413228"/>
            <a:ext cx="1649046" cy="5705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No absorber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With absorber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F2C4F6-457B-0E36-BEF9-C736909CCEAF}"/>
              </a:ext>
            </a:extLst>
          </p:cNvPr>
          <p:cNvSpPr txBox="1"/>
          <p:nvPr/>
        </p:nvSpPr>
        <p:spPr>
          <a:xfrm>
            <a:off x="9704754" y="2043896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Short Chamber</a:t>
            </a:r>
          </a:p>
        </p:txBody>
      </p:sp>
    </p:spTree>
    <p:extLst>
      <p:ext uri="{BB962C8B-B14F-4D97-AF65-F5344CB8AC3E}">
        <p14:creationId xmlns:p14="http://schemas.microsoft.com/office/powerpoint/2010/main" val="3467046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 1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346</Words>
  <Application>Microsoft Office PowerPoint</Application>
  <PresentationFormat>Widescreen</PresentationFormat>
  <Paragraphs>104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LHC-BWS Impedance Study Update</vt:lpstr>
      <vt:lpstr>Outline</vt:lpstr>
      <vt:lpstr>Studied Models</vt:lpstr>
      <vt:lpstr>First Results</vt:lpstr>
      <vt:lpstr>Tried Modifications – Classic Chamber</vt:lpstr>
      <vt:lpstr>Tried Modifications – Short Chamber (1)</vt:lpstr>
      <vt:lpstr>Remark on Short Chamber</vt:lpstr>
      <vt:lpstr>Tried Modifications – Short Chamber (2)</vt:lpstr>
      <vt:lpstr>Tried Modifications – Short Chamber (3)</vt:lpstr>
      <vt:lpstr>Tried Modifications – Winged Chamber</vt:lpstr>
      <vt:lpstr>Conclusion</vt:lpstr>
      <vt:lpstr>Backup Slides</vt:lpstr>
      <vt:lpstr>Short Chamber (Below chamber -&gt; 139 mm)</vt:lpstr>
      <vt:lpstr>Tried Modifications – Short Chamber</vt:lpstr>
      <vt:lpstr>Tried Modifications – Short Chamber (2)</vt:lpstr>
      <vt:lpstr>Beam-induced RF Power Loss</vt:lpstr>
      <vt:lpstr>Tried Modifications – Winged Chamber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Hikmet Bursali</dc:creator>
  <cp:lastModifiedBy>Hikmet Bursali</cp:lastModifiedBy>
  <cp:revision>45</cp:revision>
  <dcterms:created xsi:type="dcterms:W3CDTF">2024-10-01T07:37:08Z</dcterms:created>
  <dcterms:modified xsi:type="dcterms:W3CDTF">2024-10-07T07:05:29Z</dcterms:modified>
</cp:coreProperties>
</file>