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62" r:id="rId2"/>
    <p:sldId id="276" r:id="rId3"/>
    <p:sldId id="307" r:id="rId4"/>
    <p:sldId id="277" r:id="rId5"/>
    <p:sldId id="288" r:id="rId6"/>
    <p:sldId id="280" r:id="rId7"/>
    <p:sldId id="281" r:id="rId8"/>
    <p:sldId id="287" r:id="rId9"/>
    <p:sldId id="305" r:id="rId10"/>
    <p:sldId id="290" r:id="rId11"/>
    <p:sldId id="298" r:id="rId12"/>
    <p:sldId id="289" r:id="rId13"/>
    <p:sldId id="282" r:id="rId14"/>
    <p:sldId id="283" r:id="rId15"/>
    <p:sldId id="291" r:id="rId16"/>
    <p:sldId id="292" r:id="rId17"/>
    <p:sldId id="297" r:id="rId18"/>
    <p:sldId id="279" r:id="rId19"/>
    <p:sldId id="303" r:id="rId20"/>
    <p:sldId id="296" r:id="rId21"/>
    <p:sldId id="304" r:id="rId22"/>
    <p:sldId id="284" r:id="rId23"/>
    <p:sldId id="285" r:id="rId24"/>
    <p:sldId id="299" r:id="rId25"/>
    <p:sldId id="286" r:id="rId26"/>
    <p:sldId id="275" r:id="rId27"/>
    <p:sldId id="295" r:id="rId28"/>
    <p:sldId id="306" r:id="rId29"/>
    <p:sldId id="308" r:id="rId30"/>
    <p:sldId id="310" r:id="rId31"/>
    <p:sldId id="309" r:id="rId32"/>
    <p:sldId id="294" r:id="rId33"/>
    <p:sldId id="293" r:id="rId34"/>
  </p:sldIdLst>
  <p:sldSz cx="9144000" cy="6858000" type="screen4x3"/>
  <p:notesSz cx="6731000" cy="9855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6" autoAdjust="0"/>
    <p:restoredTop sz="94598" autoAdjust="0"/>
  </p:normalViewPr>
  <p:slideViewPr>
    <p:cSldViewPr>
      <p:cViewPr>
        <p:scale>
          <a:sx n="83" d="100"/>
          <a:sy n="83" d="100"/>
        </p:scale>
        <p:origin x="-90" y="-132"/>
      </p:cViewPr>
      <p:guideLst>
        <p:guide orient="horz" pos="2160"/>
        <p:guide pos="2880"/>
      </p:guideLst>
    </p:cSldViewPr>
  </p:slideViewPr>
  <p:notesTextViewPr>
    <p:cViewPr>
      <p:scale>
        <a:sx n="100" d="100"/>
        <a:sy n="100" d="100"/>
      </p:scale>
      <p:origin x="0" y="0"/>
    </p:cViewPr>
  </p:notesTextViewPr>
  <p:notesViewPr>
    <p:cSldViewPr>
      <p:cViewPr varScale="1">
        <p:scale>
          <a:sx n="86" d="100"/>
          <a:sy n="86" d="100"/>
        </p:scale>
        <p:origin x="-2982" y="-96"/>
      </p:cViewPr>
      <p:guideLst>
        <p:guide orient="horz" pos="3104"/>
        <p:guide pos="212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6238" cy="492125"/>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13175" y="0"/>
            <a:ext cx="2916238" cy="492125"/>
          </a:xfrm>
          <a:prstGeom prst="rect">
            <a:avLst/>
          </a:prstGeom>
        </p:spPr>
        <p:txBody>
          <a:bodyPr vert="horz" lIns="91440" tIns="45720" rIns="91440" bIns="45720" rtlCol="0"/>
          <a:lstStyle>
            <a:lvl1pPr algn="r">
              <a:defRPr sz="1200"/>
            </a:lvl1pPr>
          </a:lstStyle>
          <a:p>
            <a:pPr>
              <a:defRPr/>
            </a:pPr>
            <a:fld id="{B2CF037A-72AD-43EE-A88F-151AEEEBD64C}" type="datetimeFigureOut">
              <a:rPr lang="en-US"/>
              <a:pPr>
                <a:defRPr/>
              </a:pPr>
              <a:t>7/18/2011</a:t>
            </a:fld>
            <a:endParaRPr lang="en-GB"/>
          </a:p>
        </p:txBody>
      </p:sp>
      <p:sp>
        <p:nvSpPr>
          <p:cNvPr id="4" name="Slide Image Placeholder 3"/>
          <p:cNvSpPr>
            <a:spLocks noGrp="1" noRot="1" noChangeAspect="1"/>
          </p:cNvSpPr>
          <p:nvPr>
            <p:ph type="sldImg" idx="2"/>
          </p:nvPr>
        </p:nvSpPr>
        <p:spPr>
          <a:xfrm>
            <a:off x="901700" y="739775"/>
            <a:ext cx="4927600" cy="36957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3100" y="4681538"/>
            <a:ext cx="5384800" cy="44338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361488"/>
            <a:ext cx="2916238" cy="492125"/>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13175" y="9361488"/>
            <a:ext cx="2916238" cy="492125"/>
          </a:xfrm>
          <a:prstGeom prst="rect">
            <a:avLst/>
          </a:prstGeom>
        </p:spPr>
        <p:txBody>
          <a:bodyPr vert="horz" lIns="91440" tIns="45720" rIns="91440" bIns="45720" rtlCol="0" anchor="b"/>
          <a:lstStyle>
            <a:lvl1pPr algn="r">
              <a:defRPr sz="1200"/>
            </a:lvl1pPr>
          </a:lstStyle>
          <a:p>
            <a:pPr>
              <a:defRPr/>
            </a:pPr>
            <a:fld id="{C3C67207-FE59-4334-BC84-8E4CA413442E}" type="slidenum">
              <a:rPr lang="en-GB"/>
              <a:pPr>
                <a:defRPr/>
              </a:pPr>
              <a:t>‹#›</a:t>
            </a:fld>
            <a:endParaRPr lang="en-GB"/>
          </a:p>
        </p:txBody>
      </p:sp>
    </p:spTree>
    <p:extLst>
      <p:ext uri="{BB962C8B-B14F-4D97-AF65-F5344CB8AC3E}">
        <p14:creationId xmlns:p14="http://schemas.microsoft.com/office/powerpoint/2010/main" val="5202823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7D210AD8-6C7C-445C-89E1-BD164FA858C1}" type="datetimeFigureOut">
              <a:rPr lang="en-US"/>
              <a:pPr>
                <a:defRPr/>
              </a:pPr>
              <a:t>7/18/2011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1E5145-53B9-4B96-8F89-0CA0D355B02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4"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5"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6" name="Rectangle 4"/>
          <p:cNvSpPr/>
          <p:nvPr userDrawn="1"/>
        </p:nvSpPr>
        <p:spPr>
          <a:xfrm>
            <a:off x="0" y="6488113"/>
            <a:ext cx="334963" cy="246062"/>
          </a:xfrm>
          <a:prstGeom prst="rect">
            <a:avLst/>
          </a:prstGeom>
        </p:spPr>
        <p:txBody>
          <a:bodyPr wrap="none">
            <a:spAutoFit/>
          </a:bodyPr>
          <a:lstStyle/>
          <a:p>
            <a:pPr>
              <a:defRPr/>
            </a:pPr>
            <a:fld id="{9F6E5FA6-AA60-4A05-86AF-BC891783CA14}" type="slidenum">
              <a:rPr lang="en-GB" sz="1000">
                <a:latin typeface="Times" pitchFamily="18" charset="0"/>
              </a:rPr>
              <a:pPr>
                <a:defRPr/>
              </a:pPr>
              <a:t>‹#›</a:t>
            </a:fld>
            <a:endParaRPr lang="en-GB" sz="1000"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pPr>
              <a:defRPr/>
            </a:pPr>
            <a:fld id="{8A76B38F-71A7-41C0-A742-401C6BF79688}" type="datetimeFigureOut">
              <a:rPr lang="en-US"/>
              <a:pPr>
                <a:defRPr/>
              </a:pPr>
              <a:t>7/18/2011</a:t>
            </a:fld>
            <a:endParaRPr lang="en-US" dirty="0"/>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698B7A27-2A75-4A19-A749-E395A3E65813}" type="slidenum">
              <a:rPr lang="en-US"/>
              <a:pPr>
                <a:defRPr/>
              </a:pPr>
              <a:t>‹#›</a:t>
            </a:fld>
            <a:endParaRPr lang="en-US"/>
          </a:p>
        </p:txBody>
      </p:sp>
      <p:pic>
        <p:nvPicPr>
          <p:cNvPr id="11"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2"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4"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5"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6" name="Rectangle 4"/>
          <p:cNvSpPr/>
          <p:nvPr userDrawn="1"/>
        </p:nvSpPr>
        <p:spPr>
          <a:xfrm>
            <a:off x="0" y="6488113"/>
            <a:ext cx="334963" cy="246062"/>
          </a:xfrm>
          <a:prstGeom prst="rect">
            <a:avLst/>
          </a:prstGeom>
        </p:spPr>
        <p:txBody>
          <a:bodyPr wrap="none">
            <a:spAutoFit/>
          </a:bodyPr>
          <a:lstStyle/>
          <a:p>
            <a:pPr>
              <a:defRPr/>
            </a:pPr>
            <a:fld id="{D1578AA8-A9EE-416D-A9C7-AA7AE18FB492}" type="slidenum">
              <a:rPr lang="en-GB" sz="1000">
                <a:latin typeface="Times" pitchFamily="18" charset="0"/>
              </a:rPr>
              <a:pPr>
                <a:defRPr/>
              </a:pPr>
              <a:t>‹#›</a:t>
            </a:fld>
            <a:endParaRPr lang="en-GB" sz="1000" dirty="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p:txBody>
          <a:bodyPr/>
          <a:lstStyle>
            <a:lvl1pPr>
              <a:defRPr/>
            </a:lvl1pPr>
          </a:lstStyle>
          <a:p>
            <a:pPr>
              <a:defRPr/>
            </a:pPr>
            <a:fld id="{7E858C07-4DBC-4283-B747-805AA0DB4230}" type="datetimeFigureOut">
              <a:rPr lang="en-US"/>
              <a:pPr>
                <a:defRPr/>
              </a:pPr>
              <a:t>7/18/2011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6E3D0796-9A28-4643-A5FC-23EA60C95BA0}" type="slidenum">
              <a:rPr lang="en-US"/>
              <a:pPr>
                <a:defRPr/>
              </a:pPr>
              <a:t>‹#›</a:t>
            </a:fld>
            <a:endParaRPr lang="en-US"/>
          </a:p>
        </p:txBody>
      </p:sp>
      <p:pic>
        <p:nvPicPr>
          <p:cNvPr id="11"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3"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4"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5"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7" name="Rectangle 4"/>
          <p:cNvSpPr/>
          <p:nvPr userDrawn="1"/>
        </p:nvSpPr>
        <p:spPr>
          <a:xfrm>
            <a:off x="0" y="6611938"/>
            <a:ext cx="334963" cy="246062"/>
          </a:xfrm>
          <a:prstGeom prst="rect">
            <a:avLst/>
          </a:prstGeom>
        </p:spPr>
        <p:txBody>
          <a:bodyPr wrap="none">
            <a:spAutoFit/>
          </a:bodyPr>
          <a:lstStyle/>
          <a:p>
            <a:pPr fontAlgn="auto">
              <a:spcBef>
                <a:spcPts val="0"/>
              </a:spcBef>
              <a:spcAft>
                <a:spcPts val="0"/>
              </a:spcAft>
              <a:defRPr/>
            </a:pPr>
            <a:fld id="{6FE8DD88-297E-499A-BABA-4CC2760FEB09}" type="slidenum">
              <a:rPr lang="en-GB" sz="1000">
                <a:latin typeface="Times" pitchFamily="18" charset="0"/>
              </a:rPr>
              <a:pPr fontAlgn="auto">
                <a:spcBef>
                  <a:spcPts val="0"/>
                </a:spcBef>
                <a:spcAft>
                  <a:spcPts val="0"/>
                </a:spcAft>
                <a:defRPr/>
              </a:pPr>
              <a:t>‹#›</a:t>
            </a:fld>
            <a:endParaRPr lang="en-GB" sz="1000" dirty="0">
              <a:latin typeface="Times" pitchFamily="18" charset="0"/>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Date Placeholder 3"/>
          <p:cNvSpPr>
            <a:spLocks noGrp="1"/>
          </p:cNvSpPr>
          <p:nvPr>
            <p:ph type="dt" sz="half" idx="10"/>
          </p:nvPr>
        </p:nvSpPr>
        <p:spPr/>
        <p:txBody>
          <a:bodyPr/>
          <a:lstStyle>
            <a:lvl1pPr>
              <a:defRPr/>
            </a:lvl1pPr>
          </a:lstStyle>
          <a:p>
            <a:pPr>
              <a:defRPr/>
            </a:pPr>
            <a:fld id="{6580CA25-AE7E-4DF8-A6D7-446549C09FE3}" type="datetimeFigureOut">
              <a:rPr lang="en-US"/>
              <a:pPr>
                <a:defRPr/>
              </a:pPr>
              <a:t>7/18/2011</a:t>
            </a:fld>
            <a:endParaRPr lang="en-US" dirty="0"/>
          </a:p>
        </p:txBody>
      </p:sp>
      <p:sp>
        <p:nvSpPr>
          <p:cNvPr id="10" name="Slide Number Placeholder 5"/>
          <p:cNvSpPr>
            <a:spLocks noGrp="1"/>
          </p:cNvSpPr>
          <p:nvPr>
            <p:ph type="sldNum" sz="quarter" idx="12"/>
          </p:nvPr>
        </p:nvSpPr>
        <p:spPr>
          <a:xfrm>
            <a:off x="6369844" y="6323647"/>
            <a:ext cx="2133600" cy="365125"/>
          </a:xfrm>
        </p:spPr>
        <p:txBody>
          <a:bodyPr/>
          <a:lstStyle>
            <a:lvl1pPr>
              <a:defRPr/>
            </a:lvl1pPr>
          </a:lstStyle>
          <a:p>
            <a:pPr>
              <a:defRPr/>
            </a:pPr>
            <a:fld id="{15EB0596-6A7E-4681-BA42-A7BDF76617E7}" type="slidenum">
              <a:rPr lang="en-US"/>
              <a:pPr>
                <a:defRPr/>
              </a:pPr>
              <a:t>‹#›</a:t>
            </a:fld>
            <a:endParaRPr lang="en-US" dirty="0"/>
          </a:p>
        </p:txBody>
      </p:sp>
      <p:sp>
        <p:nvSpPr>
          <p:cNvPr id="12"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5"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6" name="Rectangle 4"/>
          <p:cNvSpPr/>
          <p:nvPr userDrawn="1"/>
        </p:nvSpPr>
        <p:spPr>
          <a:xfrm>
            <a:off x="0" y="6488113"/>
            <a:ext cx="334963" cy="246062"/>
          </a:xfrm>
          <a:prstGeom prst="rect">
            <a:avLst/>
          </a:prstGeom>
        </p:spPr>
        <p:txBody>
          <a:bodyPr wrap="none">
            <a:spAutoFit/>
          </a:bodyPr>
          <a:lstStyle/>
          <a:p>
            <a:pPr>
              <a:defRPr/>
            </a:pPr>
            <a:fld id="{62F33A85-39C2-4EDC-977E-AC697F93AC15}" type="slidenum">
              <a:rPr lang="en-GB" sz="1000">
                <a:latin typeface="Times" pitchFamily="18" charset="0"/>
              </a:rPr>
              <a:pPr>
                <a:defRPr/>
              </a:pPr>
              <a:t>‹#›</a:t>
            </a:fld>
            <a:endParaRPr lang="en-GB" sz="1000" dirty="0"/>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0"/>
          </p:nvPr>
        </p:nvSpPr>
        <p:spPr/>
        <p:txBody>
          <a:bodyPr/>
          <a:lstStyle>
            <a:lvl1pPr>
              <a:defRPr/>
            </a:lvl1pPr>
          </a:lstStyle>
          <a:p>
            <a:pPr>
              <a:defRPr/>
            </a:pPr>
            <a:fld id="{9BD71EFB-727A-425E-887C-C75BE8BC0341}" type="datetimeFigureOut">
              <a:rPr lang="en-US"/>
              <a:pPr>
                <a:defRPr/>
              </a:pPr>
              <a:t>7/18/2011</a:t>
            </a:fld>
            <a:endParaRPr lang="en-US"/>
          </a:p>
        </p:txBody>
      </p:sp>
      <p:sp>
        <p:nvSpPr>
          <p:cNvPr id="9" name="Footer Placeholder 4"/>
          <p:cNvSpPr>
            <a:spLocks noGrp="1"/>
          </p:cNvSpPr>
          <p:nvPr>
            <p:ph type="ftr" sz="quarter" idx="11"/>
          </p:nvPr>
        </p:nvSpPr>
        <p:spPr/>
        <p:txBody>
          <a:bodyPr/>
          <a:lstStyle>
            <a:lvl1pPr>
              <a:defRPr/>
            </a:lvl1pPr>
          </a:lstStyle>
          <a:p>
            <a:pPr>
              <a:defRPr/>
            </a:pPr>
            <a:endParaRPr lang="en-US" dirty="0"/>
          </a:p>
        </p:txBody>
      </p:sp>
      <p:sp>
        <p:nvSpPr>
          <p:cNvPr id="10" name="Slide Number Placeholder 5"/>
          <p:cNvSpPr>
            <a:spLocks noGrp="1"/>
          </p:cNvSpPr>
          <p:nvPr>
            <p:ph type="sldNum" sz="quarter" idx="12"/>
          </p:nvPr>
        </p:nvSpPr>
        <p:spPr/>
        <p:txBody>
          <a:bodyPr/>
          <a:lstStyle>
            <a:lvl1pPr>
              <a:defRPr/>
            </a:lvl1pPr>
          </a:lstStyle>
          <a:p>
            <a:pPr>
              <a:defRPr/>
            </a:pPr>
            <a:fld id="{AD108E8F-B867-44D0-B1B8-68DBDB16A8D0}" type="slidenum">
              <a:rPr lang="en-US"/>
              <a:pPr>
                <a:defRPr/>
              </a:pPr>
              <a:t>‹#›</a:t>
            </a:fld>
            <a:endParaRPr lang="en-US" dirty="0"/>
          </a:p>
        </p:txBody>
      </p:sp>
      <p:sp>
        <p:nvSpPr>
          <p:cNvPr id="11"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5"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6"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7" name="Rectangle 5"/>
          <p:cNvSpPr/>
          <p:nvPr userDrawn="1"/>
        </p:nvSpPr>
        <p:spPr>
          <a:xfrm>
            <a:off x="0" y="6488113"/>
            <a:ext cx="334963" cy="246062"/>
          </a:xfrm>
          <a:prstGeom prst="rect">
            <a:avLst/>
          </a:prstGeom>
        </p:spPr>
        <p:txBody>
          <a:bodyPr wrap="none">
            <a:spAutoFit/>
          </a:bodyPr>
          <a:lstStyle/>
          <a:p>
            <a:pPr>
              <a:defRPr/>
            </a:pPr>
            <a:fld id="{CBEA4B40-FE3C-4F4C-BE61-C7C0385A4EC2}" type="slidenum">
              <a:rPr lang="en-GB" sz="1000">
                <a:latin typeface="Times" pitchFamily="18" charset="0"/>
              </a:rPr>
              <a:pPr>
                <a:defRPr/>
              </a:pPr>
              <a:t>‹#›</a:t>
            </a:fld>
            <a:endParaRPr lang="en-GB" sz="1000"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4"/>
          <p:cNvSpPr>
            <a:spLocks noGrp="1"/>
          </p:cNvSpPr>
          <p:nvPr>
            <p:ph type="dt" sz="half" idx="10"/>
          </p:nvPr>
        </p:nvSpPr>
        <p:spPr>
          <a:xfrm>
            <a:off x="533400" y="6369050"/>
            <a:ext cx="2133600" cy="365125"/>
          </a:xfrm>
        </p:spPr>
        <p:txBody>
          <a:bodyPr/>
          <a:lstStyle>
            <a:lvl1pPr>
              <a:defRPr/>
            </a:lvl1pPr>
          </a:lstStyle>
          <a:p>
            <a:pPr>
              <a:defRPr/>
            </a:pPr>
            <a:fld id="{1A149BF2-D581-4E9B-AF67-1793B2602B2A}" type="datetimeFigureOut">
              <a:rPr lang="en-US"/>
              <a:pPr>
                <a:defRPr/>
              </a:pPr>
              <a:t>7/18/2011</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p:txBody>
          <a:bodyPr/>
          <a:lstStyle>
            <a:lvl1pPr>
              <a:defRPr/>
            </a:lvl1pPr>
          </a:lstStyle>
          <a:p>
            <a:pPr>
              <a:defRPr/>
            </a:pPr>
            <a:fld id="{7B30167B-BECE-427F-91B0-64DF7FF64BC1}" type="slidenum">
              <a:rPr lang="en-US"/>
              <a:pPr>
                <a:defRPr/>
              </a:pPr>
              <a:t>‹#›</a:t>
            </a:fld>
            <a:endParaRPr lang="en-US" dirty="0"/>
          </a:p>
        </p:txBody>
      </p:sp>
      <p:sp>
        <p:nvSpPr>
          <p:cNvPr id="12"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7"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8"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9" name="Rectangle 7"/>
          <p:cNvSpPr/>
          <p:nvPr userDrawn="1"/>
        </p:nvSpPr>
        <p:spPr>
          <a:xfrm>
            <a:off x="0" y="6488113"/>
            <a:ext cx="334963" cy="246062"/>
          </a:xfrm>
          <a:prstGeom prst="rect">
            <a:avLst/>
          </a:prstGeom>
        </p:spPr>
        <p:txBody>
          <a:bodyPr wrap="none">
            <a:spAutoFit/>
          </a:bodyPr>
          <a:lstStyle/>
          <a:p>
            <a:pPr>
              <a:defRPr/>
            </a:pPr>
            <a:fld id="{3E189F49-12A6-4843-913D-33D7952A287F}" type="slidenum">
              <a:rPr lang="en-GB" sz="1000">
                <a:latin typeface="Times" pitchFamily="18" charset="0"/>
              </a:rPr>
              <a:pPr>
                <a:defRPr/>
              </a:pPr>
              <a:t>‹#›</a:t>
            </a:fld>
            <a:endParaRPr lang="en-GB" sz="1000"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Date Placeholder 6"/>
          <p:cNvSpPr>
            <a:spLocks noGrp="1"/>
          </p:cNvSpPr>
          <p:nvPr>
            <p:ph type="dt" sz="half" idx="10"/>
          </p:nvPr>
        </p:nvSpPr>
        <p:spPr/>
        <p:txBody>
          <a:bodyPr/>
          <a:lstStyle>
            <a:lvl1pPr>
              <a:defRPr/>
            </a:lvl1pPr>
          </a:lstStyle>
          <a:p>
            <a:pPr>
              <a:defRPr/>
            </a:pPr>
            <a:fld id="{42AB1658-FBAC-428D-8FDA-BD52EDB45439}" type="datetimeFigureOut">
              <a:rPr lang="en-US"/>
              <a:pPr>
                <a:defRPr/>
              </a:pPr>
              <a:t>7/18/2011</a:t>
            </a:fld>
            <a:endParaRPr lang="en-US"/>
          </a:p>
        </p:txBody>
      </p:sp>
      <p:sp>
        <p:nvSpPr>
          <p:cNvPr id="12" name="Footer Placeholder 7"/>
          <p:cNvSpPr>
            <a:spLocks noGrp="1"/>
          </p:cNvSpPr>
          <p:nvPr>
            <p:ph type="ftr" sz="quarter" idx="11"/>
          </p:nvPr>
        </p:nvSpPr>
        <p:spPr/>
        <p:txBody>
          <a:bodyPr/>
          <a:lstStyle>
            <a:lvl1pPr>
              <a:defRPr/>
            </a:lvl1pPr>
          </a:lstStyle>
          <a:p>
            <a:pPr>
              <a:defRPr/>
            </a:pPr>
            <a:endParaRPr lang="en-US"/>
          </a:p>
        </p:txBody>
      </p:sp>
      <p:sp>
        <p:nvSpPr>
          <p:cNvPr id="13" name="Slide Number Placeholder 8"/>
          <p:cNvSpPr>
            <a:spLocks noGrp="1"/>
          </p:cNvSpPr>
          <p:nvPr>
            <p:ph type="sldNum" sz="quarter" idx="12"/>
          </p:nvPr>
        </p:nvSpPr>
        <p:spPr/>
        <p:txBody>
          <a:bodyPr/>
          <a:lstStyle>
            <a:lvl1pPr>
              <a:defRPr/>
            </a:lvl1pPr>
          </a:lstStyle>
          <a:p>
            <a:pPr>
              <a:defRPr/>
            </a:pPr>
            <a:fld id="{5CD4D3EB-E390-4459-98CC-72E80308807B}" type="slidenum">
              <a:rPr lang="en-US"/>
              <a:pPr>
                <a:defRPr/>
              </a:pPr>
              <a:t>‹#›</a:t>
            </a:fld>
            <a:endParaRPr lang="en-US"/>
          </a:p>
        </p:txBody>
      </p:sp>
      <p:sp>
        <p:nvSpPr>
          <p:cNvPr id="14"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3"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4"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5" name="Rectangle 3"/>
          <p:cNvSpPr/>
          <p:nvPr userDrawn="1"/>
        </p:nvSpPr>
        <p:spPr>
          <a:xfrm>
            <a:off x="0" y="6488113"/>
            <a:ext cx="334963" cy="246062"/>
          </a:xfrm>
          <a:prstGeom prst="rect">
            <a:avLst/>
          </a:prstGeom>
        </p:spPr>
        <p:txBody>
          <a:bodyPr wrap="none">
            <a:spAutoFit/>
          </a:bodyPr>
          <a:lstStyle/>
          <a:p>
            <a:pPr>
              <a:defRPr/>
            </a:pPr>
            <a:fld id="{46205B5A-E9A0-488C-80B3-85D655EB45A2}" type="slidenum">
              <a:rPr lang="en-GB" sz="1000">
                <a:latin typeface="Times" pitchFamily="18" charset="0"/>
              </a:rPr>
              <a:pPr>
                <a:defRPr/>
              </a:pPr>
              <a:t>‹#›</a:t>
            </a:fld>
            <a:endParaRPr lang="en-GB" sz="1000"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Date Placeholder 2"/>
          <p:cNvSpPr>
            <a:spLocks noGrp="1"/>
          </p:cNvSpPr>
          <p:nvPr>
            <p:ph type="dt" sz="half" idx="10"/>
          </p:nvPr>
        </p:nvSpPr>
        <p:spPr/>
        <p:txBody>
          <a:bodyPr/>
          <a:lstStyle>
            <a:lvl1pPr>
              <a:defRPr/>
            </a:lvl1pPr>
          </a:lstStyle>
          <a:p>
            <a:pPr>
              <a:defRPr/>
            </a:pPr>
            <a:fld id="{E8ABB0BD-1678-4F6F-94A1-263C3FA00334}" type="datetimeFigureOut">
              <a:rPr lang="en-US"/>
              <a:pPr>
                <a:defRPr/>
              </a:pPr>
              <a:t>7/18/2011</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80B288CA-DED5-4EE3-BF84-1B58064EE670}" type="slidenum">
              <a:rPr lang="en-US"/>
              <a:pPr>
                <a:defRPr/>
              </a:pPr>
              <a:t>‹#›</a:t>
            </a:fld>
            <a:endParaRPr lang="en-US"/>
          </a:p>
        </p:txBody>
      </p:sp>
      <p:pic>
        <p:nvPicPr>
          <p:cNvPr id="10"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2"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2"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3"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pic>
        <p:nvPicPr>
          <p:cNvPr id="4"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5"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6" name="Rectangle 4"/>
          <p:cNvSpPr/>
          <p:nvPr userDrawn="1"/>
        </p:nvSpPr>
        <p:spPr>
          <a:xfrm>
            <a:off x="0" y="6488113"/>
            <a:ext cx="334963" cy="246062"/>
          </a:xfrm>
          <a:prstGeom prst="rect">
            <a:avLst/>
          </a:prstGeom>
        </p:spPr>
        <p:txBody>
          <a:bodyPr wrap="none">
            <a:spAutoFit/>
          </a:bodyPr>
          <a:lstStyle/>
          <a:p>
            <a:pPr>
              <a:defRPr/>
            </a:pPr>
            <a:fld id="{14C77ABE-071F-42B8-93A1-F29002A72AA7}" type="slidenum">
              <a:rPr lang="en-GB" sz="1000">
                <a:latin typeface="Times" pitchFamily="18" charset="0"/>
              </a:rPr>
              <a:pPr>
                <a:defRPr/>
              </a:pPr>
              <a:t>‹#›</a:t>
            </a:fld>
            <a:endParaRPr lang="en-GB" sz="1000" dirty="0"/>
          </a:p>
        </p:txBody>
      </p:sp>
      <p:sp>
        <p:nvSpPr>
          <p:cNvPr id="8" name="Date Placeholder 1"/>
          <p:cNvSpPr>
            <a:spLocks noGrp="1"/>
          </p:cNvSpPr>
          <p:nvPr>
            <p:ph type="dt" sz="half" idx="10"/>
          </p:nvPr>
        </p:nvSpPr>
        <p:spPr/>
        <p:txBody>
          <a:bodyPr/>
          <a:lstStyle>
            <a:lvl1pPr>
              <a:defRPr/>
            </a:lvl1pPr>
          </a:lstStyle>
          <a:p>
            <a:pPr>
              <a:defRPr/>
            </a:pPr>
            <a:fld id="{B558AEC2-9D4C-4ACC-AA8D-EF2858E6E88D}" type="datetimeFigureOut">
              <a:rPr lang="en-US"/>
              <a:pPr>
                <a:defRPr/>
              </a:pPr>
              <a:t>7/18/2011</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p:txBody>
          <a:bodyPr/>
          <a:lstStyle>
            <a:lvl1pPr>
              <a:defRPr/>
            </a:lvl1pPr>
          </a:lstStyle>
          <a:p>
            <a:pPr>
              <a:defRPr/>
            </a:pPr>
            <a:fld id="{9A5AC25F-F2CF-4057-A4A4-030EB7B787DF}" type="slidenum">
              <a:rPr lang="en-US"/>
              <a:pPr>
                <a:defRPr/>
              </a:pPr>
              <a:t>‹#›</a:t>
            </a:fld>
            <a:endParaRPr lang="en-US" dirty="0"/>
          </a:p>
        </p:txBody>
      </p:sp>
      <p:pic>
        <p:nvPicPr>
          <p:cNvPr id="11"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3"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5"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6"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7" name="Rectangle 5"/>
          <p:cNvSpPr/>
          <p:nvPr userDrawn="1"/>
        </p:nvSpPr>
        <p:spPr>
          <a:xfrm>
            <a:off x="0" y="6488113"/>
            <a:ext cx="334963" cy="246062"/>
          </a:xfrm>
          <a:prstGeom prst="rect">
            <a:avLst/>
          </a:prstGeom>
        </p:spPr>
        <p:txBody>
          <a:bodyPr wrap="none">
            <a:spAutoFit/>
          </a:bodyPr>
          <a:lstStyle/>
          <a:p>
            <a:pPr>
              <a:defRPr/>
            </a:pPr>
            <a:fld id="{DC0EBF91-2576-4FCB-82F5-048B8917E164}" type="slidenum">
              <a:rPr lang="en-GB" sz="1000">
                <a:latin typeface="Times" pitchFamily="18" charset="0"/>
              </a:rPr>
              <a:pPr>
                <a:defRPr/>
              </a:pPr>
              <a:t>‹#›</a:t>
            </a:fld>
            <a:endParaRPr lang="en-GB" sz="1000" dirty="0"/>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a:xfrm>
            <a:off x="457200" y="6492875"/>
            <a:ext cx="2133600" cy="365125"/>
          </a:xfrm>
        </p:spPr>
        <p:txBody>
          <a:bodyPr/>
          <a:lstStyle>
            <a:lvl1pPr>
              <a:defRPr/>
            </a:lvl1pPr>
          </a:lstStyle>
          <a:p>
            <a:pPr>
              <a:defRPr/>
            </a:pPr>
            <a:fld id="{3E4759C7-9576-4AD2-9662-54040D56EA10}" type="datetimeFigureOut">
              <a:rPr lang="en-US"/>
              <a:pPr>
                <a:defRPr/>
              </a:pPr>
              <a:t>7/18/2011</a:t>
            </a:fld>
            <a:endParaRPr lang="en-US"/>
          </a:p>
        </p:txBody>
      </p:sp>
      <p:sp>
        <p:nvSpPr>
          <p:cNvPr id="10" name="Footer Placeholder 5"/>
          <p:cNvSpPr>
            <a:spLocks noGrp="1"/>
          </p:cNvSpPr>
          <p:nvPr>
            <p:ph type="ftr" sz="quarter" idx="11"/>
          </p:nvPr>
        </p:nvSpPr>
        <p:spPr/>
        <p:txBody>
          <a:bodyPr/>
          <a:lstStyle>
            <a:lvl1pPr>
              <a:defRPr dirty="0"/>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6F3CD79B-6134-4BDD-9D7F-4C6AC90F6BB2}" type="slidenum">
              <a:rPr lang="en-US"/>
              <a:pPr>
                <a:defRPr/>
              </a:pPr>
              <a:t>‹#›</a:t>
            </a:fld>
            <a:endParaRPr lang="en-US" dirty="0"/>
          </a:p>
        </p:txBody>
      </p:sp>
      <p:pic>
        <p:nvPicPr>
          <p:cNvPr id="12"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4"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5" name="Picture 2057" descr="UOMHQ"/>
          <p:cNvPicPr>
            <a:picLocks noChangeAspect="1" noChangeArrowheads="1"/>
          </p:cNvPicPr>
          <p:nvPr userDrawn="1"/>
        </p:nvPicPr>
        <p:blipFill>
          <a:blip r:embed="rId2"/>
          <a:srcRect/>
          <a:stretch>
            <a:fillRect/>
          </a:stretch>
        </p:blipFill>
        <p:spPr bwMode="auto">
          <a:xfrm>
            <a:off x="7900988" y="5791200"/>
            <a:ext cx="1243012" cy="1066800"/>
          </a:xfrm>
          <a:prstGeom prst="rect">
            <a:avLst/>
          </a:prstGeom>
          <a:noFill/>
          <a:ln w="9525">
            <a:noFill/>
            <a:miter lim="800000"/>
            <a:headEnd/>
            <a:tailEnd/>
          </a:ln>
        </p:spPr>
      </p:pic>
      <p:pic>
        <p:nvPicPr>
          <p:cNvPr id="6" name="Picture 14" descr="CI_logo_smaller"/>
          <p:cNvPicPr>
            <a:picLocks noChangeAspect="1" noChangeArrowheads="1"/>
          </p:cNvPicPr>
          <p:nvPr userDrawn="1"/>
        </p:nvPicPr>
        <p:blipFill>
          <a:blip r:embed="rId3"/>
          <a:srcRect/>
          <a:stretch>
            <a:fillRect/>
          </a:stretch>
        </p:blipFill>
        <p:spPr bwMode="auto">
          <a:xfrm>
            <a:off x="0" y="0"/>
            <a:ext cx="1619250" cy="914400"/>
          </a:xfrm>
          <a:prstGeom prst="rect">
            <a:avLst/>
          </a:prstGeom>
          <a:noFill/>
          <a:ln w="9525">
            <a:noFill/>
            <a:miter lim="800000"/>
            <a:headEnd/>
            <a:tailEnd/>
          </a:ln>
        </p:spPr>
      </p:pic>
      <p:sp>
        <p:nvSpPr>
          <p:cNvPr id="7" name="Rectangle 5"/>
          <p:cNvSpPr/>
          <p:nvPr userDrawn="1"/>
        </p:nvSpPr>
        <p:spPr>
          <a:xfrm>
            <a:off x="0" y="6488113"/>
            <a:ext cx="334963" cy="246062"/>
          </a:xfrm>
          <a:prstGeom prst="rect">
            <a:avLst/>
          </a:prstGeom>
        </p:spPr>
        <p:txBody>
          <a:bodyPr wrap="none">
            <a:spAutoFit/>
          </a:bodyPr>
          <a:lstStyle/>
          <a:p>
            <a:pPr>
              <a:defRPr/>
            </a:pPr>
            <a:fld id="{5F7BB77E-5525-4CE1-9BD2-0618302F4DBF}" type="slidenum">
              <a:rPr lang="en-GB" sz="1000">
                <a:latin typeface="Times" pitchFamily="18" charset="0"/>
              </a:rPr>
              <a:pPr>
                <a:defRPr/>
              </a:pPr>
              <a:t>‹#›</a:t>
            </a:fld>
            <a:endParaRPr lang="en-GB" sz="1000" dirty="0"/>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a:lstStyle>
            <a:lvl1pPr>
              <a:defRPr/>
            </a:lvl1pPr>
          </a:lstStyle>
          <a:p>
            <a:pPr>
              <a:defRPr/>
            </a:pPr>
            <a:fld id="{32ECE846-A1DF-4A94-B1C9-1ED0D7F4A424}" type="datetimeFigureOut">
              <a:rPr lang="en-US"/>
              <a:pPr>
                <a:defRPr/>
              </a:pPr>
              <a:t>7/18/2011</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E56E51B4-D90A-40F3-906A-A41EF4842BD2}" type="slidenum">
              <a:rPr lang="en-US"/>
              <a:pPr>
                <a:defRPr/>
              </a:pPr>
              <a:t>‹#›</a:t>
            </a:fld>
            <a:endParaRPr lang="en-US"/>
          </a:p>
        </p:txBody>
      </p:sp>
      <p:pic>
        <p:nvPicPr>
          <p:cNvPr id="12" name="Picture 2" descr="EuCARD 2nd ANNUAL MEETING"/>
          <p:cNvPicPr>
            <a:picLocks noChangeAspect="1" noChangeArrowheads="1"/>
          </p:cNvPicPr>
          <p:nvPr userDrawn="1"/>
        </p:nvPicPr>
        <p:blipFill>
          <a:blip r:embed="rId4" cstate="print"/>
          <a:srcRect/>
          <a:stretch>
            <a:fillRect/>
          </a:stretch>
        </p:blipFill>
        <p:spPr bwMode="auto">
          <a:xfrm>
            <a:off x="0" y="6136674"/>
            <a:ext cx="1279198" cy="721326"/>
          </a:xfrm>
          <a:prstGeom prst="rect">
            <a:avLst/>
          </a:prstGeom>
          <a:noFill/>
        </p:spPr>
      </p:pic>
      <p:sp>
        <p:nvSpPr>
          <p:cNvPr id="14"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A9E60C27-1FA2-42C2-88E7-FF0C14B1D4EA}" type="datetimeFigureOut">
              <a:rPr lang="en-US"/>
              <a:pPr>
                <a:defRPr/>
              </a:pPr>
              <a:t>7/18/2011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57649CD9-AB1D-4600-BC80-51838C1A1B49}" type="slidenum">
              <a:rPr lang="en-US"/>
              <a:pPr>
                <a:defRPr/>
              </a:pPr>
              <a:t>‹#›</a:t>
            </a:fld>
            <a:endParaRPr lang="en-US"/>
          </a:p>
        </p:txBody>
      </p:sp>
      <p:pic>
        <p:nvPicPr>
          <p:cNvPr id="1031" name="Picture 2057" descr="UOMHQ"/>
          <p:cNvPicPr>
            <a:picLocks noChangeAspect="1" noChangeArrowheads="1"/>
          </p:cNvPicPr>
          <p:nvPr/>
        </p:nvPicPr>
        <p:blipFill>
          <a:blip r:embed="rId13"/>
          <a:srcRect/>
          <a:stretch>
            <a:fillRect/>
          </a:stretch>
        </p:blipFill>
        <p:spPr bwMode="auto">
          <a:xfrm>
            <a:off x="7900988" y="5791200"/>
            <a:ext cx="1243012" cy="1066800"/>
          </a:xfrm>
          <a:prstGeom prst="rect">
            <a:avLst/>
          </a:prstGeom>
          <a:noFill/>
          <a:ln w="9525">
            <a:noFill/>
            <a:miter lim="800000"/>
            <a:headEnd/>
            <a:tailEnd/>
          </a:ln>
        </p:spPr>
      </p:pic>
      <p:pic>
        <p:nvPicPr>
          <p:cNvPr id="1032" name="Picture 14" descr="CI_logo_smaller"/>
          <p:cNvPicPr>
            <a:picLocks noChangeAspect="1" noChangeArrowheads="1"/>
          </p:cNvPicPr>
          <p:nvPr/>
        </p:nvPicPr>
        <p:blipFill>
          <a:blip r:embed="rId14"/>
          <a:srcRect/>
          <a:stretch>
            <a:fillRect/>
          </a:stretch>
        </p:blipFill>
        <p:spPr bwMode="auto">
          <a:xfrm>
            <a:off x="0" y="0"/>
            <a:ext cx="1619250" cy="914400"/>
          </a:xfrm>
          <a:prstGeom prst="rect">
            <a:avLst/>
          </a:prstGeom>
          <a:noFill/>
          <a:ln w="9525">
            <a:noFill/>
            <a:miter lim="800000"/>
            <a:headEnd/>
            <a:tailEnd/>
          </a:ln>
        </p:spPr>
      </p:pic>
      <p:pic>
        <p:nvPicPr>
          <p:cNvPr id="10" name="Picture 2" descr="EuCARD 2nd ANNUAL MEETING"/>
          <p:cNvPicPr>
            <a:picLocks noChangeAspect="1" noChangeArrowheads="1"/>
          </p:cNvPicPr>
          <p:nvPr userDrawn="1"/>
        </p:nvPicPr>
        <p:blipFill>
          <a:blip r:embed="rId15" cstate="print"/>
          <a:srcRect/>
          <a:stretch>
            <a:fillRect/>
          </a:stretch>
        </p:blipFill>
        <p:spPr bwMode="auto">
          <a:xfrm>
            <a:off x="0" y="6136674"/>
            <a:ext cx="1279198" cy="721326"/>
          </a:xfrm>
          <a:prstGeom prst="rect">
            <a:avLst/>
          </a:prstGeom>
          <a:noFill/>
        </p:spPr>
      </p:pic>
      <p:sp>
        <p:nvSpPr>
          <p:cNvPr id="11" name="Text Box 10"/>
          <p:cNvSpPr txBox="1">
            <a:spLocks noChangeArrowheads="1"/>
          </p:cNvSpPr>
          <p:nvPr userDrawn="1"/>
        </p:nvSpPr>
        <p:spPr bwMode="auto">
          <a:xfrm>
            <a:off x="533400" y="6581775"/>
            <a:ext cx="8053388" cy="276225"/>
          </a:xfrm>
          <a:prstGeom prst="rect">
            <a:avLst/>
          </a:prstGeom>
          <a:noFill/>
          <a:ln w="19050" algn="ctr">
            <a:noFill/>
            <a:miter lim="800000"/>
            <a:headEnd/>
            <a:tailEnd/>
          </a:ln>
          <a:effectLst/>
        </p:spPr>
        <p:txBody>
          <a:bodyPr>
            <a:spAutoFit/>
          </a:bodyPr>
          <a:lstStyle/>
          <a:p>
            <a:pPr algn="ctr" eaLnBrk="0" fontAlgn="auto" hangingPunct="0">
              <a:spcBef>
                <a:spcPct val="50000"/>
              </a:spcBef>
              <a:spcAft>
                <a:spcPts val="0"/>
              </a:spcAft>
              <a:defRPr/>
            </a:pP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EuCARD</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RF</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 Meeting, R.M. Jones,</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CERN, 18</a:t>
            </a:r>
            <a:r>
              <a:rPr lang="en-GB" sz="1200" baseline="30000" dirty="0" smtClean="0">
                <a:solidFill>
                  <a:srgbClr val="0000FF"/>
                </a:solidFill>
                <a:effectLst>
                  <a:outerShdw blurRad="38100" dist="38100" dir="2700000" algn="tl">
                    <a:srgbClr val="C0C0C0"/>
                  </a:outerShdw>
                </a:effectLst>
                <a:latin typeface="Times New Roman" pitchFamily="18" charset="0"/>
                <a:cs typeface="Times New Roman" pitchFamily="18" charset="0"/>
              </a:rPr>
              <a:t>th</a:t>
            </a:r>
            <a:r>
              <a:rPr lang="en-GB" sz="1200" baseline="0" dirty="0" smtClean="0">
                <a:solidFill>
                  <a:srgbClr val="0000FF"/>
                </a:solidFill>
                <a:effectLst>
                  <a:outerShdw blurRad="38100" dist="38100" dir="2700000" algn="tl">
                    <a:srgbClr val="C0C0C0"/>
                  </a:outerShdw>
                </a:effectLst>
                <a:latin typeface="Times New Roman" pitchFamily="18" charset="0"/>
                <a:cs typeface="Times New Roman" pitchFamily="18" charset="0"/>
              </a:rPr>
              <a:t> July </a:t>
            </a:r>
            <a:r>
              <a:rPr lang="en-GB" sz="1200" dirty="0" smtClean="0">
                <a:solidFill>
                  <a:srgbClr val="0000FF"/>
                </a:solidFill>
                <a:effectLst>
                  <a:outerShdw blurRad="38100" dist="38100" dir="2700000" algn="tl">
                    <a:srgbClr val="C0C0C0"/>
                  </a:outerShdw>
                </a:effectLst>
                <a:latin typeface="Times New Roman" pitchFamily="18" charset="0"/>
                <a:cs typeface="Times New Roman" pitchFamily="18" charset="0"/>
              </a:rPr>
              <a:t>2011</a:t>
            </a:r>
            <a:endParaRPr lang="en-US" sz="1200" dirty="0">
              <a:solidFill>
                <a:srgbClr val="0000FF"/>
              </a:solidFill>
              <a:effectLst>
                <a:outerShdw blurRad="38100" dist="38100" dir="2700000" algn="tl">
                  <a:srgbClr val="C0C0C0"/>
                </a:outerShdw>
              </a:effectLst>
              <a:latin typeface="Times New Roman" pitchFamily="18" charset="0"/>
              <a:cs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2.png"/><Relationship Id="rId3" Type="http://schemas.openxmlformats.org/officeDocument/2006/relationships/image" Target="../media/image1.png"/><Relationship Id="rId7" Type="http://schemas.openxmlformats.org/officeDocument/2006/relationships/image" Target="../media/image7.jpeg"/><Relationship Id="rId12" Type="http://schemas.openxmlformats.org/officeDocument/2006/relationships/image" Target="../media/image11.png"/><Relationship Id="rId17" Type="http://schemas.openxmlformats.org/officeDocument/2006/relationships/image" Target="../media/image15.jpeg"/><Relationship Id="rId2" Type="http://schemas.openxmlformats.org/officeDocument/2006/relationships/image" Target="../media/image4.jpeg"/><Relationship Id="rId16" Type="http://schemas.openxmlformats.org/officeDocument/2006/relationships/hyperlink" Target="http://eucard.web.cern.ch/eucard/index.html" TargetMode="External"/><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hyperlink" Target="http://www.desy.de/" TargetMode="External"/><Relationship Id="rId5" Type="http://schemas.openxmlformats.org/officeDocument/2006/relationships/image" Target="../media/image5.jpeg"/><Relationship Id="rId15" Type="http://schemas.openxmlformats.org/officeDocument/2006/relationships/image" Target="../media/image14.jpeg"/><Relationship Id="rId10" Type="http://schemas.openxmlformats.org/officeDocument/2006/relationships/image" Target="../media/image10.png"/><Relationship Id="rId4" Type="http://schemas.openxmlformats.org/officeDocument/2006/relationships/image" Target="../media/image2.jpeg"/><Relationship Id="rId9" Type="http://schemas.openxmlformats.org/officeDocument/2006/relationships/image" Target="../media/image9.jpeg"/><Relationship Id="rId14"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4.w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pn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9.jpeg"/></Relationships>
</file>

<file path=ppt/slides/_rels/slide24.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3.png"/><Relationship Id="rId7" Type="http://schemas.openxmlformats.org/officeDocument/2006/relationships/image" Target="../media/image62.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11" Type="http://schemas.openxmlformats.org/officeDocument/2006/relationships/image" Target="../media/image69.png"/><Relationship Id="rId5" Type="http://schemas.openxmlformats.org/officeDocument/2006/relationships/image" Target="../media/image65.png"/><Relationship Id="rId10" Type="http://schemas.openxmlformats.org/officeDocument/2006/relationships/image" Target="../media/image68.png"/><Relationship Id="rId4" Type="http://schemas.openxmlformats.org/officeDocument/2006/relationships/image" Target="../media/image64.png"/><Relationship Id="rId9" Type="http://schemas.openxmlformats.org/officeDocument/2006/relationships/image" Target="../media/image67.png"/></Relationships>
</file>

<file path=ppt/slides/_rels/slide26.xml.rels><?xml version="1.0" encoding="UTF-8" standalone="yes"?>
<Relationships xmlns="http://schemas.openxmlformats.org/package/2006/relationships"><Relationship Id="rId3" Type="http://schemas.openxmlformats.org/officeDocument/2006/relationships/image" Target="../media/image71.jpeg"/><Relationship Id="rId7" Type="http://schemas.openxmlformats.org/officeDocument/2006/relationships/image" Target="../media/image75.jpeg"/><Relationship Id="rId2" Type="http://schemas.openxmlformats.org/officeDocument/2006/relationships/image" Target="../media/image70.jpe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73.jpeg"/><Relationship Id="rId4" Type="http://schemas.openxmlformats.org/officeDocument/2006/relationships/image" Target="../media/image7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wmf"/><Relationship Id="rId7" Type="http://schemas.openxmlformats.org/officeDocument/2006/relationships/image" Target="../media/image21.jpeg"/><Relationship Id="rId2" Type="http://schemas.openxmlformats.org/officeDocument/2006/relationships/image" Target="../media/image16.wmf"/><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 Id="rId9" Type="http://schemas.openxmlformats.org/officeDocument/2006/relationships/image" Target="../media/image2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6.wmf"/><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2"/>
          <p:cNvPicPr>
            <a:picLocks noChangeAspect="1" noChangeArrowheads="1"/>
          </p:cNvPicPr>
          <p:nvPr/>
        </p:nvPicPr>
        <p:blipFill>
          <a:blip r:embed="rId2" cstate="print"/>
          <a:srcRect r="278" b="2290"/>
          <a:stretch>
            <a:fillRect/>
          </a:stretch>
        </p:blipFill>
        <p:spPr bwMode="auto">
          <a:xfrm>
            <a:off x="285720" y="3929066"/>
            <a:ext cx="1305975" cy="928693"/>
          </a:xfrm>
          <a:prstGeom prst="rect">
            <a:avLst/>
          </a:prstGeom>
          <a:noFill/>
          <a:ln w="9525">
            <a:noFill/>
            <a:miter lim="800000"/>
            <a:headEnd/>
            <a:tailEnd/>
          </a:ln>
        </p:spPr>
      </p:pic>
      <p:pic>
        <p:nvPicPr>
          <p:cNvPr id="14340" name="Picture 2057" descr="UOMHQ"/>
          <p:cNvPicPr>
            <a:picLocks noChangeAspect="1" noChangeArrowheads="1"/>
          </p:cNvPicPr>
          <p:nvPr/>
        </p:nvPicPr>
        <p:blipFill>
          <a:blip r:embed="rId3"/>
          <a:srcRect/>
          <a:stretch>
            <a:fillRect/>
          </a:stretch>
        </p:blipFill>
        <p:spPr bwMode="auto">
          <a:xfrm>
            <a:off x="7900988" y="5689485"/>
            <a:ext cx="1243012" cy="1066800"/>
          </a:xfrm>
          <a:prstGeom prst="rect">
            <a:avLst/>
          </a:prstGeom>
          <a:noFill/>
          <a:ln w="9525">
            <a:noFill/>
            <a:miter lim="800000"/>
            <a:headEnd/>
            <a:tailEnd/>
          </a:ln>
        </p:spPr>
      </p:pic>
      <p:pic>
        <p:nvPicPr>
          <p:cNvPr id="14341" name="Picture 14" descr="CI_logo_smaller"/>
          <p:cNvPicPr>
            <a:picLocks noChangeAspect="1" noChangeArrowheads="1"/>
          </p:cNvPicPr>
          <p:nvPr/>
        </p:nvPicPr>
        <p:blipFill>
          <a:blip r:embed="rId4"/>
          <a:srcRect/>
          <a:stretch>
            <a:fillRect/>
          </a:stretch>
        </p:blipFill>
        <p:spPr bwMode="auto">
          <a:xfrm>
            <a:off x="0" y="0"/>
            <a:ext cx="1619250" cy="914400"/>
          </a:xfrm>
          <a:prstGeom prst="rect">
            <a:avLst/>
          </a:prstGeom>
          <a:noFill/>
          <a:ln w="9525">
            <a:noFill/>
            <a:miter lim="800000"/>
            <a:headEnd/>
            <a:tailEnd/>
          </a:ln>
        </p:spPr>
      </p:pic>
      <p:pic>
        <p:nvPicPr>
          <p:cNvPr id="14342" name="Picture 2058" descr="IMG_6932.JPG"/>
          <p:cNvPicPr>
            <a:picLocks noChangeAspect="1" noChangeArrowheads="1"/>
          </p:cNvPicPr>
          <p:nvPr/>
        </p:nvPicPr>
        <p:blipFill>
          <a:blip r:embed="rId5" cstate="print"/>
          <a:srcRect/>
          <a:stretch>
            <a:fillRect/>
          </a:stretch>
        </p:blipFill>
        <p:spPr bwMode="auto">
          <a:xfrm>
            <a:off x="7215206" y="4000504"/>
            <a:ext cx="1357322" cy="904881"/>
          </a:xfrm>
          <a:prstGeom prst="rect">
            <a:avLst/>
          </a:prstGeom>
          <a:noFill/>
          <a:ln w="9525">
            <a:noFill/>
            <a:miter lim="800000"/>
            <a:headEnd/>
            <a:tailEnd/>
          </a:ln>
        </p:spPr>
      </p:pic>
      <p:pic>
        <p:nvPicPr>
          <p:cNvPr id="14343" name="Picture 4" descr="From old to new, Manchester as a modern university with a blueprint for the future."/>
          <p:cNvPicPr>
            <a:picLocks noChangeAspect="1" noChangeArrowheads="1"/>
          </p:cNvPicPr>
          <p:nvPr/>
        </p:nvPicPr>
        <p:blipFill>
          <a:blip r:embed="rId6"/>
          <a:srcRect/>
          <a:stretch>
            <a:fillRect/>
          </a:stretch>
        </p:blipFill>
        <p:spPr bwMode="auto">
          <a:xfrm>
            <a:off x="428596" y="5214950"/>
            <a:ext cx="977900" cy="1236663"/>
          </a:xfrm>
          <a:prstGeom prst="rect">
            <a:avLst/>
          </a:prstGeom>
          <a:noFill/>
          <a:ln w="9525">
            <a:noFill/>
            <a:miter lim="800000"/>
            <a:headEnd/>
            <a:tailEnd/>
          </a:ln>
        </p:spPr>
      </p:pic>
      <p:pic>
        <p:nvPicPr>
          <p:cNvPr id="14344" name="Picture 5" descr="bild1"/>
          <p:cNvPicPr>
            <a:picLocks noChangeAspect="1" noChangeArrowheads="1"/>
          </p:cNvPicPr>
          <p:nvPr/>
        </p:nvPicPr>
        <p:blipFill>
          <a:blip r:embed="rId7"/>
          <a:srcRect/>
          <a:stretch>
            <a:fillRect/>
          </a:stretch>
        </p:blipFill>
        <p:spPr bwMode="auto">
          <a:xfrm>
            <a:off x="2620964" y="153988"/>
            <a:ext cx="1554796" cy="1272365"/>
          </a:xfrm>
          <a:prstGeom prst="rect">
            <a:avLst/>
          </a:prstGeom>
          <a:noFill/>
          <a:ln w="9525">
            <a:noFill/>
            <a:miter lim="800000"/>
            <a:headEnd/>
            <a:tailEnd/>
          </a:ln>
        </p:spPr>
      </p:pic>
      <p:pic>
        <p:nvPicPr>
          <p:cNvPr id="14345" name="Picture 6" descr="luftbild_beschleuniger_ger"/>
          <p:cNvPicPr>
            <a:picLocks noChangeAspect="1" noChangeArrowheads="1"/>
          </p:cNvPicPr>
          <p:nvPr/>
        </p:nvPicPr>
        <p:blipFill>
          <a:blip r:embed="rId8"/>
          <a:srcRect/>
          <a:stretch>
            <a:fillRect/>
          </a:stretch>
        </p:blipFill>
        <p:spPr bwMode="auto">
          <a:xfrm>
            <a:off x="6253163" y="0"/>
            <a:ext cx="1881187" cy="1355725"/>
          </a:xfrm>
          <a:prstGeom prst="rect">
            <a:avLst/>
          </a:prstGeom>
          <a:noFill/>
          <a:ln w="9525">
            <a:noFill/>
            <a:miter lim="800000"/>
            <a:headEnd/>
            <a:tailEnd/>
          </a:ln>
        </p:spPr>
      </p:pic>
      <p:pic>
        <p:nvPicPr>
          <p:cNvPr id="14346" name="Picture 8" descr="Cockcroft Institute"/>
          <p:cNvPicPr>
            <a:picLocks noChangeAspect="1" noChangeArrowheads="1"/>
          </p:cNvPicPr>
          <p:nvPr/>
        </p:nvPicPr>
        <p:blipFill>
          <a:blip r:embed="rId9" cstate="print"/>
          <a:srcRect/>
          <a:stretch>
            <a:fillRect/>
          </a:stretch>
        </p:blipFill>
        <p:spPr bwMode="auto">
          <a:xfrm>
            <a:off x="6786578" y="5429264"/>
            <a:ext cx="1199965" cy="899365"/>
          </a:xfrm>
          <a:prstGeom prst="rect">
            <a:avLst/>
          </a:prstGeom>
          <a:noFill/>
          <a:ln w="9525">
            <a:noFill/>
            <a:miter lim="800000"/>
            <a:headEnd/>
            <a:tailEnd/>
          </a:ln>
        </p:spPr>
      </p:pic>
      <p:pic>
        <p:nvPicPr>
          <p:cNvPr id="14347" name="Picture 10" descr="Uni-Logo"/>
          <p:cNvPicPr>
            <a:picLocks noChangeAspect="1" noChangeArrowheads="1"/>
          </p:cNvPicPr>
          <p:nvPr/>
        </p:nvPicPr>
        <p:blipFill>
          <a:blip r:embed="rId10"/>
          <a:srcRect/>
          <a:stretch>
            <a:fillRect/>
          </a:stretch>
        </p:blipFill>
        <p:spPr bwMode="auto">
          <a:xfrm>
            <a:off x="1865313" y="227013"/>
            <a:ext cx="735012" cy="781050"/>
          </a:xfrm>
          <a:prstGeom prst="rect">
            <a:avLst/>
          </a:prstGeom>
          <a:noFill/>
          <a:ln w="9525">
            <a:noFill/>
            <a:miter lim="800000"/>
            <a:headEnd/>
            <a:tailEnd/>
          </a:ln>
        </p:spPr>
      </p:pic>
      <p:pic>
        <p:nvPicPr>
          <p:cNvPr id="14348" name="Picture 11" descr="logo_right">
            <a:hlinkClick r:id="rId11"/>
          </p:cNvPr>
          <p:cNvPicPr>
            <a:picLocks noChangeAspect="1" noChangeArrowheads="1"/>
          </p:cNvPicPr>
          <p:nvPr/>
        </p:nvPicPr>
        <p:blipFill>
          <a:blip r:embed="rId12"/>
          <a:srcRect/>
          <a:stretch>
            <a:fillRect/>
          </a:stretch>
        </p:blipFill>
        <p:spPr bwMode="auto">
          <a:xfrm>
            <a:off x="5410200" y="523875"/>
            <a:ext cx="701675" cy="419100"/>
          </a:xfrm>
          <a:prstGeom prst="rect">
            <a:avLst/>
          </a:prstGeom>
          <a:noFill/>
          <a:ln w="9525">
            <a:noFill/>
            <a:miter lim="800000"/>
            <a:headEnd/>
            <a:tailEnd/>
          </a:ln>
        </p:spPr>
      </p:pic>
      <p:pic>
        <p:nvPicPr>
          <p:cNvPr id="14349" name="Picture 12" descr="Logo von DESY in der Logo der Helmholtz-Gemeinschaft">
            <a:hlinkClick r:id="rId11"/>
          </p:cNvPr>
          <p:cNvPicPr>
            <a:picLocks noChangeAspect="1" noChangeArrowheads="1"/>
          </p:cNvPicPr>
          <p:nvPr/>
        </p:nvPicPr>
        <p:blipFill>
          <a:blip r:embed="rId13"/>
          <a:srcRect/>
          <a:stretch>
            <a:fillRect/>
          </a:stretch>
        </p:blipFill>
        <p:spPr bwMode="auto">
          <a:xfrm>
            <a:off x="5861050" y="371475"/>
            <a:ext cx="384175" cy="400050"/>
          </a:xfrm>
          <a:prstGeom prst="rect">
            <a:avLst/>
          </a:prstGeom>
          <a:noFill/>
          <a:ln w="9525">
            <a:noFill/>
            <a:miter lim="800000"/>
            <a:headEnd/>
            <a:tailEnd/>
          </a:ln>
        </p:spPr>
      </p:pic>
      <p:sp>
        <p:nvSpPr>
          <p:cNvPr id="15" name="Rectangle 2"/>
          <p:cNvSpPr>
            <a:spLocks noChangeArrowheads="1"/>
          </p:cNvSpPr>
          <p:nvPr/>
        </p:nvSpPr>
        <p:spPr bwMode="auto">
          <a:xfrm>
            <a:off x="152400" y="1426353"/>
            <a:ext cx="8839200" cy="1716895"/>
          </a:xfrm>
          <a:prstGeom prst="rect">
            <a:avLst/>
          </a:prstGeom>
          <a:solidFill>
            <a:srgbClr val="0000FF"/>
          </a:solidFill>
          <a:ln w="9525">
            <a:noFill/>
            <a:miter lim="800000"/>
            <a:headEnd/>
            <a:tailEnd/>
          </a:ln>
          <a:effectLst/>
        </p:spPr>
        <p:txBody>
          <a:bodyPr anchor="ctr"/>
          <a:lstStyle/>
          <a:p>
            <a:pPr algn="ctr">
              <a:defRPr/>
            </a:pPr>
            <a: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t>HOM DIAGNOSTICS IN </a:t>
            </a:r>
            <a:b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br>
            <a:r>
              <a:rPr lang="en-GB" sz="3600" dirty="0" smtClean="0">
                <a:solidFill>
                  <a:schemeClr val="bg1"/>
                </a:solidFill>
                <a:effectLst>
                  <a:outerShdw blurRad="38100" dist="38100" dir="2700000" algn="tl">
                    <a:srgbClr val="000000"/>
                  </a:outerShdw>
                </a:effectLst>
                <a:latin typeface="Times New Roman" pitchFamily="18" charset="0"/>
                <a:cs typeface="Times New Roman" pitchFamily="18" charset="0"/>
              </a:rPr>
              <a:t>THIRD HARMONIC CAVITIES AT FLASH/XFEL</a:t>
            </a:r>
            <a:endParaRPr lang="en-US" sz="36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19" name="Rectangle 3"/>
          <p:cNvSpPr>
            <a:spLocks noChangeArrowheads="1"/>
          </p:cNvSpPr>
          <p:nvPr/>
        </p:nvSpPr>
        <p:spPr bwMode="auto">
          <a:xfrm>
            <a:off x="285720" y="3286124"/>
            <a:ext cx="8610600" cy="1752600"/>
          </a:xfrm>
          <a:prstGeom prst="rect">
            <a:avLst/>
          </a:prstGeom>
          <a:noFill/>
          <a:ln w="9525">
            <a:noFill/>
            <a:miter lim="800000"/>
            <a:headEnd/>
            <a:tailEnd/>
          </a:ln>
        </p:spPr>
        <p:txBody>
          <a:bodyPr/>
          <a:lstStyle/>
          <a:p>
            <a:pPr marL="342900" indent="-342900" algn="ctr">
              <a:lnSpc>
                <a:spcPct val="80000"/>
              </a:lnSpc>
              <a:spcBef>
                <a:spcPct val="20000"/>
              </a:spcBef>
            </a:pPr>
            <a:r>
              <a:rPr lang="en-US" sz="2400" u="sng" dirty="0">
                <a:solidFill>
                  <a:srgbClr val="0000FF"/>
                </a:solidFill>
                <a:latin typeface="Times New Roman" pitchFamily="18" charset="0"/>
                <a:cs typeface="Times New Roman" pitchFamily="18" charset="0"/>
              </a:rPr>
              <a:t>Roger M. Jones</a:t>
            </a:r>
          </a:p>
          <a:p>
            <a:pPr marL="342900" indent="-342900" algn="ctr">
              <a:lnSpc>
                <a:spcPct val="80000"/>
              </a:lnSpc>
              <a:spcBef>
                <a:spcPct val="20000"/>
              </a:spcBef>
            </a:pPr>
            <a:r>
              <a:rPr lang="en-US" sz="2400" i="1" dirty="0" smtClean="0">
                <a:solidFill>
                  <a:srgbClr val="0000FF"/>
                </a:solidFill>
                <a:latin typeface="Times New Roman" pitchFamily="18" charset="0"/>
                <a:cs typeface="Times New Roman" pitchFamily="18" charset="0"/>
              </a:rPr>
              <a:t>University </a:t>
            </a:r>
            <a:r>
              <a:rPr lang="en-US" sz="2400" i="1" dirty="0">
                <a:solidFill>
                  <a:srgbClr val="0000FF"/>
                </a:solidFill>
                <a:latin typeface="Times New Roman" pitchFamily="18" charset="0"/>
                <a:cs typeface="Times New Roman" pitchFamily="18" charset="0"/>
              </a:rPr>
              <a:t>of Manchester/ Cockcroft Inst</a:t>
            </a:r>
            <a:r>
              <a:rPr lang="en-US" sz="2400" i="1" dirty="0"/>
              <a:t>.</a:t>
            </a:r>
          </a:p>
        </p:txBody>
      </p:sp>
      <p:pic>
        <p:nvPicPr>
          <p:cNvPr id="51202" name="Picture 2" descr="http://cern2010.files.wordpress.com/2010/06/cern_globe.jpg"/>
          <p:cNvPicPr>
            <a:picLocks noChangeAspect="1" noChangeArrowheads="1"/>
          </p:cNvPicPr>
          <p:nvPr/>
        </p:nvPicPr>
        <p:blipFill>
          <a:blip r:embed="rId14"/>
          <a:srcRect/>
          <a:stretch>
            <a:fillRect/>
          </a:stretch>
        </p:blipFill>
        <p:spPr bwMode="auto">
          <a:xfrm>
            <a:off x="3214678" y="4286256"/>
            <a:ext cx="3071834" cy="2123261"/>
          </a:xfrm>
          <a:prstGeom prst="rect">
            <a:avLst/>
          </a:prstGeom>
          <a:noFill/>
        </p:spPr>
      </p:pic>
      <p:pic>
        <p:nvPicPr>
          <p:cNvPr id="51204" name="Picture 4" descr="http://t1.gstatic.com/images?q=tbn:ANd9GcTt6cqg2BRimoX7FuALeV1VoOgG9ACLwvIkbJPgnJU3AnwxmufHuw"/>
          <p:cNvPicPr>
            <a:picLocks noChangeAspect="1" noChangeArrowheads="1"/>
          </p:cNvPicPr>
          <p:nvPr/>
        </p:nvPicPr>
        <p:blipFill>
          <a:blip r:embed="rId15"/>
          <a:srcRect/>
          <a:stretch>
            <a:fillRect/>
          </a:stretch>
        </p:blipFill>
        <p:spPr bwMode="auto">
          <a:xfrm>
            <a:off x="2000232" y="5357826"/>
            <a:ext cx="928694" cy="928695"/>
          </a:xfrm>
          <a:prstGeom prst="rect">
            <a:avLst/>
          </a:prstGeom>
          <a:noFill/>
        </p:spPr>
      </p:pic>
      <p:pic>
        <p:nvPicPr>
          <p:cNvPr id="51206" name="Picture 6" descr="http://eucard.web.cern.ch/eucard/images/logoHomepage.jpg">
            <a:hlinkClick r:id="rId16"/>
          </p:cNvPr>
          <p:cNvPicPr>
            <a:picLocks noChangeAspect="1" noChangeArrowheads="1"/>
          </p:cNvPicPr>
          <p:nvPr/>
        </p:nvPicPr>
        <p:blipFill>
          <a:blip r:embed="rId17"/>
          <a:srcRect/>
          <a:stretch>
            <a:fillRect/>
          </a:stretch>
        </p:blipFill>
        <p:spPr bwMode="auto">
          <a:xfrm>
            <a:off x="1785918" y="4286256"/>
            <a:ext cx="1285875" cy="6096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0" y="1371600"/>
            <a:ext cx="9144000" cy="5029200"/>
          </a:xfrm>
          <a:prstGeom prst="rect">
            <a:avLst/>
          </a:prstGeom>
        </p:spPr>
        <p:txBody>
          <a:bodyPr/>
          <a:lstStyle/>
          <a:p>
            <a:pPr marL="342900" indent="-342900" algn="l" eaLnBrk="0" hangingPunct="0">
              <a:spcBef>
                <a:spcPct val="20000"/>
              </a:spcBef>
              <a:buFont typeface="Wingdings" pitchFamily="2" charset="2"/>
              <a:buChar char="Ø"/>
              <a:defRPr/>
            </a:pPr>
            <a:r>
              <a:rPr lang="de-DE" sz="2800" b="1" kern="0" dirty="0">
                <a:latin typeface="Times New Roman" pitchFamily="18" charset="0"/>
                <a:cs typeface="Times New Roman" pitchFamily="18" charset="0"/>
              </a:rPr>
              <a:t>Source of Emittance Dilution </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W</a:t>
            </a:r>
            <a:r>
              <a:rPr lang="de-DE" sz="2800" b="1" kern="0" baseline="-25000" dirty="0">
                <a:latin typeface="Times New Roman" pitchFamily="18" charset="0"/>
                <a:cs typeface="Times New Roman" pitchFamily="18" charset="0"/>
              </a:rPr>
              <a:t>t </a:t>
            </a:r>
            <a:r>
              <a:rPr lang="de-DE" sz="2800" b="1" kern="0" dirty="0">
                <a:latin typeface="Times New Roman" pitchFamily="18" charset="0"/>
                <a:cs typeface="Times New Roman" pitchFamily="18" charset="0"/>
              </a:rPr>
              <a:t>, transverse wakefields (</a:t>
            </a:r>
            <a:r>
              <a:rPr lang="de-DE" sz="2800" b="1" i="1" kern="0" dirty="0">
                <a:latin typeface="Times New Roman" pitchFamily="18" charset="0"/>
                <a:cs typeface="Times New Roman" pitchFamily="18" charset="0"/>
              </a:rPr>
              <a:t>W</a:t>
            </a:r>
            <a:r>
              <a:rPr lang="de-DE" sz="2800" b="1" i="1" kern="0" baseline="-25000" dirty="0">
                <a:latin typeface="Times New Roman" pitchFamily="18" charset="0"/>
                <a:cs typeface="Times New Roman" pitchFamily="18" charset="0"/>
              </a:rPr>
              <a:t>t</a:t>
            </a:r>
            <a:r>
              <a:rPr lang="de-DE" sz="2800" b="1" kern="0" baseline="-25000" dirty="0">
                <a:latin typeface="Times New Roman" pitchFamily="18" charset="0"/>
                <a:cs typeface="Times New Roman" pitchFamily="18" charset="0"/>
              </a:rPr>
              <a:t> </a:t>
            </a:r>
            <a:r>
              <a:rPr lang="de-DE" sz="2800" b="1" kern="0" dirty="0">
                <a:latin typeface="Times New Roman" pitchFamily="18" charset="0"/>
                <a:cs typeface="Times New Roman" pitchFamily="18" charset="0"/>
              </a:rPr>
              <a:t>~ </a:t>
            </a:r>
            <a:r>
              <a:rPr lang="de-DE" sz="2800" b="1" i="1" kern="0" dirty="0" smtClean="0">
                <a:latin typeface="Times New Roman" pitchFamily="18" charset="0"/>
                <a:cs typeface="Times New Roman" pitchFamily="18" charset="0"/>
              </a:rPr>
              <a:t>a</a:t>
            </a:r>
            <a:r>
              <a:rPr lang="de-DE" sz="2800" b="1" kern="0" baseline="30000" dirty="0" smtClean="0">
                <a:latin typeface="Times New Roman" pitchFamily="18" charset="0"/>
                <a:cs typeface="Times New Roman" pitchFamily="18" charset="0"/>
              </a:rPr>
              <a:t>-3 </a:t>
            </a:r>
            <a:r>
              <a:rPr lang="de-DE" sz="2800" b="1" kern="0" dirty="0" smtClean="0">
                <a:latin typeface="Times New Roman" pitchFamily="18" charset="0"/>
                <a:cs typeface="Times New Roman" pitchFamily="18" charset="0"/>
              </a:rPr>
              <a:t> –</a:t>
            </a:r>
            <a:r>
              <a:rPr lang="de-DE" sz="2800" b="1" i="1" kern="0" dirty="0" smtClean="0">
                <a:latin typeface="Times New Roman" pitchFamily="18" charset="0"/>
                <a:cs typeface="Times New Roman" pitchFamily="18" charset="0"/>
              </a:rPr>
              <a:t>a</a:t>
            </a:r>
            <a:r>
              <a:rPr lang="de-DE" sz="2800" b="1" kern="0" dirty="0" smtClean="0">
                <a:latin typeface="Times New Roman" pitchFamily="18" charset="0"/>
                <a:cs typeface="Times New Roman" pitchFamily="18" charset="0"/>
              </a:rPr>
              <a:t> iris aperture) </a:t>
            </a:r>
            <a:endParaRPr lang="de-DE" sz="2800" b="1" kern="0" baseline="-25000" dirty="0">
              <a:latin typeface="Times New Roman" pitchFamily="18" charset="0"/>
              <a:cs typeface="Times New Roman" pitchFamily="18" charset="0"/>
            </a:endParaRP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Much stronger in 3.9 GHz than in 1.3 GHz cavities (each iris is r ~ 15 mm compared to 35 mm for TESLA). </a:t>
            </a:r>
          </a:p>
          <a:p>
            <a:pPr marL="742950" lvl="1" indent="-285750" algn="l" eaLnBrk="0" hangingPunct="0">
              <a:spcBef>
                <a:spcPct val="20000"/>
              </a:spcBef>
              <a:buFont typeface="Wingdings" pitchFamily="2" charset="2"/>
              <a:buChar char="Ø"/>
              <a:defRPr/>
            </a:pPr>
            <a:endParaRPr lang="de-DE" sz="2800" b="1" kern="0" dirty="0">
              <a:latin typeface="Times New Roman" pitchFamily="18" charset="0"/>
              <a:cs typeface="Times New Roman" pitchFamily="18" charset="0"/>
            </a:endParaRPr>
          </a:p>
          <a:p>
            <a:pPr marL="342900" indent="-342900" algn="l" eaLnBrk="0" hangingPunct="0">
              <a:spcBef>
                <a:spcPct val="20000"/>
              </a:spcBef>
              <a:buFont typeface="Wingdings" pitchFamily="2" charset="2"/>
              <a:buChar char="Ø"/>
              <a:defRPr/>
            </a:pPr>
            <a:r>
              <a:rPr lang="de-DE" sz="2800" b="1" kern="0" dirty="0">
                <a:latin typeface="Times New Roman" pitchFamily="18" charset="0"/>
                <a:cs typeface="Times New Roman" pitchFamily="18" charset="0"/>
              </a:rPr>
              <a:t>Utilise Wakefields as Diagnostic</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Sample HOMs to ascertain beam position (HOMBPM).</a:t>
            </a:r>
          </a:p>
          <a:p>
            <a:pPr marL="342900" indent="-342900" algn="l" eaLnBrk="0" hangingPunct="0">
              <a:spcBef>
                <a:spcPct val="20000"/>
              </a:spcBef>
              <a:buFont typeface="Times New Roman" pitchFamily="18" charset="0"/>
              <a:buChar char="―"/>
              <a:defRPr/>
            </a:pPr>
            <a:r>
              <a:rPr lang="de-DE" sz="2800" b="1" kern="0" dirty="0">
                <a:latin typeface="Times New Roman" pitchFamily="18" charset="0"/>
                <a:cs typeface="Times New Roman" pitchFamily="18" charset="0"/>
              </a:rPr>
              <a:t>Move beam to minimise impact on </a:t>
            </a:r>
            <a:r>
              <a:rPr lang="de-DE" sz="2800" b="1" kern="0" dirty="0" smtClean="0">
                <a:latin typeface="Times New Roman" pitchFamily="18" charset="0"/>
                <a:cs typeface="Times New Roman" pitchFamily="18" charset="0"/>
              </a:rPr>
              <a:t>itself </a:t>
            </a:r>
            <a:r>
              <a:rPr lang="de-DE" sz="2800" b="1" kern="0" dirty="0">
                <a:latin typeface="Times New Roman" pitchFamily="18" charset="0"/>
                <a:cs typeface="Times New Roman" pitchFamily="18" charset="0"/>
              </a:rPr>
              <a:t>and to </a:t>
            </a:r>
            <a:r>
              <a:rPr lang="de-DE" sz="2800" b="1" kern="0" dirty="0" smtClean="0">
                <a:latin typeface="Times New Roman" pitchFamily="18" charset="0"/>
                <a:cs typeface="Times New Roman" pitchFamily="18" charset="0"/>
              </a:rPr>
              <a:t>align </a:t>
            </a:r>
            <a:r>
              <a:rPr lang="de-DE" sz="2800" b="1" kern="0" dirty="0">
                <a:latin typeface="Times New Roman" pitchFamily="18" charset="0"/>
                <a:cs typeface="Times New Roman" pitchFamily="18" charset="0"/>
              </a:rPr>
              <a:t>to electrical axis. </a:t>
            </a:r>
            <a:br>
              <a:rPr lang="de-DE" sz="2800" b="1" kern="0" dirty="0">
                <a:latin typeface="Times New Roman" pitchFamily="18" charset="0"/>
                <a:cs typeface="Times New Roman" pitchFamily="18" charset="0"/>
              </a:rPr>
            </a:br>
            <a:endParaRPr lang="de-DE" sz="2800" b="1" kern="0" dirty="0">
              <a:latin typeface="Times New Roman" pitchFamily="18" charset="0"/>
              <a:cs typeface="Times New Roman" pitchFamily="18" charset="0"/>
              <a:sym typeface="Symbol" pitchFamily="18" charset="2"/>
            </a:endParaRPr>
          </a:p>
          <a:p>
            <a:pPr marL="742950" lvl="1" indent="-285750" algn="l" eaLnBrk="0" hangingPunct="0">
              <a:spcBef>
                <a:spcPct val="20000"/>
              </a:spcBef>
              <a:buFontTx/>
              <a:buChar char="–"/>
              <a:defRPr/>
            </a:pPr>
            <a:r>
              <a:rPr lang="de-DE" sz="2400" b="1" kern="0" dirty="0">
                <a:latin typeface="Times New Roman" pitchFamily="18" charset="0"/>
                <a:cs typeface="Times New Roman" pitchFamily="18" charset="0"/>
                <a:sym typeface="Symbol" pitchFamily="18" charset="2"/>
              </a:rPr>
              <a:t>Can also be used for measuring beam charge, phase etc.</a:t>
            </a:r>
          </a:p>
        </p:txBody>
      </p:sp>
      <p:sp>
        <p:nvSpPr>
          <p:cNvPr id="5" name="Text Box 2"/>
          <p:cNvSpPr txBox="1">
            <a:spLocks noChangeArrowheads="1"/>
          </p:cNvSpPr>
          <p:nvPr/>
        </p:nvSpPr>
        <p:spPr bwMode="auto">
          <a:xfrm>
            <a:off x="0" y="0"/>
            <a:ext cx="9144000" cy="1323975"/>
          </a:xfrm>
          <a:prstGeom prst="rect">
            <a:avLst/>
          </a:prstGeom>
          <a:solidFill>
            <a:srgbClr val="0000FF"/>
          </a:solidFill>
          <a:ln w="9525" algn="ctr">
            <a:noFill/>
            <a:miter lim="800000"/>
            <a:headEnd/>
            <a:tailEnd/>
          </a:ln>
        </p:spPr>
        <p:txBody>
          <a:bodyPr>
            <a:spAutoFit/>
          </a:bodyPr>
          <a:lstStyle/>
          <a:p>
            <a:pPr algn="ctr"/>
            <a:r>
              <a:rPr lang="en-GB" sz="4000" b="1" dirty="0">
                <a:solidFill>
                  <a:schemeClr val="bg1"/>
                </a:solidFill>
                <a:latin typeface="Times New Roman" pitchFamily="18" charset="0"/>
                <a:cs typeface="Times New Roman" pitchFamily="18" charset="0"/>
              </a:rPr>
              <a:t>Minimising </a:t>
            </a:r>
            <a:r>
              <a:rPr lang="en-GB" sz="4000" b="1" dirty="0" err="1">
                <a:solidFill>
                  <a:schemeClr val="bg1"/>
                </a:solidFill>
                <a:latin typeface="Times New Roman" pitchFamily="18" charset="0"/>
                <a:cs typeface="Times New Roman" pitchFamily="18" charset="0"/>
              </a:rPr>
              <a:t>Emittance</a:t>
            </a:r>
            <a:r>
              <a:rPr lang="en-GB" sz="4000" b="1" dirty="0">
                <a:solidFill>
                  <a:schemeClr val="bg1"/>
                </a:solidFill>
                <a:latin typeface="Times New Roman" pitchFamily="18" charset="0"/>
                <a:cs typeface="Times New Roman" pitchFamily="18" charset="0"/>
              </a:rPr>
              <a:t> Dilution and HOMBPMs</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3067429"/>
            <a:ext cx="3024336" cy="2557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07504" y="600575"/>
            <a:ext cx="8928992" cy="5493812"/>
          </a:xfrm>
          <a:prstGeom prst="rect">
            <a:avLst/>
          </a:prstGeom>
        </p:spPr>
        <p:txBody>
          <a:bodyPr wrap="square">
            <a:spAutoFit/>
          </a:bodyPr>
          <a:lstStyle/>
          <a:p>
            <a:pPr marL="225425" indent="-225425">
              <a:lnSpc>
                <a:spcPct val="150000"/>
              </a:lnSpc>
              <a:buFont typeface="Arial" pitchFamily="34" charset="0"/>
              <a:buChar char="•"/>
            </a:pPr>
            <a:r>
              <a:rPr lang="en-US" sz="2100" b="1" dirty="0">
                <a:latin typeface="Calibri" pitchFamily="34" charset="0"/>
                <a:cs typeface="Calibri" pitchFamily="34" charset="0"/>
              </a:rPr>
              <a:t>Higher order modes (HOMs) are excited by charge particles in cavity</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influence the beam both longitudinally and transversely</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non‐monopole modes excited by </a:t>
            </a:r>
            <a:r>
              <a:rPr lang="en-US" sz="2000" dirty="0" smtClean="0">
                <a:solidFill>
                  <a:srgbClr val="FF0000"/>
                </a:solidFill>
                <a:latin typeface="Calibri" pitchFamily="34" charset="0"/>
                <a:cs typeface="Calibri" pitchFamily="34" charset="0"/>
              </a:rPr>
              <a:t>off‐axis particles</a:t>
            </a:r>
            <a:r>
              <a:rPr lang="en-US" sz="2000" dirty="0" smtClean="0">
                <a:latin typeface="Calibri" pitchFamily="34" charset="0"/>
                <a:cs typeface="Calibri" pitchFamily="34" charset="0"/>
              </a:rPr>
              <a:t> effect bunch itself (intra) and subsequent (inter) bunches </a:t>
            </a:r>
          </a:p>
          <a:p>
            <a:pPr marL="225425" indent="-225425">
              <a:lnSpc>
                <a:spcPct val="150000"/>
              </a:lnSpc>
              <a:buFont typeface="Arial" pitchFamily="34" charset="0"/>
              <a:buChar char="•"/>
            </a:pPr>
            <a:r>
              <a:rPr lang="de-DE" sz="2100" b="1" dirty="0" smtClean="0">
                <a:solidFill>
                  <a:srgbClr val="FF0000"/>
                </a:solidFill>
                <a:latin typeface="Calibri" pitchFamily="34" charset="0"/>
                <a:cs typeface="Calibri" pitchFamily="34" charset="0"/>
              </a:rPr>
              <a:t>Dipole</a:t>
            </a:r>
            <a:r>
              <a:rPr lang="de-DE" sz="2100" b="1" dirty="0" smtClean="0">
                <a:latin typeface="Calibri" pitchFamily="34" charset="0"/>
                <a:cs typeface="Calibri" pitchFamily="34" charset="0"/>
              </a:rPr>
              <a:t> </a:t>
            </a:r>
            <a:r>
              <a:rPr lang="en-US" sz="2100" b="1" dirty="0" smtClean="0">
                <a:latin typeface="Calibri" pitchFamily="34" charset="0"/>
                <a:cs typeface="Calibri" pitchFamily="34" charset="0"/>
              </a:rPr>
              <a:t>modes</a:t>
            </a:r>
            <a:r>
              <a:rPr lang="de-DE" sz="2100" b="1" dirty="0" smtClean="0">
                <a:latin typeface="Calibri" pitchFamily="34" charset="0"/>
                <a:cs typeface="Calibri" pitchFamily="34" charset="0"/>
              </a:rPr>
              <a:t> </a:t>
            </a:r>
            <a:r>
              <a:rPr lang="de-DE" sz="2100" b="1" dirty="0">
                <a:latin typeface="Calibri" pitchFamily="34" charset="0"/>
                <a:cs typeface="Calibri" pitchFamily="34" charset="0"/>
              </a:rPr>
              <a:t>dominate transverse wake </a:t>
            </a:r>
            <a:r>
              <a:rPr lang="de-DE" sz="2100" b="1" dirty="0" smtClean="0">
                <a:latin typeface="Calibri" pitchFamily="34" charset="0"/>
                <a:cs typeface="Calibri" pitchFamily="34" charset="0"/>
              </a:rPr>
              <a:t>potentials</a:t>
            </a:r>
            <a:endParaRPr lang="de-DE" sz="2000" dirty="0">
              <a:latin typeface="Calibri" pitchFamily="34" charset="0"/>
              <a:cs typeface="Calibri" pitchFamily="34" charset="0"/>
            </a:endParaRPr>
          </a:p>
          <a:p>
            <a:pPr marL="225425" indent="-225425">
              <a:lnSpc>
                <a:spcPct val="150000"/>
              </a:lnSpc>
              <a:buFont typeface="Arial" pitchFamily="34" charset="0"/>
              <a:buChar char="•"/>
            </a:pPr>
            <a:endParaRPr lang="de-DE" sz="2000" b="1" dirty="0" smtClean="0">
              <a:latin typeface="Calibri" pitchFamily="34" charset="0"/>
              <a:cs typeface="Calibri" pitchFamily="34" charset="0"/>
            </a:endParaRPr>
          </a:p>
          <a:p>
            <a:pPr marL="225425" indent="-225425">
              <a:lnSpc>
                <a:spcPct val="150000"/>
              </a:lnSpc>
              <a:buFont typeface="Arial" pitchFamily="34" charset="0"/>
              <a:buChar char="•"/>
            </a:pPr>
            <a:endParaRPr lang="de-DE" sz="2000" b="1" dirty="0">
              <a:latin typeface="Calibri" pitchFamily="34" charset="0"/>
              <a:cs typeface="Calibri" pitchFamily="34" charset="0"/>
            </a:endParaRPr>
          </a:p>
          <a:p>
            <a:pPr>
              <a:lnSpc>
                <a:spcPct val="150000"/>
              </a:lnSpc>
            </a:pPr>
            <a:endParaRPr lang="en-US" sz="2000" b="1" dirty="0" smtClean="0">
              <a:latin typeface="Calibri" pitchFamily="34" charset="0"/>
              <a:cs typeface="Calibri" pitchFamily="34" charset="0"/>
            </a:endParaRPr>
          </a:p>
          <a:p>
            <a:pPr>
              <a:lnSpc>
                <a:spcPct val="150000"/>
              </a:lnSpc>
            </a:pPr>
            <a:endParaRPr lang="de-DE" sz="1200" b="1" dirty="0" smtClean="0">
              <a:latin typeface="Calibri" pitchFamily="34" charset="0"/>
              <a:cs typeface="Calibri" pitchFamily="34" charset="0"/>
            </a:endParaRPr>
          </a:p>
          <a:p>
            <a:pPr marL="225425" indent="-225425">
              <a:lnSpc>
                <a:spcPct val="150000"/>
              </a:lnSpc>
              <a:buFont typeface="Arial" pitchFamily="34" charset="0"/>
              <a:buChar char="•"/>
            </a:pPr>
            <a:r>
              <a:rPr lang="en-US" sz="2000" b="1" dirty="0" smtClean="0">
                <a:latin typeface="Calibri" pitchFamily="34" charset="0"/>
                <a:cs typeface="Calibri" pitchFamily="34" charset="0"/>
              </a:rPr>
              <a:t>Use HOMs (non‐monopole modes) to</a:t>
            </a:r>
          </a:p>
          <a:p>
            <a:pPr>
              <a:lnSpc>
                <a:spcPct val="150000"/>
              </a:lnSpc>
            </a:pPr>
            <a:r>
              <a:rPr lang="en-US" sz="2000" dirty="0" smtClean="0">
                <a:latin typeface="Calibri" pitchFamily="34" charset="0"/>
                <a:cs typeface="Calibri" pitchFamily="34" charset="0"/>
              </a:rPr>
              <a:t>  ‐ </a:t>
            </a:r>
            <a:r>
              <a:rPr lang="en-US" sz="2000" dirty="0">
                <a:latin typeface="Calibri" pitchFamily="34" charset="0"/>
                <a:cs typeface="Calibri" pitchFamily="34" charset="0"/>
              </a:rPr>
              <a:t>align the beam to the </a:t>
            </a:r>
            <a:r>
              <a:rPr lang="en-US" sz="2000" dirty="0">
                <a:solidFill>
                  <a:srgbClr val="FF0000"/>
                </a:solidFill>
                <a:latin typeface="Calibri" pitchFamily="34" charset="0"/>
                <a:cs typeface="Calibri" pitchFamily="34" charset="0"/>
              </a:rPr>
              <a:t>electric center</a:t>
            </a:r>
          </a:p>
          <a:p>
            <a:pPr>
              <a:lnSpc>
                <a:spcPct val="150000"/>
              </a:lnSpc>
            </a:pPr>
            <a:r>
              <a:rPr lang="de-DE" sz="2000" dirty="0" smtClean="0">
                <a:latin typeface="Calibri" pitchFamily="34" charset="0"/>
                <a:cs typeface="Calibri" pitchFamily="34" charset="0"/>
              </a:rPr>
              <a:t>  ‐ </a:t>
            </a:r>
            <a:r>
              <a:rPr lang="de-DE" sz="2000" dirty="0" err="1">
                <a:latin typeface="Calibri" pitchFamily="34" charset="0"/>
                <a:cs typeface="Calibri" pitchFamily="34" charset="0"/>
              </a:rPr>
              <a:t>monitor</a:t>
            </a:r>
            <a:r>
              <a:rPr lang="de-DE" sz="2000" dirty="0">
                <a:latin typeface="Calibri" pitchFamily="34" charset="0"/>
                <a:cs typeface="Calibri" pitchFamily="34" charset="0"/>
              </a:rPr>
              <a:t> beam </a:t>
            </a:r>
            <a:r>
              <a:rPr lang="de-DE" sz="2000" dirty="0" err="1">
                <a:latin typeface="Calibri" pitchFamily="34" charset="0"/>
                <a:cs typeface="Calibri" pitchFamily="34" charset="0"/>
              </a:rPr>
              <a:t>position</a:t>
            </a:r>
            <a:r>
              <a:rPr lang="de-DE" sz="2000" dirty="0">
                <a:latin typeface="Calibri" pitchFamily="34" charset="0"/>
                <a:cs typeface="Calibri" pitchFamily="34" charset="0"/>
              </a:rPr>
              <a:t> (HOM‐BPM)</a:t>
            </a:r>
          </a:p>
        </p:txBody>
      </p:sp>
      <p:graphicFrame>
        <p:nvGraphicFramePr>
          <p:cNvPr id="8" name="Object 2"/>
          <p:cNvGraphicFramePr>
            <a:graphicFrameLocks noChangeAspect="1"/>
          </p:cNvGraphicFramePr>
          <p:nvPr>
            <p:extLst>
              <p:ext uri="{D42A27DB-BD31-4B8C-83A1-F6EECF244321}">
                <p14:modId xmlns:p14="http://schemas.microsoft.com/office/powerpoint/2010/main" val="63236442"/>
              </p:ext>
            </p:extLst>
          </p:nvPr>
        </p:nvGraphicFramePr>
        <p:xfrm>
          <a:off x="678486" y="3205919"/>
          <a:ext cx="3196486" cy="853821"/>
        </p:xfrm>
        <a:graphic>
          <a:graphicData uri="http://schemas.openxmlformats.org/presentationml/2006/ole">
            <mc:AlternateContent xmlns:mc="http://schemas.openxmlformats.org/markup-compatibility/2006">
              <mc:Choice xmlns:v="urn:schemas-microsoft-com:vml" Requires="v">
                <p:oleObj spid="_x0000_s43038" name="Equation" r:id="rId4" imgW="1765300" imgH="469900" progId="Equation.3">
                  <p:embed/>
                </p:oleObj>
              </mc:Choice>
              <mc:Fallback>
                <p:oleObj name="Equation" r:id="rId4" imgW="1765300" imgH="469900" progId="Equation.3">
                  <p:embed/>
                  <p:pic>
                    <p:nvPicPr>
                      <p:cNvPr id="0"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8486" y="3205919"/>
                        <a:ext cx="3196486" cy="85382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 Box 26"/>
          <p:cNvSpPr txBox="1">
            <a:spLocks noChangeArrowheads="1"/>
          </p:cNvSpPr>
          <p:nvPr/>
        </p:nvSpPr>
        <p:spPr bwMode="auto">
          <a:xfrm>
            <a:off x="731590" y="405536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spcBef>
                <a:spcPct val="50000"/>
              </a:spcBef>
            </a:pPr>
            <a:r>
              <a:rPr lang="en-US" sz="2000" i="1" dirty="0">
                <a:latin typeface="Times New Roman" pitchFamily="18" charset="0"/>
                <a:ea typeface="ＭＳ Ｐゴシック" pitchFamily="34" charset="-128"/>
                <a:cs typeface="Times New Roman" pitchFamily="18" charset="0"/>
              </a:rPr>
              <a:t>m</a:t>
            </a:r>
            <a:r>
              <a:rPr lang="en-US" sz="2000" dirty="0">
                <a:latin typeface="Times New Roman" pitchFamily="18" charset="0"/>
                <a:ea typeface="ＭＳ Ｐゴシック" pitchFamily="34" charset="-128"/>
                <a:cs typeface="Times New Roman" pitchFamily="18" charset="0"/>
              </a:rPr>
              <a:t>=1, dipole; </a:t>
            </a:r>
            <a:r>
              <a:rPr lang="en-US" sz="2000" i="1" dirty="0">
                <a:latin typeface="Times New Roman" pitchFamily="18" charset="0"/>
                <a:ea typeface="ＭＳ Ｐゴシック" pitchFamily="34" charset="-128"/>
                <a:cs typeface="Times New Roman" pitchFamily="18" charset="0"/>
              </a:rPr>
              <a:t>m</a:t>
            </a:r>
            <a:r>
              <a:rPr lang="en-US" sz="2000" dirty="0">
                <a:latin typeface="Times New Roman" pitchFamily="18" charset="0"/>
                <a:ea typeface="ＭＳ Ｐゴシック" pitchFamily="34" charset="-128"/>
                <a:cs typeface="Times New Roman" pitchFamily="18" charset="0"/>
              </a:rPr>
              <a:t>=2, </a:t>
            </a:r>
            <a:r>
              <a:rPr lang="en-US" sz="2000" dirty="0" err="1">
                <a:latin typeface="Times New Roman" pitchFamily="18" charset="0"/>
                <a:ea typeface="ＭＳ Ｐゴシック" pitchFamily="34" charset="-128"/>
                <a:cs typeface="Times New Roman" pitchFamily="18" charset="0"/>
              </a:rPr>
              <a:t>quadrupole</a:t>
            </a:r>
            <a:endParaRPr lang="en-GB" sz="2000" dirty="0">
              <a:latin typeface="Times New Roman" pitchFamily="18" charset="0"/>
              <a:ea typeface="ＭＳ Ｐゴシック" pitchFamily="34" charset="-128"/>
              <a:cs typeface="Times New Roman" pitchFamily="18" charset="0"/>
            </a:endParaRPr>
          </a:p>
        </p:txBody>
      </p:sp>
      <p:sp>
        <p:nvSpPr>
          <p:cNvPr id="10" name="TextBox 1"/>
          <p:cNvSpPr txBox="1">
            <a:spLocks noChangeArrowheads="1"/>
          </p:cNvSpPr>
          <p:nvPr/>
        </p:nvSpPr>
        <p:spPr bwMode="auto">
          <a:xfrm>
            <a:off x="3923928" y="3347481"/>
            <a:ext cx="19923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defRPr>
            </a:lvl1pPr>
            <a:lvl2pPr marL="742950" indent="-285750">
              <a:defRPr sz="1200">
                <a:solidFill>
                  <a:schemeClr val="tx1"/>
                </a:solidFill>
                <a:latin typeface="Arial" charset="0"/>
              </a:defRPr>
            </a:lvl2pPr>
            <a:lvl3pPr marL="1143000" indent="-228600">
              <a:defRPr sz="1200">
                <a:solidFill>
                  <a:schemeClr val="tx1"/>
                </a:solidFill>
                <a:latin typeface="Arial" charset="0"/>
              </a:defRPr>
            </a:lvl3pPr>
            <a:lvl4pPr marL="1600200" indent="-228600">
              <a:defRPr sz="1200">
                <a:solidFill>
                  <a:schemeClr val="tx1"/>
                </a:solidFill>
                <a:latin typeface="Arial" charset="0"/>
              </a:defRPr>
            </a:lvl4pPr>
            <a:lvl5pPr marL="2057400" indent="-228600">
              <a:defRPr sz="1200">
                <a:solidFill>
                  <a:schemeClr val="tx1"/>
                </a:solidFill>
                <a:latin typeface="Arial" charset="0"/>
              </a:defRPr>
            </a:lvl5pPr>
            <a:lvl6pPr marL="2514600" indent="-228600" eaLnBrk="0" fontAlgn="base" hangingPunct="0">
              <a:spcBef>
                <a:spcPct val="0"/>
              </a:spcBef>
              <a:spcAft>
                <a:spcPct val="0"/>
              </a:spcAft>
              <a:defRPr sz="1200">
                <a:solidFill>
                  <a:schemeClr val="tx1"/>
                </a:solidFill>
                <a:latin typeface="Arial" charset="0"/>
              </a:defRPr>
            </a:lvl6pPr>
            <a:lvl7pPr marL="2971800" indent="-228600" eaLnBrk="0" fontAlgn="base" hangingPunct="0">
              <a:spcBef>
                <a:spcPct val="0"/>
              </a:spcBef>
              <a:spcAft>
                <a:spcPct val="0"/>
              </a:spcAft>
              <a:defRPr sz="1200">
                <a:solidFill>
                  <a:schemeClr val="tx1"/>
                </a:solidFill>
                <a:latin typeface="Arial" charset="0"/>
              </a:defRPr>
            </a:lvl7pPr>
            <a:lvl8pPr marL="3429000" indent="-228600" eaLnBrk="0" fontAlgn="base" hangingPunct="0">
              <a:spcBef>
                <a:spcPct val="0"/>
              </a:spcBef>
              <a:spcAft>
                <a:spcPct val="0"/>
              </a:spcAft>
              <a:defRPr sz="1200">
                <a:solidFill>
                  <a:schemeClr val="tx1"/>
                </a:solidFill>
                <a:latin typeface="Arial" charset="0"/>
              </a:defRPr>
            </a:lvl8pPr>
            <a:lvl9pPr marL="3886200" indent="-228600" eaLnBrk="0" fontAlgn="base" hangingPunct="0">
              <a:spcBef>
                <a:spcPct val="0"/>
              </a:spcBef>
              <a:spcAft>
                <a:spcPct val="0"/>
              </a:spcAft>
              <a:defRPr sz="1200">
                <a:solidFill>
                  <a:schemeClr val="tx1"/>
                </a:solidFill>
                <a:latin typeface="Arial" charset="0"/>
              </a:defRPr>
            </a:lvl9pPr>
          </a:lstStyle>
          <a:p>
            <a:pPr eaLnBrk="1" hangingPunct="1"/>
            <a:r>
              <a:rPr lang="en-US" sz="2000" i="1" dirty="0">
                <a:latin typeface="Times New Roman" pitchFamily="18" charset="0"/>
                <a:ea typeface="ＭＳ Ｐゴシック" pitchFamily="34" charset="-128"/>
                <a:cs typeface="Times New Roman" pitchFamily="18" charset="0"/>
              </a:rPr>
              <a:t>r</a:t>
            </a:r>
            <a:r>
              <a:rPr lang="en-US" sz="2000" dirty="0">
                <a:latin typeface="Times New Roman" pitchFamily="18" charset="0"/>
                <a:ea typeface="ＭＳ Ｐゴシック" pitchFamily="34" charset="-128"/>
                <a:cs typeface="Times New Roman" pitchFamily="18" charset="0"/>
              </a:rPr>
              <a:t>: beam offset </a:t>
            </a:r>
          </a:p>
          <a:p>
            <a:pPr eaLnBrk="1" hangingPunct="1"/>
            <a:r>
              <a:rPr lang="en-US" sz="2000" i="1" dirty="0">
                <a:latin typeface="Times New Roman" pitchFamily="18" charset="0"/>
                <a:ea typeface="ＭＳ Ｐゴシック" pitchFamily="34" charset="-128"/>
                <a:cs typeface="Times New Roman" pitchFamily="18" charset="0"/>
              </a:rPr>
              <a:t>a</a:t>
            </a:r>
            <a:r>
              <a:rPr lang="en-US" sz="2000" dirty="0">
                <a:latin typeface="Times New Roman" pitchFamily="18" charset="0"/>
                <a:ea typeface="ＭＳ Ｐゴシック" pitchFamily="34" charset="-128"/>
                <a:cs typeface="Times New Roman" pitchFamily="18" charset="0"/>
              </a:rPr>
              <a:t>: iris radius</a:t>
            </a:r>
          </a:p>
        </p:txBody>
      </p:sp>
      <p:sp>
        <p:nvSpPr>
          <p:cNvPr id="11" name="Oval 10"/>
          <p:cNvSpPr/>
          <p:nvPr/>
        </p:nvSpPr>
        <p:spPr bwMode="auto">
          <a:xfrm>
            <a:off x="5916240" y="4620401"/>
            <a:ext cx="1293296" cy="1197884"/>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12" name="Rectangle 11"/>
          <p:cNvSpPr/>
          <p:nvPr/>
        </p:nvSpPr>
        <p:spPr>
          <a:xfrm>
            <a:off x="5002144" y="5087271"/>
            <a:ext cx="914096" cy="523220"/>
          </a:xfrm>
          <a:prstGeom prst="rect">
            <a:avLst/>
          </a:prstGeom>
        </p:spPr>
        <p:txBody>
          <a:bodyPr wrap="none">
            <a:spAutoFit/>
          </a:bodyPr>
          <a:lstStyle/>
          <a:p>
            <a:r>
              <a:rPr lang="en-US" sz="1400" dirty="0" smtClean="0">
                <a:latin typeface="Calibri" pitchFamily="34" charset="0"/>
                <a:cs typeface="Calibri" pitchFamily="34" charset="0"/>
              </a:rPr>
              <a:t>Region of </a:t>
            </a:r>
          </a:p>
          <a:p>
            <a:r>
              <a:rPr lang="en-US" sz="1400" dirty="0" smtClean="0">
                <a:latin typeface="Calibri" pitchFamily="34" charset="0"/>
                <a:cs typeface="Calibri" pitchFamily="34" charset="0"/>
              </a:rPr>
              <a:t>interest</a:t>
            </a:r>
            <a:endParaRPr lang="en-US" sz="1400" dirty="0">
              <a:latin typeface="Calibri" pitchFamily="34" charset="0"/>
              <a:cs typeface="Calibri" pitchFamily="34" charset="0"/>
            </a:endParaRPr>
          </a:p>
        </p:txBody>
      </p:sp>
      <p:sp>
        <p:nvSpPr>
          <p:cNvPr id="19"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
        <p:nvSpPr>
          <p:cNvPr id="14" name="TextBox 18"/>
          <p:cNvSpPr txBox="1"/>
          <p:nvPr/>
        </p:nvSpPr>
        <p:spPr>
          <a:xfrm>
            <a:off x="125830" y="5948590"/>
            <a:ext cx="4161081" cy="738664"/>
          </a:xfrm>
          <a:prstGeom prst="rect">
            <a:avLst/>
          </a:prstGeom>
          <a:noFill/>
        </p:spPr>
        <p:txBody>
          <a:bodyPr wrap="square" rtlCol="0">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a:lstStyle>
          <a:p>
            <a:r>
              <a:rPr lang="en-US" sz="1400" dirty="0" smtClean="0">
                <a:latin typeface="Calibri" pitchFamily="34" charset="0"/>
                <a:cs typeface="Calibri" pitchFamily="34" charset="0"/>
              </a:rPr>
              <a:t>Earlier work on 1.3 GHz demonstrated the principle</a:t>
            </a:r>
          </a:p>
          <a:p>
            <a:r>
              <a:rPr lang="en-US" sz="1400" dirty="0" smtClean="0">
                <a:latin typeface="Calibri" pitchFamily="34" charset="0"/>
                <a:cs typeface="Calibri" pitchFamily="34" charset="0"/>
              </a:rPr>
              <a:t>[1] G. </a:t>
            </a:r>
            <a:r>
              <a:rPr lang="en-US" sz="1400" dirty="0" err="1" smtClean="0">
                <a:latin typeface="Calibri" pitchFamily="34" charset="0"/>
                <a:cs typeface="Calibri" pitchFamily="34" charset="0"/>
              </a:rPr>
              <a:t>Devanz</a:t>
            </a:r>
            <a:r>
              <a:rPr lang="en-US" sz="1400" dirty="0" smtClean="0">
                <a:latin typeface="Calibri" pitchFamily="34" charset="0"/>
                <a:cs typeface="Calibri" pitchFamily="34" charset="0"/>
              </a:rPr>
              <a:t> et al., EPAC2002, WEAGB003</a:t>
            </a:r>
          </a:p>
          <a:p>
            <a:r>
              <a:rPr lang="en-US" sz="1400" dirty="0" smtClean="0">
                <a:latin typeface="Calibri" pitchFamily="34" charset="0"/>
                <a:cs typeface="Calibri" pitchFamily="34" charset="0"/>
              </a:rPr>
              <a:t>[2] N. </a:t>
            </a:r>
            <a:r>
              <a:rPr lang="en-US" sz="1400" dirty="0" err="1" smtClean="0">
                <a:latin typeface="Calibri" pitchFamily="34" charset="0"/>
                <a:cs typeface="Calibri" pitchFamily="34" charset="0"/>
              </a:rPr>
              <a:t>Baboi</a:t>
            </a:r>
            <a:r>
              <a:rPr lang="en-US" sz="1400" dirty="0">
                <a:latin typeface="Calibri" pitchFamily="34" charset="0"/>
                <a:cs typeface="Calibri" pitchFamily="34" charset="0"/>
              </a:rPr>
              <a:t> </a:t>
            </a:r>
            <a:r>
              <a:rPr lang="en-US" sz="1400" dirty="0" smtClean="0">
                <a:latin typeface="Calibri" pitchFamily="34" charset="0"/>
                <a:cs typeface="Calibri" pitchFamily="34" charset="0"/>
              </a:rPr>
              <a:t>et al., LINAC2004, MOP3</a:t>
            </a:r>
            <a:endParaRPr lang="de-DE" sz="14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
          <p:cNvGrpSpPr>
            <a:grpSpLocks/>
          </p:cNvGrpSpPr>
          <p:nvPr/>
        </p:nvGrpSpPr>
        <p:grpSpPr bwMode="auto">
          <a:xfrm>
            <a:off x="4343400" y="3702050"/>
            <a:ext cx="4572000" cy="2406650"/>
            <a:chOff x="2880" y="864"/>
            <a:chExt cx="2736" cy="1324"/>
          </a:xfrm>
        </p:grpSpPr>
        <p:pic>
          <p:nvPicPr>
            <p:cNvPr id="5" name="Picture 6"/>
            <p:cNvPicPr>
              <a:picLocks noChangeAspect="1" noChangeArrowheads="1"/>
            </p:cNvPicPr>
            <p:nvPr/>
          </p:nvPicPr>
          <p:blipFill>
            <a:blip r:embed="rId2"/>
            <a:srcRect/>
            <a:stretch>
              <a:fillRect/>
            </a:stretch>
          </p:blipFill>
          <p:spPr bwMode="auto">
            <a:xfrm>
              <a:off x="2880" y="1008"/>
              <a:ext cx="2736" cy="1180"/>
            </a:xfrm>
            <a:prstGeom prst="rect">
              <a:avLst/>
            </a:prstGeom>
            <a:noFill/>
            <a:ln w="9525">
              <a:noFill/>
              <a:miter lim="800000"/>
              <a:headEnd/>
              <a:tailEnd/>
            </a:ln>
          </p:spPr>
        </p:pic>
        <p:sp>
          <p:nvSpPr>
            <p:cNvPr id="6" name="Text Box 7"/>
            <p:cNvSpPr txBox="1">
              <a:spLocks noChangeArrowheads="1"/>
            </p:cNvSpPr>
            <p:nvPr/>
          </p:nvSpPr>
          <p:spPr bwMode="auto">
            <a:xfrm>
              <a:off x="3408" y="864"/>
              <a:ext cx="1751" cy="185"/>
            </a:xfrm>
            <a:prstGeom prst="rect">
              <a:avLst/>
            </a:prstGeom>
            <a:noFill/>
            <a:ln w="9525" algn="ctr">
              <a:noFill/>
              <a:miter lim="800000"/>
              <a:headEnd/>
              <a:tailEnd/>
            </a:ln>
          </p:spPr>
          <p:txBody>
            <a:bodyPr>
              <a:spAutoFit/>
            </a:bodyPr>
            <a:lstStyle/>
            <a:p>
              <a:pPr eaLnBrk="0" hangingPunct="0"/>
              <a:r>
                <a:rPr lang="en-US" sz="1600" b="1">
                  <a:latin typeface="Times New Roman" pitchFamily="18" charset="0"/>
                  <a:cs typeface="Times New Roman" pitchFamily="18" charset="0"/>
                </a:rPr>
                <a:t>HOM-couplers (pick-ups)</a:t>
              </a:r>
            </a:p>
          </p:txBody>
        </p:sp>
        <p:sp>
          <p:nvSpPr>
            <p:cNvPr id="7" name="Line 8"/>
            <p:cNvSpPr>
              <a:spLocks noChangeShapeType="1"/>
            </p:cNvSpPr>
            <p:nvPr/>
          </p:nvSpPr>
          <p:spPr bwMode="auto">
            <a:xfrm flipV="1">
              <a:off x="3161" y="1042"/>
              <a:ext cx="418" cy="503"/>
            </a:xfrm>
            <a:prstGeom prst="line">
              <a:avLst/>
            </a:prstGeom>
            <a:noFill/>
            <a:ln w="28575">
              <a:solidFill>
                <a:srgbClr val="000099"/>
              </a:solidFill>
              <a:round/>
              <a:headEnd/>
              <a:tailEnd type="triangle" w="med" len="med"/>
            </a:ln>
          </p:spPr>
          <p:txBody>
            <a:bodyPr/>
            <a:lstStyle/>
            <a:p>
              <a:endParaRPr lang="en-GB" b="1">
                <a:latin typeface="Times New Roman" pitchFamily="18" charset="0"/>
                <a:cs typeface="Times New Roman" pitchFamily="18" charset="0"/>
              </a:endParaRPr>
            </a:p>
          </p:txBody>
        </p:sp>
        <p:sp>
          <p:nvSpPr>
            <p:cNvPr id="8" name="Line 9"/>
            <p:cNvSpPr>
              <a:spLocks noChangeShapeType="1"/>
            </p:cNvSpPr>
            <p:nvPr/>
          </p:nvSpPr>
          <p:spPr bwMode="auto">
            <a:xfrm flipH="1" flipV="1">
              <a:off x="4962" y="1063"/>
              <a:ext cx="410" cy="231"/>
            </a:xfrm>
            <a:prstGeom prst="line">
              <a:avLst/>
            </a:prstGeom>
            <a:noFill/>
            <a:ln w="28575">
              <a:solidFill>
                <a:srgbClr val="000099"/>
              </a:solidFill>
              <a:round/>
              <a:headEnd/>
              <a:tailEnd type="triangle" w="med" len="med"/>
            </a:ln>
          </p:spPr>
          <p:txBody>
            <a:bodyPr/>
            <a:lstStyle/>
            <a:p>
              <a:endParaRPr lang="en-GB" b="1">
                <a:latin typeface="Times New Roman" pitchFamily="18" charset="0"/>
                <a:cs typeface="Times New Roman" pitchFamily="18" charset="0"/>
              </a:endParaRPr>
            </a:p>
          </p:txBody>
        </p:sp>
      </p:grpSp>
      <p:sp>
        <p:nvSpPr>
          <p:cNvPr id="9" name="Rectangle 3"/>
          <p:cNvSpPr txBox="1">
            <a:spLocks noChangeArrowheads="1"/>
          </p:cNvSpPr>
          <p:nvPr/>
        </p:nvSpPr>
        <p:spPr>
          <a:xfrm>
            <a:off x="0" y="1371600"/>
            <a:ext cx="8628063" cy="5029200"/>
          </a:xfrm>
          <a:prstGeom prst="rect">
            <a:avLst/>
          </a:prstGeom>
        </p:spPr>
        <p:txBody>
          <a:bodyPr/>
          <a:lstStyle/>
          <a:p>
            <a:pPr marL="342900" indent="-342900" algn="l" eaLnBrk="0" hangingPunct="0">
              <a:spcBef>
                <a:spcPct val="20000"/>
              </a:spcBef>
              <a:buFontTx/>
              <a:buChar char="•"/>
              <a:defRPr/>
            </a:pPr>
            <a:r>
              <a:rPr lang="en-US" sz="3200" b="1" kern="0" dirty="0">
                <a:latin typeface="Times New Roman" pitchFamily="18" charset="0"/>
                <a:cs typeface="Times New Roman" pitchFamily="18" charset="0"/>
              </a:rPr>
              <a:t>Task: </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D</a:t>
            </a:r>
            <a:r>
              <a:rPr lang="en-US" sz="2800" b="1" kern="0" dirty="0" err="1">
                <a:latin typeface="Times New Roman" pitchFamily="18" charset="0"/>
                <a:cs typeface="Times New Roman" pitchFamily="18" charset="0"/>
              </a:rPr>
              <a:t>evelop</a:t>
            </a:r>
            <a:r>
              <a:rPr lang="en-US" sz="2800" b="1" kern="0" dirty="0">
                <a:latin typeface="Times New Roman" pitchFamily="18" charset="0"/>
                <a:cs typeface="Times New Roman" pitchFamily="18" charset="0"/>
              </a:rPr>
              <a:t>, build, test electronics for 3.9 GHz cavities</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I</a:t>
            </a:r>
            <a:r>
              <a:rPr lang="en-US" sz="2800" b="1" kern="0" dirty="0" err="1">
                <a:latin typeface="Times New Roman" pitchFamily="18" charset="0"/>
                <a:cs typeface="Times New Roman" pitchFamily="18" charset="0"/>
              </a:rPr>
              <a:t>nterpret</a:t>
            </a:r>
            <a:r>
              <a:rPr lang="en-US" sz="2800" b="1" kern="0" dirty="0">
                <a:latin typeface="Times New Roman" pitchFamily="18" charset="0"/>
                <a:cs typeface="Times New Roman" pitchFamily="18" charset="0"/>
              </a:rPr>
              <a:t> signals and integrate in control system</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M</a:t>
            </a:r>
            <a:r>
              <a:rPr lang="en-US" sz="2800" b="1" kern="0" dirty="0" err="1">
                <a:latin typeface="Times New Roman" pitchFamily="18" charset="0"/>
                <a:cs typeface="Times New Roman" pitchFamily="18" charset="0"/>
              </a:rPr>
              <a:t>easure</a:t>
            </a:r>
            <a:r>
              <a:rPr lang="en-US" sz="2800" b="1" kern="0" dirty="0">
                <a:latin typeface="Times New Roman" pitchFamily="18" charset="0"/>
                <a:cs typeface="Times New Roman" pitchFamily="18" charset="0"/>
              </a:rPr>
              <a:t> cavity alignment</a:t>
            </a:r>
          </a:p>
          <a:p>
            <a:pPr marL="342900" indent="-342900" algn="l" eaLnBrk="0" hangingPunct="0">
              <a:spcBef>
                <a:spcPct val="20000"/>
              </a:spcBef>
              <a:buFontTx/>
              <a:buChar char="•"/>
              <a:defRPr/>
            </a:pPr>
            <a:r>
              <a:rPr lang="en-US" sz="3200" b="1" kern="0" dirty="0">
                <a:latin typeface="Times New Roman" pitchFamily="18" charset="0"/>
                <a:cs typeface="Times New Roman" pitchFamily="18" charset="0"/>
              </a:rPr>
              <a:t>HOM-couplers</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At end of each cavity</a:t>
            </a:r>
          </a:p>
          <a:p>
            <a:pPr marL="742950" lvl="1" indent="-285750" algn="l" eaLnBrk="0" hangingPunct="0">
              <a:spcBef>
                <a:spcPct val="20000"/>
              </a:spcBef>
              <a:buFontTx/>
              <a:buChar char="–"/>
              <a:defRPr/>
            </a:pPr>
            <a:r>
              <a:rPr lang="en-US" sz="2800" b="1" kern="0" dirty="0">
                <a:latin typeface="Times New Roman" pitchFamily="18" charset="0"/>
                <a:cs typeface="Times New Roman" pitchFamily="18" charset="0"/>
              </a:rPr>
              <a:t>E</a:t>
            </a:r>
            <a:r>
              <a:rPr lang="en-US" sz="2800" b="1" kern="0" dirty="0" err="1">
                <a:latin typeface="Times New Roman" pitchFamily="18" charset="0"/>
                <a:cs typeface="Times New Roman" pitchFamily="18" charset="0"/>
              </a:rPr>
              <a:t>nable</a:t>
            </a:r>
            <a:r>
              <a:rPr lang="en-US" sz="2800" b="1" kern="0" dirty="0">
                <a:latin typeface="Times New Roman" pitchFamily="18" charset="0"/>
                <a:cs typeface="Times New Roman" pitchFamily="18" charset="0"/>
              </a:rPr>
              <a:t> monitoring the </a:t>
            </a:r>
            <a:br>
              <a:rPr lang="en-US" sz="2800" b="1" kern="0" dirty="0">
                <a:latin typeface="Times New Roman" pitchFamily="18" charset="0"/>
                <a:cs typeface="Times New Roman" pitchFamily="18" charset="0"/>
              </a:rPr>
            </a:br>
            <a:r>
              <a:rPr lang="en-US" sz="2800" b="1" kern="0" dirty="0">
                <a:latin typeface="Times New Roman" pitchFamily="18" charset="0"/>
                <a:cs typeface="Times New Roman" pitchFamily="18" charset="0"/>
              </a:rPr>
              <a:t>HOMs excited by beam</a:t>
            </a:r>
          </a:p>
          <a:p>
            <a:pPr marL="742950" lvl="1" indent="-285750" algn="l" eaLnBrk="0" hangingPunct="0">
              <a:spcBef>
                <a:spcPct val="20000"/>
              </a:spcBef>
              <a:buFontTx/>
              <a:buChar char="–"/>
              <a:defRPr/>
            </a:pPr>
            <a:endParaRPr lang="en-US" sz="2800" b="1" kern="0" dirty="0">
              <a:latin typeface="Times New Roman" pitchFamily="18" charset="0"/>
              <a:cs typeface="Times New Roman" pitchFamily="18" charset="0"/>
            </a:endParaRPr>
          </a:p>
        </p:txBody>
      </p:sp>
      <p:sp>
        <p:nvSpPr>
          <p:cNvPr id="10" name="Text Box 10"/>
          <p:cNvSpPr txBox="1">
            <a:spLocks noChangeArrowheads="1"/>
          </p:cNvSpPr>
          <p:nvPr/>
        </p:nvSpPr>
        <p:spPr bwMode="auto">
          <a:xfrm>
            <a:off x="4459288" y="5905500"/>
            <a:ext cx="3963008" cy="584775"/>
          </a:xfrm>
          <a:prstGeom prst="rect">
            <a:avLst/>
          </a:prstGeom>
          <a:solidFill>
            <a:schemeClr val="bg1"/>
          </a:solidFill>
          <a:ln w="9525" algn="ctr">
            <a:noFill/>
            <a:miter lim="800000"/>
            <a:headEnd/>
            <a:tailEnd/>
          </a:ln>
        </p:spPr>
        <p:txBody>
          <a:bodyPr wrap="none">
            <a:spAutoFit/>
          </a:bodyPr>
          <a:lstStyle/>
          <a:p>
            <a:r>
              <a:rPr lang="de-DE" sz="1600" b="1">
                <a:latin typeface="Times New Roman" pitchFamily="18" charset="0"/>
                <a:cs typeface="Times New Roman" pitchFamily="18" charset="0"/>
              </a:rPr>
              <a:t>TESLA cavity Illustrated </a:t>
            </a:r>
          </a:p>
          <a:p>
            <a:r>
              <a:rPr lang="de-DE" sz="1600" b="1">
                <a:latin typeface="Times New Roman" pitchFamily="18" charset="0"/>
                <a:cs typeface="Times New Roman" pitchFamily="18" charset="0"/>
              </a:rPr>
              <a:t>(similar features present in 3.9 GHz cavity)</a:t>
            </a:r>
          </a:p>
        </p:txBody>
      </p:sp>
      <p:sp>
        <p:nvSpPr>
          <p:cNvPr id="12"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p:cNvSpPr>
            <a:spLocks noChangeArrowheads="1"/>
          </p:cNvSpPr>
          <p:nvPr/>
        </p:nvSpPr>
        <p:spPr bwMode="auto">
          <a:xfrm>
            <a:off x="152400" y="152400"/>
            <a:ext cx="8763000" cy="2133600"/>
          </a:xfrm>
          <a:prstGeom prst="roundRect">
            <a:avLst>
              <a:gd name="adj" fmla="val 16667"/>
            </a:avLst>
          </a:prstGeom>
          <a:solidFill>
            <a:srgbClr val="0000A4">
              <a:alpha val="25098"/>
            </a:srgbClr>
          </a:solidFill>
          <a:ln w="9525" algn="ctr">
            <a:solidFill>
              <a:schemeClr val="tx1"/>
            </a:solidFill>
            <a:round/>
            <a:headEnd/>
            <a:tailEnd/>
          </a:ln>
        </p:spPr>
        <p:txBody>
          <a:bodyPr wrap="none" anchor="ctr"/>
          <a:lstStyle/>
          <a:p>
            <a:endParaRPr lang="en-GB"/>
          </a:p>
        </p:txBody>
      </p:sp>
      <p:sp>
        <p:nvSpPr>
          <p:cNvPr id="5" name="AutoShape 3"/>
          <p:cNvSpPr>
            <a:spLocks noChangeArrowheads="1"/>
          </p:cNvSpPr>
          <p:nvPr/>
        </p:nvSpPr>
        <p:spPr bwMode="auto">
          <a:xfrm>
            <a:off x="1524000" y="228600"/>
            <a:ext cx="15240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6" name="AutoShape 4"/>
          <p:cNvSpPr>
            <a:spLocks noChangeArrowheads="1"/>
          </p:cNvSpPr>
          <p:nvPr/>
        </p:nvSpPr>
        <p:spPr bwMode="auto">
          <a:xfrm>
            <a:off x="5562600" y="381000"/>
            <a:ext cx="9906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7" name="AutoShape 5"/>
          <p:cNvSpPr>
            <a:spLocks noChangeArrowheads="1"/>
          </p:cNvSpPr>
          <p:nvPr/>
        </p:nvSpPr>
        <p:spPr bwMode="auto">
          <a:xfrm>
            <a:off x="1066800" y="1828800"/>
            <a:ext cx="1828800" cy="3810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8" name="AutoShape 6"/>
          <p:cNvSpPr>
            <a:spLocks noChangeArrowheads="1"/>
          </p:cNvSpPr>
          <p:nvPr/>
        </p:nvSpPr>
        <p:spPr bwMode="auto">
          <a:xfrm>
            <a:off x="4343400" y="1295400"/>
            <a:ext cx="13716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9" name="AutoShape 7"/>
          <p:cNvSpPr>
            <a:spLocks noChangeArrowheads="1"/>
          </p:cNvSpPr>
          <p:nvPr/>
        </p:nvSpPr>
        <p:spPr bwMode="auto">
          <a:xfrm>
            <a:off x="8001000" y="914400"/>
            <a:ext cx="838200" cy="1524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0" name="AutoShape 8"/>
          <p:cNvSpPr>
            <a:spLocks noChangeArrowheads="1"/>
          </p:cNvSpPr>
          <p:nvPr/>
        </p:nvSpPr>
        <p:spPr bwMode="auto">
          <a:xfrm>
            <a:off x="8229600" y="1676400"/>
            <a:ext cx="4572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1" name="AutoShape 9"/>
          <p:cNvSpPr>
            <a:spLocks noChangeArrowheads="1"/>
          </p:cNvSpPr>
          <p:nvPr/>
        </p:nvSpPr>
        <p:spPr bwMode="auto">
          <a:xfrm>
            <a:off x="6477000" y="838200"/>
            <a:ext cx="838200" cy="1524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2" name="AutoShape 10"/>
          <p:cNvSpPr>
            <a:spLocks noChangeArrowheads="1"/>
          </p:cNvSpPr>
          <p:nvPr/>
        </p:nvSpPr>
        <p:spPr bwMode="auto">
          <a:xfrm>
            <a:off x="304800" y="609600"/>
            <a:ext cx="304800" cy="228600"/>
          </a:xfrm>
          <a:prstGeom prst="roundRect">
            <a:avLst>
              <a:gd name="adj" fmla="val 16667"/>
            </a:avLst>
          </a:prstGeom>
          <a:solidFill>
            <a:srgbClr val="EE941C"/>
          </a:solidFill>
          <a:ln w="9525" algn="ctr">
            <a:solidFill>
              <a:schemeClr val="tx1"/>
            </a:solidFill>
            <a:round/>
            <a:headEnd/>
            <a:tailEnd/>
          </a:ln>
        </p:spPr>
        <p:txBody>
          <a:bodyPr wrap="none" anchor="ctr"/>
          <a:lstStyle/>
          <a:p>
            <a:endParaRPr lang="en-GB"/>
          </a:p>
        </p:txBody>
      </p:sp>
      <p:sp>
        <p:nvSpPr>
          <p:cNvPr id="13" name="Rectangle 11"/>
          <p:cNvSpPr>
            <a:spLocks noChangeArrowheads="1"/>
          </p:cNvSpPr>
          <p:nvPr/>
        </p:nvSpPr>
        <p:spPr bwMode="auto">
          <a:xfrm>
            <a:off x="2451100" y="2273300"/>
            <a:ext cx="6692900" cy="2133600"/>
          </a:xfrm>
          <a:prstGeom prst="rect">
            <a:avLst/>
          </a:prstGeom>
          <a:solidFill>
            <a:schemeClr val="accent1"/>
          </a:solidFill>
          <a:ln w="9525">
            <a:solidFill>
              <a:schemeClr val="tx1"/>
            </a:solidFill>
            <a:miter lim="800000"/>
            <a:headEnd/>
            <a:tailEnd/>
          </a:ln>
        </p:spPr>
        <p:txBody>
          <a:bodyPr wrap="none" anchor="ctr"/>
          <a:lstStyle/>
          <a:p>
            <a:endParaRPr lang="en-GB"/>
          </a:p>
        </p:txBody>
      </p:sp>
      <p:sp>
        <p:nvSpPr>
          <p:cNvPr id="14" name="Text Box 12"/>
          <p:cNvSpPr txBox="1">
            <a:spLocks noChangeArrowheads="1"/>
          </p:cNvSpPr>
          <p:nvPr/>
        </p:nvSpPr>
        <p:spPr bwMode="auto">
          <a:xfrm>
            <a:off x="8229600" y="1524000"/>
            <a:ext cx="47783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endParaRPr lang="en-GB" sz="1000" b="0">
              <a:solidFill>
                <a:srgbClr val="000000"/>
              </a:solidFill>
              <a:latin typeface="Arial" pitchFamily="34" charset="0"/>
              <a:cs typeface="Times New Roman" pitchFamily="18" charset="0"/>
            </a:endParaRPr>
          </a:p>
          <a:p>
            <a:r>
              <a:rPr lang="en-GB" sz="1200">
                <a:solidFill>
                  <a:srgbClr val="000000"/>
                </a:solidFill>
                <a:latin typeface="Arial" pitchFamily="34" charset="0"/>
                <a:cs typeface="Times New Roman" pitchFamily="18" charset="0"/>
              </a:rPr>
              <a:t>dump</a:t>
            </a:r>
            <a:endParaRPr lang="en-GB" sz="1200">
              <a:solidFill>
                <a:schemeClr val="tx1"/>
              </a:solidFill>
              <a:latin typeface="Arial" pitchFamily="34" charset="0"/>
              <a:cs typeface="Arial" pitchFamily="34" charset="0"/>
            </a:endParaRPr>
          </a:p>
        </p:txBody>
      </p:sp>
      <p:sp>
        <p:nvSpPr>
          <p:cNvPr id="15" name="Text Box 13"/>
          <p:cNvSpPr txBox="1">
            <a:spLocks noChangeArrowheads="1"/>
          </p:cNvSpPr>
          <p:nvPr/>
        </p:nvSpPr>
        <p:spPr bwMode="auto">
          <a:xfrm>
            <a:off x="1524000" y="228600"/>
            <a:ext cx="15525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bunch compressors</a:t>
            </a:r>
            <a:endParaRPr lang="en-GB" sz="1200">
              <a:solidFill>
                <a:schemeClr val="tx1"/>
              </a:solidFill>
              <a:latin typeface="Arial" pitchFamily="34" charset="0"/>
              <a:cs typeface="Arial" pitchFamily="34" charset="0"/>
            </a:endParaRPr>
          </a:p>
        </p:txBody>
      </p:sp>
      <p:sp>
        <p:nvSpPr>
          <p:cNvPr id="16" name="Text Box 14"/>
          <p:cNvSpPr txBox="1">
            <a:spLocks noChangeArrowheads="1"/>
          </p:cNvSpPr>
          <p:nvPr/>
        </p:nvSpPr>
        <p:spPr bwMode="auto">
          <a:xfrm>
            <a:off x="4343400" y="1295400"/>
            <a:ext cx="14303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collimator section</a:t>
            </a:r>
            <a:endParaRPr lang="en-GB" sz="1200">
              <a:solidFill>
                <a:schemeClr val="tx1"/>
              </a:solidFill>
              <a:latin typeface="Arial" pitchFamily="34" charset="0"/>
              <a:cs typeface="Arial" pitchFamily="34" charset="0"/>
            </a:endParaRPr>
          </a:p>
        </p:txBody>
      </p:sp>
      <p:grpSp>
        <p:nvGrpSpPr>
          <p:cNvPr id="17" name="Group 15"/>
          <p:cNvGrpSpPr>
            <a:grpSpLocks/>
          </p:cNvGrpSpPr>
          <p:nvPr/>
        </p:nvGrpSpPr>
        <p:grpSpPr bwMode="auto">
          <a:xfrm>
            <a:off x="7796213" y="1119188"/>
            <a:ext cx="946150" cy="150812"/>
            <a:chOff x="9534" y="5573"/>
            <a:chExt cx="641" cy="50"/>
          </a:xfrm>
        </p:grpSpPr>
        <p:grpSp>
          <p:nvGrpSpPr>
            <p:cNvPr id="18" name="Group 16"/>
            <p:cNvGrpSpPr>
              <a:grpSpLocks/>
            </p:cNvGrpSpPr>
            <p:nvPr/>
          </p:nvGrpSpPr>
          <p:grpSpPr bwMode="auto">
            <a:xfrm>
              <a:off x="9534" y="5573"/>
              <a:ext cx="534" cy="50"/>
              <a:chOff x="15885" y="19597"/>
              <a:chExt cx="4991" cy="672"/>
            </a:xfrm>
          </p:grpSpPr>
          <p:grpSp>
            <p:nvGrpSpPr>
              <p:cNvPr id="22" name="Group 17"/>
              <p:cNvGrpSpPr>
                <a:grpSpLocks/>
              </p:cNvGrpSpPr>
              <p:nvPr/>
            </p:nvGrpSpPr>
            <p:grpSpPr bwMode="auto">
              <a:xfrm>
                <a:off x="18380" y="19639"/>
                <a:ext cx="625" cy="603"/>
                <a:chOff x="18380" y="19639"/>
                <a:chExt cx="625" cy="603"/>
              </a:xfrm>
            </p:grpSpPr>
            <p:grpSp>
              <p:nvGrpSpPr>
                <p:cNvPr id="72" name="Group 18"/>
                <p:cNvGrpSpPr>
                  <a:grpSpLocks/>
                </p:cNvGrpSpPr>
                <p:nvPr/>
              </p:nvGrpSpPr>
              <p:grpSpPr bwMode="auto">
                <a:xfrm>
                  <a:off x="18380" y="19639"/>
                  <a:ext cx="313" cy="301"/>
                  <a:chOff x="18380" y="19639"/>
                  <a:chExt cx="313" cy="301"/>
                </a:xfrm>
              </p:grpSpPr>
              <p:sp>
                <p:nvSpPr>
                  <p:cNvPr id="76" name="Arc 19"/>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7" name="Arc 20"/>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73" name="Group 21"/>
                <p:cNvGrpSpPr>
                  <a:grpSpLocks/>
                </p:cNvGrpSpPr>
                <p:nvPr/>
              </p:nvGrpSpPr>
              <p:grpSpPr bwMode="auto">
                <a:xfrm flipV="1">
                  <a:off x="18692" y="19941"/>
                  <a:ext cx="313" cy="301"/>
                  <a:chOff x="18380" y="19639"/>
                  <a:chExt cx="313" cy="301"/>
                </a:xfrm>
              </p:grpSpPr>
              <p:sp>
                <p:nvSpPr>
                  <p:cNvPr id="74" name="Arc 22"/>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5" name="Arc 23"/>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3" name="Group 24"/>
              <p:cNvGrpSpPr>
                <a:grpSpLocks/>
              </p:cNvGrpSpPr>
              <p:nvPr/>
            </p:nvGrpSpPr>
            <p:grpSpPr bwMode="auto">
              <a:xfrm>
                <a:off x="19002" y="19646"/>
                <a:ext cx="625" cy="603"/>
                <a:chOff x="18380" y="19639"/>
                <a:chExt cx="625" cy="603"/>
              </a:xfrm>
            </p:grpSpPr>
            <p:grpSp>
              <p:nvGrpSpPr>
                <p:cNvPr id="66" name="Group 25"/>
                <p:cNvGrpSpPr>
                  <a:grpSpLocks/>
                </p:cNvGrpSpPr>
                <p:nvPr/>
              </p:nvGrpSpPr>
              <p:grpSpPr bwMode="auto">
                <a:xfrm>
                  <a:off x="18380" y="19639"/>
                  <a:ext cx="313" cy="301"/>
                  <a:chOff x="18380" y="19639"/>
                  <a:chExt cx="313" cy="301"/>
                </a:xfrm>
              </p:grpSpPr>
              <p:sp>
                <p:nvSpPr>
                  <p:cNvPr id="70" name="Arc 26"/>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71" name="Arc 27"/>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67" name="Group 28"/>
                <p:cNvGrpSpPr>
                  <a:grpSpLocks/>
                </p:cNvGrpSpPr>
                <p:nvPr/>
              </p:nvGrpSpPr>
              <p:grpSpPr bwMode="auto">
                <a:xfrm flipV="1">
                  <a:off x="18692" y="19941"/>
                  <a:ext cx="313" cy="301"/>
                  <a:chOff x="18380" y="19639"/>
                  <a:chExt cx="313" cy="301"/>
                </a:xfrm>
              </p:grpSpPr>
              <p:sp>
                <p:nvSpPr>
                  <p:cNvPr id="68" name="Arc 29"/>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9" name="Arc 30"/>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4" name="Group 31"/>
              <p:cNvGrpSpPr>
                <a:grpSpLocks/>
              </p:cNvGrpSpPr>
              <p:nvPr/>
            </p:nvGrpSpPr>
            <p:grpSpPr bwMode="auto">
              <a:xfrm>
                <a:off x="19629" y="19659"/>
                <a:ext cx="625" cy="603"/>
                <a:chOff x="18380" y="19639"/>
                <a:chExt cx="625" cy="603"/>
              </a:xfrm>
            </p:grpSpPr>
            <p:grpSp>
              <p:nvGrpSpPr>
                <p:cNvPr id="60" name="Group 32"/>
                <p:cNvGrpSpPr>
                  <a:grpSpLocks/>
                </p:cNvGrpSpPr>
                <p:nvPr/>
              </p:nvGrpSpPr>
              <p:grpSpPr bwMode="auto">
                <a:xfrm>
                  <a:off x="18380" y="19639"/>
                  <a:ext cx="313" cy="301"/>
                  <a:chOff x="18380" y="19639"/>
                  <a:chExt cx="313" cy="301"/>
                </a:xfrm>
              </p:grpSpPr>
              <p:sp>
                <p:nvSpPr>
                  <p:cNvPr id="64" name="Arc 33"/>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5" name="Arc 34"/>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61" name="Group 35"/>
                <p:cNvGrpSpPr>
                  <a:grpSpLocks/>
                </p:cNvGrpSpPr>
                <p:nvPr/>
              </p:nvGrpSpPr>
              <p:grpSpPr bwMode="auto">
                <a:xfrm flipV="1">
                  <a:off x="18692" y="19941"/>
                  <a:ext cx="313" cy="301"/>
                  <a:chOff x="18380" y="19639"/>
                  <a:chExt cx="313" cy="301"/>
                </a:xfrm>
              </p:grpSpPr>
              <p:sp>
                <p:nvSpPr>
                  <p:cNvPr id="62" name="Arc 36"/>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63" name="Arc 37"/>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5" name="Group 38"/>
              <p:cNvGrpSpPr>
                <a:grpSpLocks/>
              </p:cNvGrpSpPr>
              <p:nvPr/>
            </p:nvGrpSpPr>
            <p:grpSpPr bwMode="auto">
              <a:xfrm>
                <a:off x="20251" y="19666"/>
                <a:ext cx="625" cy="603"/>
                <a:chOff x="18380" y="19639"/>
                <a:chExt cx="625" cy="603"/>
              </a:xfrm>
            </p:grpSpPr>
            <p:grpSp>
              <p:nvGrpSpPr>
                <p:cNvPr id="54" name="Group 39"/>
                <p:cNvGrpSpPr>
                  <a:grpSpLocks/>
                </p:cNvGrpSpPr>
                <p:nvPr/>
              </p:nvGrpSpPr>
              <p:grpSpPr bwMode="auto">
                <a:xfrm>
                  <a:off x="18380" y="19639"/>
                  <a:ext cx="313" cy="301"/>
                  <a:chOff x="18380" y="19639"/>
                  <a:chExt cx="313" cy="301"/>
                </a:xfrm>
              </p:grpSpPr>
              <p:sp>
                <p:nvSpPr>
                  <p:cNvPr id="58" name="Arc 40"/>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9" name="Arc 41"/>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55" name="Group 42"/>
                <p:cNvGrpSpPr>
                  <a:grpSpLocks/>
                </p:cNvGrpSpPr>
                <p:nvPr/>
              </p:nvGrpSpPr>
              <p:grpSpPr bwMode="auto">
                <a:xfrm flipV="1">
                  <a:off x="18692" y="19941"/>
                  <a:ext cx="313" cy="301"/>
                  <a:chOff x="18380" y="19639"/>
                  <a:chExt cx="313" cy="301"/>
                </a:xfrm>
              </p:grpSpPr>
              <p:sp>
                <p:nvSpPr>
                  <p:cNvPr id="56" name="Arc 43"/>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7" name="Arc 44"/>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6" name="Group 45"/>
              <p:cNvGrpSpPr>
                <a:grpSpLocks/>
              </p:cNvGrpSpPr>
              <p:nvPr/>
            </p:nvGrpSpPr>
            <p:grpSpPr bwMode="auto">
              <a:xfrm>
                <a:off x="15885" y="19597"/>
                <a:ext cx="625" cy="603"/>
                <a:chOff x="18380" y="19639"/>
                <a:chExt cx="625" cy="603"/>
              </a:xfrm>
            </p:grpSpPr>
            <p:grpSp>
              <p:nvGrpSpPr>
                <p:cNvPr id="48" name="Group 46"/>
                <p:cNvGrpSpPr>
                  <a:grpSpLocks/>
                </p:cNvGrpSpPr>
                <p:nvPr/>
              </p:nvGrpSpPr>
              <p:grpSpPr bwMode="auto">
                <a:xfrm>
                  <a:off x="18380" y="19639"/>
                  <a:ext cx="313" cy="301"/>
                  <a:chOff x="18380" y="19639"/>
                  <a:chExt cx="313" cy="301"/>
                </a:xfrm>
              </p:grpSpPr>
              <p:sp>
                <p:nvSpPr>
                  <p:cNvPr id="52" name="Arc 47"/>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3" name="Arc 48"/>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49" name="Group 49"/>
                <p:cNvGrpSpPr>
                  <a:grpSpLocks/>
                </p:cNvGrpSpPr>
                <p:nvPr/>
              </p:nvGrpSpPr>
              <p:grpSpPr bwMode="auto">
                <a:xfrm flipV="1">
                  <a:off x="18692" y="19941"/>
                  <a:ext cx="313" cy="301"/>
                  <a:chOff x="18380" y="19639"/>
                  <a:chExt cx="313" cy="301"/>
                </a:xfrm>
              </p:grpSpPr>
              <p:sp>
                <p:nvSpPr>
                  <p:cNvPr id="50" name="Arc 50"/>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51" name="Arc 51"/>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7" name="Group 52"/>
              <p:cNvGrpSpPr>
                <a:grpSpLocks/>
              </p:cNvGrpSpPr>
              <p:nvPr/>
            </p:nvGrpSpPr>
            <p:grpSpPr bwMode="auto">
              <a:xfrm>
                <a:off x="16507" y="19604"/>
                <a:ext cx="625" cy="603"/>
                <a:chOff x="18380" y="19639"/>
                <a:chExt cx="625" cy="603"/>
              </a:xfrm>
            </p:grpSpPr>
            <p:grpSp>
              <p:nvGrpSpPr>
                <p:cNvPr id="42" name="Group 53"/>
                <p:cNvGrpSpPr>
                  <a:grpSpLocks/>
                </p:cNvGrpSpPr>
                <p:nvPr/>
              </p:nvGrpSpPr>
              <p:grpSpPr bwMode="auto">
                <a:xfrm>
                  <a:off x="18380" y="19639"/>
                  <a:ext cx="313" cy="301"/>
                  <a:chOff x="18380" y="19639"/>
                  <a:chExt cx="313" cy="301"/>
                </a:xfrm>
              </p:grpSpPr>
              <p:sp>
                <p:nvSpPr>
                  <p:cNvPr id="46" name="Arc 54"/>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7" name="Arc 55"/>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43" name="Group 56"/>
                <p:cNvGrpSpPr>
                  <a:grpSpLocks/>
                </p:cNvGrpSpPr>
                <p:nvPr/>
              </p:nvGrpSpPr>
              <p:grpSpPr bwMode="auto">
                <a:xfrm flipV="1">
                  <a:off x="18692" y="19941"/>
                  <a:ext cx="313" cy="301"/>
                  <a:chOff x="18380" y="19639"/>
                  <a:chExt cx="313" cy="301"/>
                </a:xfrm>
              </p:grpSpPr>
              <p:sp>
                <p:nvSpPr>
                  <p:cNvPr id="44" name="Arc 57"/>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5" name="Arc 58"/>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8" name="Group 59"/>
              <p:cNvGrpSpPr>
                <a:grpSpLocks/>
              </p:cNvGrpSpPr>
              <p:nvPr/>
            </p:nvGrpSpPr>
            <p:grpSpPr bwMode="auto">
              <a:xfrm>
                <a:off x="17134" y="19617"/>
                <a:ext cx="625" cy="603"/>
                <a:chOff x="18380" y="19639"/>
                <a:chExt cx="625" cy="603"/>
              </a:xfrm>
            </p:grpSpPr>
            <p:grpSp>
              <p:nvGrpSpPr>
                <p:cNvPr id="36" name="Group 60"/>
                <p:cNvGrpSpPr>
                  <a:grpSpLocks/>
                </p:cNvGrpSpPr>
                <p:nvPr/>
              </p:nvGrpSpPr>
              <p:grpSpPr bwMode="auto">
                <a:xfrm>
                  <a:off x="18380" y="19639"/>
                  <a:ext cx="313" cy="301"/>
                  <a:chOff x="18380" y="19639"/>
                  <a:chExt cx="313" cy="301"/>
                </a:xfrm>
              </p:grpSpPr>
              <p:sp>
                <p:nvSpPr>
                  <p:cNvPr id="40" name="Arc 61"/>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41" name="Arc 62"/>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37" name="Group 63"/>
                <p:cNvGrpSpPr>
                  <a:grpSpLocks/>
                </p:cNvGrpSpPr>
                <p:nvPr/>
              </p:nvGrpSpPr>
              <p:grpSpPr bwMode="auto">
                <a:xfrm flipV="1">
                  <a:off x="18692" y="19941"/>
                  <a:ext cx="313" cy="301"/>
                  <a:chOff x="18380" y="19639"/>
                  <a:chExt cx="313" cy="301"/>
                </a:xfrm>
              </p:grpSpPr>
              <p:sp>
                <p:nvSpPr>
                  <p:cNvPr id="38" name="Arc 64"/>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9" name="Arc 65"/>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nvGrpSpPr>
              <p:cNvPr id="29" name="Group 66"/>
              <p:cNvGrpSpPr>
                <a:grpSpLocks/>
              </p:cNvGrpSpPr>
              <p:nvPr/>
            </p:nvGrpSpPr>
            <p:grpSpPr bwMode="auto">
              <a:xfrm>
                <a:off x="17756" y="19624"/>
                <a:ext cx="625" cy="603"/>
                <a:chOff x="18380" y="19639"/>
                <a:chExt cx="625" cy="603"/>
              </a:xfrm>
            </p:grpSpPr>
            <p:grpSp>
              <p:nvGrpSpPr>
                <p:cNvPr id="30" name="Group 67"/>
                <p:cNvGrpSpPr>
                  <a:grpSpLocks/>
                </p:cNvGrpSpPr>
                <p:nvPr/>
              </p:nvGrpSpPr>
              <p:grpSpPr bwMode="auto">
                <a:xfrm>
                  <a:off x="18380" y="19639"/>
                  <a:ext cx="313" cy="301"/>
                  <a:chOff x="18380" y="19639"/>
                  <a:chExt cx="313" cy="301"/>
                </a:xfrm>
              </p:grpSpPr>
              <p:sp>
                <p:nvSpPr>
                  <p:cNvPr id="34" name="Arc 68"/>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5" name="Arc 69"/>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nvGrpSpPr>
                <p:cNvPr id="31" name="Group 70"/>
                <p:cNvGrpSpPr>
                  <a:grpSpLocks/>
                </p:cNvGrpSpPr>
                <p:nvPr/>
              </p:nvGrpSpPr>
              <p:grpSpPr bwMode="auto">
                <a:xfrm flipV="1">
                  <a:off x="18692" y="19941"/>
                  <a:ext cx="313" cy="301"/>
                  <a:chOff x="18380" y="19639"/>
                  <a:chExt cx="313" cy="301"/>
                </a:xfrm>
              </p:grpSpPr>
              <p:sp>
                <p:nvSpPr>
                  <p:cNvPr id="32" name="Arc 71"/>
                  <p:cNvSpPr>
                    <a:spLocks/>
                  </p:cNvSpPr>
                  <p:nvPr/>
                </p:nvSpPr>
                <p:spPr bwMode="auto">
                  <a:xfrm>
                    <a:off x="18538" y="19639"/>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sp>
                <p:nvSpPr>
                  <p:cNvPr id="33" name="Arc 72"/>
                  <p:cNvSpPr>
                    <a:spLocks/>
                  </p:cNvSpPr>
                  <p:nvPr/>
                </p:nvSpPr>
                <p:spPr bwMode="auto">
                  <a:xfrm flipH="1">
                    <a:off x="18380" y="19641"/>
                    <a:ext cx="155" cy="299"/>
                  </a:xfrm>
                  <a:custGeom>
                    <a:avLst/>
                    <a:gdLst>
                      <a:gd name="T0" fmla="*/ 0 w 21600"/>
                      <a:gd name="T1" fmla="*/ 0 h 21600"/>
                      <a:gd name="T2" fmla="*/ 1 w 21600"/>
                      <a:gd name="T3" fmla="*/ 4 h 21600"/>
                      <a:gd name="T4" fmla="*/ 0 w 21600"/>
                      <a:gd name="T5" fmla="*/ 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a:solidFill>
                      <a:srgbClr val="FFCC00"/>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en-GB"/>
                  </a:p>
                </p:txBody>
              </p:sp>
            </p:grpSp>
          </p:grpSp>
        </p:grpSp>
        <p:sp>
          <p:nvSpPr>
            <p:cNvPr id="19" name="Line 73"/>
            <p:cNvSpPr>
              <a:spLocks noChangeShapeType="1"/>
            </p:cNvSpPr>
            <p:nvPr/>
          </p:nvSpPr>
          <p:spPr bwMode="auto">
            <a:xfrm>
              <a:off x="10065" y="5599"/>
              <a:ext cx="110" cy="0"/>
            </a:xfrm>
            <a:prstGeom prst="line">
              <a:avLst/>
            </a:prstGeom>
            <a:noFill/>
            <a:ln w="12700">
              <a:solidFill>
                <a:srgbClr val="FFCC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20" name="Line 74"/>
            <p:cNvSpPr>
              <a:spLocks noChangeShapeType="1"/>
            </p:cNvSpPr>
            <p:nvPr/>
          </p:nvSpPr>
          <p:spPr bwMode="auto">
            <a:xfrm>
              <a:off x="10082" y="5597"/>
              <a:ext cx="0" cy="0"/>
            </a:xfrm>
            <a:prstGeom prst="line">
              <a:avLst/>
            </a:prstGeom>
            <a:noFill/>
            <a:ln w="12700">
              <a:solidFill>
                <a:srgbClr val="FFCC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21" name="Line 75"/>
            <p:cNvSpPr>
              <a:spLocks noChangeShapeType="1"/>
            </p:cNvSpPr>
            <p:nvPr/>
          </p:nvSpPr>
          <p:spPr bwMode="auto">
            <a:xfrm>
              <a:off x="10110" y="5596"/>
              <a:ext cx="0" cy="0"/>
            </a:xfrm>
            <a:prstGeom prst="line">
              <a:avLst/>
            </a:prstGeom>
            <a:noFill/>
            <a:ln w="12700">
              <a:solidFill>
                <a:srgbClr val="FFCC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78" name="Line 76"/>
          <p:cNvSpPr>
            <a:spLocks noChangeShapeType="1"/>
          </p:cNvSpPr>
          <p:nvPr/>
        </p:nvSpPr>
        <p:spPr bwMode="auto">
          <a:xfrm flipH="1">
            <a:off x="1524000" y="457200"/>
            <a:ext cx="457200" cy="38100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79" name="Freeform 77"/>
          <p:cNvSpPr>
            <a:spLocks/>
          </p:cNvSpPr>
          <p:nvPr/>
        </p:nvSpPr>
        <p:spPr bwMode="auto">
          <a:xfrm>
            <a:off x="4779963" y="638175"/>
            <a:ext cx="3165475" cy="520700"/>
          </a:xfrm>
          <a:custGeom>
            <a:avLst/>
            <a:gdLst>
              <a:gd name="T0" fmla="*/ 0 w 7664"/>
              <a:gd name="T1" fmla="*/ 395346 h 864"/>
              <a:gd name="T2" fmla="*/ 171821 w 7664"/>
              <a:gd name="T3" fmla="*/ 0 h 864"/>
              <a:gd name="T4" fmla="*/ 2973828 w 7664"/>
              <a:gd name="T5" fmla="*/ 0 h 864"/>
              <a:gd name="T6" fmla="*/ 3165475 w 7664"/>
              <a:gd name="T7" fmla="*/ 520700 h 864"/>
              <a:gd name="T8" fmla="*/ 0 60000 65536"/>
              <a:gd name="T9" fmla="*/ 0 60000 65536"/>
              <a:gd name="T10" fmla="*/ 0 60000 65536"/>
              <a:gd name="T11" fmla="*/ 0 60000 65536"/>
              <a:gd name="T12" fmla="*/ 0 w 7664"/>
              <a:gd name="T13" fmla="*/ 0 h 864"/>
              <a:gd name="T14" fmla="*/ 7664 w 7664"/>
              <a:gd name="T15" fmla="*/ 864 h 864"/>
            </a:gdLst>
            <a:ahLst/>
            <a:cxnLst>
              <a:cxn ang="T8">
                <a:pos x="T0" y="T1"/>
              </a:cxn>
              <a:cxn ang="T9">
                <a:pos x="T2" y="T3"/>
              </a:cxn>
              <a:cxn ang="T10">
                <a:pos x="T4" y="T5"/>
              </a:cxn>
              <a:cxn ang="T11">
                <a:pos x="T6" y="T7"/>
              </a:cxn>
            </a:cxnLst>
            <a:rect l="T12" t="T13" r="T14" b="T15"/>
            <a:pathLst>
              <a:path w="7664" h="864">
                <a:moveTo>
                  <a:pt x="0" y="656"/>
                </a:moveTo>
                <a:lnTo>
                  <a:pt x="416" y="0"/>
                </a:lnTo>
                <a:lnTo>
                  <a:pt x="7200" y="0"/>
                </a:lnTo>
                <a:lnTo>
                  <a:pt x="7664" y="864"/>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 name="Freeform 78"/>
          <p:cNvSpPr>
            <a:spLocks/>
          </p:cNvSpPr>
          <p:nvPr/>
        </p:nvSpPr>
        <p:spPr bwMode="auto">
          <a:xfrm>
            <a:off x="3367088" y="1041400"/>
            <a:ext cx="4867275" cy="788988"/>
          </a:xfrm>
          <a:custGeom>
            <a:avLst/>
            <a:gdLst>
              <a:gd name="T0" fmla="*/ 0 w 15292"/>
              <a:gd name="T1" fmla="*/ 0 h 2049"/>
              <a:gd name="T2" fmla="*/ 1417978 w 15292"/>
              <a:gd name="T3" fmla="*/ 0 h 2049"/>
              <a:gd name="T4" fmla="*/ 1650010 w 15292"/>
              <a:gd name="T5" fmla="*/ 118213 h 2049"/>
              <a:gd name="T6" fmla="*/ 4585271 w 15292"/>
              <a:gd name="T7" fmla="*/ 123604 h 2049"/>
              <a:gd name="T8" fmla="*/ 4867275 w 15292"/>
              <a:gd name="T9" fmla="*/ 788988 h 2049"/>
              <a:gd name="T10" fmla="*/ 0 60000 65536"/>
              <a:gd name="T11" fmla="*/ 0 60000 65536"/>
              <a:gd name="T12" fmla="*/ 0 60000 65536"/>
              <a:gd name="T13" fmla="*/ 0 60000 65536"/>
              <a:gd name="T14" fmla="*/ 0 60000 65536"/>
              <a:gd name="T15" fmla="*/ 0 w 15292"/>
              <a:gd name="T16" fmla="*/ 0 h 2049"/>
              <a:gd name="T17" fmla="*/ 15292 w 15292"/>
              <a:gd name="T18" fmla="*/ 2049 h 2049"/>
            </a:gdLst>
            <a:ahLst/>
            <a:cxnLst>
              <a:cxn ang="T10">
                <a:pos x="T0" y="T1"/>
              </a:cxn>
              <a:cxn ang="T11">
                <a:pos x="T2" y="T3"/>
              </a:cxn>
              <a:cxn ang="T12">
                <a:pos x="T4" y="T5"/>
              </a:cxn>
              <a:cxn ang="T13">
                <a:pos x="T6" y="T7"/>
              </a:cxn>
              <a:cxn ang="T14">
                <a:pos x="T8" y="T9"/>
              </a:cxn>
            </a:cxnLst>
            <a:rect l="T15" t="T16" r="T17" b="T18"/>
            <a:pathLst>
              <a:path w="15292" h="2049">
                <a:moveTo>
                  <a:pt x="0" y="0"/>
                </a:moveTo>
                <a:lnTo>
                  <a:pt x="4455" y="0"/>
                </a:lnTo>
                <a:lnTo>
                  <a:pt x="5184" y="307"/>
                </a:lnTo>
                <a:lnTo>
                  <a:pt x="14406" y="321"/>
                </a:lnTo>
                <a:lnTo>
                  <a:pt x="15292" y="2049"/>
                </a:lnTo>
              </a:path>
            </a:pathLst>
          </a:custGeom>
          <a:noFill/>
          <a:ln w="12700">
            <a:solidFill>
              <a:srgbClr val="000000"/>
            </a:solidFill>
            <a:round/>
            <a:headEnd/>
            <a:tailEnd type="triangle" w="sm" len="sm"/>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 name="Freeform 79"/>
          <p:cNvSpPr>
            <a:spLocks/>
          </p:cNvSpPr>
          <p:nvPr/>
        </p:nvSpPr>
        <p:spPr bwMode="auto">
          <a:xfrm>
            <a:off x="333375" y="896938"/>
            <a:ext cx="1489075" cy="147637"/>
          </a:xfrm>
          <a:custGeom>
            <a:avLst/>
            <a:gdLst>
              <a:gd name="T0" fmla="*/ 0 w 3604"/>
              <a:gd name="T1" fmla="*/ 144587 h 242"/>
              <a:gd name="T2" fmla="*/ 1016819 w 3604"/>
              <a:gd name="T3" fmla="*/ 144587 h 242"/>
              <a:gd name="T4" fmla="*/ 1058962 w 3604"/>
              <a:gd name="T5" fmla="*/ 0 h 242"/>
              <a:gd name="T6" fmla="*/ 1180848 w 3604"/>
              <a:gd name="T7" fmla="*/ 0 h 242"/>
              <a:gd name="T8" fmla="*/ 1230016 w 3604"/>
              <a:gd name="T9" fmla="*/ 146417 h 242"/>
              <a:gd name="T10" fmla="*/ 1483704 w 3604"/>
              <a:gd name="T11" fmla="*/ 146417 h 242"/>
              <a:gd name="T12" fmla="*/ 1489075 w 3604"/>
              <a:gd name="T13" fmla="*/ 147637 h 242"/>
              <a:gd name="T14" fmla="*/ 0 60000 65536"/>
              <a:gd name="T15" fmla="*/ 0 60000 65536"/>
              <a:gd name="T16" fmla="*/ 0 60000 65536"/>
              <a:gd name="T17" fmla="*/ 0 60000 65536"/>
              <a:gd name="T18" fmla="*/ 0 60000 65536"/>
              <a:gd name="T19" fmla="*/ 0 60000 65536"/>
              <a:gd name="T20" fmla="*/ 0 60000 65536"/>
              <a:gd name="T21" fmla="*/ 0 w 3604"/>
              <a:gd name="T22" fmla="*/ 0 h 242"/>
              <a:gd name="T23" fmla="*/ 3604 w 3604"/>
              <a:gd name="T24" fmla="*/ 242 h 2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604" h="242">
                <a:moveTo>
                  <a:pt x="0" y="237"/>
                </a:moveTo>
                <a:lnTo>
                  <a:pt x="2461" y="237"/>
                </a:lnTo>
                <a:lnTo>
                  <a:pt x="2563" y="0"/>
                </a:lnTo>
                <a:lnTo>
                  <a:pt x="2858" y="0"/>
                </a:lnTo>
                <a:lnTo>
                  <a:pt x="2977" y="240"/>
                </a:lnTo>
                <a:lnTo>
                  <a:pt x="3591" y="240"/>
                </a:lnTo>
                <a:lnTo>
                  <a:pt x="3604" y="242"/>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 name="Freeform 80"/>
          <p:cNvSpPr>
            <a:spLocks/>
          </p:cNvSpPr>
          <p:nvPr/>
        </p:nvSpPr>
        <p:spPr bwMode="auto">
          <a:xfrm>
            <a:off x="2754313" y="887413"/>
            <a:ext cx="661987" cy="314325"/>
          </a:xfrm>
          <a:custGeom>
            <a:avLst/>
            <a:gdLst>
              <a:gd name="T0" fmla="*/ 0 w 1605"/>
              <a:gd name="T1" fmla="*/ 152963 h 524"/>
              <a:gd name="T2" fmla="*/ 254071 w 1605"/>
              <a:gd name="T3" fmla="*/ 152963 h 524"/>
              <a:gd name="T4" fmla="*/ 299853 w 1605"/>
              <a:gd name="T5" fmla="*/ 0 h 524"/>
              <a:gd name="T6" fmla="*/ 410803 w 1605"/>
              <a:gd name="T7" fmla="*/ 314325 h 524"/>
              <a:gd name="T8" fmla="*/ 450399 w 1605"/>
              <a:gd name="T9" fmla="*/ 152963 h 524"/>
              <a:gd name="T10" fmla="*/ 661987 w 1605"/>
              <a:gd name="T11" fmla="*/ 152963 h 524"/>
              <a:gd name="T12" fmla="*/ 0 60000 65536"/>
              <a:gd name="T13" fmla="*/ 0 60000 65536"/>
              <a:gd name="T14" fmla="*/ 0 60000 65536"/>
              <a:gd name="T15" fmla="*/ 0 60000 65536"/>
              <a:gd name="T16" fmla="*/ 0 60000 65536"/>
              <a:gd name="T17" fmla="*/ 0 60000 65536"/>
              <a:gd name="T18" fmla="*/ 0 w 1605"/>
              <a:gd name="T19" fmla="*/ 0 h 524"/>
              <a:gd name="T20" fmla="*/ 1605 w 1605"/>
              <a:gd name="T21" fmla="*/ 524 h 524"/>
            </a:gdLst>
            <a:ahLst/>
            <a:cxnLst>
              <a:cxn ang="T12">
                <a:pos x="T0" y="T1"/>
              </a:cxn>
              <a:cxn ang="T13">
                <a:pos x="T2" y="T3"/>
              </a:cxn>
              <a:cxn ang="T14">
                <a:pos x="T4" y="T5"/>
              </a:cxn>
              <a:cxn ang="T15">
                <a:pos x="T6" y="T7"/>
              </a:cxn>
              <a:cxn ang="T16">
                <a:pos x="T8" y="T9"/>
              </a:cxn>
              <a:cxn ang="T17">
                <a:pos x="T10" y="T11"/>
              </a:cxn>
            </a:cxnLst>
            <a:rect l="T18" t="T19" r="T20" b="T21"/>
            <a:pathLst>
              <a:path w="1605" h="524">
                <a:moveTo>
                  <a:pt x="0" y="255"/>
                </a:moveTo>
                <a:lnTo>
                  <a:pt x="616" y="255"/>
                </a:lnTo>
                <a:lnTo>
                  <a:pt x="727" y="0"/>
                </a:lnTo>
                <a:lnTo>
                  <a:pt x="996" y="524"/>
                </a:lnTo>
                <a:lnTo>
                  <a:pt x="1092" y="255"/>
                </a:lnTo>
                <a:lnTo>
                  <a:pt x="1605" y="255"/>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3" name="AutoShape 81"/>
          <p:cNvSpPr>
            <a:spLocks noChangeArrowheads="1"/>
          </p:cNvSpPr>
          <p:nvPr/>
        </p:nvSpPr>
        <p:spPr bwMode="auto">
          <a:xfrm>
            <a:off x="736600" y="917575"/>
            <a:ext cx="508000" cy="233363"/>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nvGrpSpPr>
          <p:cNvPr id="84" name="Group 82"/>
          <p:cNvGrpSpPr>
            <a:grpSpLocks/>
          </p:cNvGrpSpPr>
          <p:nvPr/>
        </p:nvGrpSpPr>
        <p:grpSpPr bwMode="auto">
          <a:xfrm>
            <a:off x="1822450" y="920750"/>
            <a:ext cx="1016000" cy="231775"/>
            <a:chOff x="3306" y="18291"/>
            <a:chExt cx="3197" cy="931"/>
          </a:xfrm>
        </p:grpSpPr>
        <p:sp>
          <p:nvSpPr>
            <p:cNvPr id="85" name="AutoShape 83"/>
            <p:cNvSpPr>
              <a:spLocks noChangeArrowheads="1"/>
            </p:cNvSpPr>
            <p:nvPr/>
          </p:nvSpPr>
          <p:spPr bwMode="auto">
            <a:xfrm>
              <a:off x="33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sp>
          <p:nvSpPr>
            <p:cNvPr id="86" name="AutoShape 84"/>
            <p:cNvSpPr>
              <a:spLocks noChangeArrowheads="1"/>
            </p:cNvSpPr>
            <p:nvPr/>
          </p:nvSpPr>
          <p:spPr bwMode="auto">
            <a:xfrm>
              <a:off x="49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grpSp>
        <p:nvGrpSpPr>
          <p:cNvPr id="87" name="Group 85"/>
          <p:cNvGrpSpPr>
            <a:grpSpLocks/>
          </p:cNvGrpSpPr>
          <p:nvPr/>
        </p:nvGrpSpPr>
        <p:grpSpPr bwMode="auto">
          <a:xfrm>
            <a:off x="327025" y="906463"/>
            <a:ext cx="231775" cy="274637"/>
            <a:chOff x="980" y="16876"/>
            <a:chExt cx="730" cy="711"/>
          </a:xfrm>
        </p:grpSpPr>
        <p:sp>
          <p:nvSpPr>
            <p:cNvPr id="88" name="Freeform 86"/>
            <p:cNvSpPr>
              <a:spLocks/>
            </p:cNvSpPr>
            <p:nvPr/>
          </p:nvSpPr>
          <p:spPr bwMode="auto">
            <a:xfrm>
              <a:off x="980" y="16876"/>
              <a:ext cx="730" cy="711"/>
            </a:xfrm>
            <a:custGeom>
              <a:avLst/>
              <a:gdLst>
                <a:gd name="T0" fmla="*/ 729 w 730"/>
                <a:gd name="T1" fmla="*/ 202 h 711"/>
                <a:gd name="T2" fmla="*/ 730 w 730"/>
                <a:gd name="T3" fmla="*/ 1 h 711"/>
                <a:gd name="T4" fmla="*/ 0 w 730"/>
                <a:gd name="T5" fmla="*/ 0 h 711"/>
                <a:gd name="T6" fmla="*/ 0 w 730"/>
                <a:gd name="T7" fmla="*/ 710 h 711"/>
                <a:gd name="T8" fmla="*/ 729 w 730"/>
                <a:gd name="T9" fmla="*/ 711 h 711"/>
                <a:gd name="T10" fmla="*/ 730 w 730"/>
                <a:gd name="T11" fmla="*/ 481 h 711"/>
                <a:gd name="T12" fmla="*/ 0 60000 65536"/>
                <a:gd name="T13" fmla="*/ 0 60000 65536"/>
                <a:gd name="T14" fmla="*/ 0 60000 65536"/>
                <a:gd name="T15" fmla="*/ 0 60000 65536"/>
                <a:gd name="T16" fmla="*/ 0 60000 65536"/>
                <a:gd name="T17" fmla="*/ 0 60000 65536"/>
                <a:gd name="T18" fmla="*/ 0 w 730"/>
                <a:gd name="T19" fmla="*/ 0 h 711"/>
                <a:gd name="T20" fmla="*/ 730 w 730"/>
                <a:gd name="T21" fmla="*/ 711 h 711"/>
              </a:gdLst>
              <a:ahLst/>
              <a:cxnLst>
                <a:cxn ang="T12">
                  <a:pos x="T0" y="T1"/>
                </a:cxn>
                <a:cxn ang="T13">
                  <a:pos x="T2" y="T3"/>
                </a:cxn>
                <a:cxn ang="T14">
                  <a:pos x="T4" y="T5"/>
                </a:cxn>
                <a:cxn ang="T15">
                  <a:pos x="T6" y="T7"/>
                </a:cxn>
                <a:cxn ang="T16">
                  <a:pos x="T8" y="T9"/>
                </a:cxn>
                <a:cxn ang="T17">
                  <a:pos x="T10" y="T11"/>
                </a:cxn>
              </a:cxnLst>
              <a:rect l="T18" t="T19" r="T20" b="T21"/>
              <a:pathLst>
                <a:path w="730" h="711">
                  <a:moveTo>
                    <a:pt x="729" y="202"/>
                  </a:moveTo>
                  <a:lnTo>
                    <a:pt x="730" y="1"/>
                  </a:lnTo>
                  <a:lnTo>
                    <a:pt x="0" y="0"/>
                  </a:lnTo>
                  <a:lnTo>
                    <a:pt x="0" y="710"/>
                  </a:lnTo>
                  <a:lnTo>
                    <a:pt x="729" y="711"/>
                  </a:lnTo>
                  <a:lnTo>
                    <a:pt x="730" y="481"/>
                  </a:lnTo>
                </a:path>
              </a:pathLst>
            </a:custGeom>
            <a:noFill/>
            <a:ln w="19050">
              <a:solidFill>
                <a:srgbClr val="99CC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Line 87"/>
            <p:cNvSpPr>
              <a:spLocks noChangeShapeType="1"/>
            </p:cNvSpPr>
            <p:nvPr/>
          </p:nvSpPr>
          <p:spPr bwMode="auto">
            <a:xfrm>
              <a:off x="1440" y="16877"/>
              <a:ext cx="0" cy="192"/>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90" name="Line 88"/>
            <p:cNvSpPr>
              <a:spLocks noChangeShapeType="1"/>
            </p:cNvSpPr>
            <p:nvPr/>
          </p:nvSpPr>
          <p:spPr bwMode="auto">
            <a:xfrm>
              <a:off x="1437" y="17374"/>
              <a:ext cx="0" cy="192"/>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91" name="Group 89"/>
          <p:cNvGrpSpPr>
            <a:grpSpLocks/>
          </p:cNvGrpSpPr>
          <p:nvPr/>
        </p:nvGrpSpPr>
        <p:grpSpPr bwMode="auto">
          <a:xfrm>
            <a:off x="3384550" y="920750"/>
            <a:ext cx="1016000" cy="233363"/>
            <a:chOff x="3306" y="18291"/>
            <a:chExt cx="3197" cy="931"/>
          </a:xfrm>
        </p:grpSpPr>
        <p:sp>
          <p:nvSpPr>
            <p:cNvPr id="92" name="AutoShape 90"/>
            <p:cNvSpPr>
              <a:spLocks noChangeArrowheads="1"/>
            </p:cNvSpPr>
            <p:nvPr/>
          </p:nvSpPr>
          <p:spPr bwMode="auto">
            <a:xfrm>
              <a:off x="33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sp>
          <p:nvSpPr>
            <p:cNvPr id="93" name="AutoShape 91"/>
            <p:cNvSpPr>
              <a:spLocks noChangeArrowheads="1"/>
            </p:cNvSpPr>
            <p:nvPr/>
          </p:nvSpPr>
          <p:spPr bwMode="auto">
            <a:xfrm>
              <a:off x="4906" y="18291"/>
              <a:ext cx="1597" cy="931"/>
            </a:xfrm>
            <a:prstGeom prst="roundRect">
              <a:avLst>
                <a:gd name="adj" fmla="val 16667"/>
              </a:avLst>
            </a:prstGeom>
            <a:solidFill>
              <a:srgbClr val="00FFFF"/>
            </a:solidFill>
            <a:ln w="9525">
              <a:solidFill>
                <a:srgbClr val="003366"/>
              </a:solidFill>
              <a:round/>
              <a:headEnd/>
              <a:tailEnd/>
            </a:ln>
          </p:spPr>
          <p:txBody>
            <a:bodyPr anchor="ctr"/>
            <a:lstStyle/>
            <a:p>
              <a:endParaRPr lang="en-GB"/>
            </a:p>
          </p:txBody>
        </p:sp>
      </p:grpSp>
      <p:grpSp>
        <p:nvGrpSpPr>
          <p:cNvPr id="94" name="Group 92"/>
          <p:cNvGrpSpPr>
            <a:grpSpLocks/>
          </p:cNvGrpSpPr>
          <p:nvPr/>
        </p:nvGrpSpPr>
        <p:grpSpPr bwMode="auto">
          <a:xfrm>
            <a:off x="5965825" y="1055688"/>
            <a:ext cx="1793875" cy="204787"/>
            <a:chOff x="14228" y="7125"/>
            <a:chExt cx="4344" cy="408"/>
          </a:xfrm>
        </p:grpSpPr>
        <p:sp>
          <p:nvSpPr>
            <p:cNvPr id="95" name="Rectangle 93"/>
            <p:cNvSpPr>
              <a:spLocks noChangeArrowheads="1"/>
            </p:cNvSpPr>
            <p:nvPr/>
          </p:nvSpPr>
          <p:spPr bwMode="auto">
            <a:xfrm>
              <a:off x="14228" y="7125"/>
              <a:ext cx="659"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96" name="Rectangle 94"/>
            <p:cNvSpPr>
              <a:spLocks noChangeArrowheads="1"/>
            </p:cNvSpPr>
            <p:nvPr/>
          </p:nvSpPr>
          <p:spPr bwMode="auto">
            <a:xfrm>
              <a:off x="14961" y="7126"/>
              <a:ext cx="659" cy="406"/>
            </a:xfrm>
            <a:prstGeom prst="rect">
              <a:avLst/>
            </a:prstGeom>
            <a:solidFill>
              <a:srgbClr val="FFFF66"/>
            </a:solidFill>
            <a:ln w="9525">
              <a:solidFill>
                <a:srgbClr val="FF9900"/>
              </a:solidFill>
              <a:miter lim="800000"/>
              <a:headEnd/>
              <a:tailEnd/>
            </a:ln>
          </p:spPr>
          <p:txBody>
            <a:bodyPr anchor="ctr"/>
            <a:lstStyle/>
            <a:p>
              <a:endParaRPr lang="en-GB"/>
            </a:p>
          </p:txBody>
        </p:sp>
        <p:sp>
          <p:nvSpPr>
            <p:cNvPr id="97" name="Rectangle 95"/>
            <p:cNvSpPr>
              <a:spLocks noChangeArrowheads="1"/>
            </p:cNvSpPr>
            <p:nvPr/>
          </p:nvSpPr>
          <p:spPr bwMode="auto">
            <a:xfrm>
              <a:off x="15699" y="7126"/>
              <a:ext cx="659" cy="406"/>
            </a:xfrm>
            <a:prstGeom prst="rect">
              <a:avLst/>
            </a:prstGeom>
            <a:solidFill>
              <a:srgbClr val="FFFF66"/>
            </a:solidFill>
            <a:ln w="9525">
              <a:solidFill>
                <a:srgbClr val="FF9900"/>
              </a:solidFill>
              <a:miter lim="800000"/>
              <a:headEnd/>
              <a:tailEnd/>
            </a:ln>
          </p:spPr>
          <p:txBody>
            <a:bodyPr anchor="ctr"/>
            <a:lstStyle/>
            <a:p>
              <a:endParaRPr lang="en-GB"/>
            </a:p>
          </p:txBody>
        </p:sp>
        <p:sp>
          <p:nvSpPr>
            <p:cNvPr id="98" name="Rectangle 96"/>
            <p:cNvSpPr>
              <a:spLocks noChangeArrowheads="1"/>
            </p:cNvSpPr>
            <p:nvPr/>
          </p:nvSpPr>
          <p:spPr bwMode="auto">
            <a:xfrm>
              <a:off x="16438" y="7128"/>
              <a:ext cx="643"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99" name="Rectangle 97"/>
            <p:cNvSpPr>
              <a:spLocks noChangeArrowheads="1"/>
            </p:cNvSpPr>
            <p:nvPr/>
          </p:nvSpPr>
          <p:spPr bwMode="auto">
            <a:xfrm>
              <a:off x="17173" y="7126"/>
              <a:ext cx="643" cy="405"/>
            </a:xfrm>
            <a:prstGeom prst="rect">
              <a:avLst/>
            </a:prstGeom>
            <a:solidFill>
              <a:srgbClr val="FFFF66"/>
            </a:solidFill>
            <a:ln w="9525">
              <a:solidFill>
                <a:srgbClr val="FF9900"/>
              </a:solidFill>
              <a:miter lim="800000"/>
              <a:headEnd/>
              <a:tailEnd/>
            </a:ln>
          </p:spPr>
          <p:txBody>
            <a:bodyPr anchor="ctr"/>
            <a:lstStyle/>
            <a:p>
              <a:endParaRPr lang="en-GB"/>
            </a:p>
          </p:txBody>
        </p:sp>
        <p:sp>
          <p:nvSpPr>
            <p:cNvPr id="100" name="Rectangle 98"/>
            <p:cNvSpPr>
              <a:spLocks noChangeArrowheads="1"/>
            </p:cNvSpPr>
            <p:nvPr/>
          </p:nvSpPr>
          <p:spPr bwMode="auto">
            <a:xfrm>
              <a:off x="17913" y="7127"/>
              <a:ext cx="659" cy="405"/>
            </a:xfrm>
            <a:prstGeom prst="rect">
              <a:avLst/>
            </a:prstGeom>
            <a:solidFill>
              <a:srgbClr val="FFFF66"/>
            </a:solidFill>
            <a:ln w="9525">
              <a:solidFill>
                <a:srgbClr val="FF9900"/>
              </a:solidFill>
              <a:miter lim="800000"/>
              <a:headEnd/>
              <a:tailEnd/>
            </a:ln>
          </p:spPr>
          <p:txBody>
            <a:bodyPr anchor="ctr"/>
            <a:lstStyle/>
            <a:p>
              <a:endParaRPr lang="en-GB"/>
            </a:p>
          </p:txBody>
        </p:sp>
      </p:grpSp>
      <p:sp>
        <p:nvSpPr>
          <p:cNvPr id="101" name="Text Box 99"/>
          <p:cNvSpPr txBox="1">
            <a:spLocks noChangeArrowheads="1"/>
          </p:cNvSpPr>
          <p:nvPr/>
        </p:nvSpPr>
        <p:spPr bwMode="auto">
          <a:xfrm>
            <a:off x="5661025" y="387350"/>
            <a:ext cx="866775"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bypass line</a:t>
            </a:r>
            <a:endParaRPr lang="en-GB" sz="1200">
              <a:solidFill>
                <a:schemeClr val="tx1"/>
              </a:solidFill>
              <a:latin typeface="Arial" pitchFamily="34" charset="0"/>
              <a:cs typeface="Arial" pitchFamily="34" charset="0"/>
            </a:endParaRPr>
          </a:p>
        </p:txBody>
      </p:sp>
      <p:sp>
        <p:nvSpPr>
          <p:cNvPr id="102" name="Line 100"/>
          <p:cNvSpPr>
            <a:spLocks noChangeShapeType="1"/>
          </p:cNvSpPr>
          <p:nvPr/>
        </p:nvSpPr>
        <p:spPr bwMode="auto">
          <a:xfrm flipH="1" flipV="1">
            <a:off x="1066800" y="1219200"/>
            <a:ext cx="5334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3" name="Line 101"/>
          <p:cNvSpPr>
            <a:spLocks noChangeShapeType="1"/>
          </p:cNvSpPr>
          <p:nvPr/>
        </p:nvSpPr>
        <p:spPr bwMode="auto">
          <a:xfrm flipV="1">
            <a:off x="1981200" y="1219200"/>
            <a:ext cx="762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4" name="Line 102"/>
          <p:cNvSpPr>
            <a:spLocks noChangeShapeType="1"/>
          </p:cNvSpPr>
          <p:nvPr/>
        </p:nvSpPr>
        <p:spPr bwMode="auto">
          <a:xfrm flipV="1">
            <a:off x="2362200" y="1219200"/>
            <a:ext cx="1524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5" name="Line 103"/>
          <p:cNvSpPr>
            <a:spLocks noChangeShapeType="1"/>
          </p:cNvSpPr>
          <p:nvPr/>
        </p:nvSpPr>
        <p:spPr bwMode="auto">
          <a:xfrm>
            <a:off x="2438400" y="457200"/>
            <a:ext cx="609600" cy="381000"/>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6" name="Line 104"/>
          <p:cNvSpPr>
            <a:spLocks noChangeShapeType="1"/>
          </p:cNvSpPr>
          <p:nvPr/>
        </p:nvSpPr>
        <p:spPr bwMode="auto">
          <a:xfrm flipV="1">
            <a:off x="2590800" y="1219200"/>
            <a:ext cx="1066800" cy="6096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7" name="Line 105"/>
          <p:cNvSpPr>
            <a:spLocks noChangeShapeType="1"/>
          </p:cNvSpPr>
          <p:nvPr/>
        </p:nvSpPr>
        <p:spPr bwMode="auto">
          <a:xfrm flipV="1">
            <a:off x="2819400" y="1143000"/>
            <a:ext cx="1371600" cy="685800"/>
          </a:xfrm>
          <a:prstGeom prst="line">
            <a:avLst/>
          </a:prstGeom>
          <a:noFill/>
          <a:ln w="9525">
            <a:solidFill>
              <a:srgbClr val="33CCCC"/>
            </a:solidFill>
            <a:round/>
            <a:headEnd/>
            <a:tailEnd type="triangle" w="sm" len="sm"/>
          </a:ln>
          <a:extLst>
            <a:ext uri="{909E8E84-426E-40DD-AFC4-6F175D3DCCD1}">
              <a14:hiddenFill xmlns:a14="http://schemas.microsoft.com/office/drawing/2010/main">
                <a:noFill/>
              </a14:hiddenFill>
            </a:ext>
          </a:extLst>
        </p:spPr>
        <p:txBody>
          <a:bodyPr/>
          <a:lstStyle/>
          <a:p>
            <a:endParaRPr lang="en-GB"/>
          </a:p>
        </p:txBody>
      </p:sp>
      <p:sp>
        <p:nvSpPr>
          <p:cNvPr id="108" name="Text Box 106"/>
          <p:cNvSpPr txBox="1">
            <a:spLocks noChangeArrowheads="1"/>
          </p:cNvSpPr>
          <p:nvPr/>
        </p:nvSpPr>
        <p:spPr bwMode="auto">
          <a:xfrm>
            <a:off x="1066800" y="1828800"/>
            <a:ext cx="1851025"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dirty="0" smtClean="0">
                <a:solidFill>
                  <a:srgbClr val="000000"/>
                </a:solidFill>
                <a:latin typeface="Arial" pitchFamily="34" charset="0"/>
                <a:cs typeface="Times New Roman" pitchFamily="18" charset="0"/>
              </a:rPr>
              <a:t>  5 </a:t>
            </a:r>
            <a:r>
              <a:rPr lang="en-GB" sz="1200" dirty="0">
                <a:solidFill>
                  <a:srgbClr val="000000"/>
                </a:solidFill>
                <a:latin typeface="Arial" pitchFamily="34" charset="0"/>
                <a:cs typeface="Times New Roman" pitchFamily="18" charset="0"/>
              </a:rPr>
              <a:t>accelerating modules</a:t>
            </a:r>
          </a:p>
          <a:p>
            <a:pPr eaLnBrk="1" hangingPunct="1"/>
            <a:r>
              <a:rPr lang="en-GB" sz="1200" dirty="0" smtClean="0">
                <a:solidFill>
                  <a:srgbClr val="000000"/>
                </a:solidFill>
                <a:latin typeface="Arial" pitchFamily="34" charset="0"/>
                <a:cs typeface="Times New Roman" pitchFamily="18" charset="0"/>
              </a:rPr>
              <a:t>     with </a:t>
            </a:r>
            <a:r>
              <a:rPr lang="en-GB" sz="1200" dirty="0">
                <a:solidFill>
                  <a:srgbClr val="000000"/>
                </a:solidFill>
                <a:latin typeface="Arial" pitchFamily="34" charset="0"/>
                <a:cs typeface="Times New Roman" pitchFamily="18" charset="0"/>
              </a:rPr>
              <a:t>8 cavities each</a:t>
            </a:r>
            <a:endParaRPr lang="en-GB" sz="1200" dirty="0">
              <a:solidFill>
                <a:schemeClr val="tx1"/>
              </a:solidFill>
              <a:latin typeface="Arial" pitchFamily="34" charset="0"/>
              <a:cs typeface="Arial" pitchFamily="34" charset="0"/>
            </a:endParaRPr>
          </a:p>
        </p:txBody>
      </p:sp>
      <p:sp>
        <p:nvSpPr>
          <p:cNvPr id="109" name="Text Box 107"/>
          <p:cNvSpPr txBox="1">
            <a:spLocks noChangeArrowheads="1"/>
          </p:cNvSpPr>
          <p:nvPr/>
        </p:nvSpPr>
        <p:spPr bwMode="auto">
          <a:xfrm>
            <a:off x="304800" y="609600"/>
            <a:ext cx="300038"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gun</a:t>
            </a:r>
            <a:endParaRPr lang="en-GB" sz="1200">
              <a:solidFill>
                <a:schemeClr val="tx1"/>
              </a:solidFill>
              <a:latin typeface="Arial" pitchFamily="34" charset="0"/>
              <a:cs typeface="Arial" pitchFamily="34" charset="0"/>
            </a:endParaRPr>
          </a:p>
        </p:txBody>
      </p:sp>
      <p:sp>
        <p:nvSpPr>
          <p:cNvPr id="110" name="Text Box 108"/>
          <p:cNvSpPr txBox="1">
            <a:spLocks noChangeArrowheads="1"/>
          </p:cNvSpPr>
          <p:nvPr/>
        </p:nvSpPr>
        <p:spPr bwMode="auto">
          <a:xfrm>
            <a:off x="6462713" y="817563"/>
            <a:ext cx="865187"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chemeClr val="bg2"/>
                </a:solidFill>
                <a:latin typeface="Arial" pitchFamily="34" charset="0"/>
                <a:cs typeface="Times New Roman" pitchFamily="18" charset="0"/>
              </a:rPr>
              <a:t>undulators</a:t>
            </a:r>
            <a:endParaRPr lang="en-GB" sz="1200">
              <a:solidFill>
                <a:schemeClr val="bg2"/>
              </a:solidFill>
              <a:latin typeface="Arial" pitchFamily="34" charset="0"/>
              <a:cs typeface="Arial" pitchFamily="34" charset="0"/>
            </a:endParaRPr>
          </a:p>
        </p:txBody>
      </p:sp>
      <p:sp>
        <p:nvSpPr>
          <p:cNvPr id="111" name="Text Box 109"/>
          <p:cNvSpPr txBox="1">
            <a:spLocks noChangeArrowheads="1"/>
          </p:cNvSpPr>
          <p:nvPr/>
        </p:nvSpPr>
        <p:spPr bwMode="auto">
          <a:xfrm>
            <a:off x="8001000" y="914400"/>
            <a:ext cx="850900" cy="24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a:solidFill>
                  <a:srgbClr val="000000"/>
                </a:solidFill>
                <a:latin typeface="Arial" pitchFamily="34" charset="0"/>
                <a:cs typeface="Times New Roman" pitchFamily="18" charset="0"/>
              </a:rPr>
              <a:t>FEL beam</a:t>
            </a:r>
            <a:endParaRPr lang="en-GB" sz="1200">
              <a:solidFill>
                <a:schemeClr val="tx1"/>
              </a:solidFill>
              <a:latin typeface="Arial" pitchFamily="34" charset="0"/>
              <a:cs typeface="Arial" pitchFamily="34" charset="0"/>
            </a:endParaRPr>
          </a:p>
        </p:txBody>
      </p:sp>
      <p:pic>
        <p:nvPicPr>
          <p:cNvPr id="112" name="Picture 110" descr="tesla_cav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267200"/>
            <a:ext cx="5943600" cy="246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11" descr="HOMcoupler_schemati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05600" y="4267200"/>
            <a:ext cx="1822450"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4" name="Line 112"/>
          <p:cNvSpPr>
            <a:spLocks noChangeShapeType="1"/>
          </p:cNvSpPr>
          <p:nvPr/>
        </p:nvSpPr>
        <p:spPr bwMode="auto">
          <a:xfrm>
            <a:off x="2057400" y="2209800"/>
            <a:ext cx="304800" cy="23622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5" name="Line 113"/>
          <p:cNvSpPr>
            <a:spLocks noChangeShapeType="1"/>
          </p:cNvSpPr>
          <p:nvPr/>
        </p:nvSpPr>
        <p:spPr bwMode="auto">
          <a:xfrm>
            <a:off x="5486400" y="4876800"/>
            <a:ext cx="1905000" cy="3048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16" name="Text Box 114"/>
          <p:cNvSpPr txBox="1">
            <a:spLocks noChangeArrowheads="1"/>
          </p:cNvSpPr>
          <p:nvPr/>
        </p:nvSpPr>
        <p:spPr bwMode="auto">
          <a:xfrm>
            <a:off x="3035300" y="1968500"/>
            <a:ext cx="6705600" cy="195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Tx/>
              <a:buChar char="•"/>
            </a:pPr>
            <a:r>
              <a:rPr lang="en-US" sz="1600">
                <a:solidFill>
                  <a:schemeClr val="tx1"/>
                </a:solidFill>
              </a:rPr>
              <a:t>1.3GHz </a:t>
            </a:r>
            <a:r>
              <a:rPr lang="en-GB" sz="1600">
                <a:solidFill>
                  <a:schemeClr val="tx1"/>
                </a:solidFill>
              </a:rPr>
              <a:t>SC</a:t>
            </a:r>
            <a:r>
              <a:rPr lang="en-US" sz="1600">
                <a:solidFill>
                  <a:schemeClr val="tx1"/>
                </a:solidFill>
              </a:rPr>
              <a:t>, </a:t>
            </a:r>
            <a:r>
              <a:rPr lang="en-GB" sz="1600">
                <a:solidFill>
                  <a:schemeClr val="tx1"/>
                </a:solidFill>
              </a:rPr>
              <a:t>t</a:t>
            </a:r>
            <a:r>
              <a:rPr lang="en-US" sz="1600">
                <a:solidFill>
                  <a:schemeClr val="tx1"/>
                </a:solidFill>
              </a:rPr>
              <a:t>ypically 450-700MeV, 1 nC charg</a:t>
            </a:r>
            <a:r>
              <a:rPr lang="en-GB" sz="1600">
                <a:solidFill>
                  <a:schemeClr val="tx1"/>
                </a:solidFill>
              </a:rPr>
              <a:t>e</a:t>
            </a:r>
            <a:r>
              <a:rPr lang="en-GB">
                <a:solidFill>
                  <a:schemeClr val="tx1"/>
                </a:solidFill>
              </a:rPr>
              <a:t> for FLASH/XFEL</a:t>
            </a:r>
          </a:p>
          <a:p>
            <a:pPr algn="l" eaLnBrk="1" hangingPunct="1">
              <a:spcBef>
                <a:spcPct val="50000"/>
              </a:spcBef>
              <a:buFontTx/>
              <a:buChar char="•"/>
            </a:pPr>
            <a:r>
              <a:rPr lang="en-GB" sz="1600">
                <a:solidFill>
                  <a:schemeClr val="tx1"/>
                </a:solidFill>
              </a:rPr>
              <a:t>HOMs generated in accelerating cavities must be damped.</a:t>
            </a:r>
          </a:p>
          <a:p>
            <a:pPr algn="l" eaLnBrk="1" hangingPunct="1">
              <a:spcBef>
                <a:spcPct val="50000"/>
              </a:spcBef>
              <a:buFontTx/>
              <a:buChar char="•"/>
            </a:pPr>
            <a:r>
              <a:rPr lang="en-GB" sz="1600">
                <a:solidFill>
                  <a:schemeClr val="tx1"/>
                </a:solidFill>
              </a:rPr>
              <a:t>Monitored HOMs facilitate beam/cavity info</a:t>
            </a:r>
          </a:p>
          <a:p>
            <a:pPr algn="l" eaLnBrk="1" hangingPunct="1">
              <a:spcBef>
                <a:spcPct val="50000"/>
              </a:spcBef>
              <a:buFontTx/>
              <a:buChar char="•"/>
            </a:pPr>
            <a:r>
              <a:rPr lang="en-GB" sz="1600">
                <a:solidFill>
                  <a:schemeClr val="tx1"/>
                </a:solidFill>
              </a:rPr>
              <a:t> Forty cavities exist at FLASH.</a:t>
            </a:r>
            <a:br>
              <a:rPr lang="en-GB" sz="1600">
                <a:solidFill>
                  <a:schemeClr val="tx1"/>
                </a:solidFill>
              </a:rPr>
            </a:br>
            <a:r>
              <a:rPr lang="en-GB" sz="1400">
                <a:solidFill>
                  <a:schemeClr val="tx1"/>
                </a:solidFill>
              </a:rPr>
              <a:t> -</a:t>
            </a:r>
            <a:r>
              <a:rPr lang="en-GB" sz="1200">
                <a:solidFill>
                  <a:schemeClr val="tx1"/>
                </a:solidFill>
              </a:rPr>
              <a:t>Couplers/cables already exist.</a:t>
            </a:r>
          </a:p>
          <a:p>
            <a:pPr algn="l" eaLnBrk="1" hangingPunct="1">
              <a:spcBef>
                <a:spcPct val="50000"/>
              </a:spcBef>
            </a:pPr>
            <a:r>
              <a:rPr lang="en-GB" sz="1200">
                <a:solidFill>
                  <a:schemeClr val="tx1"/>
                </a:solidFill>
              </a:rPr>
              <a:t> -Electronics enable monitoring of HOMs (wideband and narrowband response).</a:t>
            </a:r>
          </a:p>
        </p:txBody>
      </p:sp>
      <p:sp>
        <p:nvSpPr>
          <p:cNvPr id="117" name="Line 115"/>
          <p:cNvSpPr>
            <a:spLocks noChangeShapeType="1"/>
          </p:cNvSpPr>
          <p:nvPr/>
        </p:nvSpPr>
        <p:spPr bwMode="auto">
          <a:xfrm flipV="1">
            <a:off x="685800" y="5334000"/>
            <a:ext cx="6629400" cy="152400"/>
          </a:xfrm>
          <a:prstGeom prst="line">
            <a:avLst/>
          </a:prstGeom>
          <a:noFill/>
          <a:ln w="158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pic>
        <p:nvPicPr>
          <p:cNvPr id="118" name="Picture 116" descr="Steve + Nicoleta DESY Jan 20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25" y="2678113"/>
            <a:ext cx="2046288" cy="153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 name="Text Box 117"/>
          <p:cNvSpPr txBox="1">
            <a:spLocks noChangeArrowheads="1"/>
          </p:cNvSpPr>
          <p:nvPr/>
        </p:nvSpPr>
        <p:spPr bwMode="auto">
          <a:xfrm>
            <a:off x="1787525" y="4089400"/>
            <a:ext cx="7356475" cy="2530475"/>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4000" dirty="0">
                <a:solidFill>
                  <a:schemeClr val="bg1"/>
                </a:solidFill>
                <a:latin typeface="Times" charset="0"/>
              </a:rPr>
              <a:t>Based on 1.3 GHz </a:t>
            </a:r>
            <a:r>
              <a:rPr lang="en-GB" sz="4000" dirty="0" smtClean="0">
                <a:solidFill>
                  <a:schemeClr val="bg1"/>
                </a:solidFill>
                <a:latin typeface="Times" charset="0"/>
              </a:rPr>
              <a:t>(CEA/SLAC/FNAL/DESY</a:t>
            </a:r>
            <a:r>
              <a:rPr lang="en-GB" sz="4000" dirty="0">
                <a:solidFill>
                  <a:schemeClr val="bg1"/>
                </a:solidFill>
                <a:latin typeface="Times" charset="0"/>
              </a:rPr>
              <a:t>) Diagnostics </a:t>
            </a:r>
            <a:r>
              <a:rPr lang="en-GB" sz="4000" dirty="0" smtClean="0">
                <a:solidFill>
                  <a:schemeClr val="bg1"/>
                </a:solidFill>
                <a:latin typeface="Times" charset="0"/>
              </a:rPr>
              <a:t>–redesigned </a:t>
            </a:r>
            <a:r>
              <a:rPr lang="en-GB" sz="4000" dirty="0">
                <a:solidFill>
                  <a:schemeClr val="bg1"/>
                </a:solidFill>
                <a:latin typeface="Times" charset="0"/>
              </a:rPr>
              <a:t>for ACC39 as part of EuCARD</a:t>
            </a:r>
            <a:endParaRPr lang="en-US" sz="4000" b="0" dirty="0">
              <a:solidFill>
                <a:schemeClr val="bg1"/>
              </a:solidFill>
              <a:latin typeface="Arial" pitchFamily="34" charset="0"/>
            </a:endParaRPr>
          </a:p>
        </p:txBody>
      </p:sp>
      <p:sp>
        <p:nvSpPr>
          <p:cNvPr id="120" name="Text Box 118"/>
          <p:cNvSpPr txBox="1">
            <a:spLocks noChangeArrowheads="1"/>
          </p:cNvSpPr>
          <p:nvPr/>
        </p:nvSpPr>
        <p:spPr bwMode="auto">
          <a:xfrm>
            <a:off x="1130300" y="1270000"/>
            <a:ext cx="1016000" cy="369332"/>
          </a:xfrm>
          <a:prstGeom prst="rect">
            <a:avLst/>
          </a:prstGeom>
          <a:solidFill>
            <a:schemeClr val="accent1"/>
          </a:solidFill>
          <a:ln w="25400">
            <a:solidFill>
              <a:srgbClr val="FF0000"/>
            </a:solidFill>
            <a:miter lim="800000"/>
            <a:headEnd/>
            <a:tailEnd/>
          </a:ln>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spcBef>
                <a:spcPct val="50000"/>
              </a:spcBef>
            </a:pPr>
            <a:r>
              <a:rPr lang="en-GB" dirty="0">
                <a:solidFill>
                  <a:schemeClr val="tx1"/>
                </a:solidFill>
              </a:rPr>
              <a:t>ACC39</a:t>
            </a:r>
            <a:endParaRPr lang="en-US" dirty="0">
              <a:solidFill>
                <a:schemeClr val="tx1"/>
              </a:solidFill>
            </a:endParaRPr>
          </a:p>
        </p:txBody>
      </p:sp>
      <p:sp>
        <p:nvSpPr>
          <p:cNvPr id="121" name="Line 119"/>
          <p:cNvSpPr>
            <a:spLocks noChangeShapeType="1"/>
          </p:cNvSpPr>
          <p:nvPr/>
        </p:nvSpPr>
        <p:spPr bwMode="auto">
          <a:xfrm flipH="1" flipV="1">
            <a:off x="1308100" y="1016000"/>
            <a:ext cx="101600" cy="254000"/>
          </a:xfrm>
          <a:prstGeom prst="line">
            <a:avLst/>
          </a:prstGeom>
          <a:noFill/>
          <a:ln w="25400">
            <a:solidFill>
              <a:srgbClr val="FF0000"/>
            </a:solidFill>
            <a:round/>
            <a:headEnd/>
            <a:tailEnd type="stealth" w="med" len="med"/>
          </a:ln>
          <a:extLst>
            <a:ext uri="{909E8E84-426E-40DD-AFC4-6F175D3DCCD1}">
              <a14:hiddenFill xmlns:a14="http://schemas.microsoft.com/office/drawing/2010/main">
                <a:noFill/>
              </a14:hiddenFill>
            </a:ext>
          </a:extLst>
        </p:spPr>
        <p:txBody>
          <a:bodyPr wrap="none" anchor="ctr"/>
          <a:lstStyle/>
          <a:p>
            <a:endParaRPr lang="en-GB"/>
          </a:p>
        </p:txBody>
      </p:sp>
      <p:grpSp>
        <p:nvGrpSpPr>
          <p:cNvPr id="122" name="Group 122"/>
          <p:cNvGrpSpPr>
            <a:grpSpLocks/>
          </p:cNvGrpSpPr>
          <p:nvPr/>
        </p:nvGrpSpPr>
        <p:grpSpPr bwMode="auto">
          <a:xfrm>
            <a:off x="2197100" y="1231900"/>
            <a:ext cx="1854200" cy="431800"/>
            <a:chOff x="1384" y="776"/>
            <a:chExt cx="1168" cy="272"/>
          </a:xfrm>
        </p:grpSpPr>
        <p:sp>
          <p:nvSpPr>
            <p:cNvPr id="123" name="AutoShape 121"/>
            <p:cNvSpPr>
              <a:spLocks noChangeArrowheads="1"/>
            </p:cNvSpPr>
            <p:nvPr/>
          </p:nvSpPr>
          <p:spPr bwMode="auto">
            <a:xfrm>
              <a:off x="1416" y="776"/>
              <a:ext cx="1136" cy="272"/>
            </a:xfrm>
            <a:prstGeom prst="roundRect">
              <a:avLst>
                <a:gd name="adj" fmla="val 16667"/>
              </a:avLst>
            </a:prstGeom>
            <a:solidFill>
              <a:srgbClr val="EE941C"/>
            </a:solidFill>
            <a:ln w="31750" algn="ctr">
              <a:solidFill>
                <a:srgbClr val="FF0000"/>
              </a:solidFill>
              <a:round/>
              <a:headEnd/>
              <a:tailEnd/>
            </a:ln>
          </p:spPr>
          <p:txBody>
            <a:bodyPr wrap="none" anchor="ctr"/>
            <a:lstStyle/>
            <a:p>
              <a:endParaRPr lang="en-GB"/>
            </a:p>
          </p:txBody>
        </p:sp>
        <p:sp>
          <p:nvSpPr>
            <p:cNvPr id="124" name="Text Box 120"/>
            <p:cNvSpPr txBox="1">
              <a:spLocks noChangeArrowheads="1"/>
            </p:cNvSpPr>
            <p:nvPr/>
          </p:nvSpPr>
          <p:spPr bwMode="auto">
            <a:xfrm>
              <a:off x="1384" y="800"/>
              <a:ext cx="1166" cy="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GB" sz="1200" dirty="0" smtClean="0">
                  <a:solidFill>
                    <a:srgbClr val="000000"/>
                  </a:solidFill>
                  <a:latin typeface="Arial" pitchFamily="34" charset="0"/>
                  <a:cs typeface="Times New Roman" pitchFamily="18" charset="0"/>
                </a:rPr>
                <a:t>       4 </a:t>
              </a:r>
              <a:r>
                <a:rPr lang="en-GB" sz="1200" dirty="0">
                  <a:solidFill>
                    <a:srgbClr val="000000"/>
                  </a:solidFill>
                  <a:latin typeface="Arial" pitchFamily="34" charset="0"/>
                  <a:cs typeface="Times New Roman" pitchFamily="18" charset="0"/>
                </a:rPr>
                <a:t>cavities within</a:t>
              </a:r>
            </a:p>
            <a:p>
              <a:pPr eaLnBrk="1" hangingPunct="1"/>
              <a:r>
                <a:rPr lang="en-GB" sz="1200" dirty="0" smtClean="0">
                  <a:solidFill>
                    <a:srgbClr val="000000"/>
                  </a:solidFill>
                  <a:latin typeface="Arial" pitchFamily="34" charset="0"/>
                  <a:cs typeface="Times New Roman" pitchFamily="18" charset="0"/>
                </a:rPr>
                <a:t>       3.9GHz </a:t>
              </a:r>
              <a:r>
                <a:rPr lang="en-GB" sz="1200" dirty="0">
                  <a:solidFill>
                    <a:srgbClr val="000000"/>
                  </a:solidFill>
                  <a:latin typeface="Arial" pitchFamily="34" charset="0"/>
                  <a:cs typeface="Times New Roman" pitchFamily="18" charset="0"/>
                </a:rPr>
                <a:t>Module</a:t>
              </a:r>
              <a:endParaRPr lang="en-GB" sz="1200" dirty="0">
                <a:solidFill>
                  <a:schemeClr val="tx1"/>
                </a:solidFill>
                <a:latin typeface="Arial" pitchFamily="34" charset="0"/>
                <a:cs typeface="Arial" pitchFamily="34" charset="0"/>
              </a:endParaRPr>
            </a:p>
          </p:txBody>
        </p:sp>
      </p:grpSp>
    </p:spTree>
    <p:extLst>
      <p:ext uri="{BB962C8B-B14F-4D97-AF65-F5344CB8AC3E}">
        <p14:creationId xmlns:p14="http://schemas.microsoft.com/office/powerpoint/2010/main" val="3188799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9"/>
                                        </p:tgtEl>
                                        <p:attrNameLst>
                                          <p:attrName>style.visibility</p:attrName>
                                        </p:attrNameLst>
                                      </p:cBhvr>
                                      <p:to>
                                        <p:strVal val="visible"/>
                                      </p:to>
                                    </p:set>
                                    <p:anim calcmode="lin" valueType="num">
                                      <p:cBhvr additive="base">
                                        <p:cTn id="7" dur="500" fill="hold"/>
                                        <p:tgtEl>
                                          <p:spTgt spid="119"/>
                                        </p:tgtEl>
                                        <p:attrNameLst>
                                          <p:attrName>ppt_x</p:attrName>
                                        </p:attrNameLst>
                                      </p:cBhvr>
                                      <p:tavLst>
                                        <p:tav tm="0">
                                          <p:val>
                                            <p:strVal val="#ppt_x"/>
                                          </p:val>
                                        </p:tav>
                                        <p:tav tm="100000">
                                          <p:val>
                                            <p:strVal val="#ppt_x"/>
                                          </p:val>
                                        </p:tav>
                                      </p:tavLst>
                                    </p:anim>
                                    <p:anim calcmode="lin" valueType="num">
                                      <p:cBhvr additive="base">
                                        <p:cTn id="8" dur="500" fill="hold"/>
                                        <p:tgtEl>
                                          <p:spTgt spid="1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500" fill="hold"/>
                                        <p:tgtEl>
                                          <p:spTgt spid="120"/>
                                        </p:tgtEl>
                                        <p:attrNameLst>
                                          <p:attrName>ppt_x</p:attrName>
                                        </p:attrNameLst>
                                      </p:cBhvr>
                                      <p:tavLst>
                                        <p:tav tm="0">
                                          <p:val>
                                            <p:strVal val="#ppt_x"/>
                                          </p:val>
                                        </p:tav>
                                        <p:tav tm="100000">
                                          <p:val>
                                            <p:strVal val="#ppt_x"/>
                                          </p:val>
                                        </p:tav>
                                      </p:tavLst>
                                    </p:anim>
                                    <p:anim calcmode="lin" valueType="num">
                                      <p:cBhvr additive="base">
                                        <p:cTn id="12" dur="500" fill="hold"/>
                                        <p:tgtEl>
                                          <p:spTgt spid="12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1"/>
                                        </p:tgtEl>
                                        <p:attrNameLst>
                                          <p:attrName>style.visibility</p:attrName>
                                        </p:attrNameLst>
                                      </p:cBhvr>
                                      <p:to>
                                        <p:strVal val="visible"/>
                                      </p:to>
                                    </p:set>
                                    <p:anim calcmode="lin" valueType="num">
                                      <p:cBhvr additive="base">
                                        <p:cTn id="15" dur="500" fill="hold"/>
                                        <p:tgtEl>
                                          <p:spTgt spid="121"/>
                                        </p:tgtEl>
                                        <p:attrNameLst>
                                          <p:attrName>ppt_x</p:attrName>
                                        </p:attrNameLst>
                                      </p:cBhvr>
                                      <p:tavLst>
                                        <p:tav tm="0">
                                          <p:val>
                                            <p:strVal val="#ppt_x"/>
                                          </p:val>
                                        </p:tav>
                                        <p:tav tm="100000">
                                          <p:val>
                                            <p:strVal val="#ppt_x"/>
                                          </p:val>
                                        </p:tav>
                                      </p:tavLst>
                                    </p:anim>
                                    <p:anim calcmode="lin" valueType="num">
                                      <p:cBhvr additive="base">
                                        <p:cTn id="16" dur="500" fill="hold"/>
                                        <p:tgtEl>
                                          <p:spTgt spid="12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2"/>
                                        </p:tgtEl>
                                        <p:attrNameLst>
                                          <p:attrName>style.visibility</p:attrName>
                                        </p:attrNameLst>
                                      </p:cBhvr>
                                      <p:to>
                                        <p:strVal val="visible"/>
                                      </p:to>
                                    </p:set>
                                    <p:anim calcmode="lin" valueType="num">
                                      <p:cBhvr additive="base">
                                        <p:cTn id="19" dur="500" fill="hold"/>
                                        <p:tgtEl>
                                          <p:spTgt spid="122"/>
                                        </p:tgtEl>
                                        <p:attrNameLst>
                                          <p:attrName>ppt_x</p:attrName>
                                        </p:attrNameLst>
                                      </p:cBhvr>
                                      <p:tavLst>
                                        <p:tav tm="0">
                                          <p:val>
                                            <p:strVal val="#ppt_x"/>
                                          </p:val>
                                        </p:tav>
                                        <p:tav tm="100000">
                                          <p:val>
                                            <p:strVal val="#ppt_x"/>
                                          </p:val>
                                        </p:tav>
                                      </p:tavLst>
                                    </p:anim>
                                    <p:anim calcmode="lin" valueType="num">
                                      <p:cBhvr additive="base">
                                        <p:cTn id="20" dur="500" fill="hold"/>
                                        <p:tgtEl>
                                          <p:spTgt spid="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0" grpId="0" animBg="1"/>
      <p:bldP spid="1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Response </a:t>
            </a:r>
            <a:r>
              <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rPr>
              <a:t>of HOM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Modes </a:t>
            </a:r>
            <a:r>
              <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rPr>
              <a:t>to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Beam</a:t>
            </a:r>
            <a:endPar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pic>
        <p:nvPicPr>
          <p:cNvPr id="5" name="Picture 3" descr="hom_signal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 y="1841500"/>
            <a:ext cx="4443413"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HOM_signals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76838" y="1841500"/>
            <a:ext cx="3573462" cy="330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a:spLocks noChangeArrowheads="1"/>
          </p:cNvSpPr>
          <p:nvPr/>
        </p:nvSpPr>
        <p:spPr bwMode="auto">
          <a:xfrm>
            <a:off x="177800" y="3035300"/>
            <a:ext cx="5067300" cy="2476500"/>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spTree>
    <p:extLst>
      <p:ext uri="{BB962C8B-B14F-4D97-AF65-F5344CB8AC3E}">
        <p14:creationId xmlns:p14="http://schemas.microsoft.com/office/powerpoint/2010/main" val="60940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a:xfrm>
            <a:off x="0" y="1371600"/>
            <a:ext cx="8610600" cy="5029200"/>
          </a:xfrm>
          <a:prstGeom prst="rect">
            <a:avLst/>
          </a:prstGeom>
        </p:spPr>
        <p:txBody>
          <a:bodyPr/>
          <a:lstStyle/>
          <a:p>
            <a:pPr indent="273050" algn="l" eaLnBrk="0" hangingPunct="0">
              <a:spcBef>
                <a:spcPct val="20000"/>
              </a:spcBef>
              <a:buFontTx/>
              <a:buChar char="•"/>
              <a:defRPr/>
            </a:pPr>
            <a:r>
              <a:rPr lang="en-US" sz="2400" kern="0" dirty="0">
                <a:latin typeface="Times New Roman" pitchFamily="18" charset="0"/>
                <a:cs typeface="Times New Roman" pitchFamily="18" charset="0"/>
              </a:rPr>
              <a:t>HOM-BPMs at 1.3GHz cavities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Use dipole mode at 1.7 GHz</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Installed in 5 accelerating </a:t>
            </a:r>
            <a:br>
              <a:rPr lang="en-US" sz="2000" kern="0" dirty="0">
                <a:latin typeface="Times New Roman" pitchFamily="18" charset="0"/>
                <a:cs typeface="Times New Roman" pitchFamily="18" charset="0"/>
              </a:rPr>
            </a:br>
            <a:r>
              <a:rPr lang="en-US" sz="2000" kern="0" dirty="0">
                <a:latin typeface="Times New Roman" pitchFamily="18" charset="0"/>
                <a:cs typeface="Times New Roman" pitchFamily="18" charset="0"/>
              </a:rPr>
              <a:t>modules (40 cavities)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C</a:t>
            </a:r>
            <a:r>
              <a:rPr lang="en-US" sz="2000" kern="0" dirty="0" err="1">
                <a:latin typeface="Times New Roman" pitchFamily="18" charset="0"/>
                <a:cs typeface="Times New Roman" pitchFamily="18" charset="0"/>
              </a:rPr>
              <a:t>alibration</a:t>
            </a:r>
            <a:r>
              <a:rPr lang="en-US" sz="2000" kern="0" dirty="0">
                <a:latin typeface="Times New Roman" pitchFamily="18" charset="0"/>
                <a:cs typeface="Times New Roman" pitchFamily="18" charset="0"/>
              </a:rPr>
              <a:t>: with SVD technique</a:t>
            </a:r>
          </a:p>
          <a:p>
            <a:pPr marL="1146175" lvl="2" indent="-228600" algn="l" eaLnBrk="0" hangingPunct="0">
              <a:spcBef>
                <a:spcPct val="20000"/>
              </a:spcBef>
              <a:buFontTx/>
              <a:buChar char="•"/>
              <a:defRPr/>
            </a:pPr>
            <a:r>
              <a:rPr lang="en-US" kern="0" dirty="0">
                <a:latin typeface="Times New Roman" pitchFamily="18" charset="0"/>
                <a:cs typeface="Times New Roman" pitchFamily="18" charset="0"/>
              </a:rPr>
              <a:t>problem: unstable in time</a:t>
            </a:r>
          </a:p>
          <a:p>
            <a:pPr indent="273050" algn="l" eaLnBrk="0" hangingPunct="0">
              <a:spcBef>
                <a:spcPct val="20000"/>
              </a:spcBef>
              <a:buFontTx/>
              <a:buChar char="•"/>
              <a:defRPr/>
            </a:pPr>
            <a:r>
              <a:rPr lang="en-US" sz="2400" kern="0" dirty="0">
                <a:latin typeface="Times New Roman" pitchFamily="18" charset="0"/>
                <a:cs typeface="Times New Roman" pitchFamily="18" charset="0"/>
              </a:rPr>
              <a:t>Beam Alignment in Modules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Now routinely used in </a:t>
            </a:r>
            <a:r>
              <a:rPr lang="en-US" sz="2000" kern="0" dirty="0" smtClean="0">
                <a:latin typeface="Times New Roman" pitchFamily="18" charset="0"/>
                <a:cs typeface="Times New Roman" pitchFamily="18" charset="0"/>
              </a:rPr>
              <a:t>FLASH</a:t>
            </a:r>
            <a:endParaRPr lang="en-US" sz="2000" kern="0" dirty="0">
              <a:latin typeface="Times New Roman" pitchFamily="18" charset="0"/>
              <a:cs typeface="Times New Roman" pitchFamily="18" charset="0"/>
            </a:endParaRPr>
          </a:p>
          <a:p>
            <a:pPr indent="273050" algn="l" eaLnBrk="0" hangingPunct="0">
              <a:spcBef>
                <a:spcPct val="20000"/>
              </a:spcBef>
              <a:buFontTx/>
              <a:buChar char="•"/>
              <a:defRPr/>
            </a:pPr>
            <a:r>
              <a:rPr lang="en-US" sz="2400" kern="0" dirty="0">
                <a:latin typeface="Times New Roman" pitchFamily="18" charset="0"/>
                <a:cs typeface="Times New Roman" pitchFamily="18" charset="0"/>
              </a:rPr>
              <a:t>Other studies</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C</a:t>
            </a:r>
            <a:r>
              <a:rPr lang="en-US" sz="2000" kern="0" dirty="0" err="1">
                <a:latin typeface="Times New Roman" pitchFamily="18" charset="0"/>
                <a:cs typeface="Times New Roman" pitchFamily="18" charset="0"/>
              </a:rPr>
              <a:t>avity</a:t>
            </a:r>
            <a:r>
              <a:rPr lang="en-US" sz="2000" kern="0" dirty="0">
                <a:latin typeface="Times New Roman" pitchFamily="18" charset="0"/>
                <a:cs typeface="Times New Roman" pitchFamily="18" charset="0"/>
              </a:rPr>
              <a:t> alignment in </a:t>
            </a:r>
            <a:r>
              <a:rPr lang="en-US" sz="2000" kern="0" dirty="0" err="1">
                <a:latin typeface="Times New Roman" pitchFamily="18" charset="0"/>
                <a:cs typeface="Times New Roman" pitchFamily="18" charset="0"/>
              </a:rPr>
              <a:t>cryo</a:t>
            </a:r>
            <a:r>
              <a:rPr lang="en-US" sz="2000" kern="0" dirty="0">
                <a:latin typeface="Times New Roman" pitchFamily="18" charset="0"/>
                <a:cs typeface="Times New Roman" pitchFamily="18" charset="0"/>
              </a:rPr>
              <a:t>-module</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B</a:t>
            </a:r>
            <a:r>
              <a:rPr lang="en-US" sz="2000" kern="0" dirty="0" err="1">
                <a:latin typeface="Times New Roman" pitchFamily="18" charset="0"/>
                <a:cs typeface="Times New Roman" pitchFamily="18" charset="0"/>
              </a:rPr>
              <a:t>eam</a:t>
            </a:r>
            <a:r>
              <a:rPr lang="en-US" sz="2000" kern="0" dirty="0">
                <a:latin typeface="Times New Roman" pitchFamily="18" charset="0"/>
                <a:cs typeface="Times New Roman" pitchFamily="18" charset="0"/>
              </a:rPr>
              <a:t> phase measurement with monopole modes at ~2.4GHz</a:t>
            </a:r>
          </a:p>
          <a:p>
            <a:pPr indent="273050" algn="l" eaLnBrk="0" hangingPunct="0">
              <a:spcBef>
                <a:spcPct val="20000"/>
              </a:spcBef>
              <a:buFontTx/>
              <a:buChar char="•"/>
              <a:defRPr/>
            </a:pPr>
            <a:r>
              <a:rPr lang="en-US" sz="2400" kern="0" dirty="0">
                <a:latin typeface="Times New Roman" pitchFamily="18" charset="0"/>
                <a:cs typeface="Times New Roman" pitchFamily="18" charset="0"/>
              </a:rPr>
              <a:t>XFEL P</a:t>
            </a:r>
            <a:r>
              <a:rPr lang="en-US" sz="2400" kern="0" dirty="0" err="1">
                <a:latin typeface="Times New Roman" pitchFamily="18" charset="0"/>
                <a:cs typeface="Times New Roman" pitchFamily="18" charset="0"/>
              </a:rPr>
              <a:t>lans</a:t>
            </a:r>
            <a:r>
              <a:rPr lang="en-US" sz="2400" kern="0" dirty="0">
                <a:latin typeface="Times New Roman" pitchFamily="18" charset="0"/>
                <a:cs typeface="Times New Roman" pitchFamily="18" charset="0"/>
              </a:rPr>
              <a:t>: </a:t>
            </a:r>
          </a:p>
          <a:p>
            <a:pPr marL="738188" lvl="1" indent="-285750" algn="l" eaLnBrk="0" hangingPunct="0">
              <a:spcBef>
                <a:spcPct val="20000"/>
              </a:spcBef>
              <a:buFontTx/>
              <a:buChar char="–"/>
              <a:defRPr/>
            </a:pPr>
            <a:r>
              <a:rPr lang="en-US" sz="2000" kern="0" dirty="0">
                <a:latin typeface="Times New Roman" pitchFamily="18" charset="0"/>
                <a:cs typeface="Times New Roman" pitchFamily="18" charset="0"/>
              </a:rPr>
              <a:t>Install in some 1.3 GHz and in </a:t>
            </a:r>
            <a:r>
              <a:rPr lang="en-US" sz="2000" u="sng" kern="0" dirty="0">
                <a:latin typeface="Times New Roman" pitchFamily="18" charset="0"/>
                <a:cs typeface="Times New Roman" pitchFamily="18" charset="0"/>
              </a:rPr>
              <a:t>all 3.9 GHz cavities</a:t>
            </a:r>
          </a:p>
        </p:txBody>
      </p:sp>
      <p:pic>
        <p:nvPicPr>
          <p:cNvPr id="5" name="Picture 4" descr="electronics_schematic"/>
          <p:cNvPicPr>
            <a:picLocks noChangeAspect="1" noChangeArrowheads="1"/>
          </p:cNvPicPr>
          <p:nvPr/>
        </p:nvPicPr>
        <p:blipFill>
          <a:blip r:embed="rId2"/>
          <a:srcRect/>
          <a:stretch>
            <a:fillRect/>
          </a:stretch>
        </p:blipFill>
        <p:spPr bwMode="auto">
          <a:xfrm>
            <a:off x="4572000" y="1371600"/>
            <a:ext cx="4343400" cy="1447800"/>
          </a:xfrm>
          <a:prstGeom prst="rect">
            <a:avLst/>
          </a:prstGeom>
          <a:noFill/>
          <a:ln w="9525">
            <a:noFill/>
            <a:miter lim="800000"/>
            <a:headEnd/>
            <a:tailEnd/>
          </a:ln>
        </p:spPr>
      </p:pic>
      <p:pic>
        <p:nvPicPr>
          <p:cNvPr id="6" name="Picture 5" descr="digioutput_dipolemode"/>
          <p:cNvPicPr>
            <a:picLocks noChangeAspect="1" noChangeArrowheads="1"/>
          </p:cNvPicPr>
          <p:nvPr/>
        </p:nvPicPr>
        <p:blipFill>
          <a:blip r:embed="rId3"/>
          <a:srcRect/>
          <a:stretch>
            <a:fillRect/>
          </a:stretch>
        </p:blipFill>
        <p:spPr bwMode="auto">
          <a:xfrm>
            <a:off x="5210175" y="2971800"/>
            <a:ext cx="3705225" cy="1447800"/>
          </a:xfrm>
          <a:prstGeom prst="rect">
            <a:avLst/>
          </a:prstGeom>
          <a:noFill/>
          <a:ln w="9525">
            <a:noFill/>
            <a:miter lim="800000"/>
            <a:headEnd/>
            <a:tailEnd/>
          </a:ln>
        </p:spPr>
      </p:pic>
      <p:grpSp>
        <p:nvGrpSpPr>
          <p:cNvPr id="7" name="Group 6"/>
          <p:cNvGrpSpPr>
            <a:grpSpLocks/>
          </p:cNvGrpSpPr>
          <p:nvPr/>
        </p:nvGrpSpPr>
        <p:grpSpPr bwMode="auto">
          <a:xfrm>
            <a:off x="8458200" y="2438400"/>
            <a:ext cx="457200" cy="1066800"/>
            <a:chOff x="5328" y="2592"/>
            <a:chExt cx="288" cy="672"/>
          </a:xfrm>
        </p:grpSpPr>
        <p:sp>
          <p:nvSpPr>
            <p:cNvPr id="8" name="Line 7"/>
            <p:cNvSpPr>
              <a:spLocks noChangeShapeType="1"/>
            </p:cNvSpPr>
            <p:nvPr/>
          </p:nvSpPr>
          <p:spPr bwMode="auto">
            <a:xfrm flipH="1">
              <a:off x="5328" y="2928"/>
              <a:ext cx="288" cy="336"/>
            </a:xfrm>
            <a:prstGeom prst="line">
              <a:avLst/>
            </a:prstGeom>
            <a:noFill/>
            <a:ln w="19050">
              <a:solidFill>
                <a:schemeClr val="tx1"/>
              </a:solidFill>
              <a:round/>
              <a:headEnd/>
              <a:tailEnd type="triangle" w="lg" len="lg"/>
            </a:ln>
          </p:spPr>
          <p:txBody>
            <a:bodyPr/>
            <a:lstStyle/>
            <a:p>
              <a:endParaRPr lang="en-GB">
                <a:latin typeface="Times New Roman" pitchFamily="18" charset="0"/>
                <a:cs typeface="Times New Roman" pitchFamily="18" charset="0"/>
              </a:endParaRPr>
            </a:p>
          </p:txBody>
        </p:sp>
        <p:sp>
          <p:nvSpPr>
            <p:cNvPr id="9" name="Line 8"/>
            <p:cNvSpPr>
              <a:spLocks noChangeShapeType="1"/>
            </p:cNvSpPr>
            <p:nvPr/>
          </p:nvSpPr>
          <p:spPr bwMode="auto">
            <a:xfrm flipH="1" flipV="1">
              <a:off x="5520" y="2592"/>
              <a:ext cx="96" cy="336"/>
            </a:xfrm>
            <a:prstGeom prst="line">
              <a:avLst/>
            </a:prstGeom>
            <a:noFill/>
            <a:ln w="19050">
              <a:solidFill>
                <a:schemeClr val="tx1"/>
              </a:solidFill>
              <a:round/>
              <a:headEnd/>
              <a:tailEnd type="none" w="lg" len="lg"/>
            </a:ln>
          </p:spPr>
          <p:txBody>
            <a:bodyPr/>
            <a:lstStyle/>
            <a:p>
              <a:endParaRPr lang="en-GB">
                <a:latin typeface="Times New Roman" pitchFamily="18" charset="0"/>
                <a:cs typeface="Times New Roman" pitchFamily="18" charset="0"/>
              </a:endParaRPr>
            </a:p>
          </p:txBody>
        </p:sp>
      </p:grpSp>
      <p:sp>
        <p:nvSpPr>
          <p:cNvPr id="10" name="Rectangle 2"/>
          <p:cNvSpPr>
            <a:spLocks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Extant Work at 1.3 GHz:</a:t>
            </a:r>
            <a:b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b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 HOM-BPMs in TESLA Cavities</a:t>
            </a:r>
          </a:p>
        </p:txBody>
      </p:sp>
      <p:sp>
        <p:nvSpPr>
          <p:cNvPr id="2" name="Oval 1"/>
          <p:cNvSpPr/>
          <p:nvPr/>
        </p:nvSpPr>
        <p:spPr>
          <a:xfrm>
            <a:off x="107504" y="5445224"/>
            <a:ext cx="6264696" cy="10801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Rot="1" noChangeArrowheads="1"/>
          </p:cNvSpPr>
          <p:nvPr/>
        </p:nvSpPr>
        <p:spPr bwMode="auto">
          <a:xfrm>
            <a:off x="0" y="0"/>
            <a:ext cx="9144000" cy="1308100"/>
          </a:xfrm>
          <a:prstGeom prst="rect">
            <a:avLst/>
          </a:prstGeom>
          <a:solidFill>
            <a:srgbClr val="0000FF"/>
          </a:solidFill>
          <a:ln w="9525">
            <a:noFill/>
            <a:miter lim="800000"/>
            <a:headEnd/>
            <a:tailEnd/>
          </a:ln>
          <a:effectLst/>
        </p:spPr>
        <p:txBody>
          <a:bodyPr anchor="ctr"/>
          <a:lstStyle/>
          <a:p>
            <a:pPr algn="ctr">
              <a:defRPr/>
            </a:pP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 Analysis of Narrowband Signals </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a:t>
            </a:r>
            <a:b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b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 </a:t>
            </a: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Beam Position (Previous 1.3 GHz Study)</a:t>
            </a:r>
          </a:p>
        </p:txBody>
      </p:sp>
      <p:sp>
        <p:nvSpPr>
          <p:cNvPr id="5" name="Rectangle 3"/>
          <p:cNvSpPr>
            <a:spLocks noRot="1" noChangeArrowheads="1"/>
          </p:cNvSpPr>
          <p:nvPr/>
        </p:nvSpPr>
        <p:spPr bwMode="auto">
          <a:xfrm>
            <a:off x="301625" y="1676400"/>
            <a:ext cx="4191000" cy="4422775"/>
          </a:xfrm>
          <a:prstGeom prst="rect">
            <a:avLst/>
          </a:prstGeom>
          <a:noFill/>
          <a:ln w="9525">
            <a:noFill/>
            <a:miter lim="800000"/>
            <a:headEnd/>
            <a:tailEnd/>
          </a:ln>
        </p:spPr>
        <p:txBody>
          <a:bodyPr/>
          <a:lstStyle/>
          <a:p>
            <a:pPr marL="342900" indent="-342900" algn="l">
              <a:spcBef>
                <a:spcPct val="20000"/>
              </a:spcBef>
              <a:buFontTx/>
              <a:buChar char="•"/>
            </a:pPr>
            <a:r>
              <a:rPr lang="en-GB" sz="2400" dirty="0">
                <a:latin typeface="Times New Roman" pitchFamily="18" charset="0"/>
                <a:cs typeface="Times New Roman" pitchFamily="18" charset="0"/>
              </a:rPr>
              <a:t>Resolution of position measurement.</a:t>
            </a:r>
          </a:p>
          <a:p>
            <a:pPr marL="742950" lvl="1" indent="-285750" algn="l">
              <a:spcBef>
                <a:spcPct val="20000"/>
              </a:spcBef>
              <a:buFontTx/>
              <a:buChar char="–"/>
            </a:pPr>
            <a:r>
              <a:rPr lang="en-GB" sz="2000" dirty="0">
                <a:latin typeface="Times New Roman" pitchFamily="18" charset="0"/>
                <a:cs typeface="Times New Roman" pitchFamily="18" charset="0"/>
              </a:rPr>
              <a:t>Predict the position at cavity 5 from the measurements at cavities 4 and 6.</a:t>
            </a:r>
          </a:p>
          <a:p>
            <a:pPr marL="742950" lvl="1" indent="-285750" algn="l">
              <a:spcBef>
                <a:spcPct val="20000"/>
              </a:spcBef>
              <a:buFontTx/>
              <a:buChar char="–"/>
            </a:pPr>
            <a:r>
              <a:rPr lang="en-GB" sz="2000" dirty="0">
                <a:latin typeface="Times New Roman" pitchFamily="18" charset="0"/>
                <a:cs typeface="Times New Roman" pitchFamily="18" charset="0"/>
              </a:rPr>
              <a:t>Compare with the measured value.</a:t>
            </a:r>
          </a:p>
          <a:p>
            <a:pPr marL="342900" indent="-342900" algn="l">
              <a:spcBef>
                <a:spcPct val="20000"/>
              </a:spcBef>
              <a:buFontTx/>
              <a:buChar char="•"/>
            </a:pPr>
            <a:r>
              <a:rPr lang="en-GB" sz="2400" dirty="0">
                <a:latin typeface="Times New Roman" pitchFamily="18" charset="0"/>
                <a:cs typeface="Times New Roman" pitchFamily="18" charset="0"/>
              </a:rPr>
              <a:t>X resolution</a:t>
            </a:r>
          </a:p>
          <a:p>
            <a:pPr marL="742950" lvl="1" indent="-285750" algn="l">
              <a:spcBef>
                <a:spcPct val="20000"/>
              </a:spcBef>
              <a:buFontTx/>
              <a:buChar char="–"/>
            </a:pPr>
            <a:r>
              <a:rPr lang="en-GB" sz="2000" dirty="0">
                <a:latin typeface="Times New Roman" pitchFamily="18" charset="0"/>
                <a:cs typeface="Times New Roman" pitchFamily="18" charset="0"/>
              </a:rPr>
              <a:t>~9 </a:t>
            </a:r>
            <a:r>
              <a:rPr lang="en-GB" sz="2000" dirty="0">
                <a:latin typeface="Times New Roman" pitchFamily="18" charset="0"/>
                <a:cs typeface="Times New Roman" pitchFamily="18" charset="0"/>
                <a:sym typeface="Symbol" pitchFamily="18" charset="2"/>
              </a:rPr>
              <a:t>m</a:t>
            </a:r>
            <a:endParaRPr lang="en-GB" sz="2000" dirty="0">
              <a:latin typeface="Times New Roman" pitchFamily="18" charset="0"/>
              <a:cs typeface="Times New Roman" pitchFamily="18" charset="0"/>
            </a:endParaRPr>
          </a:p>
          <a:p>
            <a:pPr marL="342900" indent="-342900" algn="l">
              <a:spcBef>
                <a:spcPct val="20000"/>
              </a:spcBef>
              <a:buFontTx/>
              <a:buChar char="•"/>
            </a:pPr>
            <a:r>
              <a:rPr lang="en-GB" sz="2400" dirty="0">
                <a:latin typeface="Times New Roman" pitchFamily="18" charset="0"/>
                <a:cs typeface="Times New Roman" pitchFamily="18" charset="0"/>
              </a:rPr>
              <a:t>Y resolution</a:t>
            </a:r>
          </a:p>
          <a:p>
            <a:pPr marL="742950" lvl="1" indent="-285750" algn="l">
              <a:spcBef>
                <a:spcPct val="20000"/>
              </a:spcBef>
              <a:buFontTx/>
              <a:buChar char="–"/>
            </a:pPr>
            <a:r>
              <a:rPr lang="en-GB" sz="2000" dirty="0">
                <a:latin typeface="Times New Roman" pitchFamily="18" charset="0"/>
                <a:cs typeface="Times New Roman" pitchFamily="18" charset="0"/>
              </a:rPr>
              <a:t>~4 </a:t>
            </a:r>
            <a:r>
              <a:rPr lang="en-GB" sz="2000" dirty="0">
                <a:latin typeface="Times New Roman" pitchFamily="18" charset="0"/>
                <a:cs typeface="Times New Roman" pitchFamily="18" charset="0"/>
                <a:sym typeface="Symbol" pitchFamily="18" charset="2"/>
              </a:rPr>
              <a:t></a:t>
            </a:r>
            <a:r>
              <a:rPr lang="en-GB" sz="2000" dirty="0">
                <a:latin typeface="Times New Roman" pitchFamily="18" charset="0"/>
                <a:cs typeface="Times New Roman" pitchFamily="18" charset="0"/>
              </a:rPr>
              <a:t>m</a:t>
            </a:r>
          </a:p>
        </p:txBody>
      </p:sp>
      <p:pic>
        <p:nvPicPr>
          <p:cNvPr id="6" name="Picture 4" descr="xres"/>
          <p:cNvPicPr>
            <a:picLocks noChangeAspect="1" noChangeArrowheads="1"/>
          </p:cNvPicPr>
          <p:nvPr/>
        </p:nvPicPr>
        <p:blipFill>
          <a:blip r:embed="rId2"/>
          <a:srcRect/>
          <a:stretch>
            <a:fillRect/>
          </a:stretch>
        </p:blipFill>
        <p:spPr bwMode="auto">
          <a:xfrm>
            <a:off x="5213350" y="1404938"/>
            <a:ext cx="3168650" cy="2381250"/>
          </a:xfrm>
          <a:prstGeom prst="rect">
            <a:avLst/>
          </a:prstGeom>
          <a:noFill/>
          <a:ln w="9525">
            <a:noFill/>
            <a:miter lim="800000"/>
            <a:headEnd/>
            <a:tailEnd/>
          </a:ln>
        </p:spPr>
      </p:pic>
      <p:pic>
        <p:nvPicPr>
          <p:cNvPr id="7" name="Picture 5" descr="yres"/>
          <p:cNvPicPr>
            <a:picLocks noChangeAspect="1" noChangeArrowheads="1"/>
          </p:cNvPicPr>
          <p:nvPr/>
        </p:nvPicPr>
        <p:blipFill>
          <a:blip r:embed="rId3"/>
          <a:srcRect/>
          <a:stretch>
            <a:fillRect/>
          </a:stretch>
        </p:blipFill>
        <p:spPr bwMode="auto">
          <a:xfrm>
            <a:off x="5211763" y="3938588"/>
            <a:ext cx="3246437" cy="2439987"/>
          </a:xfrm>
          <a:prstGeom prst="rect">
            <a:avLst/>
          </a:prstGeom>
          <a:noFill/>
          <a:ln w="9525">
            <a:noFill/>
            <a:miter lim="800000"/>
            <a:headEnd/>
            <a:tailEnd/>
          </a:ln>
        </p:spPr>
      </p:pic>
      <p:sp>
        <p:nvSpPr>
          <p:cNvPr id="8" name="Line 6"/>
          <p:cNvSpPr>
            <a:spLocks noChangeShapeType="1"/>
          </p:cNvSpPr>
          <p:nvPr/>
        </p:nvSpPr>
        <p:spPr bwMode="auto">
          <a:xfrm flipV="1">
            <a:off x="2500298" y="2643182"/>
            <a:ext cx="3467100" cy="1879600"/>
          </a:xfrm>
          <a:prstGeom prst="line">
            <a:avLst/>
          </a:prstGeom>
          <a:noFill/>
          <a:ln w="22225">
            <a:solidFill>
              <a:srgbClr val="FF0000"/>
            </a:solidFill>
            <a:round/>
            <a:headEnd/>
            <a:tailEnd type="triangle" w="med" len="med"/>
          </a:ln>
        </p:spPr>
        <p:txBody>
          <a:bodyPr/>
          <a:lstStyle/>
          <a:p>
            <a:endParaRPr lang="en-GB">
              <a:latin typeface="Times New Roman" pitchFamily="18" charset="0"/>
              <a:cs typeface="Times New Roman" pitchFamily="18" charset="0"/>
            </a:endParaRPr>
          </a:p>
        </p:txBody>
      </p:sp>
      <p:sp>
        <p:nvSpPr>
          <p:cNvPr id="9" name="Line 7"/>
          <p:cNvSpPr>
            <a:spLocks noChangeShapeType="1"/>
          </p:cNvSpPr>
          <p:nvPr/>
        </p:nvSpPr>
        <p:spPr bwMode="auto">
          <a:xfrm flipV="1">
            <a:off x="2500298" y="5214950"/>
            <a:ext cx="3352800" cy="304800"/>
          </a:xfrm>
          <a:prstGeom prst="line">
            <a:avLst/>
          </a:prstGeom>
          <a:noFill/>
          <a:ln w="22225">
            <a:solidFill>
              <a:srgbClr val="FF0000"/>
            </a:solidFill>
            <a:round/>
            <a:headEnd/>
            <a:tailEnd type="triangle" w="med" len="med"/>
          </a:ln>
        </p:spPr>
        <p:txBody>
          <a:bodyPr/>
          <a:lstStyle/>
          <a:p>
            <a:endParaRPr lang="en-GB">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938" y="1273640"/>
            <a:ext cx="8048125"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bwMode="auto">
          <a:xfrm>
            <a:off x="1259632" y="1777696"/>
            <a:ext cx="288032" cy="288032"/>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a typeface="ＭＳ Ｐゴシック" pitchFamily="34" charset="-128"/>
            </a:endParaRPr>
          </a:p>
        </p:txBody>
      </p:sp>
      <p:cxnSp>
        <p:nvCxnSpPr>
          <p:cNvPr id="8" name="Straight Arrow Connector 7"/>
          <p:cNvCxnSpPr/>
          <p:nvPr/>
        </p:nvCxnSpPr>
        <p:spPr bwMode="auto">
          <a:xfrm flipH="1">
            <a:off x="1115616" y="2065728"/>
            <a:ext cx="288032" cy="1147248"/>
          </a:xfrm>
          <a:prstGeom prst="straightConnector1">
            <a:avLst/>
          </a:prstGeom>
          <a:solidFill>
            <a:schemeClr val="accent1"/>
          </a:solidFill>
          <a:ln w="3810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835" y="3356992"/>
            <a:ext cx="3891149" cy="28803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0" name="Straight Arrow Connector 9"/>
          <p:cNvCxnSpPr/>
          <p:nvPr/>
        </p:nvCxnSpPr>
        <p:spPr bwMode="auto">
          <a:xfrm flipH="1">
            <a:off x="1346678" y="4653136"/>
            <a:ext cx="2592288" cy="360040"/>
          </a:xfrm>
          <a:prstGeom prst="straightConnector1">
            <a:avLst/>
          </a:prstGeom>
          <a:solidFill>
            <a:schemeClr val="accent1"/>
          </a:solidFill>
          <a:ln w="152400" cap="flat" cmpd="sng" algn="ctr">
            <a:solidFill>
              <a:srgbClr val="00FFFF"/>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1871700" y="836712"/>
            <a:ext cx="5364596" cy="461665"/>
          </a:xfrm>
          <a:prstGeom prst="rect">
            <a:avLst/>
          </a:prstGeom>
          <a:noFill/>
        </p:spPr>
        <p:txBody>
          <a:bodyPr wrap="square" rtlCol="0">
            <a:spAutoFit/>
          </a:bodyPr>
          <a:lstStyle/>
          <a:p>
            <a:pPr algn="ctr"/>
            <a:r>
              <a:rPr lang="en-US" sz="2400" b="1" dirty="0" smtClean="0">
                <a:solidFill>
                  <a:srgbClr val="FF0000"/>
                </a:solidFill>
                <a:latin typeface="Calibri" pitchFamily="34" charset="0"/>
                <a:cs typeface="Calibri" pitchFamily="34" charset="0"/>
              </a:rPr>
              <a:t>F</a:t>
            </a:r>
            <a:r>
              <a:rPr lang="en-US" sz="2400" dirty="0" smtClean="0">
                <a:latin typeface="Calibri" pitchFamily="34" charset="0"/>
                <a:cs typeface="Calibri" pitchFamily="34" charset="0"/>
              </a:rPr>
              <a:t>ree-electron </a:t>
            </a:r>
            <a:r>
              <a:rPr lang="en-US" sz="2400" b="1" dirty="0" err="1" smtClean="0">
                <a:solidFill>
                  <a:srgbClr val="FF0000"/>
                </a:solidFill>
                <a:latin typeface="Calibri" pitchFamily="34" charset="0"/>
                <a:cs typeface="Calibri" pitchFamily="34" charset="0"/>
              </a:rPr>
              <a:t>LAS</a:t>
            </a:r>
            <a:r>
              <a:rPr lang="en-US" sz="2400" dirty="0" err="1" smtClean="0">
                <a:latin typeface="Calibri" pitchFamily="34" charset="0"/>
                <a:cs typeface="Calibri" pitchFamily="34" charset="0"/>
              </a:rPr>
              <a:t>er</a:t>
            </a:r>
            <a:r>
              <a:rPr lang="en-US" sz="2400" dirty="0" smtClean="0">
                <a:latin typeface="Calibri" pitchFamily="34" charset="0"/>
                <a:cs typeface="Calibri" pitchFamily="34" charset="0"/>
              </a:rPr>
              <a:t> in </a:t>
            </a:r>
            <a:r>
              <a:rPr lang="en-US" sz="2400" b="1" dirty="0" smtClean="0">
                <a:solidFill>
                  <a:srgbClr val="FF0000"/>
                </a:solidFill>
                <a:latin typeface="Calibri" pitchFamily="34" charset="0"/>
                <a:cs typeface="Calibri" pitchFamily="34" charset="0"/>
              </a:rPr>
              <a:t>H</a:t>
            </a:r>
            <a:r>
              <a:rPr lang="en-US" sz="2400" dirty="0" smtClean="0">
                <a:latin typeface="Calibri" pitchFamily="34" charset="0"/>
                <a:cs typeface="Calibri" pitchFamily="34" charset="0"/>
              </a:rPr>
              <a:t>amburg (</a:t>
            </a:r>
            <a:r>
              <a:rPr lang="en-US" sz="2400" b="1" dirty="0" smtClean="0">
                <a:solidFill>
                  <a:srgbClr val="FF0000"/>
                </a:solidFill>
                <a:latin typeface="Calibri" pitchFamily="34" charset="0"/>
                <a:cs typeface="Calibri" pitchFamily="34" charset="0"/>
              </a:rPr>
              <a:t>FLASH</a:t>
            </a:r>
            <a:r>
              <a:rPr lang="en-US" sz="2400" dirty="0" smtClean="0">
                <a:latin typeface="Calibri" pitchFamily="34" charset="0"/>
                <a:cs typeface="Calibri" pitchFamily="34" charset="0"/>
              </a:rPr>
              <a:t>) </a:t>
            </a:r>
            <a:endParaRPr lang="de-DE" sz="2400" dirty="0">
              <a:latin typeface="Calibri" pitchFamily="34" charset="0"/>
              <a:cs typeface="Calibri" pitchFamily="34" charset="0"/>
            </a:endParaRPr>
          </a:p>
        </p:txBody>
      </p:sp>
      <p:sp>
        <p:nvSpPr>
          <p:cNvPr id="13" name="Slide Number Placeholder 17"/>
          <p:cNvSpPr txBox="1">
            <a:spLocks noGrp="1"/>
          </p:cNvSpPr>
          <p:nvPr/>
        </p:nvSpPr>
        <p:spPr bwMode="auto">
          <a:xfrm>
            <a:off x="7884368" y="6577409"/>
            <a:ext cx="122470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a:r>
              <a:rPr lang="en-GB" sz="1400" dirty="0" smtClean="0">
                <a:solidFill>
                  <a:srgbClr val="000000"/>
                </a:solidFill>
                <a:latin typeface="Calibri" pitchFamily="34" charset="0"/>
              </a:rPr>
              <a:t>Page  </a:t>
            </a:r>
            <a:fld id="{FBA00BB5-2769-4C4F-8623-83B2E692548B}" type="slidenum">
              <a:rPr lang="en-GB" sz="1400" smtClean="0">
                <a:solidFill>
                  <a:srgbClr val="000000"/>
                </a:solidFill>
                <a:latin typeface="Calibri" pitchFamily="34" charset="0"/>
              </a:rPr>
              <a:pPr algn="r"/>
              <a:t>17</a:t>
            </a:fld>
            <a:endParaRPr lang="en-GB" sz="1400" dirty="0">
              <a:solidFill>
                <a:srgbClr val="000000"/>
              </a:solidFill>
              <a:latin typeface="Calibri" pitchFamily="34" charset="0"/>
            </a:endParaRPr>
          </a:p>
        </p:txBody>
      </p:sp>
      <p:pic>
        <p:nvPicPr>
          <p:cNvPr id="1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9638" y="3940788"/>
            <a:ext cx="3222151" cy="248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ectangle 17"/>
          <p:cNvSpPr/>
          <p:nvPr/>
        </p:nvSpPr>
        <p:spPr>
          <a:xfrm>
            <a:off x="6199093" y="6289575"/>
            <a:ext cx="2122696" cy="276999"/>
          </a:xfrm>
          <a:prstGeom prst="rect">
            <a:avLst/>
          </a:prstGeom>
        </p:spPr>
        <p:txBody>
          <a:bodyPr wrap="none">
            <a:spAutoFit/>
          </a:bodyPr>
          <a:lstStyle/>
          <a:p>
            <a:pPr algn="r"/>
            <a:r>
              <a:rPr lang="en-US" sz="1200" i="1" dirty="0" smtClean="0">
                <a:latin typeface="Calibri" pitchFamily="34" charset="0"/>
                <a:cs typeface="Calibri" pitchFamily="34" charset="0"/>
              </a:rPr>
              <a:t>Photo courtesy E. Vogel &amp; DESY</a:t>
            </a:r>
            <a:endParaRPr lang="en-US" sz="1200" i="1" dirty="0">
              <a:latin typeface="Calibri" pitchFamily="34" charset="0"/>
              <a:cs typeface="Calibri" pitchFamily="34" charset="0"/>
            </a:endParaRPr>
          </a:p>
        </p:txBody>
      </p:sp>
      <p:pic>
        <p:nvPicPr>
          <p:cNvPr id="1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20072" y="2996952"/>
            <a:ext cx="2976366" cy="89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 Box 6"/>
          <p:cNvSpPr txBox="1">
            <a:spLocks noChangeArrowheads="1"/>
          </p:cNvSpPr>
          <p:nvPr/>
        </p:nvSpPr>
        <p:spPr bwMode="auto">
          <a:xfrm>
            <a:off x="0" y="0"/>
            <a:ext cx="9144000" cy="785794"/>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latin typeface="Times" charset="0"/>
              </a:rPr>
              <a:t>FLASH and ACC39</a:t>
            </a:r>
            <a:endParaRPr lang="en-US" sz="4000" dirty="0">
              <a:solidFill>
                <a:schemeClr val="bg1"/>
              </a:solidFill>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0" y="0"/>
            <a:ext cx="9144000" cy="10668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5400" dirty="0" smtClean="0">
                <a:solidFill>
                  <a:schemeClr val="bg1"/>
                </a:solidFill>
                <a:latin typeface="Times" charset="0"/>
              </a:rPr>
              <a:t>Selected Highlights</a:t>
            </a:r>
            <a:endParaRPr lang="en-US" sz="5400" dirty="0">
              <a:solidFill>
                <a:schemeClr val="bg1"/>
              </a:solidFill>
              <a:latin typeface="Arial" pitchFamily="34" charset="0"/>
            </a:endParaRPr>
          </a:p>
        </p:txBody>
      </p:sp>
      <p:sp>
        <p:nvSpPr>
          <p:cNvPr id="5" name="Text Box 4"/>
          <p:cNvSpPr txBox="1">
            <a:spLocks noChangeArrowheads="1"/>
          </p:cNvSpPr>
          <p:nvPr/>
        </p:nvSpPr>
        <p:spPr bwMode="auto">
          <a:xfrm>
            <a:off x="3748" y="1447800"/>
            <a:ext cx="8987852"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 typeface="Wingdings" pitchFamily="2" charset="2"/>
              <a:buChar char="Ø"/>
            </a:pPr>
            <a:r>
              <a:rPr lang="en-GB" sz="2400" dirty="0" smtClean="0">
                <a:solidFill>
                  <a:schemeClr val="tx1"/>
                </a:solidFill>
              </a:rPr>
              <a:t>S-matrix measurements and comparison with simulations.   </a:t>
            </a:r>
          </a:p>
          <a:p>
            <a:pPr marL="457200" indent="-457200" algn="l" eaLnBrk="1" hangingPunct="1">
              <a:spcBef>
                <a:spcPct val="50000"/>
              </a:spcBef>
              <a:buFont typeface="Arial" pitchFamily="34" charset="0"/>
              <a:buChar char="•"/>
            </a:pPr>
            <a:r>
              <a:rPr lang="en-GB" sz="2400" dirty="0" smtClean="0">
                <a:solidFill>
                  <a:schemeClr val="tx1"/>
                </a:solidFill>
              </a:rPr>
              <a:t>Transmission measurements. </a:t>
            </a:r>
          </a:p>
          <a:p>
            <a:pPr marL="457200" indent="-457200" algn="l" eaLnBrk="1" hangingPunct="1">
              <a:spcBef>
                <a:spcPct val="50000"/>
              </a:spcBef>
              <a:buFont typeface="Arial" pitchFamily="34" charset="0"/>
              <a:buChar char="•"/>
            </a:pPr>
            <a:r>
              <a:rPr lang="en-GB" sz="2400" dirty="0" smtClean="0">
                <a:solidFill>
                  <a:schemeClr val="tx1"/>
                </a:solidFill>
              </a:rPr>
              <a:t>Multi-cavity modes. </a:t>
            </a:r>
            <a:br>
              <a:rPr lang="en-GB" sz="2400" dirty="0" smtClean="0">
                <a:solidFill>
                  <a:schemeClr val="tx1"/>
                </a:solidFill>
              </a:rPr>
            </a:br>
            <a:endParaRPr lang="en-US" sz="2400" dirty="0">
              <a:solidFill>
                <a:schemeClr val="tx1"/>
              </a:solidFill>
            </a:endParaRPr>
          </a:p>
          <a:p>
            <a:pPr algn="l" eaLnBrk="1" hangingPunct="1">
              <a:spcBef>
                <a:spcPct val="50000"/>
              </a:spcBef>
              <a:buFont typeface="Wingdings" pitchFamily="2" charset="2"/>
              <a:buChar char="Ø"/>
            </a:pPr>
            <a:r>
              <a:rPr lang="en-US" sz="2400" dirty="0" smtClean="0">
                <a:solidFill>
                  <a:schemeClr val="tx1"/>
                </a:solidFill>
              </a:rPr>
              <a:t>Beam-based mode </a:t>
            </a:r>
            <a:r>
              <a:rPr lang="en-US" sz="2400" dirty="0" err="1" smtClean="0">
                <a:solidFill>
                  <a:schemeClr val="tx1"/>
                </a:solidFill>
              </a:rPr>
              <a:t>characterisation</a:t>
            </a:r>
            <a:r>
              <a:rPr lang="en-US" sz="2400" dirty="0" smtClean="0">
                <a:solidFill>
                  <a:schemeClr val="tx1"/>
                </a:solidFill>
              </a:rPr>
              <a:t>.</a:t>
            </a:r>
          </a:p>
          <a:p>
            <a:pPr marL="457200" indent="-457200" algn="l" eaLnBrk="1" hangingPunct="1">
              <a:spcBef>
                <a:spcPct val="50000"/>
              </a:spcBef>
              <a:buFont typeface="Arial" pitchFamily="34" charset="0"/>
              <a:buChar char="•"/>
            </a:pPr>
            <a:r>
              <a:rPr lang="en-US" sz="2400" dirty="0" smtClean="0">
                <a:solidFill>
                  <a:schemeClr val="tx1"/>
                </a:solidFill>
              </a:rPr>
              <a:t>HOM pickup </a:t>
            </a:r>
            <a:r>
              <a:rPr lang="en-US" sz="2400" dirty="0" err="1" smtClean="0">
                <a:solidFill>
                  <a:schemeClr val="tx1"/>
                </a:solidFill>
              </a:rPr>
              <a:t>vs</a:t>
            </a:r>
            <a:r>
              <a:rPr lang="en-US" sz="2400" dirty="0" smtClean="0">
                <a:solidFill>
                  <a:schemeClr val="tx1"/>
                </a:solidFill>
              </a:rPr>
              <a:t> beam offset for trapped/isolated modes</a:t>
            </a:r>
            <a:br>
              <a:rPr lang="en-US" sz="2400" dirty="0" smtClean="0">
                <a:solidFill>
                  <a:schemeClr val="tx1"/>
                </a:solidFill>
              </a:rPr>
            </a:br>
            <a:endParaRPr lang="en-US" sz="2400" dirty="0" smtClean="0">
              <a:solidFill>
                <a:schemeClr val="tx1"/>
              </a:solidFill>
            </a:endParaRPr>
          </a:p>
          <a:p>
            <a:pPr marL="457200" indent="-457200" algn="l" eaLnBrk="1" hangingPunct="1">
              <a:spcBef>
                <a:spcPct val="50000"/>
              </a:spcBef>
              <a:buFont typeface="Wingdings" pitchFamily="2" charset="2"/>
              <a:buChar char="Ø"/>
            </a:pPr>
            <a:r>
              <a:rPr lang="en-US" sz="2400" dirty="0" smtClean="0">
                <a:solidFill>
                  <a:schemeClr val="tx1"/>
                </a:solidFill>
              </a:rPr>
              <a:t>Comparison of analysis of data</a:t>
            </a:r>
          </a:p>
          <a:p>
            <a:pPr marL="457200" indent="-457200" algn="l" eaLnBrk="1" hangingPunct="1">
              <a:spcBef>
                <a:spcPct val="50000"/>
              </a:spcBef>
              <a:buFont typeface="Arial" pitchFamily="34" charset="0"/>
              <a:buChar char="•"/>
            </a:pPr>
            <a:r>
              <a:rPr lang="en-US" sz="2400" dirty="0" smtClean="0">
                <a:solidFill>
                  <a:schemeClr val="tx1"/>
                </a:solidFill>
              </a:rPr>
              <a:t>Direct Linear Regression (DLR) </a:t>
            </a:r>
            <a:r>
              <a:rPr lang="en-US" sz="2400" dirty="0" err="1" smtClean="0">
                <a:solidFill>
                  <a:schemeClr val="tx1"/>
                </a:solidFill>
              </a:rPr>
              <a:t>vs</a:t>
            </a:r>
            <a:r>
              <a:rPr lang="en-US" sz="2400" dirty="0" smtClean="0">
                <a:solidFill>
                  <a:schemeClr val="tx1"/>
                </a:solidFill>
              </a:rPr>
              <a:t> Singular Value Decomposition (SVD)</a:t>
            </a:r>
            <a:endParaRPr lang="en-US" sz="2400" dirty="0">
              <a:solidFill>
                <a:schemeClr val="tx1"/>
              </a:solidFill>
            </a:endParaRPr>
          </a:p>
        </p:txBody>
      </p:sp>
    </p:spTree>
    <p:extLst>
      <p:ext uri="{BB962C8B-B14F-4D97-AF65-F5344CB8AC3E}">
        <p14:creationId xmlns:p14="http://schemas.microsoft.com/office/powerpoint/2010/main" val="105700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3520857925"/>
              </p:ext>
            </p:extLst>
          </p:nvPr>
        </p:nvGraphicFramePr>
        <p:xfrm>
          <a:off x="935596" y="1412776"/>
          <a:ext cx="7272808" cy="4899672"/>
        </p:xfrm>
        <a:graphic>
          <a:graphicData uri="http://schemas.openxmlformats.org/drawingml/2006/table">
            <a:tbl>
              <a:tblPr firstRow="1" bandRow="1">
                <a:tableStyleId>{5C22544A-7EE6-4342-B048-85BDC9FD1C3A}</a:tableStyleId>
              </a:tblPr>
              <a:tblGrid>
                <a:gridCol w="1404156"/>
                <a:gridCol w="3888432"/>
                <a:gridCol w="1980220"/>
              </a:tblGrid>
              <a:tr h="504056">
                <a:tc>
                  <a:txBody>
                    <a:bodyPr/>
                    <a:lstStyle/>
                    <a:p>
                      <a:pPr algn="ctr"/>
                      <a:r>
                        <a:rPr lang="en-US" sz="2600" dirty="0" smtClean="0">
                          <a:latin typeface="Calibri" pitchFamily="34" charset="0"/>
                          <a:cs typeface="Calibri" pitchFamily="34" charset="0"/>
                        </a:rPr>
                        <a:t>Data</a:t>
                      </a:r>
                      <a:endParaRPr lang="en-US" sz="2600" dirty="0">
                        <a:latin typeface="Calibri" pitchFamily="34" charset="0"/>
                        <a:cs typeface="Calibri" pitchFamily="34" charset="0"/>
                      </a:endParaRPr>
                    </a:p>
                  </a:txBody>
                  <a:tcPr anchor="ctr"/>
                </a:tc>
                <a:tc>
                  <a:txBody>
                    <a:bodyPr/>
                    <a:lstStyle/>
                    <a:p>
                      <a:pPr algn="ctr"/>
                      <a:r>
                        <a:rPr lang="en-US" sz="2600" dirty="0" smtClean="0">
                          <a:latin typeface="Calibri" pitchFamily="34" charset="0"/>
                          <a:cs typeface="Calibri" pitchFamily="34" charset="0"/>
                        </a:rPr>
                        <a:t>Measurement info</a:t>
                      </a:r>
                      <a:endParaRPr lang="en-US" sz="2600" dirty="0">
                        <a:latin typeface="Calibri" pitchFamily="34" charset="0"/>
                        <a:cs typeface="Calibri" pitchFamily="34" charset="0"/>
                      </a:endParaRPr>
                    </a:p>
                  </a:txBody>
                  <a:tcPr anchor="ctr"/>
                </a:tc>
                <a:tc>
                  <a:txBody>
                    <a:bodyPr/>
                    <a:lstStyle/>
                    <a:p>
                      <a:pPr algn="ctr"/>
                      <a:r>
                        <a:rPr lang="en-US" sz="2600" dirty="0" smtClean="0">
                          <a:latin typeface="Calibri" pitchFamily="34" charset="0"/>
                          <a:cs typeface="Calibri" pitchFamily="34" charset="0"/>
                        </a:rPr>
                        <a:t>Beam info</a:t>
                      </a:r>
                      <a:endParaRPr lang="en-US" sz="2600" dirty="0">
                        <a:latin typeface="Calibri" pitchFamily="34" charset="0"/>
                        <a:cs typeface="Calibri" pitchFamily="34" charset="0"/>
                      </a:endParaRPr>
                    </a:p>
                  </a:txBody>
                  <a:tcPr anchor="ctr"/>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Apr.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Transmission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w/o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Jul.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1</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st</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parasitic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Nov. 2010</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2</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nd</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parasitic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Jan. 2011</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1</a:t>
                      </a:r>
                      <a:r>
                        <a:rPr kumimoji="0" lang="en-US" sz="2000" b="0" i="0" u="none" strike="noStrike" cap="none" normalizeH="0" baseline="30000" dirty="0" smtClean="0">
                          <a:ln>
                            <a:noFill/>
                          </a:ln>
                          <a:solidFill>
                            <a:schemeClr val="tx1"/>
                          </a:solidFill>
                          <a:effectLst/>
                          <a:latin typeface="Calibri" pitchFamily="34" charset="0"/>
                          <a:ea typeface="ＭＳ Ｐゴシック" pitchFamily="34" charset="-128"/>
                        </a:rPr>
                        <a:t>st</a:t>
                      </a: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 dedicated measurement</a:t>
                      </a:r>
                    </a:p>
                  </a:txBody>
                  <a:tcPr anchor="ctr"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ＭＳ Ｐゴシック" pitchFamily="34" charset="-128"/>
                        </a:rPr>
                        <a:t>w/ beam</a:t>
                      </a:r>
                    </a:p>
                  </a:txBody>
                  <a:tcPr anchor="ctr" horzOverflow="overflow"/>
                </a:tc>
              </a:tr>
              <a:tr h="549452">
                <a:tc>
                  <a:txBody>
                    <a:bodyPr/>
                    <a:lstStyle/>
                    <a:p>
                      <a:pPr algn="ctr"/>
                      <a:r>
                        <a:rPr lang="en-US" sz="2000" b="0" dirty="0" smtClean="0">
                          <a:solidFill>
                            <a:schemeClr val="tx1"/>
                          </a:solidFill>
                          <a:latin typeface="Calibri" pitchFamily="34" charset="0"/>
                          <a:cs typeface="Calibri" pitchFamily="34" charset="0"/>
                        </a:rPr>
                        <a:t>Feb.</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Multi-bunch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Mar.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2</a:t>
                      </a:r>
                      <a:r>
                        <a:rPr lang="en-US" sz="2000" b="0" baseline="30000" dirty="0" smtClean="0">
                          <a:solidFill>
                            <a:schemeClr val="tx1"/>
                          </a:solidFill>
                          <a:latin typeface="Calibri" pitchFamily="34" charset="0"/>
                          <a:cs typeface="Calibri" pitchFamily="34" charset="0"/>
                        </a:rPr>
                        <a:t>nd</a:t>
                      </a:r>
                      <a:r>
                        <a:rPr lang="en-US" sz="2000" b="0" dirty="0" smtClean="0">
                          <a:solidFill>
                            <a:schemeClr val="tx1"/>
                          </a:solidFill>
                          <a:latin typeface="Calibri" pitchFamily="34" charset="0"/>
                          <a:cs typeface="Calibri" pitchFamily="34" charset="0"/>
                        </a:rPr>
                        <a:t> dedicated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Apr.</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Transmission</a:t>
                      </a:r>
                      <a:r>
                        <a:rPr lang="en-US" sz="2000" b="0" baseline="0" dirty="0" smtClean="0">
                          <a:solidFill>
                            <a:schemeClr val="tx1"/>
                          </a:solidFill>
                          <a:latin typeface="Calibri" pitchFamily="34" charset="0"/>
                          <a:cs typeface="Calibri" pitchFamily="34" charset="0"/>
                        </a:rPr>
                        <a:t>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w/o beam</a:t>
                      </a:r>
                      <a:endParaRPr lang="en-US" sz="2000" b="0" dirty="0">
                        <a:solidFill>
                          <a:schemeClr val="tx1"/>
                        </a:solidFill>
                        <a:latin typeface="Calibri" pitchFamily="34" charset="0"/>
                        <a:cs typeface="Calibri" pitchFamily="34" charset="0"/>
                      </a:endParaRPr>
                    </a:p>
                  </a:txBody>
                  <a:tcPr anchor="ctr"/>
                </a:tc>
              </a:tr>
              <a:tr h="549452">
                <a:tc>
                  <a:txBody>
                    <a:bodyPr/>
                    <a:lstStyle/>
                    <a:p>
                      <a:pPr algn="ctr"/>
                      <a:r>
                        <a:rPr lang="en-US" sz="2000" b="0" dirty="0" smtClean="0">
                          <a:solidFill>
                            <a:schemeClr val="tx1"/>
                          </a:solidFill>
                          <a:latin typeface="Calibri" pitchFamily="34" charset="0"/>
                          <a:cs typeface="Calibri" pitchFamily="34" charset="0"/>
                        </a:rPr>
                        <a:t>May</a:t>
                      </a:r>
                      <a:r>
                        <a:rPr lang="en-US" sz="2000" b="0" baseline="0" dirty="0" smtClean="0">
                          <a:solidFill>
                            <a:schemeClr val="tx1"/>
                          </a:solidFill>
                          <a:latin typeface="Calibri" pitchFamily="34" charset="0"/>
                          <a:cs typeface="Calibri" pitchFamily="34" charset="0"/>
                        </a:rPr>
                        <a:t> 2011</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Mini</a:t>
                      </a:r>
                      <a:r>
                        <a:rPr lang="en-US" sz="2000" b="0" baseline="0" dirty="0" smtClean="0">
                          <a:solidFill>
                            <a:schemeClr val="tx1"/>
                          </a:solidFill>
                          <a:latin typeface="Calibri" pitchFamily="34" charset="0"/>
                          <a:cs typeface="Calibri" pitchFamily="34" charset="0"/>
                        </a:rPr>
                        <a:t> measurement</a:t>
                      </a:r>
                      <a:endParaRPr lang="en-US" sz="2000" b="0" dirty="0">
                        <a:solidFill>
                          <a:schemeClr val="tx1"/>
                        </a:solidFill>
                        <a:latin typeface="Calibri" pitchFamily="34" charset="0"/>
                        <a:cs typeface="Calibri" pitchFamily="34" charset="0"/>
                      </a:endParaRPr>
                    </a:p>
                  </a:txBody>
                  <a:tcPr anchor="ctr"/>
                </a:tc>
                <a:tc>
                  <a:txBody>
                    <a:bodyPr/>
                    <a:lstStyle/>
                    <a:p>
                      <a:pPr algn="ctr"/>
                      <a:r>
                        <a:rPr lang="en-US" sz="2000" b="0" dirty="0" smtClean="0">
                          <a:solidFill>
                            <a:schemeClr val="tx1"/>
                          </a:solidFill>
                          <a:latin typeface="Calibri" pitchFamily="34" charset="0"/>
                          <a:cs typeface="Calibri" pitchFamily="34" charset="0"/>
                        </a:rPr>
                        <a:t>w/ beam</a:t>
                      </a:r>
                      <a:endParaRPr lang="en-US" sz="2000" b="0" dirty="0">
                        <a:solidFill>
                          <a:schemeClr val="tx1"/>
                        </a:solidFill>
                        <a:latin typeface="Calibri" pitchFamily="34" charset="0"/>
                        <a:cs typeface="Calibri" pitchFamily="34" charset="0"/>
                      </a:endParaRPr>
                    </a:p>
                  </a:txBody>
                  <a:tcPr anchor="ctr"/>
                </a:tc>
              </a:tr>
            </a:tbl>
          </a:graphicData>
        </a:graphic>
      </p:graphicFrame>
      <p:sp>
        <p:nvSpPr>
          <p:cNvPr id="6" name="Text Box 6"/>
          <p:cNvSpPr txBox="1">
            <a:spLocks noChangeArrowheads="1"/>
          </p:cNvSpPr>
          <p:nvPr/>
        </p:nvSpPr>
        <p:spPr bwMode="auto">
          <a:xfrm>
            <a:off x="0" y="0"/>
            <a:ext cx="9144000" cy="1196752"/>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Measurement Programme </a:t>
            </a:r>
          </a:p>
          <a:p>
            <a:pPr algn="ctr" eaLnBrk="1" hangingPunct="1"/>
            <a:r>
              <a:rPr lang="en-GB" sz="3600" dirty="0" smtClean="0">
                <a:solidFill>
                  <a:schemeClr val="bg1"/>
                </a:solidFill>
                <a:latin typeface="Times" charset="0"/>
              </a:rPr>
              <a:t>(since last SRF WP10 review </a:t>
            </a:r>
            <a:r>
              <a:rPr lang="en-GB" sz="3600" dirty="0">
                <a:solidFill>
                  <a:schemeClr val="bg1"/>
                </a:solidFill>
                <a:latin typeface="Times" charset="0"/>
              </a:rPr>
              <a:t>m</a:t>
            </a:r>
            <a:r>
              <a:rPr lang="en-GB" sz="3600" dirty="0" smtClean="0">
                <a:solidFill>
                  <a:schemeClr val="bg1"/>
                </a:solidFill>
                <a:latin typeface="Times" charset="0"/>
              </a:rPr>
              <a:t>eeting)</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2904494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92"/>
          <p:cNvGraphicFramePr>
            <a:graphicFrameLocks noGrp="1"/>
          </p:cNvGraphicFramePr>
          <p:nvPr>
            <p:extLst>
              <p:ext uri="{D42A27DB-BD31-4B8C-83A1-F6EECF244321}">
                <p14:modId xmlns:p14="http://schemas.microsoft.com/office/powerpoint/2010/main" val="2556858497"/>
              </p:ext>
            </p:extLst>
          </p:nvPr>
        </p:nvGraphicFramePr>
        <p:xfrm>
          <a:off x="428596" y="1500174"/>
          <a:ext cx="8394700" cy="3679776"/>
        </p:xfrm>
        <a:graphic>
          <a:graphicData uri="http://schemas.openxmlformats.org/drawingml/2006/table">
            <a:tbl>
              <a:tblPr/>
              <a:tblGrid>
                <a:gridCol w="2806700"/>
                <a:gridCol w="2794000"/>
                <a:gridCol w="2794000"/>
              </a:tblGrid>
              <a:tr h="6810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accent2"/>
                          </a:solidFill>
                          <a:effectLst/>
                          <a:latin typeface="Times New Roman" pitchFamily="18" charset="0"/>
                        </a:rPr>
                        <a:t>TASK 10.5</a:t>
                      </a:r>
                      <a:endParaRPr kumimoji="0" lang="en-US" sz="2400" b="1" i="0" u="none" strike="noStrike" cap="none" normalizeH="0" baseline="0" dirty="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accent2"/>
                          </a:solidFill>
                          <a:effectLst/>
                          <a:latin typeface="Times New Roman" pitchFamily="18" charset="0"/>
                        </a:rPr>
                        <a:t>HOM Distribution</a:t>
                      </a:r>
                      <a:endParaRPr kumimoji="0" lang="en-US" sz="2400" b="1" i="0" u="none" strike="noStrike" cap="none" normalizeH="0" baseline="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accent2"/>
                          </a:solidFill>
                          <a:effectLst/>
                          <a:latin typeface="Times New Roman" pitchFamily="18" charset="0"/>
                        </a:rPr>
                        <a:t>R.M. Jones</a:t>
                      </a:r>
                      <a:endParaRPr kumimoji="0" lang="en-US" sz="2400" b="1" i="0" u="none" strike="noStrike" cap="none" normalizeH="0" baseline="0" smtClean="0">
                        <a:ln>
                          <a:noFill/>
                        </a:ln>
                        <a:solidFill>
                          <a:schemeClr val="accent2"/>
                        </a:solidFill>
                        <a:effectLst/>
                        <a:latin typeface="Times New Roman" pitchFamily="18" charset="0"/>
                      </a:endParaRPr>
                    </a:p>
                  </a:txBody>
                  <a:tcPr marT="45723" marB="45723"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FFFF99"/>
                    </a:solidFill>
                  </a:tcPr>
                </a:tc>
              </a:tr>
              <a:tr h="82302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Sub-Task</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 Name</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Coordinating Institute/Univ.</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6763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10.5.1</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HOMBPM</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DESY</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82302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10.5.2</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HOMCD</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Cockcroft/Univ. Manchester</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99"/>
                    </a:solidFill>
                  </a:tcPr>
                </a:tc>
              </a:tr>
              <a:tr h="6763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10.5.3</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smtClean="0">
                          <a:ln>
                            <a:noFill/>
                          </a:ln>
                          <a:solidFill>
                            <a:schemeClr val="tx1"/>
                          </a:solidFill>
                          <a:effectLst/>
                          <a:latin typeface="Times New Roman" pitchFamily="18" charset="0"/>
                        </a:rPr>
                        <a:t>HOMGD</a:t>
                      </a:r>
                      <a:endParaRPr kumimoji="0" lang="en-US" sz="2400" b="1" i="0" u="none" strike="noStrike" cap="none" normalizeH="0" baseline="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Univ. Rostock</a:t>
                      </a:r>
                      <a:endParaRPr kumimoji="0" lang="en-US" sz="2400" b="1" i="0" u="none" strike="noStrike" cap="none" normalizeH="0" baseline="0" dirty="0" smtClean="0">
                        <a:ln>
                          <a:noFill/>
                        </a:ln>
                        <a:solidFill>
                          <a:schemeClr val="tx1"/>
                        </a:solidFill>
                        <a:effectLst/>
                        <a:latin typeface="Times New Roman" pitchFamily="18" charset="0"/>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99"/>
                    </a:solidFill>
                  </a:tcPr>
                </a:tc>
              </a:tr>
            </a:tbl>
          </a:graphicData>
        </a:graphic>
      </p:graphicFrame>
      <p:sp>
        <p:nvSpPr>
          <p:cNvPr id="5" name="Rectangle 30"/>
          <p:cNvSpPr>
            <a:spLocks noChangeArrowheads="1"/>
          </p:cNvSpPr>
          <p:nvPr/>
        </p:nvSpPr>
        <p:spPr bwMode="auto">
          <a:xfrm>
            <a:off x="0" y="0"/>
            <a:ext cx="9144000" cy="1435100"/>
          </a:xfrm>
          <a:prstGeom prst="rect">
            <a:avLst/>
          </a:prstGeom>
          <a:solidFill>
            <a:srgbClr val="0000FF"/>
          </a:solidFill>
          <a:ln w="9525">
            <a:noFill/>
            <a:miter lim="800000"/>
            <a:headEnd/>
            <a:tailEnd/>
          </a:ln>
          <a:effectLst/>
        </p:spPr>
        <p:txBody>
          <a:bodyPr anchor="ctr"/>
          <a:lstStyle/>
          <a:p>
            <a:pPr algn="ctr">
              <a:defRPr/>
            </a:pPr>
            <a:r>
              <a:rPr lang="en-GB"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Task </a:t>
            </a:r>
            <a:r>
              <a:rPr lang="en-GB" sz="4400" b="1" dirty="0">
                <a:solidFill>
                  <a:schemeClr val="bg1"/>
                </a:solidFill>
                <a:effectLst>
                  <a:outerShdw blurRad="38100" dist="38100" dir="2700000" algn="tl">
                    <a:srgbClr val="000000"/>
                  </a:outerShdw>
                </a:effectLst>
                <a:latin typeface="Times New Roman" pitchFamily="18" charset="0"/>
                <a:cs typeface="Times New Roman" pitchFamily="18" charset="0"/>
              </a:rPr>
              <a:t>10.5 </a:t>
            </a:r>
            <a:r>
              <a:rPr lang="en-GB"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HOM Diagnostic </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in 3</a:t>
            </a:r>
            <a:r>
              <a:rPr lang="en-US" sz="4400" b="1" baseline="30000" dirty="0" smtClean="0">
                <a:solidFill>
                  <a:schemeClr val="bg1"/>
                </a:solidFill>
                <a:effectLst>
                  <a:outerShdw blurRad="38100" dist="38100" dir="2700000" algn="tl">
                    <a:srgbClr val="000000"/>
                  </a:outerShdw>
                </a:effectLst>
                <a:latin typeface="Times New Roman" pitchFamily="18" charset="0"/>
                <a:cs typeface="Times New Roman" pitchFamily="18" charset="0"/>
              </a:rPr>
              <a:t>rd</a:t>
            </a:r>
            <a:r>
              <a:rPr lang="en-US" sz="4400" b="1" dirty="0" smtClean="0">
                <a:solidFill>
                  <a:schemeClr val="bg1"/>
                </a:solidFill>
                <a:effectLst>
                  <a:outerShdw blurRad="38100" dist="38100" dir="2700000" algn="tl">
                    <a:srgbClr val="000000"/>
                  </a:outerShdw>
                </a:effectLst>
                <a:latin typeface="Times New Roman" pitchFamily="18" charset="0"/>
                <a:cs typeface="Times New Roman" pitchFamily="18" charset="0"/>
              </a:rPr>
              <a:t> Harmonic Cavities at FLASH</a:t>
            </a:r>
            <a:endParaRPr lang="en-US" sz="4400" b="1"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graphicFrame>
        <p:nvGraphicFramePr>
          <p:cNvPr id="11" name="Group 95"/>
          <p:cNvGraphicFramePr>
            <a:graphicFrameLocks noGrp="1"/>
          </p:cNvGraphicFramePr>
          <p:nvPr>
            <p:ph/>
            <p:extLst>
              <p:ext uri="{D42A27DB-BD31-4B8C-83A1-F6EECF244321}">
                <p14:modId xmlns:p14="http://schemas.microsoft.com/office/powerpoint/2010/main" val="3188307584"/>
              </p:ext>
            </p:extLst>
          </p:nvPr>
        </p:nvGraphicFramePr>
        <p:xfrm>
          <a:off x="453996" y="1512874"/>
          <a:ext cx="8343900" cy="647700"/>
        </p:xfrm>
        <a:graphic>
          <a:graphicData uri="http://schemas.openxmlformats.org/drawingml/2006/table">
            <a:tbl>
              <a:tblPr/>
              <a:tblGrid>
                <a:gridCol w="2781300"/>
                <a:gridCol w="2794000"/>
                <a:gridCol w="2768600"/>
              </a:tblGrid>
              <a:tr h="6477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TASK 10.5</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HOM Distribution</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GB" sz="2400" b="1" i="0" u="none" strike="noStrike" cap="none" normalizeH="0" baseline="0" dirty="0" smtClean="0">
                          <a:ln>
                            <a:noFill/>
                          </a:ln>
                          <a:solidFill>
                            <a:schemeClr val="tx1"/>
                          </a:solidFill>
                          <a:effectLst/>
                          <a:latin typeface="Times New Roman" pitchFamily="18" charset="0"/>
                        </a:rPr>
                        <a:t>R.M. Jones</a:t>
                      </a:r>
                      <a:endParaRPr kumimoji="0" lang="en-US" sz="2400" b="1" i="0" u="none" strike="noStrike" cap="none" normalizeH="0" baseline="0" dirty="0" smtClean="0">
                        <a:ln>
                          <a:noFill/>
                        </a:ln>
                        <a:solidFill>
                          <a:schemeClr val="tx1"/>
                        </a:solidFill>
                        <a:effectLst/>
                        <a:latin typeface="Times New Roman" pitchFamily="18" charset="0"/>
                      </a:endParaRPr>
                    </a:p>
                  </a:txBody>
                  <a:tcPr horzOverflow="overflow">
                    <a:lnL w="38100" cap="flat" cmpd="sng" algn="ctr">
                      <a:solidFill>
                        <a:srgbClr val="000000"/>
                      </a:solidFill>
                      <a:prstDash val="solid"/>
                      <a:round/>
                      <a:headEnd type="none" w="med" len="med"/>
                      <a:tailEnd type="none" w="med" len="med"/>
                    </a:lnL>
                    <a:lnR w="381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solidFill>
                      <a:srgbClr val="FFFF99"/>
                    </a:solidFill>
                  </a:tcPr>
                </a:tc>
              </a:tr>
            </a:tbl>
          </a:graphicData>
        </a:graphic>
      </p:graphicFrame>
      <p:sp>
        <p:nvSpPr>
          <p:cNvPr id="7" name="Text Box 2"/>
          <p:cNvSpPr txBox="1">
            <a:spLocks noChangeArrowheads="1"/>
          </p:cNvSpPr>
          <p:nvPr/>
        </p:nvSpPr>
        <p:spPr bwMode="auto">
          <a:xfrm>
            <a:off x="357158" y="5214950"/>
            <a:ext cx="7151688" cy="1138773"/>
          </a:xfrm>
          <a:prstGeom prst="rect">
            <a:avLst/>
          </a:prstGeom>
          <a:noFill/>
          <a:ln w="9525">
            <a:noFill/>
            <a:miter lim="800000"/>
            <a:headEnd/>
            <a:tailEnd/>
          </a:ln>
        </p:spPr>
        <p:txBody>
          <a:bodyPr wrap="square">
            <a:spAutoFit/>
          </a:bodyPr>
          <a:lstStyle/>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10.5.1 HOM based </a:t>
            </a:r>
            <a:r>
              <a:rPr lang="en-GB" altLang="ko-KR" sz="1600" b="1" u="sng" dirty="0">
                <a:latin typeface="Times New Roman" pitchFamily="18" charset="0"/>
                <a:ea typeface="Gulim" pitchFamily="34" charset="-127"/>
                <a:cs typeface="Times New Roman" pitchFamily="18" charset="0"/>
              </a:rPr>
              <a:t>B</a:t>
            </a:r>
            <a:r>
              <a:rPr lang="en-US" altLang="ko-KR" sz="1600" b="1" dirty="0" err="1">
                <a:latin typeface="Times New Roman" pitchFamily="18" charset="0"/>
                <a:ea typeface="Gulim" pitchFamily="34" charset="-127"/>
                <a:cs typeface="Times New Roman" pitchFamily="18" charset="0"/>
              </a:rPr>
              <a:t>eam</a:t>
            </a:r>
            <a:r>
              <a:rPr lang="en-US" altLang="ko-KR" sz="1600" b="1" dirty="0">
                <a:latin typeface="Times New Roman" pitchFamily="18" charset="0"/>
                <a:ea typeface="Gulim" pitchFamily="34" charset="-127"/>
                <a:cs typeface="Times New Roman" pitchFamily="18" charset="0"/>
              </a:rPr>
              <a:t> </a:t>
            </a:r>
            <a:r>
              <a:rPr lang="en-GB" altLang="ko-KR" sz="1600" b="1" u="sng" dirty="0">
                <a:latin typeface="Times New Roman" pitchFamily="18" charset="0"/>
                <a:ea typeface="Gulim" pitchFamily="34" charset="-127"/>
                <a:cs typeface="Times New Roman" pitchFamily="18" charset="0"/>
              </a:rPr>
              <a:t>P</a:t>
            </a:r>
            <a:r>
              <a:rPr lang="en-US" altLang="ko-KR" sz="1600" b="1" dirty="0" err="1">
                <a:latin typeface="Times New Roman" pitchFamily="18" charset="0"/>
                <a:ea typeface="Gulim" pitchFamily="34" charset="-127"/>
                <a:cs typeface="Times New Roman" pitchFamily="18" charset="0"/>
              </a:rPr>
              <a:t>osition</a:t>
            </a:r>
            <a:r>
              <a:rPr lang="en-US" altLang="ko-KR" sz="1600" b="1" dirty="0">
                <a:latin typeface="Times New Roman" pitchFamily="18" charset="0"/>
                <a:ea typeface="Gulim" pitchFamily="34" charset="-127"/>
                <a:cs typeface="Times New Roman" pitchFamily="18" charset="0"/>
              </a:rPr>
              <a:t> </a:t>
            </a:r>
            <a:r>
              <a:rPr lang="en-GB" altLang="ko-KR" sz="1600" b="1" u="sng" dirty="0">
                <a:latin typeface="Times New Roman" pitchFamily="18" charset="0"/>
                <a:ea typeface="Gulim" pitchFamily="34" charset="-127"/>
                <a:cs typeface="Times New Roman" pitchFamily="18" charset="0"/>
              </a:rPr>
              <a:t>M</a:t>
            </a:r>
            <a:r>
              <a:rPr lang="en-US" altLang="ko-KR" sz="1600" b="1" dirty="0" err="1">
                <a:latin typeface="Times New Roman" pitchFamily="18" charset="0"/>
                <a:ea typeface="Gulim" pitchFamily="34" charset="-127"/>
                <a:cs typeface="Times New Roman" pitchFamily="18" charset="0"/>
              </a:rPr>
              <a:t>onitors</a:t>
            </a:r>
            <a:r>
              <a:rPr lang="en-US" altLang="ko-KR" sz="1600" b="1" dirty="0">
                <a:latin typeface="Times New Roman" pitchFamily="18" charset="0"/>
                <a:ea typeface="Gulim" pitchFamily="34" charset="-127"/>
                <a:cs typeface="Times New Roman" pitchFamily="18" charset="0"/>
              </a:rPr>
              <a:t> (HOMBPM)</a:t>
            </a:r>
          </a:p>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10.5.2 HOM based </a:t>
            </a:r>
            <a:r>
              <a:rPr lang="en-US" altLang="ko-KR" sz="1600" b="1" u="sng" dirty="0">
                <a:latin typeface="Times New Roman" pitchFamily="18" charset="0"/>
                <a:ea typeface="Gulim" pitchFamily="34" charset="-127"/>
                <a:cs typeface="Times New Roman" pitchFamily="18" charset="0"/>
              </a:rPr>
              <a:t>C</a:t>
            </a:r>
            <a:r>
              <a:rPr lang="en-US" altLang="ko-KR" sz="1600" b="1" dirty="0">
                <a:latin typeface="Times New Roman" pitchFamily="18" charset="0"/>
                <a:ea typeface="Gulim" pitchFamily="34" charset="-127"/>
                <a:cs typeface="Times New Roman" pitchFamily="18" charset="0"/>
              </a:rPr>
              <a:t>avity </a:t>
            </a:r>
            <a:r>
              <a:rPr lang="en-US" altLang="ko-KR" sz="1600" b="1" u="sng" dirty="0">
                <a:latin typeface="Times New Roman" pitchFamily="18" charset="0"/>
                <a:ea typeface="Gulim" pitchFamily="34" charset="-127"/>
                <a:cs typeface="Times New Roman" pitchFamily="18" charset="0"/>
              </a:rPr>
              <a:t>D</a:t>
            </a:r>
            <a:r>
              <a:rPr lang="en-US" altLang="ko-KR" sz="1600" b="1" dirty="0">
                <a:latin typeface="Times New Roman" pitchFamily="18" charset="0"/>
                <a:ea typeface="Gulim" pitchFamily="34" charset="-127"/>
                <a:cs typeface="Times New Roman" pitchFamily="18" charset="0"/>
              </a:rPr>
              <a:t>iagnostics (HOMCD)</a:t>
            </a:r>
          </a:p>
          <a:p>
            <a:pPr marL="609600" indent="-609600" algn="just" eaLnBrk="0" hangingPunct="0">
              <a:buFont typeface="Wingdings" pitchFamily="2" charset="2"/>
              <a:buChar char="Ø"/>
            </a:pPr>
            <a:r>
              <a:rPr lang="en-US" altLang="ko-KR" sz="1600" b="1" dirty="0">
                <a:latin typeface="Times New Roman" pitchFamily="18" charset="0"/>
                <a:ea typeface="Gulim" pitchFamily="34" charset="-127"/>
                <a:cs typeface="Times New Roman" pitchFamily="18" charset="0"/>
              </a:rPr>
              <a:t>10.5.3 HOM based </a:t>
            </a:r>
            <a:r>
              <a:rPr lang="en-GB" altLang="ko-KR" sz="1600" b="1" u="sng" dirty="0">
                <a:latin typeface="Times New Roman" pitchFamily="18" charset="0"/>
                <a:ea typeface="Gulim" pitchFamily="34" charset="-127"/>
                <a:cs typeface="Times New Roman" pitchFamily="18" charset="0"/>
              </a:rPr>
              <a:t>G</a:t>
            </a:r>
            <a:r>
              <a:rPr lang="en-GB" altLang="ko-KR" sz="1600" b="1" dirty="0">
                <a:latin typeface="Times New Roman" pitchFamily="18" charset="0"/>
                <a:ea typeface="Gulim" pitchFamily="34" charset="-127"/>
                <a:cs typeface="Times New Roman" pitchFamily="18" charset="0"/>
              </a:rPr>
              <a:t>eometrical </a:t>
            </a:r>
            <a:r>
              <a:rPr lang="en-GB" altLang="ko-KR" sz="1600" b="1" u="sng" dirty="0" err="1">
                <a:latin typeface="Times New Roman" pitchFamily="18" charset="0"/>
                <a:ea typeface="Gulim" pitchFamily="34" charset="-127"/>
                <a:cs typeface="Times New Roman" pitchFamily="18" charset="0"/>
              </a:rPr>
              <a:t>D</a:t>
            </a:r>
            <a:r>
              <a:rPr lang="en-GB" altLang="ko-KR" sz="1600" b="1" dirty="0" err="1">
                <a:latin typeface="Times New Roman" pitchFamily="18" charset="0"/>
                <a:ea typeface="Gulim" pitchFamily="34" charset="-127"/>
                <a:cs typeface="Times New Roman" pitchFamily="18" charset="0"/>
              </a:rPr>
              <a:t>ependancy</a:t>
            </a:r>
            <a:r>
              <a:rPr lang="en-US" altLang="ko-KR" sz="1600" b="1" dirty="0">
                <a:latin typeface="Times New Roman" pitchFamily="18" charset="0"/>
                <a:ea typeface="Gulim" pitchFamily="34" charset="-127"/>
                <a:cs typeface="Times New Roman" pitchFamily="18" charset="0"/>
              </a:rPr>
              <a:t> (HOMGD</a:t>
            </a:r>
            <a:r>
              <a:rPr lang="en-US" altLang="ko-KR" sz="1600" b="1" dirty="0">
                <a:ea typeface="Gulim" pitchFamily="34" charset="-127"/>
              </a:rPr>
              <a:t>)</a:t>
            </a:r>
          </a:p>
          <a:p>
            <a:pPr marL="609600" indent="-609600" algn="just" eaLnBrk="0" hangingPunct="0"/>
            <a:endParaRPr lang="fr-FR" altLang="ko-KR" sz="2000" dirty="0">
              <a:ea typeface="Gulim" pitchFamily="34" charset="-127"/>
            </a:endParaRPr>
          </a:p>
        </p:txBody>
      </p:sp>
    </p:spTree>
    <p:extLst>
      <p:ext uri="{BB962C8B-B14F-4D97-AF65-F5344CB8AC3E}">
        <p14:creationId xmlns:p14="http://schemas.microsoft.com/office/powerpoint/2010/main" val="9151864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 presetClass="entr" presetSubtype="4"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ll-cavities_CMTB-dip2"/>
          <p:cNvPicPr>
            <a:picLocks noChangeAspect="1" noChangeArrowheads="1"/>
          </p:cNvPicPr>
          <p:nvPr/>
        </p:nvPicPr>
        <p:blipFill>
          <a:blip r:embed="rId2"/>
          <a:srcRect/>
          <a:stretch>
            <a:fillRect/>
          </a:stretch>
        </p:blipFill>
        <p:spPr bwMode="auto">
          <a:xfrm>
            <a:off x="0" y="1371600"/>
            <a:ext cx="8610600" cy="5334000"/>
          </a:xfrm>
          <a:prstGeom prst="rect">
            <a:avLst/>
          </a:prstGeom>
          <a:noFill/>
          <a:ln w="9525">
            <a:noFill/>
            <a:miter lim="800000"/>
            <a:headEnd/>
            <a:tailEnd/>
          </a:ln>
        </p:spPr>
      </p:pic>
      <p:grpSp>
        <p:nvGrpSpPr>
          <p:cNvPr id="5" name="Group 9"/>
          <p:cNvGrpSpPr>
            <a:grpSpLocks/>
          </p:cNvGrpSpPr>
          <p:nvPr/>
        </p:nvGrpSpPr>
        <p:grpSpPr bwMode="auto">
          <a:xfrm>
            <a:off x="5486400" y="4114800"/>
            <a:ext cx="4267200" cy="3505200"/>
            <a:chOff x="3456" y="2496"/>
            <a:chExt cx="2160" cy="1632"/>
          </a:xfrm>
        </p:grpSpPr>
        <p:pic>
          <p:nvPicPr>
            <p:cNvPr id="6" name="Picture 10" descr="SCREN046"/>
            <p:cNvPicPr>
              <a:picLocks noChangeAspect="1" noChangeArrowheads="1"/>
            </p:cNvPicPr>
            <p:nvPr/>
          </p:nvPicPr>
          <p:blipFill>
            <a:blip r:embed="rId3"/>
            <a:srcRect/>
            <a:stretch>
              <a:fillRect/>
            </a:stretch>
          </p:blipFill>
          <p:spPr bwMode="auto">
            <a:xfrm>
              <a:off x="3456" y="2508"/>
              <a:ext cx="2160" cy="1620"/>
            </a:xfrm>
            <a:prstGeom prst="rect">
              <a:avLst/>
            </a:prstGeom>
            <a:noFill/>
            <a:ln w="9525">
              <a:noFill/>
              <a:miter lim="800000"/>
              <a:headEnd/>
              <a:tailEnd/>
            </a:ln>
          </p:spPr>
        </p:pic>
        <p:sp>
          <p:nvSpPr>
            <p:cNvPr id="7" name="Rectangle 11"/>
            <p:cNvSpPr>
              <a:spLocks noChangeArrowheads="1"/>
            </p:cNvSpPr>
            <p:nvPr/>
          </p:nvSpPr>
          <p:spPr bwMode="auto">
            <a:xfrm>
              <a:off x="3456" y="3552"/>
              <a:ext cx="2160" cy="576"/>
            </a:xfrm>
            <a:prstGeom prst="rect">
              <a:avLst/>
            </a:prstGeom>
            <a:solidFill>
              <a:schemeClr val="bg1"/>
            </a:solidFill>
            <a:ln w="9525" algn="ctr">
              <a:solidFill>
                <a:schemeClr val="bg1"/>
              </a:solidFill>
              <a:miter lim="800000"/>
              <a:headEnd/>
              <a:tailEnd/>
            </a:ln>
          </p:spPr>
          <p:txBody>
            <a:bodyPr wrap="none" anchor="ctr"/>
            <a:lstStyle/>
            <a:p>
              <a:endParaRPr lang="en-GB"/>
            </a:p>
          </p:txBody>
        </p:sp>
        <p:sp>
          <p:nvSpPr>
            <p:cNvPr id="8" name="Rectangle 12"/>
            <p:cNvSpPr>
              <a:spLocks noChangeArrowheads="1"/>
            </p:cNvSpPr>
            <p:nvPr/>
          </p:nvSpPr>
          <p:spPr bwMode="auto">
            <a:xfrm>
              <a:off x="5184" y="2496"/>
              <a:ext cx="432" cy="1056"/>
            </a:xfrm>
            <a:prstGeom prst="rect">
              <a:avLst/>
            </a:prstGeom>
            <a:solidFill>
              <a:schemeClr val="bg1"/>
            </a:solidFill>
            <a:ln w="9525" algn="ctr">
              <a:solidFill>
                <a:schemeClr val="bg1"/>
              </a:solidFill>
              <a:miter lim="800000"/>
              <a:headEnd/>
              <a:tailEnd/>
            </a:ln>
          </p:spPr>
          <p:txBody>
            <a:bodyPr wrap="none" anchor="ctr"/>
            <a:lstStyle/>
            <a:p>
              <a:endParaRPr lang="en-GB"/>
            </a:p>
          </p:txBody>
        </p:sp>
      </p:grpSp>
      <p:sp>
        <p:nvSpPr>
          <p:cNvPr id="9" name="Text Box 13"/>
          <p:cNvSpPr txBox="1">
            <a:spLocks noChangeArrowheads="1"/>
          </p:cNvSpPr>
          <p:nvPr/>
        </p:nvSpPr>
        <p:spPr bwMode="auto">
          <a:xfrm>
            <a:off x="5105400" y="4038600"/>
            <a:ext cx="4463786" cy="369332"/>
          </a:xfrm>
          <a:prstGeom prst="rect">
            <a:avLst/>
          </a:prstGeom>
          <a:solidFill>
            <a:schemeClr val="bg1"/>
          </a:solidFill>
          <a:ln w="9525" algn="ctr">
            <a:noFill/>
            <a:miter lim="800000"/>
            <a:headEnd/>
            <a:tailEnd/>
          </a:ln>
        </p:spPr>
        <p:txBody>
          <a:bodyPr wrap="none">
            <a:spAutoFit/>
          </a:bodyPr>
          <a:lstStyle/>
          <a:p>
            <a:r>
              <a:rPr lang="de-DE" dirty="0">
                <a:latin typeface="Times New Roman" pitchFamily="18" charset="0"/>
                <a:cs typeface="Times New Roman" pitchFamily="18" charset="0"/>
              </a:rPr>
              <a:t>For comparison: dipole band in TESLA cavity</a:t>
            </a:r>
          </a:p>
        </p:txBody>
      </p:sp>
      <p:sp>
        <p:nvSpPr>
          <p:cNvPr id="10" name="Rectangle 2"/>
          <p:cNvSpPr>
            <a:spLocks noChangeArrowheads="1"/>
          </p:cNvSpPr>
          <p:nvPr/>
        </p:nvSpPr>
        <p:spPr bwMode="auto">
          <a:xfrm>
            <a:off x="0" y="0"/>
            <a:ext cx="9144000" cy="1357298"/>
          </a:xfrm>
          <a:prstGeom prst="rect">
            <a:avLst/>
          </a:prstGeom>
          <a:solidFill>
            <a:srgbClr val="0000FF"/>
          </a:solidFill>
          <a:ln w="9525">
            <a:noFill/>
            <a:miter lim="800000"/>
            <a:headEnd/>
            <a:tailEnd/>
          </a:ln>
          <a:effectLst/>
        </p:spPr>
        <p:txBody>
          <a:bodyPr anchor="ctr"/>
          <a:lstStyle/>
          <a:p>
            <a:pPr algn="ctr">
              <a:defRPr/>
            </a:pP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ACC39 Spectra Measured in CMTB:</a:t>
            </a:r>
          </a:p>
          <a:p>
            <a:pPr algn="ctr">
              <a:defRPr/>
            </a:pPr>
            <a:r>
              <a:rPr lang="en-US" sz="4000" dirty="0">
                <a:solidFill>
                  <a:schemeClr val="bg1"/>
                </a:solidFill>
                <a:effectLst>
                  <a:outerShdw blurRad="38100" dist="38100" dir="2700000" algn="tl">
                    <a:srgbClr val="000000"/>
                  </a:outerShdw>
                </a:effectLst>
                <a:latin typeface="Times New Roman" pitchFamily="18" charset="0"/>
                <a:cs typeface="Times New Roman" pitchFamily="18" charset="0"/>
              </a:rPr>
              <a:t>Focused on Dipole and Other Bands</a:t>
            </a:r>
          </a:p>
        </p:txBody>
      </p:sp>
      <p:sp>
        <p:nvSpPr>
          <p:cNvPr id="11" name="Rectangle 3"/>
          <p:cNvSpPr>
            <a:spLocks noRot="1" noChangeArrowheads="1"/>
          </p:cNvSpPr>
          <p:nvPr/>
        </p:nvSpPr>
        <p:spPr bwMode="auto">
          <a:xfrm>
            <a:off x="1495425" y="4559300"/>
            <a:ext cx="3289300" cy="1349375"/>
          </a:xfrm>
          <a:prstGeom prst="rect">
            <a:avLst/>
          </a:prstGeom>
          <a:noFill/>
          <a:ln w="9525">
            <a:noFill/>
            <a:miter lim="800000"/>
            <a:headEnd/>
            <a:tailEnd/>
          </a:ln>
        </p:spPr>
        <p:txBody>
          <a:bodyPr/>
          <a:lstStyle/>
          <a:p>
            <a:pPr marL="342900" indent="-342900" algn="l">
              <a:spcBef>
                <a:spcPct val="20000"/>
              </a:spcBef>
              <a:buFontTx/>
              <a:buChar char="•"/>
            </a:pPr>
            <a:r>
              <a:rPr lang="en-GB" sz="2400" dirty="0">
                <a:latin typeface="Times New Roman" pitchFamily="18" charset="0"/>
                <a:cs typeface="Times New Roman" pitchFamily="18" charset="0"/>
              </a:rPr>
              <a:t>Transmission matrix measurements made on all 4 cavities within ACC39</a:t>
            </a:r>
            <a:r>
              <a:rPr lang="en-GB" sz="24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7"/>
          <p:cNvSpPr txBox="1">
            <a:spLocks noGrp="1"/>
          </p:cNvSpPr>
          <p:nvPr/>
        </p:nvSpPr>
        <p:spPr bwMode="auto">
          <a:xfrm>
            <a:off x="7884368" y="6577409"/>
            <a:ext cx="122470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ea typeface="ＭＳ Ｐゴシック" pitchFamily="34" charset="-128"/>
              </a:defRPr>
            </a:lvl1pPr>
            <a:lvl2pPr marL="742950" indent="-285750">
              <a:defRPr>
                <a:solidFill>
                  <a:schemeClr val="tx1"/>
                </a:solidFill>
                <a:latin typeface="Arial" charset="0"/>
                <a:ea typeface="ＭＳ Ｐゴシック" pitchFamily="34" charset="-128"/>
              </a:defRPr>
            </a:lvl2pPr>
            <a:lvl3pPr marL="1143000" indent="-228600">
              <a:defRPr>
                <a:solidFill>
                  <a:schemeClr val="tx1"/>
                </a:solidFill>
                <a:latin typeface="Arial" charset="0"/>
                <a:ea typeface="ＭＳ Ｐゴシック" pitchFamily="34" charset="-128"/>
              </a:defRPr>
            </a:lvl3pPr>
            <a:lvl4pPr marL="1600200" indent="-228600">
              <a:defRPr>
                <a:solidFill>
                  <a:schemeClr val="tx1"/>
                </a:solidFill>
                <a:latin typeface="Arial" charset="0"/>
                <a:ea typeface="ＭＳ Ｐゴシック" pitchFamily="34" charset="-128"/>
              </a:defRPr>
            </a:lvl4pPr>
            <a:lvl5pPr marL="2057400" indent="-22860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algn="r"/>
            <a:r>
              <a:rPr lang="en-GB" sz="1400" dirty="0" smtClean="0">
                <a:solidFill>
                  <a:srgbClr val="000000"/>
                </a:solidFill>
                <a:latin typeface="Calibri" pitchFamily="34" charset="0"/>
              </a:rPr>
              <a:t>Page  </a:t>
            </a:r>
            <a:fld id="{FBA00BB5-2769-4C4F-8623-83B2E692548B}" type="slidenum">
              <a:rPr lang="en-GB" sz="1400" smtClean="0">
                <a:solidFill>
                  <a:srgbClr val="000000"/>
                </a:solidFill>
                <a:latin typeface="Calibri" pitchFamily="34" charset="0"/>
              </a:rPr>
              <a:pPr algn="r"/>
              <a:t>21</a:t>
            </a:fld>
            <a:endParaRPr lang="en-GB" sz="1400" dirty="0">
              <a:solidFill>
                <a:srgbClr val="000000"/>
              </a:solidFill>
              <a:latin typeface="Calibri" pitchFamily="34" charset="0"/>
            </a:endParaRPr>
          </a:p>
        </p:txBody>
      </p:sp>
      <p:pic>
        <p:nvPicPr>
          <p:cNvPr id="9" name="Picture 13"/>
          <p:cNvPicPr>
            <a:picLocks noChangeAspect="1" noChangeArrowheads="1"/>
          </p:cNvPicPr>
          <p:nvPr/>
        </p:nvPicPr>
        <p:blipFill>
          <a:blip r:embed="rId2" cstate="print">
            <a:extLst>
              <a:ext uri="{28A0092B-C50C-407E-A947-70E740481C1C}">
                <a14:useLocalDpi xmlns:a14="http://schemas.microsoft.com/office/drawing/2010/main" val="0"/>
              </a:ext>
            </a:extLst>
          </a:blip>
          <a:srcRect t="3052"/>
          <a:stretch>
            <a:fillRect/>
          </a:stretch>
        </p:blipFill>
        <p:spPr bwMode="auto">
          <a:xfrm>
            <a:off x="395536" y="981676"/>
            <a:ext cx="4926423" cy="2295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7" descr="s21_string"/>
          <p:cNvPicPr>
            <a:picLocks noChangeAspect="1" noChangeArrowheads="1"/>
          </p:cNvPicPr>
          <p:nvPr/>
        </p:nvPicPr>
        <p:blipFill>
          <a:blip r:embed="rId3">
            <a:extLst>
              <a:ext uri="{28A0092B-C50C-407E-A947-70E740481C1C}">
                <a14:useLocalDpi xmlns:a14="http://schemas.microsoft.com/office/drawing/2010/main" val="0"/>
              </a:ext>
            </a:extLst>
          </a:blip>
          <a:srcRect l="4135" t="1093" r="7433" b="1967"/>
          <a:stretch>
            <a:fillRect/>
          </a:stretch>
        </p:blipFill>
        <p:spPr bwMode="auto">
          <a:xfrm>
            <a:off x="653690" y="3837779"/>
            <a:ext cx="4710398" cy="2255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l="4250" t="7487" r="51804" b="49837"/>
          <a:stretch/>
        </p:blipFill>
        <p:spPr>
          <a:xfrm>
            <a:off x="5363297" y="1034596"/>
            <a:ext cx="3127014" cy="2538419"/>
          </a:xfrm>
          <a:prstGeom prst="rect">
            <a:avLst/>
          </a:prstGeom>
        </p:spPr>
      </p:pic>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l="4250" t="50375" r="51804" b="2200"/>
          <a:stretch/>
        </p:blipFill>
        <p:spPr>
          <a:xfrm>
            <a:off x="5405426" y="3573016"/>
            <a:ext cx="3127014" cy="2952328"/>
          </a:xfrm>
          <a:prstGeom prst="rect">
            <a:avLst/>
          </a:prstGeom>
        </p:spPr>
      </p:pic>
      <p:sp>
        <p:nvSpPr>
          <p:cNvPr id="13" name="TextBox 12"/>
          <p:cNvSpPr txBox="1"/>
          <p:nvPr/>
        </p:nvSpPr>
        <p:spPr>
          <a:xfrm>
            <a:off x="6984268" y="880707"/>
            <a:ext cx="1620180" cy="307777"/>
          </a:xfrm>
          <a:prstGeom prst="rect">
            <a:avLst/>
          </a:prstGeom>
          <a:noFill/>
        </p:spPr>
        <p:txBody>
          <a:bodyPr wrap="square" rtlCol="0">
            <a:spAutoFit/>
          </a:bodyPr>
          <a:lstStyle/>
          <a:p>
            <a:pPr algn="ctr"/>
            <a:r>
              <a:rPr lang="de-DE" sz="1400" dirty="0" smtClean="0">
                <a:solidFill>
                  <a:srgbClr val="00B050"/>
                </a:solidFill>
                <a:latin typeface="Calibri" pitchFamily="34" charset="0"/>
                <a:cs typeface="Calibri" pitchFamily="34" charset="0"/>
              </a:rPr>
              <a:t>5</a:t>
            </a:r>
            <a:r>
              <a:rPr lang="de-DE" sz="1400" baseline="30000" dirty="0" smtClean="0">
                <a:solidFill>
                  <a:srgbClr val="00B050"/>
                </a:solidFill>
                <a:latin typeface="Calibri" pitchFamily="34" charset="0"/>
                <a:cs typeface="Calibri" pitchFamily="34" charset="0"/>
              </a:rPr>
              <a:t>th</a:t>
            </a:r>
            <a:r>
              <a:rPr lang="de-DE" sz="1400" dirty="0" smtClean="0">
                <a:solidFill>
                  <a:srgbClr val="00B050"/>
                </a:solidFill>
                <a:latin typeface="Calibri" pitchFamily="34" charset="0"/>
                <a:cs typeface="Calibri" pitchFamily="34" charset="0"/>
              </a:rPr>
              <a:t> </a:t>
            </a:r>
            <a:r>
              <a:rPr lang="de-DE" sz="1400" dirty="0" err="1" smtClean="0">
                <a:solidFill>
                  <a:srgbClr val="00B050"/>
                </a:solidFill>
                <a:latin typeface="Calibri" pitchFamily="34" charset="0"/>
                <a:cs typeface="Calibri" pitchFamily="34" charset="0"/>
              </a:rPr>
              <a:t>dipole</a:t>
            </a:r>
            <a:r>
              <a:rPr lang="de-DE" sz="1400" dirty="0" smtClean="0">
                <a:solidFill>
                  <a:srgbClr val="00B050"/>
                </a:solidFill>
                <a:latin typeface="Calibri" pitchFamily="34" charset="0"/>
                <a:cs typeface="Calibri" pitchFamily="34" charset="0"/>
              </a:rPr>
              <a:t> band</a:t>
            </a:r>
            <a:endParaRPr lang="de-DE" sz="1400" dirty="0">
              <a:solidFill>
                <a:srgbClr val="00B050"/>
              </a:solidFill>
              <a:latin typeface="Calibri" pitchFamily="34" charset="0"/>
              <a:cs typeface="Calibri" pitchFamily="34" charset="0"/>
            </a:endParaRPr>
          </a:p>
        </p:txBody>
      </p:sp>
      <p:sp>
        <p:nvSpPr>
          <p:cNvPr id="14" name="TextBox 13"/>
          <p:cNvSpPr txBox="1"/>
          <p:nvPr/>
        </p:nvSpPr>
        <p:spPr>
          <a:xfrm>
            <a:off x="179512" y="6258798"/>
            <a:ext cx="4680520" cy="338554"/>
          </a:xfrm>
          <a:prstGeom prst="rect">
            <a:avLst/>
          </a:prstGeom>
          <a:noFill/>
        </p:spPr>
        <p:txBody>
          <a:bodyPr wrap="square" rtlCol="0">
            <a:spAutoFit/>
          </a:bodyPr>
          <a:lstStyle/>
          <a:p>
            <a:pPr algn="ctr"/>
            <a:r>
              <a:rPr lang="en-US" sz="1600" dirty="0" smtClean="0">
                <a:solidFill>
                  <a:srgbClr val="000000"/>
                </a:solidFill>
                <a:latin typeface="Calibri" pitchFamily="34" charset="0"/>
                <a:cs typeface="Calibri" pitchFamily="34" charset="0"/>
              </a:rPr>
              <a:t>From transmission measurement done in CMTB</a:t>
            </a:r>
            <a:endParaRPr lang="de-DE" sz="1600" dirty="0">
              <a:solidFill>
                <a:srgbClr val="000000"/>
              </a:solidFill>
              <a:latin typeface="Calibri" pitchFamily="34" charset="0"/>
              <a:cs typeface="Calibri" pitchFamily="34" charset="0"/>
            </a:endParaRPr>
          </a:p>
        </p:txBody>
      </p:sp>
      <p:sp>
        <p:nvSpPr>
          <p:cNvPr id="15" name="Oval 14"/>
          <p:cNvSpPr/>
          <p:nvPr/>
        </p:nvSpPr>
        <p:spPr bwMode="auto">
          <a:xfrm>
            <a:off x="1547664" y="1700808"/>
            <a:ext cx="216024" cy="602997"/>
          </a:xfrm>
          <a:prstGeom prst="ellips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16" name="TextBox 15"/>
          <p:cNvSpPr txBox="1"/>
          <p:nvPr/>
        </p:nvSpPr>
        <p:spPr>
          <a:xfrm>
            <a:off x="3563888" y="3356992"/>
            <a:ext cx="2448272" cy="1015663"/>
          </a:xfrm>
          <a:prstGeom prst="rect">
            <a:avLst/>
          </a:prstGeom>
          <a:solidFill>
            <a:srgbClr val="FFFF00"/>
          </a:solidFill>
        </p:spPr>
        <p:txBody>
          <a:bodyPr wrap="square" rtlCol="0">
            <a:spAutoFit/>
          </a:bodyPr>
          <a:lstStyle/>
          <a:p>
            <a:pPr algn="ctr"/>
            <a:r>
              <a:rPr lang="en-US" sz="2000" b="1" dirty="0" smtClean="0">
                <a:latin typeface="Calibri" pitchFamily="34" charset="0"/>
                <a:cs typeface="Calibri" pitchFamily="34" charset="0"/>
              </a:rPr>
              <a:t>Potential HOM Diagnostic Candidates</a:t>
            </a:r>
            <a:endParaRPr lang="en-US" sz="2000" b="1" dirty="0">
              <a:latin typeface="Calibri" pitchFamily="34" charset="0"/>
              <a:cs typeface="Calibri" pitchFamily="34" charset="0"/>
            </a:endParaRPr>
          </a:p>
        </p:txBody>
      </p:sp>
      <p:cxnSp>
        <p:nvCxnSpPr>
          <p:cNvPr id="17" name="Elbow Connector 7"/>
          <p:cNvCxnSpPr>
            <a:stCxn id="16" idx="1"/>
            <a:endCxn id="15" idx="4"/>
          </p:cNvCxnSpPr>
          <p:nvPr/>
        </p:nvCxnSpPr>
        <p:spPr bwMode="auto">
          <a:xfrm rot="10800000">
            <a:off x="1655676" y="2303806"/>
            <a:ext cx="1908212" cy="1561019"/>
          </a:xfrm>
          <a:prstGeom prst="curvedConnector2">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 name="Elbow Connector 7"/>
          <p:cNvCxnSpPr>
            <a:stCxn id="16" idx="3"/>
            <a:endCxn id="19" idx="3"/>
          </p:cNvCxnSpPr>
          <p:nvPr/>
        </p:nvCxnSpPr>
        <p:spPr bwMode="auto">
          <a:xfrm flipV="1">
            <a:off x="6012160" y="2732108"/>
            <a:ext cx="888805" cy="1132716"/>
          </a:xfrm>
          <a:prstGeom prst="curvedConnector2">
            <a:avLst/>
          </a:prstGeom>
          <a:solidFill>
            <a:schemeClr val="accent1"/>
          </a:solidFill>
          <a:ln w="2857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Oval 18"/>
          <p:cNvSpPr/>
          <p:nvPr/>
        </p:nvSpPr>
        <p:spPr bwMode="auto">
          <a:xfrm>
            <a:off x="6732240" y="1188484"/>
            <a:ext cx="1152127" cy="1808468"/>
          </a:xfrm>
          <a:prstGeom prst="ellipse">
            <a:avLst/>
          </a:prstGeom>
          <a:noFill/>
          <a:ln w="2857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ＭＳ Ｐゴシック" pitchFamily="34" charset="-128"/>
            </a:endParaRPr>
          </a:p>
        </p:txBody>
      </p:sp>
      <p:sp>
        <p:nvSpPr>
          <p:cNvPr id="20" name="Text Box 6"/>
          <p:cNvSpPr txBox="1">
            <a:spLocks noChangeArrowheads="1"/>
          </p:cNvSpPr>
          <p:nvPr/>
        </p:nvSpPr>
        <p:spPr bwMode="auto">
          <a:xfrm>
            <a:off x="0" y="0"/>
            <a:ext cx="9109075" cy="764704"/>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800" dirty="0" smtClean="0">
                <a:solidFill>
                  <a:schemeClr val="bg1"/>
                </a:solidFill>
                <a:latin typeface="Times" charset="0"/>
              </a:rPr>
              <a:t>Band Structure</a:t>
            </a:r>
            <a:endParaRPr lang="en-US" sz="4800" dirty="0">
              <a:solidFill>
                <a:schemeClr val="bg1"/>
              </a:solidFill>
              <a:latin typeface="Arial" pitchFamily="34" charset="0"/>
            </a:endParaRPr>
          </a:p>
        </p:txBody>
      </p:sp>
    </p:spTree>
    <p:extLst>
      <p:ext uri="{BB962C8B-B14F-4D97-AF65-F5344CB8AC3E}">
        <p14:creationId xmlns:p14="http://schemas.microsoft.com/office/powerpoint/2010/main" val="21173284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77" y="889416"/>
            <a:ext cx="6410325" cy="385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6"/>
          <p:cNvSpPr txBox="1">
            <a:spLocks noChangeArrowheads="1"/>
          </p:cNvSpPr>
          <p:nvPr/>
        </p:nvSpPr>
        <p:spPr bwMode="auto">
          <a:xfrm>
            <a:off x="0" y="0"/>
            <a:ext cx="9144000" cy="10668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800" dirty="0" smtClean="0">
                <a:solidFill>
                  <a:schemeClr val="bg1"/>
                </a:solidFill>
                <a:latin typeface="Times" charset="0"/>
              </a:rPr>
              <a:t>S</a:t>
            </a:r>
            <a:r>
              <a:rPr lang="en-GB" sz="4800" baseline="-25000" dirty="0" smtClean="0">
                <a:solidFill>
                  <a:schemeClr val="bg1"/>
                </a:solidFill>
                <a:latin typeface="Times" charset="0"/>
              </a:rPr>
              <a:t>21</a:t>
            </a:r>
            <a:r>
              <a:rPr lang="en-GB" sz="4800" dirty="0" smtClean="0">
                <a:solidFill>
                  <a:schemeClr val="bg1"/>
                </a:solidFill>
                <a:latin typeface="Times" charset="0"/>
              </a:rPr>
              <a:t> Exp </a:t>
            </a:r>
            <a:r>
              <a:rPr lang="en-GB" sz="4800" dirty="0" err="1" smtClean="0">
                <a:solidFill>
                  <a:schemeClr val="bg1"/>
                </a:solidFill>
                <a:latin typeface="Times" charset="0"/>
              </a:rPr>
              <a:t>vs</a:t>
            </a:r>
            <a:r>
              <a:rPr lang="en-GB" sz="4800" dirty="0" smtClean="0">
                <a:solidFill>
                  <a:schemeClr val="bg1"/>
                </a:solidFill>
                <a:latin typeface="Times" charset="0"/>
              </a:rPr>
              <a:t> Simulations</a:t>
            </a:r>
            <a:endParaRPr lang="en-US" sz="4800" dirty="0">
              <a:solidFill>
                <a:schemeClr val="bg1"/>
              </a:solidFill>
              <a:latin typeface="Arial" pitchFamily="34" charset="0"/>
            </a:endParaRP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3596234"/>
            <a:ext cx="6219825" cy="324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a:spLocks noGrp="1"/>
          </p:cNvSpPr>
          <p:nvPr>
            <p:ph idx="1"/>
          </p:nvPr>
        </p:nvSpPr>
        <p:spPr>
          <a:xfrm>
            <a:off x="6375348" y="1371600"/>
            <a:ext cx="2768652" cy="1828800"/>
          </a:xfrm>
        </p:spPr>
        <p:txBody>
          <a:bodyPr/>
          <a:lstStyle/>
          <a:p>
            <a:pPr marL="0" indent="0">
              <a:buNone/>
            </a:pPr>
            <a:endParaRPr lang="en-GB" sz="1800" dirty="0" smtClean="0">
              <a:latin typeface="Times New Roman" pitchFamily="18" charset="0"/>
              <a:cs typeface="Times New Roman" pitchFamily="18" charset="0"/>
            </a:endParaRPr>
          </a:p>
          <a:p>
            <a:pPr>
              <a:buFont typeface="Wingdings" pitchFamily="2" charset="2"/>
              <a:buChar char="Ø"/>
            </a:pPr>
            <a:r>
              <a:rPr lang="en-GB" sz="1800" b="1" dirty="0" smtClean="0">
                <a:latin typeface="Times New Roman" pitchFamily="18" charset="0"/>
                <a:cs typeface="Times New Roman" pitchFamily="18" charset="0"/>
              </a:rPr>
              <a:t>Transmission through single cavity in chain.</a:t>
            </a:r>
            <a:r>
              <a:rPr lang="en-GB" dirty="0" smtClean="0">
                <a:latin typeface="Times New Roman" pitchFamily="18" charset="0"/>
                <a:cs typeface="Times New Roman" pitchFamily="18" charset="0"/>
              </a:rPr>
              <a:t> </a:t>
            </a:r>
          </a:p>
        </p:txBody>
      </p:sp>
      <p:sp>
        <p:nvSpPr>
          <p:cNvPr id="8" name="Content Placeholder 2"/>
          <p:cNvSpPr txBox="1">
            <a:spLocks/>
          </p:cNvSpPr>
          <p:nvPr/>
        </p:nvSpPr>
        <p:spPr bwMode="auto">
          <a:xfrm>
            <a:off x="18738" y="5005621"/>
            <a:ext cx="2971799"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1800" b="1" dirty="0" smtClean="0">
                <a:latin typeface="Times New Roman" pitchFamily="18" charset="0"/>
                <a:cs typeface="Times New Roman" pitchFamily="18" charset="0"/>
              </a:rPr>
              <a:t>Transmission through complete chain.</a:t>
            </a:r>
            <a:r>
              <a:rPr lang="en-GB" dirty="0" smtClean="0">
                <a:latin typeface="Times New Roman" pitchFamily="18" charset="0"/>
                <a:cs typeface="Times New Roman" pitchFamily="18" charset="0"/>
              </a:rPr>
              <a:t> </a:t>
            </a:r>
          </a:p>
        </p:txBody>
      </p:sp>
    </p:spTree>
    <p:extLst>
      <p:ext uri="{BB962C8B-B14F-4D97-AF65-F5344CB8AC3E}">
        <p14:creationId xmlns:p14="http://schemas.microsoft.com/office/powerpoint/2010/main" val="4092119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fade">
                                      <p:cBhvr>
                                        <p:cTn id="10" dur="500"/>
                                        <p:tgtEl>
                                          <p:spTgt spid="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5123"/>
                                        </p:tgtEl>
                                        <p:attrNameLst>
                                          <p:attrName>style.visibility</p:attrName>
                                        </p:attrNameLst>
                                      </p:cBhvr>
                                      <p:to>
                                        <p:strVal val="visible"/>
                                      </p:to>
                                    </p:set>
                                    <p:animEffect transition="in" filter="fade">
                                      <p:cBhvr>
                                        <p:cTn id="18"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1656" y="949370"/>
            <a:ext cx="8040687" cy="2060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311860" y="5627143"/>
            <a:ext cx="2520280" cy="830997"/>
          </a:xfrm>
          <a:prstGeom prst="rect">
            <a:avLst/>
          </a:prstGeom>
          <a:noFill/>
        </p:spPr>
        <p:txBody>
          <a:bodyPr wrap="square" rtlCol="0">
            <a:spAutoFit/>
          </a:bodyPr>
          <a:lstStyle/>
          <a:p>
            <a:pPr algn="ctr"/>
            <a:r>
              <a:rPr lang="en-US" sz="2400" dirty="0" smtClean="0">
                <a:solidFill>
                  <a:srgbClr val="0000FF"/>
                </a:solidFill>
                <a:latin typeface="Calibri" pitchFamily="34" charset="0"/>
                <a:cs typeface="Calibri" pitchFamily="34" charset="0"/>
              </a:rPr>
              <a:t>Steer the beam in various ways</a:t>
            </a:r>
            <a:endParaRPr lang="de-DE" sz="2400" dirty="0">
              <a:solidFill>
                <a:srgbClr val="0000FF"/>
              </a:solidFill>
              <a:latin typeface="Calibri" pitchFamily="34" charset="0"/>
              <a:cs typeface="Calibri" pitchFamily="34" charset="0"/>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292" y="3123842"/>
            <a:ext cx="2448272" cy="3264363"/>
          </a:xfrm>
          <a:prstGeom prst="rect">
            <a:avLst/>
          </a:prstGeom>
          <a:ln>
            <a:solidFill>
              <a:schemeClr val="bg2"/>
            </a:solidFill>
          </a:ln>
        </p:spPr>
      </p:pic>
      <p:sp>
        <p:nvSpPr>
          <p:cNvPr id="14" name="TextBox 13"/>
          <p:cNvSpPr txBox="1"/>
          <p:nvPr/>
        </p:nvSpPr>
        <p:spPr>
          <a:xfrm>
            <a:off x="7665827" y="949370"/>
            <a:ext cx="1443248" cy="369332"/>
          </a:xfrm>
          <a:prstGeom prst="rect">
            <a:avLst/>
          </a:prstGeom>
          <a:noFill/>
          <a:ln>
            <a:solidFill>
              <a:schemeClr val="tx1"/>
            </a:solidFill>
          </a:ln>
        </p:spPr>
        <p:txBody>
          <a:bodyPr wrap="square" rtlCol="0">
            <a:spAutoFit/>
          </a:bodyPr>
          <a:lstStyle/>
          <a:p>
            <a:pPr algn="ctr"/>
            <a:r>
              <a:rPr lang="en-US" dirty="0" smtClean="0">
                <a:latin typeface="Calibri" pitchFamily="34" charset="0"/>
                <a:cs typeface="Calibri" pitchFamily="34" charset="0"/>
              </a:rPr>
              <a:t>*Not to scale</a:t>
            </a:r>
            <a:endParaRPr lang="de-DE" dirty="0">
              <a:latin typeface="Calibri" pitchFamily="34" charset="0"/>
              <a:cs typeface="Calibri" pitchFamily="34" charset="0"/>
            </a:endParaRPr>
          </a:p>
        </p:txBody>
      </p: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6955" t="2732" r="52460" b="50000"/>
          <a:stretch/>
        </p:blipFill>
        <p:spPr>
          <a:xfrm>
            <a:off x="2987824" y="3068960"/>
            <a:ext cx="2736304" cy="2304256"/>
          </a:xfrm>
          <a:prstGeom prst="rect">
            <a:avLst/>
          </a:prstGeom>
        </p:spPr>
      </p:pic>
      <p:pic>
        <p:nvPicPr>
          <p:cNvPr id="16" name="Picture 15"/>
          <p:cNvPicPr>
            <a:picLocks noChangeAspect="1"/>
          </p:cNvPicPr>
          <p:nvPr/>
        </p:nvPicPr>
        <p:blipFill rotWithShape="1">
          <a:blip r:embed="rId5">
            <a:extLst>
              <a:ext uri="{28A0092B-C50C-407E-A947-70E740481C1C}">
                <a14:useLocalDpi xmlns:a14="http://schemas.microsoft.com/office/drawing/2010/main" val="0"/>
              </a:ext>
            </a:extLst>
          </a:blip>
          <a:srcRect l="6955" t="2732" r="52870" b="49727"/>
          <a:stretch/>
        </p:blipFill>
        <p:spPr>
          <a:xfrm>
            <a:off x="5845523" y="3789040"/>
            <a:ext cx="3015581" cy="2634825"/>
          </a:xfrm>
          <a:prstGeom prst="rect">
            <a:avLst/>
          </a:prstGeom>
        </p:spPr>
      </p:pic>
      <p:sp>
        <p:nvSpPr>
          <p:cNvPr id="17"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Beam-Based HOM Measurements</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12471942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idx="4294967295"/>
          </p:nvPr>
        </p:nvSpPr>
        <p:spPr>
          <a:xfrm>
            <a:off x="684213" y="0"/>
            <a:ext cx="7772400" cy="692696"/>
          </a:xfrm>
        </p:spPr>
        <p:txBody>
          <a:bodyPr/>
          <a:lstStyle/>
          <a:p>
            <a:pPr defTabSz="457200" eaLnBrk="1" hangingPunct="1"/>
            <a:r>
              <a:rPr lang="en-US" sz="3200" b="1" dirty="0" smtClean="0">
                <a:solidFill>
                  <a:schemeClr val="bg1"/>
                </a:solidFill>
                <a:latin typeface="Arial" pitchFamily="34" charset="0"/>
                <a:cs typeface="Arial" pitchFamily="34" charset="0"/>
              </a:rPr>
              <a:t>HOM Signal (1</a:t>
            </a:r>
            <a:r>
              <a:rPr lang="en-US" sz="3200" b="1" baseline="30000" dirty="0" smtClean="0">
                <a:solidFill>
                  <a:schemeClr val="bg1"/>
                </a:solidFill>
                <a:latin typeface="Arial" pitchFamily="34" charset="0"/>
                <a:cs typeface="Arial" pitchFamily="34" charset="0"/>
              </a:rPr>
              <a:t>st</a:t>
            </a:r>
            <a:r>
              <a:rPr lang="en-US" sz="3200" b="1" dirty="0" smtClean="0">
                <a:solidFill>
                  <a:schemeClr val="bg1"/>
                </a:solidFill>
                <a:latin typeface="Arial" pitchFamily="34" charset="0"/>
                <a:cs typeface="Arial" pitchFamily="34" charset="0"/>
              </a:rPr>
              <a:t> and 2</a:t>
            </a:r>
            <a:r>
              <a:rPr lang="en-US" sz="3200" b="1" baseline="30000" dirty="0" smtClean="0">
                <a:solidFill>
                  <a:schemeClr val="bg1"/>
                </a:solidFill>
                <a:latin typeface="Arial" pitchFamily="34" charset="0"/>
                <a:cs typeface="Arial" pitchFamily="34" charset="0"/>
              </a:rPr>
              <a:t>nd</a:t>
            </a:r>
            <a:r>
              <a:rPr lang="en-US" sz="3200" b="1" dirty="0" smtClean="0">
                <a:solidFill>
                  <a:schemeClr val="bg1"/>
                </a:solidFill>
                <a:latin typeface="Arial" pitchFamily="34" charset="0"/>
                <a:cs typeface="Arial" pitchFamily="34" charset="0"/>
              </a:rPr>
              <a:t> Dipole Bands)</a:t>
            </a: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val="0"/>
              </a:ext>
            </a:extLst>
          </a:blip>
          <a:srcRect l="2487" t="6745" r="7400" b="1804"/>
          <a:stretch/>
        </p:blipFill>
        <p:spPr>
          <a:xfrm>
            <a:off x="0" y="928670"/>
            <a:ext cx="7196586" cy="5544616"/>
          </a:xfrm>
          <a:prstGeom prst="rect">
            <a:avLst/>
          </a:prstGeom>
        </p:spPr>
      </p:pic>
      <p:sp>
        <p:nvSpPr>
          <p:cNvPr id="12"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HOM Signal (1</a:t>
            </a:r>
            <a:r>
              <a:rPr lang="en-GB" sz="3600" baseline="30000" dirty="0" smtClean="0">
                <a:solidFill>
                  <a:schemeClr val="bg1"/>
                </a:solidFill>
                <a:latin typeface="Times" charset="0"/>
              </a:rPr>
              <a:t>st</a:t>
            </a:r>
            <a:r>
              <a:rPr lang="en-GB" sz="3600" dirty="0" smtClean="0">
                <a:solidFill>
                  <a:schemeClr val="bg1"/>
                </a:solidFill>
                <a:latin typeface="Times" charset="0"/>
              </a:rPr>
              <a:t> Two Dipole Bands)</a:t>
            </a:r>
            <a:endParaRPr lang="en-US" sz="3600" dirty="0">
              <a:solidFill>
                <a:schemeClr val="bg1"/>
              </a:solidFill>
              <a:latin typeface="Arial" pitchFamily="34" charset="0"/>
            </a:endParaRPr>
          </a:p>
        </p:txBody>
      </p:sp>
      <p:sp>
        <p:nvSpPr>
          <p:cNvPr id="13" name="Content Placeholder 2"/>
          <p:cNvSpPr txBox="1">
            <a:spLocks/>
          </p:cNvSpPr>
          <p:nvPr/>
        </p:nvSpPr>
        <p:spPr bwMode="auto">
          <a:xfrm>
            <a:off x="7000892" y="1214422"/>
            <a:ext cx="2000232"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2000" b="1" dirty="0" smtClean="0">
                <a:latin typeface="Times New Roman" pitchFamily="18" charset="0"/>
                <a:cs typeface="Times New Roman" pitchFamily="18" charset="0"/>
              </a:rPr>
              <a:t>Time Domain HOM pickup</a:t>
            </a:r>
            <a:endParaRPr lang="en-GB" sz="2000" dirty="0" smtClean="0">
              <a:latin typeface="Times New Roman" pitchFamily="18" charset="0"/>
              <a:cs typeface="Times New Roman" pitchFamily="18" charset="0"/>
            </a:endParaRPr>
          </a:p>
        </p:txBody>
      </p:sp>
      <p:sp>
        <p:nvSpPr>
          <p:cNvPr id="14" name="Content Placeholder 2"/>
          <p:cNvSpPr txBox="1">
            <a:spLocks/>
          </p:cNvSpPr>
          <p:nvPr/>
        </p:nvSpPr>
        <p:spPr bwMode="auto">
          <a:xfrm>
            <a:off x="7000892" y="3857628"/>
            <a:ext cx="2143108" cy="1828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endParaRPr lang="en-GB" sz="1800" dirty="0" smtClean="0">
              <a:latin typeface="Times New Roman" pitchFamily="18" charset="0"/>
              <a:cs typeface="Times New Roman" pitchFamily="18" charset="0"/>
            </a:endParaRPr>
          </a:p>
          <a:p>
            <a:pPr>
              <a:spcBef>
                <a:spcPts val="0"/>
              </a:spcBef>
              <a:buFont typeface="Wingdings" pitchFamily="2" charset="2"/>
              <a:buChar char="Ø"/>
            </a:pPr>
            <a:r>
              <a:rPr lang="en-GB" sz="2000" b="1" dirty="0" smtClean="0">
                <a:latin typeface="Times New Roman" pitchFamily="18" charset="0"/>
                <a:cs typeface="Times New Roman" pitchFamily="18" charset="0"/>
              </a:rPr>
              <a:t>Comparison of  FFT of HOM pickup </a:t>
            </a:r>
            <a:r>
              <a:rPr lang="en-GB" sz="2000" b="1" dirty="0" err="1" smtClean="0">
                <a:latin typeface="Times New Roman" pitchFamily="18" charset="0"/>
                <a:cs typeface="Times New Roman" pitchFamily="18" charset="0"/>
              </a:rPr>
              <a:t>vs</a:t>
            </a:r>
            <a:r>
              <a:rPr lang="en-GB" sz="2000" b="1" dirty="0" smtClean="0">
                <a:latin typeface="Times New Roman" pitchFamily="18" charset="0"/>
                <a:cs typeface="Times New Roman" pitchFamily="18" charset="0"/>
              </a:rPr>
              <a:t> RSA </a:t>
            </a:r>
            <a:endParaRPr lang="en-GB"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33137" y="6106083"/>
            <a:ext cx="2052228" cy="437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03366" y="6117199"/>
            <a:ext cx="2082945" cy="443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895108"/>
            <a:ext cx="4416673" cy="1885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a:spLocks noChangeArrowheads="1"/>
          </p:cNvSpPr>
          <p:nvPr/>
        </p:nvSpPr>
        <p:spPr bwMode="auto">
          <a:xfrm>
            <a:off x="2871398" y="1116061"/>
            <a:ext cx="648072" cy="1291215"/>
          </a:xfrm>
          <a:prstGeom prst="rect">
            <a:avLst/>
          </a:prstGeom>
          <a:noFill/>
          <a:ln w="19050" algn="ctr">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rgbClr val="000000"/>
              </a:solidFill>
            </a:endParaRPr>
          </a:p>
        </p:txBody>
      </p:sp>
      <p:sp>
        <p:nvSpPr>
          <p:cNvPr id="15" name="Text Box 290"/>
          <p:cNvSpPr txBox="1">
            <a:spLocks noChangeArrowheads="1"/>
          </p:cNvSpPr>
          <p:nvPr/>
        </p:nvSpPr>
        <p:spPr bwMode="auto">
          <a:xfrm>
            <a:off x="5076056" y="2699628"/>
            <a:ext cx="39671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36538" indent="-236538" defTabSz="4127500">
              <a:defRPr sz="1200">
                <a:solidFill>
                  <a:schemeClr val="tx1"/>
                </a:solidFill>
                <a:latin typeface="Arial" charset="0"/>
              </a:defRPr>
            </a:lvl1pPr>
            <a:lvl2pPr marL="742950" indent="-285750" defTabSz="4127500">
              <a:defRPr sz="1200">
                <a:solidFill>
                  <a:schemeClr val="tx1"/>
                </a:solidFill>
                <a:latin typeface="Arial" charset="0"/>
              </a:defRPr>
            </a:lvl2pPr>
            <a:lvl3pPr marL="1143000" indent="-228600" defTabSz="4127500">
              <a:defRPr sz="1200">
                <a:solidFill>
                  <a:schemeClr val="tx1"/>
                </a:solidFill>
                <a:latin typeface="Arial" charset="0"/>
              </a:defRPr>
            </a:lvl3pPr>
            <a:lvl4pPr marL="1600200" indent="-228600" defTabSz="4127500">
              <a:defRPr sz="1200">
                <a:solidFill>
                  <a:schemeClr val="tx1"/>
                </a:solidFill>
                <a:latin typeface="Arial" charset="0"/>
              </a:defRPr>
            </a:lvl4pPr>
            <a:lvl5pPr marL="2057400" indent="-228600" defTabSz="4127500">
              <a:defRPr sz="1200">
                <a:solidFill>
                  <a:schemeClr val="tx1"/>
                </a:solidFill>
                <a:latin typeface="Arial" charset="0"/>
              </a:defRPr>
            </a:lvl5pPr>
            <a:lvl6pPr marL="2514600" indent="-228600" defTabSz="4127500" eaLnBrk="0" fontAlgn="base" hangingPunct="0">
              <a:spcBef>
                <a:spcPct val="0"/>
              </a:spcBef>
              <a:spcAft>
                <a:spcPct val="0"/>
              </a:spcAft>
              <a:defRPr sz="1200">
                <a:solidFill>
                  <a:schemeClr val="tx1"/>
                </a:solidFill>
                <a:latin typeface="Arial" charset="0"/>
              </a:defRPr>
            </a:lvl6pPr>
            <a:lvl7pPr marL="2971800" indent="-228600" defTabSz="4127500" eaLnBrk="0" fontAlgn="base" hangingPunct="0">
              <a:spcBef>
                <a:spcPct val="0"/>
              </a:spcBef>
              <a:spcAft>
                <a:spcPct val="0"/>
              </a:spcAft>
              <a:defRPr sz="1200">
                <a:solidFill>
                  <a:schemeClr val="tx1"/>
                </a:solidFill>
                <a:latin typeface="Arial" charset="0"/>
              </a:defRPr>
            </a:lvl7pPr>
            <a:lvl8pPr marL="3429000" indent="-228600" defTabSz="4127500" eaLnBrk="0" fontAlgn="base" hangingPunct="0">
              <a:spcBef>
                <a:spcPct val="0"/>
              </a:spcBef>
              <a:spcAft>
                <a:spcPct val="0"/>
              </a:spcAft>
              <a:defRPr sz="1200">
                <a:solidFill>
                  <a:schemeClr val="tx1"/>
                </a:solidFill>
                <a:latin typeface="Arial" charset="0"/>
              </a:defRPr>
            </a:lvl8pPr>
            <a:lvl9pPr marL="3886200" indent="-228600" defTabSz="4127500" eaLnBrk="0" fontAlgn="base" hangingPunct="0">
              <a:spcBef>
                <a:spcPct val="0"/>
              </a:spcBef>
              <a:spcAft>
                <a:spcPct val="0"/>
              </a:spcAft>
              <a:defRPr sz="1200">
                <a:solidFill>
                  <a:schemeClr val="tx1"/>
                </a:solidFill>
                <a:latin typeface="Arial" charset="0"/>
              </a:defRPr>
            </a:lvl9pPr>
          </a:lstStyle>
          <a:p>
            <a:pPr>
              <a:spcBef>
                <a:spcPct val="50000"/>
              </a:spcBef>
              <a:buFont typeface="Arial" charset="0"/>
              <a:buChar char="•"/>
            </a:pPr>
            <a:r>
              <a:rPr lang="en-US" sz="1800" dirty="0" err="1">
                <a:latin typeface="Calibri" pitchFamily="34" charset="0"/>
                <a:cs typeface="Calibri" pitchFamily="34" charset="0"/>
              </a:rPr>
              <a:t>Lorentzian</a:t>
            </a:r>
            <a:r>
              <a:rPr lang="en-US" sz="1800" dirty="0">
                <a:latin typeface="Calibri" pitchFamily="34" charset="0"/>
                <a:cs typeface="Calibri" pitchFamily="34" charset="0"/>
              </a:rPr>
              <a:t> fit to get </a:t>
            </a:r>
            <a:r>
              <a:rPr lang="en-US" sz="1800" dirty="0" smtClean="0">
                <a:latin typeface="Calibri" pitchFamily="34" charset="0"/>
                <a:cs typeface="Calibri" pitchFamily="34" charset="0"/>
              </a:rPr>
              <a:t>mode amplitude</a:t>
            </a:r>
            <a:endParaRPr lang="en-US" sz="1800" i="1" dirty="0">
              <a:latin typeface="+mn-lt"/>
              <a:cs typeface="Calibri" pitchFamily="34" charset="0"/>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2044247503"/>
              </p:ext>
            </p:extLst>
          </p:nvPr>
        </p:nvGraphicFramePr>
        <p:xfrm>
          <a:off x="5763114" y="3068960"/>
          <a:ext cx="2215709" cy="661662"/>
        </p:xfrm>
        <a:graphic>
          <a:graphicData uri="http://schemas.openxmlformats.org/presentationml/2006/ole">
            <mc:AlternateContent xmlns:mc="http://schemas.openxmlformats.org/markup-compatibility/2006">
              <mc:Choice xmlns:v="urn:schemas-microsoft-com:vml" Requires="v">
                <p:oleObj spid="_x0000_s6188" name="Equation" r:id="rId6" imgW="1574800" imgH="469900" progId="Equation.3">
                  <p:embed/>
                </p:oleObj>
              </mc:Choice>
              <mc:Fallback>
                <p:oleObj name="Equation" r:id="rId6" imgW="1574800" imgH="469900" progId="Equation.3">
                  <p:embed/>
                  <p:pic>
                    <p:nvPicPr>
                      <p:cNvPr id="0" name="Picture 3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63114" y="3068960"/>
                        <a:ext cx="2215709" cy="661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7"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06524" y="6296843"/>
            <a:ext cx="225588" cy="2574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88024" y="961630"/>
            <a:ext cx="4165890" cy="1675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1521" y="3103915"/>
            <a:ext cx="4176464" cy="30742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4957" y="3861048"/>
            <a:ext cx="4356760" cy="180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 Box 6"/>
          <p:cNvSpPr txBox="1">
            <a:spLocks noChangeArrowheads="1"/>
          </p:cNvSpPr>
          <p:nvPr/>
        </p:nvSpPr>
        <p:spPr bwMode="auto">
          <a:xfrm>
            <a:off x="-34925" y="0"/>
            <a:ext cx="9144000" cy="838200"/>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o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3600" dirty="0" smtClean="0">
                <a:solidFill>
                  <a:schemeClr val="bg1"/>
                </a:solidFill>
                <a:latin typeface="Times" charset="0"/>
              </a:rPr>
              <a:t>1</a:t>
            </a:r>
            <a:r>
              <a:rPr lang="en-GB" sz="3600" baseline="30000" dirty="0" smtClean="0">
                <a:solidFill>
                  <a:schemeClr val="bg1"/>
                </a:solidFill>
                <a:latin typeface="Times" charset="0"/>
              </a:rPr>
              <a:t>st</a:t>
            </a:r>
            <a:r>
              <a:rPr lang="en-GB" sz="3600" dirty="0" smtClean="0">
                <a:solidFill>
                  <a:schemeClr val="bg1"/>
                </a:solidFill>
                <a:latin typeface="Times" charset="0"/>
              </a:rPr>
              <a:t> Dipole </a:t>
            </a:r>
            <a:r>
              <a:rPr lang="en-GB" sz="3600" dirty="0" err="1" smtClean="0">
                <a:solidFill>
                  <a:schemeClr val="bg1"/>
                </a:solidFill>
                <a:latin typeface="Times" charset="0"/>
              </a:rPr>
              <a:t>Beampipe</a:t>
            </a:r>
            <a:r>
              <a:rPr lang="en-GB" sz="3600" dirty="0" smtClean="0">
                <a:solidFill>
                  <a:schemeClr val="bg1"/>
                </a:solidFill>
                <a:latin typeface="Times" charset="0"/>
              </a:rPr>
              <a:t> Modes</a:t>
            </a:r>
            <a:endParaRPr lang="en-US" sz="3600" dirty="0">
              <a:solidFill>
                <a:schemeClr val="bg1"/>
              </a:solidFill>
              <a:latin typeface="Arial" pitchFamily="34" charset="0"/>
            </a:endParaRPr>
          </a:p>
        </p:txBody>
      </p:sp>
    </p:spTree>
    <p:extLst>
      <p:ext uri="{BB962C8B-B14F-4D97-AF65-F5344CB8AC3E}">
        <p14:creationId xmlns:p14="http://schemas.microsoft.com/office/powerpoint/2010/main" val="6749939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755670" y="5311141"/>
            <a:ext cx="4165146" cy="1214203"/>
            <a:chOff x="2339753" y="2420863"/>
            <a:chExt cx="4165146" cy="1229169"/>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8759" t="3935" r="51925" b="65792"/>
            <a:stretch/>
          </p:blipFill>
          <p:spPr>
            <a:xfrm>
              <a:off x="2339753" y="2420863"/>
              <a:ext cx="2056294" cy="1214203"/>
            </a:xfrm>
            <a:prstGeom prst="rect">
              <a:avLst/>
            </a:prstGeom>
          </p:spPr>
        </p:pic>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2252" t="64654" r="8557" b="6056"/>
            <a:stretch/>
          </p:blipFill>
          <p:spPr>
            <a:xfrm>
              <a:off x="4479737" y="2435829"/>
              <a:ext cx="2025162" cy="1214203"/>
            </a:xfrm>
            <a:prstGeom prst="rect">
              <a:avLst/>
            </a:prstGeom>
          </p:spPr>
        </p:pic>
      </p:grpSp>
      <p:sp>
        <p:nvSpPr>
          <p:cNvPr id="8" name="Title 1"/>
          <p:cNvSpPr>
            <a:spLocks noGrp="1"/>
          </p:cNvSpPr>
          <p:nvPr>
            <p:ph type="title" idx="4294967295"/>
          </p:nvPr>
        </p:nvSpPr>
        <p:spPr>
          <a:xfrm>
            <a:off x="684213" y="0"/>
            <a:ext cx="7772400" cy="692696"/>
          </a:xfrm>
        </p:spPr>
        <p:txBody>
          <a:bodyPr/>
          <a:lstStyle/>
          <a:p>
            <a:pPr defTabSz="457200" eaLnBrk="1" hangingPunct="1"/>
            <a:r>
              <a:rPr lang="en-US" sz="3200" b="1" dirty="0" smtClean="0">
                <a:solidFill>
                  <a:schemeClr val="bg1"/>
                </a:solidFill>
                <a:latin typeface="Arial" pitchFamily="34" charset="0"/>
                <a:cs typeface="Arial" pitchFamily="34" charset="0"/>
              </a:rPr>
              <a:t>5</a:t>
            </a:r>
            <a:r>
              <a:rPr lang="en-US" sz="3200" b="1" baseline="30000" dirty="0" smtClean="0">
                <a:solidFill>
                  <a:schemeClr val="bg1"/>
                </a:solidFill>
                <a:latin typeface="Arial" pitchFamily="34" charset="0"/>
                <a:cs typeface="Arial" pitchFamily="34" charset="0"/>
              </a:rPr>
              <a:t>th</a:t>
            </a:r>
            <a:r>
              <a:rPr lang="en-US" sz="3200" b="1" dirty="0" smtClean="0">
                <a:solidFill>
                  <a:schemeClr val="bg1"/>
                </a:solidFill>
                <a:latin typeface="Arial" pitchFamily="34" charset="0"/>
                <a:cs typeface="Arial" pitchFamily="34" charset="0"/>
              </a:rPr>
              <a:t> </a:t>
            </a:r>
            <a:r>
              <a:rPr lang="en-US" sz="3200" b="1" dirty="0">
                <a:solidFill>
                  <a:schemeClr val="bg1"/>
                </a:solidFill>
                <a:latin typeface="Arial" pitchFamily="34" charset="0"/>
                <a:cs typeface="Arial" pitchFamily="34" charset="0"/>
              </a:rPr>
              <a:t>Dipole Cavity Band</a:t>
            </a:r>
            <a:endParaRPr lang="en-US" sz="3200" b="1" dirty="0" smtClean="0">
              <a:solidFill>
                <a:schemeClr val="bg1"/>
              </a:solidFill>
              <a:latin typeface="Arial" pitchFamily="34" charset="0"/>
              <a:cs typeface="Arial" pitchFamily="34" charset="0"/>
            </a:endParaRPr>
          </a:p>
        </p:txBody>
      </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5635" t="2823" r="7488" b="51373"/>
          <a:stretch/>
        </p:blipFill>
        <p:spPr>
          <a:xfrm>
            <a:off x="282286" y="1052736"/>
            <a:ext cx="4361722" cy="1843592"/>
          </a:xfrm>
          <a:prstGeom prst="rect">
            <a:avLst/>
          </a:prstGeom>
        </p:spPr>
      </p:pic>
      <p:grpSp>
        <p:nvGrpSpPr>
          <p:cNvPr id="15" name="Group 14"/>
          <p:cNvGrpSpPr/>
          <p:nvPr/>
        </p:nvGrpSpPr>
        <p:grpSpPr>
          <a:xfrm>
            <a:off x="207382" y="3181357"/>
            <a:ext cx="4165147" cy="1214203"/>
            <a:chOff x="355467" y="2852936"/>
            <a:chExt cx="4165147" cy="1214203"/>
          </a:xfrm>
        </p:grpSpPr>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8793" t="4588" r="52049" b="65829"/>
            <a:stretch/>
          </p:blipFill>
          <p:spPr>
            <a:xfrm>
              <a:off x="355467" y="2852936"/>
              <a:ext cx="2056294" cy="1194558"/>
            </a:xfrm>
            <a:prstGeom prst="rect">
              <a:avLst/>
            </a:prstGeom>
          </p:spPr>
        </p:pic>
        <p:pic>
          <p:nvPicPr>
            <p:cNvPr id="17" name="Picture 16"/>
            <p:cNvPicPr>
              <a:picLocks noChangeAspect="1"/>
            </p:cNvPicPr>
            <p:nvPr/>
          </p:nvPicPr>
          <p:blipFill rotWithShape="1">
            <a:blip r:embed="rId4">
              <a:extLst>
                <a:ext uri="{28A0092B-C50C-407E-A947-70E740481C1C}">
                  <a14:useLocalDpi xmlns:a14="http://schemas.microsoft.com/office/drawing/2010/main" val="0"/>
                </a:ext>
              </a:extLst>
            </a:blip>
            <a:srcRect l="7434" t="64423" r="52049" b="5508"/>
            <a:stretch/>
          </p:blipFill>
          <p:spPr>
            <a:xfrm>
              <a:off x="2411761" y="2852936"/>
              <a:ext cx="2108853" cy="1214203"/>
            </a:xfrm>
            <a:prstGeom prst="rect">
              <a:avLst/>
            </a:prstGeom>
          </p:spPr>
        </p:pic>
      </p:grpSp>
      <p:grpSp>
        <p:nvGrpSpPr>
          <p:cNvPr id="18" name="Group 17"/>
          <p:cNvGrpSpPr/>
          <p:nvPr/>
        </p:nvGrpSpPr>
        <p:grpSpPr>
          <a:xfrm>
            <a:off x="4755670" y="4033878"/>
            <a:ext cx="4165146" cy="1195805"/>
            <a:chOff x="4644008" y="2276872"/>
            <a:chExt cx="4280827" cy="1224136"/>
          </a:xfrm>
        </p:grpSpPr>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7925" t="4374" r="51490" b="65597"/>
            <a:stretch/>
          </p:blipFill>
          <p:spPr>
            <a:xfrm>
              <a:off x="4644008" y="2276872"/>
              <a:ext cx="2128302" cy="1224136"/>
            </a:xfrm>
            <a:prstGeom prst="rect">
              <a:avLst/>
            </a:prstGeom>
          </p:spPr>
        </p:pic>
        <p:pic>
          <p:nvPicPr>
            <p:cNvPr id="20" name="Picture 19"/>
            <p:cNvPicPr>
              <a:picLocks noChangeAspect="1"/>
            </p:cNvPicPr>
            <p:nvPr/>
          </p:nvPicPr>
          <p:blipFill rotWithShape="1">
            <a:blip r:embed="rId5">
              <a:extLst>
                <a:ext uri="{28A0092B-C50C-407E-A947-70E740481C1C}">
                  <a14:useLocalDpi xmlns:a14="http://schemas.microsoft.com/office/drawing/2010/main" val="0"/>
                </a:ext>
              </a:extLst>
            </a:blip>
            <a:srcRect l="7925" t="64415" r="51490" b="5677"/>
            <a:stretch/>
          </p:blipFill>
          <p:spPr>
            <a:xfrm>
              <a:off x="6772310" y="2281808"/>
              <a:ext cx="2152525" cy="1219200"/>
            </a:xfrm>
            <a:prstGeom prst="rect">
              <a:avLst/>
            </a:prstGeom>
          </p:spPr>
        </p:pic>
      </p:grpSp>
      <p:pic>
        <p:nvPicPr>
          <p:cNvPr id="21" name="Picture 2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37597" y="837873"/>
            <a:ext cx="3059665" cy="2676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Rectangle 21"/>
          <p:cNvSpPr/>
          <p:nvPr/>
        </p:nvSpPr>
        <p:spPr bwMode="auto">
          <a:xfrm>
            <a:off x="5115272" y="1196752"/>
            <a:ext cx="3273152" cy="1955895"/>
          </a:xfrm>
          <a:prstGeom prst="rect">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en-US" smtClean="0">
              <a:solidFill>
                <a:srgbClr val="000000"/>
              </a:solidFill>
            </a:endParaRPr>
          </a:p>
        </p:txBody>
      </p:sp>
      <p:cxnSp>
        <p:nvCxnSpPr>
          <p:cNvPr id="23" name="Straight Arrow Connector 22"/>
          <p:cNvCxnSpPr/>
          <p:nvPr/>
        </p:nvCxnSpPr>
        <p:spPr bwMode="auto">
          <a:xfrm flipH="1">
            <a:off x="7255507" y="3188190"/>
            <a:ext cx="103006" cy="455673"/>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TextBox 23"/>
          <p:cNvSpPr txBox="1"/>
          <p:nvPr/>
        </p:nvSpPr>
        <p:spPr>
          <a:xfrm>
            <a:off x="5596677" y="3573016"/>
            <a:ext cx="2700585" cy="430887"/>
          </a:xfrm>
          <a:prstGeom prst="rect">
            <a:avLst/>
          </a:prstGeom>
          <a:noFill/>
        </p:spPr>
        <p:txBody>
          <a:bodyPr wrap="square" rtlCol="0">
            <a:spAutoFit/>
          </a:bodyPr>
          <a:lstStyle/>
          <a:p>
            <a:pPr algn="ctr" eaLnBrk="1" hangingPunct="1"/>
            <a:r>
              <a:rPr lang="en-US" sz="2200" b="1" dirty="0" smtClean="0">
                <a:solidFill>
                  <a:srgbClr val="0000FF"/>
                </a:solidFill>
                <a:latin typeface="Times New Roman" pitchFamily="18" charset="0"/>
                <a:cs typeface="Times New Roman" pitchFamily="18" charset="0"/>
              </a:rPr>
              <a:t>localized!</a:t>
            </a:r>
            <a:endParaRPr lang="en-US" sz="2200" b="1" dirty="0">
              <a:solidFill>
                <a:srgbClr val="0000FF"/>
              </a:solidFill>
              <a:latin typeface="Times New Roman" pitchFamily="18" charset="0"/>
              <a:cs typeface="Times New Roman" pitchFamily="18" charset="0"/>
            </a:endParaRPr>
          </a:p>
        </p:txBody>
      </p:sp>
      <p:sp>
        <p:nvSpPr>
          <p:cNvPr id="25" name="Rectangle 13"/>
          <p:cNvSpPr>
            <a:spLocks noChangeArrowheads="1"/>
          </p:cNvSpPr>
          <p:nvPr/>
        </p:nvSpPr>
        <p:spPr bwMode="auto">
          <a:xfrm>
            <a:off x="1835696" y="1268760"/>
            <a:ext cx="792088" cy="1296144"/>
          </a:xfrm>
          <a:prstGeom prst="rect">
            <a:avLst/>
          </a:prstGeom>
          <a:noFill/>
          <a:ln w="19050" algn="ctr">
            <a:solidFill>
              <a:srgbClr val="0000FF"/>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TextBox 25"/>
          <p:cNvSpPr txBox="1"/>
          <p:nvPr/>
        </p:nvSpPr>
        <p:spPr>
          <a:xfrm>
            <a:off x="194895" y="6320353"/>
            <a:ext cx="4161081" cy="276999"/>
          </a:xfrm>
          <a:prstGeom prst="rect">
            <a:avLst/>
          </a:prstGeom>
          <a:noFill/>
        </p:spPr>
        <p:txBody>
          <a:bodyPr wrap="square" rtlCol="0">
            <a:spAutoFit/>
          </a:bodyPr>
          <a:lstStyle/>
          <a:p>
            <a:r>
              <a:rPr lang="en-US" sz="1200" b="1" baseline="30000" dirty="0" smtClean="0">
                <a:latin typeface="Calibri" pitchFamily="34" charset="0"/>
                <a:cs typeface="Calibri" pitchFamily="34" charset="0"/>
              </a:rPr>
              <a:t>†</a:t>
            </a:r>
            <a:r>
              <a:rPr lang="en-US" sz="1200" dirty="0" smtClean="0">
                <a:latin typeface="Calibri" pitchFamily="34" charset="0"/>
                <a:cs typeface="Calibri" pitchFamily="34" charset="0"/>
              </a:rPr>
              <a:t> I.R.R. </a:t>
            </a:r>
            <a:r>
              <a:rPr lang="en-US" sz="1200" dirty="0" err="1" smtClean="0">
                <a:latin typeface="Calibri" pitchFamily="34" charset="0"/>
                <a:cs typeface="Calibri" pitchFamily="34" charset="0"/>
              </a:rPr>
              <a:t>Shinton</a:t>
            </a:r>
            <a:r>
              <a:rPr lang="en-US" sz="1200" dirty="0" smtClean="0">
                <a:latin typeface="Calibri" pitchFamily="34" charset="0"/>
                <a:cs typeface="Calibri" pitchFamily="34" charset="0"/>
              </a:rPr>
              <a:t>, et al., “Mode Distribution …”, CI Internal Note</a:t>
            </a:r>
            <a:endParaRPr lang="de-DE" sz="1200" dirty="0">
              <a:latin typeface="Calibri" pitchFamily="34" charset="0"/>
              <a:cs typeface="Calibri" pitchFamily="34" charset="0"/>
            </a:endParaRPr>
          </a:p>
        </p:txBody>
      </p:sp>
      <p:grpSp>
        <p:nvGrpSpPr>
          <p:cNvPr id="27" name="Group 26"/>
          <p:cNvGrpSpPr/>
          <p:nvPr/>
        </p:nvGrpSpPr>
        <p:grpSpPr>
          <a:xfrm>
            <a:off x="190829" y="4725144"/>
            <a:ext cx="4165147" cy="1194558"/>
            <a:chOff x="1547664" y="3501008"/>
            <a:chExt cx="4165147" cy="1194558"/>
          </a:xfrm>
        </p:grpSpPr>
        <p:pic>
          <p:nvPicPr>
            <p:cNvPr id="28" name="Picture 27"/>
            <p:cNvPicPr>
              <a:picLocks noChangeAspect="1"/>
            </p:cNvPicPr>
            <p:nvPr/>
          </p:nvPicPr>
          <p:blipFill rotWithShape="1">
            <a:blip r:embed="rId7">
              <a:extLst>
                <a:ext uri="{28A0092B-C50C-407E-A947-70E740481C1C}">
                  <a14:useLocalDpi xmlns:a14="http://schemas.microsoft.com/office/drawing/2010/main" val="0"/>
                </a:ext>
              </a:extLst>
            </a:blip>
            <a:srcRect l="52050" t="64700" r="8103" b="5792"/>
            <a:stretch/>
          </p:blipFill>
          <p:spPr>
            <a:xfrm>
              <a:off x="3603958" y="3501008"/>
              <a:ext cx="2108853" cy="1194558"/>
            </a:xfrm>
            <a:prstGeom prst="rect">
              <a:avLst/>
            </a:prstGeom>
          </p:spPr>
        </p:pic>
        <p:pic>
          <p:nvPicPr>
            <p:cNvPr id="29" name="Picture 28"/>
            <p:cNvPicPr>
              <a:picLocks noChangeAspect="1"/>
            </p:cNvPicPr>
            <p:nvPr/>
          </p:nvPicPr>
          <p:blipFill rotWithShape="1">
            <a:blip r:embed="rId7">
              <a:extLst>
                <a:ext uri="{28A0092B-C50C-407E-A947-70E740481C1C}">
                  <a14:useLocalDpi xmlns:a14="http://schemas.microsoft.com/office/drawing/2010/main" val="0"/>
                </a:ext>
              </a:extLst>
            </a:blip>
            <a:srcRect l="8735" t="4479" r="52566" b="65575"/>
            <a:stretch/>
          </p:blipFill>
          <p:spPr>
            <a:xfrm>
              <a:off x="1547664" y="3501008"/>
              <a:ext cx="2056294" cy="1194558"/>
            </a:xfrm>
            <a:prstGeom prst="rect">
              <a:avLst/>
            </a:prstGeom>
          </p:spPr>
        </p:pic>
      </p:grpSp>
      <p:sp>
        <p:nvSpPr>
          <p:cNvPr id="30" name="TextBox 29"/>
          <p:cNvSpPr txBox="1"/>
          <p:nvPr/>
        </p:nvSpPr>
        <p:spPr>
          <a:xfrm>
            <a:off x="2424876" y="3872081"/>
            <a:ext cx="1067004" cy="276999"/>
          </a:xfrm>
          <a:prstGeom prst="rect">
            <a:avLst/>
          </a:prstGeom>
          <a:noFill/>
        </p:spPr>
        <p:txBody>
          <a:bodyPr wrap="square" rtlCol="0">
            <a:spAutoFit/>
          </a:bodyPr>
          <a:lstStyle/>
          <a:p>
            <a:pPr algn="ctr"/>
            <a:r>
              <a:rPr lang="en-US" sz="1200" b="1" dirty="0">
                <a:solidFill>
                  <a:srgbClr val="0000FF"/>
                </a:solidFill>
              </a:rPr>
              <a:t>h</a:t>
            </a:r>
            <a:r>
              <a:rPr lang="en-US" sz="1200" b="1" dirty="0" smtClean="0">
                <a:solidFill>
                  <a:srgbClr val="0000FF"/>
                </a:solidFill>
              </a:rPr>
              <a:t>or. move</a:t>
            </a:r>
            <a:endParaRPr lang="en-US" sz="1200" b="1" dirty="0">
              <a:solidFill>
                <a:srgbClr val="0000FF"/>
              </a:solidFill>
            </a:endParaRPr>
          </a:p>
        </p:txBody>
      </p:sp>
      <p:sp>
        <p:nvSpPr>
          <p:cNvPr id="31" name="TextBox 30"/>
          <p:cNvSpPr txBox="1"/>
          <p:nvPr/>
        </p:nvSpPr>
        <p:spPr>
          <a:xfrm>
            <a:off x="2483768" y="4880193"/>
            <a:ext cx="1067004" cy="276999"/>
          </a:xfrm>
          <a:prstGeom prst="rect">
            <a:avLst/>
          </a:prstGeom>
          <a:noFill/>
        </p:spPr>
        <p:txBody>
          <a:bodyPr wrap="square" rtlCol="0">
            <a:spAutoFit/>
          </a:bodyPr>
          <a:lstStyle/>
          <a:p>
            <a:pPr algn="ctr"/>
            <a:r>
              <a:rPr lang="en-US" sz="1200" b="1" dirty="0" smtClean="0">
                <a:solidFill>
                  <a:srgbClr val="0000FF"/>
                </a:solidFill>
              </a:rPr>
              <a:t>vert. move</a:t>
            </a:r>
            <a:endParaRPr lang="en-US" sz="1200" b="1" dirty="0">
              <a:solidFill>
                <a:srgbClr val="0000FF"/>
              </a:solidFill>
            </a:endParaRPr>
          </a:p>
        </p:txBody>
      </p:sp>
      <p:sp>
        <p:nvSpPr>
          <p:cNvPr id="32" name="TextBox 31"/>
          <p:cNvSpPr txBox="1"/>
          <p:nvPr/>
        </p:nvSpPr>
        <p:spPr>
          <a:xfrm>
            <a:off x="7033388" y="4221088"/>
            <a:ext cx="1067004" cy="276999"/>
          </a:xfrm>
          <a:prstGeom prst="rect">
            <a:avLst/>
          </a:prstGeom>
          <a:noFill/>
        </p:spPr>
        <p:txBody>
          <a:bodyPr wrap="square" rtlCol="0">
            <a:spAutoFit/>
          </a:bodyPr>
          <a:lstStyle/>
          <a:p>
            <a:pPr algn="ctr"/>
            <a:r>
              <a:rPr lang="en-US" sz="1200" b="1" dirty="0">
                <a:solidFill>
                  <a:srgbClr val="0000FF"/>
                </a:solidFill>
              </a:rPr>
              <a:t>h</a:t>
            </a:r>
            <a:r>
              <a:rPr lang="en-US" sz="1200" b="1" dirty="0" smtClean="0">
                <a:solidFill>
                  <a:srgbClr val="0000FF"/>
                </a:solidFill>
              </a:rPr>
              <a:t>or. move</a:t>
            </a:r>
            <a:endParaRPr lang="en-US" sz="1200" b="1" dirty="0">
              <a:solidFill>
                <a:srgbClr val="0000FF"/>
              </a:solidFill>
            </a:endParaRPr>
          </a:p>
        </p:txBody>
      </p:sp>
      <p:sp>
        <p:nvSpPr>
          <p:cNvPr id="33" name="TextBox 32"/>
          <p:cNvSpPr txBox="1"/>
          <p:nvPr/>
        </p:nvSpPr>
        <p:spPr>
          <a:xfrm>
            <a:off x="7105396" y="5517232"/>
            <a:ext cx="1067004" cy="276999"/>
          </a:xfrm>
          <a:prstGeom prst="rect">
            <a:avLst/>
          </a:prstGeom>
          <a:noFill/>
        </p:spPr>
        <p:txBody>
          <a:bodyPr wrap="square" rtlCol="0">
            <a:spAutoFit/>
          </a:bodyPr>
          <a:lstStyle/>
          <a:p>
            <a:pPr algn="ctr"/>
            <a:r>
              <a:rPr lang="en-US" sz="1200" b="1" dirty="0" smtClean="0">
                <a:solidFill>
                  <a:srgbClr val="0000FF"/>
                </a:solidFill>
              </a:rPr>
              <a:t>vert. move</a:t>
            </a:r>
            <a:endParaRPr lang="en-US" sz="1200" b="1" dirty="0">
              <a:solidFill>
                <a:srgbClr val="0000FF"/>
              </a:solidFill>
            </a:endParaRPr>
          </a:p>
        </p:txBody>
      </p:sp>
      <p:sp>
        <p:nvSpPr>
          <p:cNvPr id="34" name="Text Box 6"/>
          <p:cNvSpPr txBox="1">
            <a:spLocks noChangeArrowheads="1"/>
          </p:cNvSpPr>
          <p:nvPr/>
        </p:nvSpPr>
        <p:spPr bwMode="auto">
          <a:xfrm>
            <a:off x="0" y="0"/>
            <a:ext cx="9144000" cy="707886"/>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cs typeface="Times New Roman" pitchFamily="18" charset="0"/>
              </a:rPr>
              <a:t>5</a:t>
            </a:r>
            <a:r>
              <a:rPr lang="en-GB" sz="4000" baseline="30000" dirty="0" smtClean="0">
                <a:solidFill>
                  <a:schemeClr val="bg1"/>
                </a:solidFill>
                <a:cs typeface="Times New Roman" pitchFamily="18" charset="0"/>
              </a:rPr>
              <a:t>th</a:t>
            </a:r>
            <a:r>
              <a:rPr lang="en-GB" sz="4000" dirty="0" smtClean="0">
                <a:solidFill>
                  <a:schemeClr val="bg1"/>
                </a:solidFill>
                <a:cs typeface="Times New Roman" pitchFamily="18" charset="0"/>
              </a:rPr>
              <a:t> Dipole Cavity Band</a:t>
            </a:r>
            <a:endParaRPr lang="en-US" sz="4000" dirty="0">
              <a:solidFill>
                <a:schemeClr val="bg1"/>
              </a:solidFill>
              <a:cs typeface="Times New Roman" pitchFamily="18" charset="0"/>
            </a:endParaRPr>
          </a:p>
        </p:txBody>
      </p:sp>
    </p:spTree>
    <p:extLst>
      <p:ext uri="{BB962C8B-B14F-4D97-AF65-F5344CB8AC3E}">
        <p14:creationId xmlns:p14="http://schemas.microsoft.com/office/powerpoint/2010/main" val="14302914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08574" cy="1340768"/>
          </a:xfrm>
          <a:prstGeom prst="rect">
            <a:avLst/>
          </a:prstGeom>
          <a:solidFill>
            <a:srgbClr val="0000FF"/>
          </a:solidFill>
          <a:ln w="9525">
            <a:noFill/>
            <a:miter lim="800000"/>
            <a:headEnd/>
            <a:tailEnd/>
          </a:ln>
          <a:effectLst/>
        </p:spPr>
        <p:txBody>
          <a:bodyPr anchor="ctr"/>
          <a:lstStyle/>
          <a:p>
            <a:pPr algn="ctr">
              <a:defRPr/>
            </a:pP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Concluding Remarks on HOM  Third Harmonic </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Cavities for FLASH</a:t>
            </a:r>
            <a:endParaRPr lang="en-US" sz="40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5" name="Rectangle 3"/>
          <p:cNvSpPr>
            <a:spLocks noChangeArrowheads="1"/>
          </p:cNvSpPr>
          <p:nvPr/>
        </p:nvSpPr>
        <p:spPr bwMode="auto">
          <a:xfrm>
            <a:off x="-35426" y="1340768"/>
            <a:ext cx="9144000" cy="4770537"/>
          </a:xfrm>
          <a:prstGeom prst="rect">
            <a:avLst/>
          </a:prstGeom>
          <a:noFill/>
          <a:ln w="9525">
            <a:noFill/>
            <a:miter lim="800000"/>
            <a:headEnd/>
            <a:tailEnd/>
          </a:ln>
        </p:spPr>
        <p:txBody>
          <a:bodyPr wrap="square">
            <a:spAutoFit/>
          </a:bodyPr>
          <a:lstStyle/>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ACC39</a:t>
            </a:r>
            <a:r>
              <a:rPr lang="en-GB" altLang="ko-KR" sz="2000" b="1" dirty="0">
                <a:latin typeface="Times New Roman" pitchFamily="18" charset="0"/>
                <a:ea typeface="Gulim" pitchFamily="34" charset="-127"/>
                <a:cs typeface="Times New Roman" pitchFamily="18" charset="0"/>
              </a:rPr>
              <a:t>, has been received by DESY, characterised at the CMTF, and subsequently installed at </a:t>
            </a:r>
            <a:r>
              <a:rPr lang="en-GB" altLang="ko-KR" sz="2000" b="1" dirty="0" smtClean="0">
                <a:latin typeface="Times New Roman" pitchFamily="18" charset="0"/>
                <a:ea typeface="Gulim" pitchFamily="34" charset="-127"/>
                <a:cs typeface="Times New Roman" pitchFamily="18" charset="0"/>
              </a:rPr>
              <a:t>FLASH –beam well </a:t>
            </a:r>
            <a:r>
              <a:rPr lang="en-GB" altLang="ko-KR" sz="2000" b="1" dirty="0" err="1" smtClean="0">
                <a:latin typeface="Times New Roman" pitchFamily="18" charset="0"/>
                <a:ea typeface="Gulim" pitchFamily="34" charset="-127"/>
                <a:cs typeface="Times New Roman" pitchFamily="18" charset="0"/>
              </a:rPr>
              <a:t>linearised</a:t>
            </a:r>
            <a:r>
              <a:rPr lang="en-GB" altLang="ko-KR" sz="2000" b="1" dirty="0" smtClean="0">
                <a:latin typeface="Times New Roman" pitchFamily="18" charset="0"/>
                <a:ea typeface="Gulim" pitchFamily="34" charset="-127"/>
                <a:cs typeface="Times New Roman" pitchFamily="18" charset="0"/>
              </a:rPr>
              <a:t>.</a:t>
            </a:r>
            <a:br>
              <a:rPr lang="en-GB" altLang="ko-KR" sz="2000" b="1" dirty="0" smtClean="0">
                <a:latin typeface="Times New Roman" pitchFamily="18" charset="0"/>
                <a:ea typeface="Gulim" pitchFamily="34" charset="-127"/>
                <a:cs typeface="Times New Roman" pitchFamily="18" charset="0"/>
              </a:rPr>
            </a:br>
            <a:r>
              <a:rPr lang="en-GB" altLang="ko-KR" sz="2000" b="1" dirty="0" smtClean="0">
                <a:latin typeface="Times New Roman" pitchFamily="18" charset="0"/>
                <a:ea typeface="Gulim" pitchFamily="34" charset="-127"/>
                <a:cs typeface="Times New Roman" pitchFamily="18" charset="0"/>
              </a:rPr>
              <a:t> </a:t>
            </a:r>
            <a:endParaRPr lang="en-GB"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a:latin typeface="Times New Roman" pitchFamily="18" charset="0"/>
                <a:ea typeface="Gulim" pitchFamily="34" charset="-127"/>
                <a:cs typeface="Times New Roman" pitchFamily="18" charset="0"/>
              </a:rPr>
              <a:t> Beam tubes connecting cavities are above cut-off and allows for strong coupling between all 4 cavities –suite of simulations being used to characterise the coupling and sensitivity to geometrical perturbations</a:t>
            </a:r>
            <a:r>
              <a:rPr lang="en-GB" altLang="ko-KR" sz="2000" b="1" dirty="0" smtClean="0">
                <a:latin typeface="Times New Roman" pitchFamily="18" charset="0"/>
                <a:ea typeface="Gulim" pitchFamily="34" charset="-127"/>
                <a:cs typeface="Times New Roman" pitchFamily="18" charset="0"/>
              </a:rPr>
              <a:t>.</a:t>
            </a:r>
            <a:br>
              <a:rPr lang="en-GB" altLang="ko-KR" sz="2000" b="1" dirty="0" smtClean="0">
                <a:latin typeface="Times New Roman" pitchFamily="18" charset="0"/>
                <a:ea typeface="Gulim" pitchFamily="34" charset="-127"/>
                <a:cs typeface="Times New Roman" pitchFamily="18" charset="0"/>
              </a:rPr>
            </a:br>
            <a:endParaRPr lang="en-US"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US" altLang="ko-KR" sz="2000" b="1" dirty="0">
                <a:latin typeface="Times New Roman" pitchFamily="18" charset="0"/>
                <a:ea typeface="Gulim" pitchFamily="34" charset="-127"/>
                <a:cs typeface="Times New Roman" pitchFamily="18" charset="0"/>
              </a:rPr>
              <a:t>Experiments </a:t>
            </a:r>
            <a:r>
              <a:rPr lang="en-US" altLang="ko-KR" sz="2000" b="1" dirty="0" smtClean="0">
                <a:latin typeface="Times New Roman" pitchFamily="18" charset="0"/>
                <a:ea typeface="Gulim" pitchFamily="34" charset="-127"/>
                <a:cs typeface="Times New Roman" pitchFamily="18" charset="0"/>
              </a:rPr>
              <a:t>indicate trapped modes in 5</a:t>
            </a:r>
            <a:r>
              <a:rPr lang="en-US" altLang="ko-KR" sz="2000" b="1" baseline="30000" dirty="0" smtClean="0">
                <a:latin typeface="Times New Roman" pitchFamily="18" charset="0"/>
                <a:ea typeface="Gulim" pitchFamily="34" charset="-127"/>
                <a:cs typeface="Times New Roman" pitchFamily="18" charset="0"/>
              </a:rPr>
              <a:t>th</a:t>
            </a:r>
            <a:r>
              <a:rPr lang="en-US" altLang="ko-KR" sz="2000" b="1" dirty="0" smtClean="0">
                <a:latin typeface="Times New Roman" pitchFamily="18" charset="0"/>
                <a:ea typeface="Gulim" pitchFamily="34" charset="-127"/>
                <a:cs typeface="Times New Roman" pitchFamily="18" charset="0"/>
              </a:rPr>
              <a:t> band (~ 9 GHz) and expected linear dependence.  Mode candidate for diagnostics? (other candidates are based on modes which exist in the </a:t>
            </a:r>
            <a:r>
              <a:rPr lang="en-US" altLang="ko-KR" sz="2000" b="1" dirty="0" err="1" smtClean="0">
                <a:latin typeface="Times New Roman" pitchFamily="18" charset="0"/>
                <a:ea typeface="Gulim" pitchFamily="34" charset="-127"/>
                <a:cs typeface="Times New Roman" pitchFamily="18" charset="0"/>
              </a:rPr>
              <a:t>beampipe</a:t>
            </a:r>
            <a:r>
              <a:rPr lang="en-US" altLang="ko-KR" sz="2000" b="1" dirty="0" smtClean="0">
                <a:latin typeface="Times New Roman" pitchFamily="18" charset="0"/>
                <a:ea typeface="Gulim" pitchFamily="34" charset="-127"/>
                <a:cs typeface="Times New Roman" pitchFamily="18" charset="0"/>
              </a:rPr>
              <a:t> and stretch over the complete module)  </a:t>
            </a:r>
            <a:br>
              <a:rPr lang="en-US" altLang="ko-KR" sz="2000" b="1" dirty="0" smtClean="0">
                <a:latin typeface="Times New Roman" pitchFamily="18" charset="0"/>
                <a:ea typeface="Gulim" pitchFamily="34" charset="-127"/>
                <a:cs typeface="Times New Roman" pitchFamily="18" charset="0"/>
              </a:rPr>
            </a:br>
            <a:endParaRPr lang="en-GB" altLang="ko-KR" sz="2000" b="1" dirty="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Anticipate HOM electronics testing of </a:t>
            </a:r>
            <a:r>
              <a:rPr lang="en-GB" altLang="ko-KR" sz="2000" b="1" dirty="0">
                <a:latin typeface="Times New Roman" pitchFamily="18" charset="0"/>
                <a:ea typeface="Gulim" pitchFamily="34" charset="-127"/>
                <a:cs typeface="Times New Roman" pitchFamily="18" charset="0"/>
              </a:rPr>
              <a:t>3.9 GHZ cavities in </a:t>
            </a:r>
            <a:r>
              <a:rPr lang="en-GB" altLang="ko-KR" sz="2000" b="1" dirty="0" smtClean="0">
                <a:latin typeface="Times New Roman" pitchFamily="18" charset="0"/>
                <a:ea typeface="Gulim" pitchFamily="34" charset="-127"/>
                <a:cs typeface="Times New Roman" pitchFamily="18" charset="0"/>
              </a:rPr>
              <a:t>2012.</a:t>
            </a:r>
          </a:p>
          <a:p>
            <a:pPr indent="-228600" algn="l">
              <a:buFont typeface="Wingdings" pitchFamily="2" charset="2"/>
              <a:buChar char="Ø"/>
              <a:tabLst>
                <a:tab pos="457200" algn="l"/>
              </a:tabLst>
            </a:pPr>
            <a:endParaRPr lang="en-GB" altLang="ko-KR" sz="2000" b="1" dirty="0" smtClean="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Good overall progress</a:t>
            </a:r>
            <a:br>
              <a:rPr lang="en-GB" altLang="ko-KR" sz="2000" b="1" dirty="0" smtClean="0">
                <a:latin typeface="Times New Roman" pitchFamily="18" charset="0"/>
                <a:ea typeface="Gulim" pitchFamily="34" charset="-127"/>
                <a:cs typeface="Times New Roman" pitchFamily="18" charset="0"/>
              </a:rPr>
            </a:br>
            <a:endParaRPr lang="fr-FR" altLang="ko-KR" sz="2400" dirty="0">
              <a:latin typeface="Arial" pitchFamily="34" charset="0"/>
              <a:ea typeface="Gulim" pitchFamily="34" charset="-127"/>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0"/>
            <a:ext cx="9108574" cy="1340768"/>
          </a:xfrm>
          <a:prstGeom prst="rect">
            <a:avLst/>
          </a:prstGeom>
          <a:solidFill>
            <a:srgbClr val="0000FF"/>
          </a:solidFill>
          <a:ln w="9525">
            <a:noFill/>
            <a:miter lim="800000"/>
            <a:headEnd/>
            <a:tailEnd/>
          </a:ln>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Remarks </a:t>
            </a:r>
            <a:r>
              <a:rPr lang="en-GB" sz="4000" dirty="0">
                <a:solidFill>
                  <a:schemeClr val="bg1"/>
                </a:solidFill>
                <a:effectLst>
                  <a:outerShdw blurRad="38100" dist="38100" dir="2700000" algn="tl">
                    <a:srgbClr val="000000"/>
                  </a:outerShdw>
                </a:effectLst>
                <a:latin typeface="Times New Roman" pitchFamily="18" charset="0"/>
                <a:cs typeface="Times New Roman" pitchFamily="18" charset="0"/>
              </a:rPr>
              <a:t>on </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HOM Beam Diagnostics </a:t>
            </a:r>
            <a:b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b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for SC  Cavities </a:t>
            </a:r>
            <a:r>
              <a:rPr lang="en-GB" sz="4000" smtClean="0">
                <a:solidFill>
                  <a:schemeClr val="bg1"/>
                </a:solidFill>
                <a:effectLst>
                  <a:outerShdw blurRad="38100" dist="38100" dir="2700000" algn="tl">
                    <a:srgbClr val="000000"/>
                  </a:outerShdw>
                </a:effectLst>
                <a:latin typeface="Times New Roman" pitchFamily="18" charset="0"/>
                <a:cs typeface="Times New Roman" pitchFamily="18" charset="0"/>
              </a:rPr>
              <a:t>for XFEL</a:t>
            </a:r>
            <a:endParaRPr lang="en-US" sz="40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8" name="Rectangle 7"/>
          <p:cNvSpPr>
            <a:spLocks noChangeArrowheads="1"/>
          </p:cNvSpPr>
          <p:nvPr/>
        </p:nvSpPr>
        <p:spPr bwMode="auto">
          <a:xfrm>
            <a:off x="0" y="1571612"/>
            <a:ext cx="9144000" cy="4708981"/>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Two </a:t>
            </a:r>
            <a:r>
              <a:rPr lang="en-GB" altLang="ko-KR" sz="2000" b="1" dirty="0" err="1" smtClean="0">
                <a:latin typeface="Times New Roman" pitchFamily="18" charset="0"/>
                <a:ea typeface="Gulim" pitchFamily="34" charset="-127"/>
                <a:cs typeface="Times New Roman" pitchFamily="18" charset="0"/>
              </a:rPr>
              <a:t>cryo</a:t>
            </a:r>
            <a:r>
              <a:rPr lang="en-GB" altLang="ko-KR" sz="2000" b="1" dirty="0" smtClean="0">
                <a:latin typeface="Times New Roman" pitchFamily="18" charset="0"/>
                <a:ea typeface="Gulim" pitchFamily="34" charset="-127"/>
                <a:cs typeface="Times New Roman" pitchFamily="18" charset="0"/>
              </a:rPr>
              <a:t>-modules will be installed in the E-XFEL injector, before the first bunch compressor</a:t>
            </a:r>
          </a:p>
          <a:p>
            <a:pPr lvl="1" indent="-228600">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8 × 1.3 GHz (TESLA) cavities</a:t>
            </a:r>
          </a:p>
          <a:p>
            <a:pPr lvl="1" indent="-228600">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8 × 3.9 GHz (3</a:t>
            </a:r>
            <a:r>
              <a:rPr lang="en-GB" altLang="ko-KR" sz="2000" b="1" baseline="30000" dirty="0" smtClean="0">
                <a:latin typeface="Times New Roman" pitchFamily="18" charset="0"/>
                <a:ea typeface="Gulim" pitchFamily="34" charset="-127"/>
                <a:cs typeface="Times New Roman" pitchFamily="18" charset="0"/>
              </a:rPr>
              <a:t>rd</a:t>
            </a:r>
            <a:r>
              <a:rPr lang="en-GB" altLang="ko-KR" sz="2000" b="1" dirty="0" smtClean="0">
                <a:latin typeface="Times New Roman" pitchFamily="18" charset="0"/>
                <a:ea typeface="Gulim" pitchFamily="34" charset="-127"/>
                <a:cs typeface="Times New Roman" pitchFamily="18" charset="0"/>
              </a:rPr>
              <a:t> harmonic) cavities (4 cavities in FLASH)</a:t>
            </a:r>
          </a:p>
          <a:p>
            <a:pPr indent="-228600" algn="l">
              <a:buFont typeface="Wingdings" pitchFamily="2" charset="2"/>
              <a:buChar char="Ø"/>
              <a:tabLst>
                <a:tab pos="457200" algn="l"/>
              </a:tabLst>
            </a:pPr>
            <a:endParaRPr lang="en-GB" altLang="ko-KR" sz="2000" b="1" dirty="0" smtClean="0">
              <a:latin typeface="Times New Roman" pitchFamily="18" charset="0"/>
              <a:ea typeface="Gulim" pitchFamily="34" charset="-127"/>
              <a:cs typeface="Times New Roman" pitchFamily="18" charset="0"/>
            </a:endParaRPr>
          </a:p>
          <a:p>
            <a:pPr indent="-228600">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Coupling of HOMs from one cavity to the next will need careful analysis.</a:t>
            </a:r>
          </a:p>
          <a:p>
            <a:pPr indent="-228600" algn="l">
              <a:buFont typeface="Wingdings" pitchFamily="2" charset="2"/>
              <a:buChar char="Ø"/>
              <a:tabLst>
                <a:tab pos="457200" algn="l"/>
              </a:tabLst>
            </a:pPr>
            <a:endParaRPr lang="en-GB" altLang="ko-KR" sz="2000" b="1" dirty="0" smtClean="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Have to understand both modules as an entity</a:t>
            </a:r>
          </a:p>
          <a:p>
            <a:pPr lvl="1" indent="-228600">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proposal is </a:t>
            </a:r>
            <a:r>
              <a:rPr lang="en-GB" altLang="ko-KR" sz="2000" b="1" i="1" dirty="0" smtClean="0">
                <a:latin typeface="Times New Roman" pitchFamily="18" charset="0"/>
                <a:ea typeface="Gulim" pitchFamily="34" charset="-127"/>
                <a:cs typeface="Times New Roman" pitchFamily="18" charset="0"/>
              </a:rPr>
              <a:t>to instrument both the accelerating module and third harmonic module with HOM-based diagnostics</a:t>
            </a:r>
            <a:endParaRPr lang="en-GB" altLang="ko-KR" sz="2000" b="1" dirty="0" smtClean="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endParaRPr lang="en-GB" altLang="ko-KR" sz="2000" b="1" dirty="0" smtClean="0">
              <a:latin typeface="Times New Roman" pitchFamily="18" charset="0"/>
              <a:ea typeface="Gulim" pitchFamily="34" charset="-127"/>
              <a:cs typeface="Times New Roman" pitchFamily="18" charset="0"/>
            </a:endParaRPr>
          </a:p>
          <a:p>
            <a:pPr indent="-228600" algn="l">
              <a:buFont typeface="Wingdings" pitchFamily="2" charset="2"/>
              <a:buChar char="Ø"/>
              <a:tabLst>
                <a:tab pos="457200" algn="l"/>
              </a:tabLst>
            </a:pPr>
            <a:r>
              <a:rPr lang="en-GB" altLang="ko-KR" sz="2000" b="1" dirty="0" smtClean="0">
                <a:latin typeface="Times New Roman" pitchFamily="18" charset="0"/>
                <a:ea typeface="Gulim" pitchFamily="34" charset="-127"/>
                <a:cs typeface="Times New Roman" pitchFamily="18" charset="0"/>
              </a:rPr>
              <a:t>In addition to the EU members (DESY, University of Rostock, University of Manchester/CI),  FNAL, SLAC have also expressed an interest in participation –value added.</a:t>
            </a:r>
            <a:br>
              <a:rPr lang="en-GB" altLang="ko-KR" sz="2000" b="1" dirty="0" smtClean="0">
                <a:latin typeface="Times New Roman" pitchFamily="18" charset="0"/>
                <a:ea typeface="Gulim" pitchFamily="34" charset="-127"/>
                <a:cs typeface="Times New Roman" pitchFamily="18" charset="0"/>
              </a:rPr>
            </a:br>
            <a:endParaRPr lang="en-US" altLang="ko-KR" sz="2000" b="1" dirty="0">
              <a:latin typeface="Times New Roman" pitchFamily="18" charset="0"/>
              <a:ea typeface="Gulim" pitchFamily="34" charset="-127"/>
              <a:cs typeface="Times New Roman" pitchFamily="18" charset="0"/>
            </a:endParaRPr>
          </a:p>
        </p:txBody>
      </p:sp>
      <p:sp>
        <p:nvSpPr>
          <p:cNvPr id="9" name="Rectangle 8"/>
          <p:cNvSpPr>
            <a:spLocks noChangeArrowheads="1"/>
          </p:cNvSpPr>
          <p:nvPr/>
        </p:nvSpPr>
        <p:spPr bwMode="auto">
          <a:xfrm>
            <a:off x="0" y="6150114"/>
            <a:ext cx="9144000" cy="707886"/>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228600" algn="l">
              <a:tabLst>
                <a:tab pos="457200" algn="l"/>
              </a:tabLst>
            </a:pPr>
            <a:r>
              <a:rPr lang="en-GB" altLang="ko-KR" b="1" dirty="0" smtClean="0">
                <a:latin typeface="Times New Roman" pitchFamily="18" charset="0"/>
                <a:ea typeface="Gulim" pitchFamily="34" charset="-127"/>
                <a:cs typeface="Times New Roman" pitchFamily="18" charset="0"/>
              </a:rPr>
              <a:t>Ref: </a:t>
            </a:r>
            <a:r>
              <a:rPr lang="en-GB" altLang="ko-KR" b="1" dirty="0" err="1" smtClean="0">
                <a:latin typeface="Times New Roman" pitchFamily="18" charset="0"/>
                <a:ea typeface="Gulim" pitchFamily="34" charset="-127"/>
                <a:cs typeface="Times New Roman" pitchFamily="18" charset="0"/>
              </a:rPr>
              <a:t>Pierini</a:t>
            </a:r>
            <a:r>
              <a:rPr lang="en-GB" altLang="ko-KR" b="1" dirty="0" smtClean="0">
                <a:latin typeface="Times New Roman" pitchFamily="18" charset="0"/>
                <a:ea typeface="Gulim" pitchFamily="34" charset="-127"/>
                <a:cs typeface="Times New Roman" pitchFamily="18" charset="0"/>
              </a:rPr>
              <a:t> et al, </a:t>
            </a:r>
            <a:r>
              <a:rPr lang="en-GB" altLang="ko-KR" b="1" i="1" dirty="0" smtClean="0">
                <a:latin typeface="Times New Roman" pitchFamily="18" charset="0"/>
                <a:ea typeface="Gulim" pitchFamily="34" charset="-127"/>
                <a:cs typeface="Times New Roman" pitchFamily="18" charset="0"/>
              </a:rPr>
              <a:t>Third harmonic superconducting cavity prototypes for XFEL</a:t>
            </a:r>
            <a:r>
              <a:rPr lang="en-GB" altLang="ko-KR" b="1" dirty="0" smtClean="0">
                <a:latin typeface="Times New Roman" pitchFamily="18" charset="0"/>
                <a:ea typeface="Gulim" pitchFamily="34" charset="-127"/>
                <a:cs typeface="Times New Roman" pitchFamily="18" charset="0"/>
              </a:rPr>
              <a:t>, LINAC08</a:t>
            </a:r>
            <a:r>
              <a:rPr lang="en-GB" altLang="ko-KR" sz="2000" b="1" dirty="0" smtClean="0">
                <a:latin typeface="Times New Roman" pitchFamily="18" charset="0"/>
                <a:ea typeface="Gulim" pitchFamily="34" charset="-127"/>
                <a:cs typeface="Times New Roman" pitchFamily="18" charset="0"/>
              </a:rPr>
              <a:t/>
            </a:r>
            <a:br>
              <a:rPr lang="en-GB" altLang="ko-KR" sz="2000" b="1" dirty="0" smtClean="0">
                <a:latin typeface="Times New Roman" pitchFamily="18" charset="0"/>
                <a:ea typeface="Gulim" pitchFamily="34" charset="-127"/>
                <a:cs typeface="Times New Roman" pitchFamily="18" charset="0"/>
              </a:rPr>
            </a:br>
            <a:endParaRPr lang="en-US" altLang="ko-KR" sz="2000" b="1" dirty="0">
              <a:latin typeface="Times New Roman" pitchFamily="18" charset="0"/>
              <a:ea typeface="Gulim" pitchFamily="34" charset="-127"/>
              <a:cs typeface="Times New Roman" pitchFamily="18"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755755851"/>
              </p:ext>
            </p:extLst>
          </p:nvPr>
        </p:nvGraphicFramePr>
        <p:xfrm>
          <a:off x="611560" y="2564904"/>
          <a:ext cx="8026398" cy="3067050"/>
        </p:xfrm>
        <a:graphic>
          <a:graphicData uri="http://schemas.openxmlformats.org/drawingml/2006/table">
            <a:tbl>
              <a:tblPr>
                <a:tableStyleId>{5C22544A-7EE6-4342-B048-85BDC9FD1C3A}</a:tableStyleId>
              </a:tblPr>
              <a:tblGrid>
                <a:gridCol w="628899"/>
                <a:gridCol w="1896225"/>
                <a:gridCol w="622546"/>
                <a:gridCol w="609841"/>
                <a:gridCol w="609841"/>
                <a:gridCol w="609841"/>
                <a:gridCol w="609841"/>
                <a:gridCol w="609841"/>
                <a:gridCol w="609841"/>
                <a:gridCol w="609841"/>
                <a:gridCol w="609841"/>
              </a:tblGrid>
              <a:tr h="400050">
                <a:tc gridSpan="2">
                  <a:txBody>
                    <a:bodyPr/>
                    <a:lstStyle/>
                    <a:p>
                      <a:pPr algn="l" fontAlgn="b"/>
                      <a:r>
                        <a:rPr lang="en-GB" sz="2400" u="none" strike="noStrike" dirty="0">
                          <a:effectLst/>
                        </a:rPr>
                        <a:t>Original</a:t>
                      </a:r>
                      <a:endParaRPr lang="en-GB" sz="2400" b="0" i="0" u="none" strike="noStrike" dirty="0">
                        <a:solidFill>
                          <a:srgbClr val="000000"/>
                        </a:solidFill>
                        <a:effectLst/>
                        <a:latin typeface="Calibri"/>
                      </a:endParaRPr>
                    </a:p>
                  </a:txBody>
                  <a:tcPr marL="9525" marR="9525" marT="9525" marB="0" anchor="b"/>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rowSpan="2">
                  <a:txBody>
                    <a:bodyPr/>
                    <a:lstStyle/>
                    <a:p>
                      <a:pPr algn="l" fontAlgn="ctr"/>
                      <a:r>
                        <a:rPr lang="en-GB" sz="1100" u="none" strike="noStrike">
                          <a:effectLst/>
                        </a:rPr>
                        <a:t>Task</a:t>
                      </a:r>
                      <a:endParaRPr lang="en-GB" sz="1100" b="0" i="0" u="none" strike="noStrike">
                        <a:solidFill>
                          <a:srgbClr val="000000"/>
                        </a:solidFill>
                        <a:effectLst/>
                        <a:latin typeface="Calibri"/>
                      </a:endParaRPr>
                    </a:p>
                  </a:txBody>
                  <a:tcPr marL="9525" marR="9525" marT="9525" marB="0" anchor="ctr"/>
                </a:tc>
                <a:tc gridSpan="2">
                  <a:txBody>
                    <a:bodyPr/>
                    <a:lstStyle/>
                    <a:p>
                      <a:pPr algn="ctr" fontAlgn="t"/>
                      <a:r>
                        <a:rPr lang="en-GB" sz="1100" u="none" strike="noStrike">
                          <a:effectLst/>
                        </a:rPr>
                        <a:t>UMAN</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gridSpan="2">
                  <a:txBody>
                    <a:bodyPr/>
                    <a:lstStyle/>
                    <a:p>
                      <a:pPr algn="ctr" fontAlgn="t"/>
                      <a:r>
                        <a:rPr lang="en-GB" sz="1100" u="none" strike="noStrike">
                          <a:effectLst/>
                        </a:rPr>
                        <a:t>DESY</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gridSpan="2">
                  <a:txBody>
                    <a:bodyPr/>
                    <a:lstStyle/>
                    <a:p>
                      <a:pPr algn="ctr" fontAlgn="t"/>
                      <a:r>
                        <a:rPr lang="en-GB" sz="1100" u="none" strike="noStrike">
                          <a:effectLst/>
                        </a:rPr>
                        <a:t>UROS</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gridSpan="2">
                  <a:txBody>
                    <a:bodyPr/>
                    <a:lstStyle/>
                    <a:p>
                      <a:pPr algn="ctr" fontAlgn="t"/>
                      <a:r>
                        <a:rPr lang="en-GB" sz="1100" u="none" strike="noStrike">
                          <a:effectLst/>
                        </a:rPr>
                        <a:t>TOTAL</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vMerge="1">
                  <a:txBody>
                    <a:bodyPr/>
                    <a:lstStyle/>
                    <a:p>
                      <a:endParaRPr lang="en-GB"/>
                    </a:p>
                  </a:txBody>
                  <a:tcPr/>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dirty="0">
                          <a:effectLst/>
                        </a:rPr>
                        <a:t>3rd Harmonic HOM diagnostics</a:t>
                      </a:r>
                      <a:endParaRPr lang="en-GB" sz="1100" b="0" i="0" u="none" strike="noStrike" dirty="0">
                        <a:solidFill>
                          <a:srgbClr val="000000"/>
                        </a:solidFill>
                        <a:effectLst/>
                        <a:latin typeface="Calibri"/>
                      </a:endParaRPr>
                    </a:p>
                  </a:txBody>
                  <a:tcPr marL="9525" marR="9525" marT="9525" marB="0" anchor="b"/>
                </a:tc>
                <a:tc>
                  <a:txBody>
                    <a:bodyPr/>
                    <a:lstStyle/>
                    <a:p>
                      <a:pPr algn="ctr" fontAlgn="b"/>
                      <a:r>
                        <a:rPr lang="en-GB" sz="1100" u="none" strike="noStrike">
                          <a:effectLst/>
                        </a:rPr>
                        <a:t>3.75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3.75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3.33</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10.83333</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Consumables</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30000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80000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60000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170000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Travel</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25000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10000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25000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60000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Individual sums</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449169.6</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55000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426228</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90000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378869.3</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85000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10.83333</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230000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gridSpan="2">
                  <a:txBody>
                    <a:bodyPr/>
                    <a:lstStyle/>
                    <a:p>
                      <a:pPr algn="ctr" fontAlgn="b"/>
                      <a:r>
                        <a:rPr lang="en-GB" sz="1100" u="none" strike="noStrike">
                          <a:effectLst/>
                        </a:rPr>
                        <a:t>504,169.60 €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gridSpan="2">
                  <a:txBody>
                    <a:bodyPr/>
                    <a:lstStyle/>
                    <a:p>
                      <a:pPr algn="ctr" fontAlgn="b"/>
                      <a:r>
                        <a:rPr lang="en-GB" sz="1100" u="none" strike="noStrike">
                          <a:effectLst/>
                        </a:rPr>
                        <a:t>516,228.00 €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gridSpan="2">
                  <a:txBody>
                    <a:bodyPr/>
                    <a:lstStyle/>
                    <a:p>
                      <a:pPr algn="ctr" fontAlgn="b"/>
                      <a:r>
                        <a:rPr lang="en-GB" sz="1100" u="none" strike="noStrike">
                          <a:effectLst/>
                        </a:rPr>
                        <a:t>463,869.33 €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gridSpan="2">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Sum total</a:t>
                      </a:r>
                      <a:endParaRPr lang="en-GB" sz="1100" b="0" i="0" u="none" strike="noStrike">
                        <a:solidFill>
                          <a:srgbClr val="000000"/>
                        </a:solidFill>
                        <a:effectLst/>
                        <a:latin typeface="Calibri"/>
                      </a:endParaRPr>
                    </a:p>
                  </a:txBody>
                  <a:tcPr marL="9525" marR="9525" marT="9525" marB="0" anchor="b"/>
                </a:tc>
                <a:tc gridSpan="6">
                  <a:txBody>
                    <a:bodyPr/>
                    <a:lstStyle/>
                    <a:p>
                      <a:pPr algn="ctr" fontAlgn="b"/>
                      <a:r>
                        <a:rPr lang="en-GB" sz="1100" u="none" strike="noStrike">
                          <a:effectLst/>
                        </a:rPr>
                        <a:t>1,484,266.93 €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Country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UK</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Germany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Germany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r>
              <a:tr h="190500">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Calculation basis €/year</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119778.56</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113660.8</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113660.8</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dirty="0">
                        <a:solidFill>
                          <a:srgbClr val="000000"/>
                        </a:solidFill>
                        <a:effectLst/>
                        <a:latin typeface="Calibri"/>
                      </a:endParaRPr>
                    </a:p>
                  </a:txBody>
                  <a:tcPr marL="9525" marR="9525" marT="9525" marB="0" anchor="b"/>
                </a:tc>
              </a:tr>
            </a:tbl>
          </a:graphicData>
        </a:graphic>
      </p:graphicFrame>
      <p:sp>
        <p:nvSpPr>
          <p:cNvPr id="10" name="Rectangle 9"/>
          <p:cNvSpPr>
            <a:spLocks noChangeArrowheads="1"/>
          </p:cNvSpPr>
          <p:nvPr/>
        </p:nvSpPr>
        <p:spPr bwMode="auto">
          <a:xfrm>
            <a:off x="0" y="0"/>
            <a:ext cx="9108574" cy="1340768"/>
          </a:xfrm>
          <a:prstGeom prst="rect">
            <a:avLst/>
          </a:prstGeom>
          <a:solidFill>
            <a:srgbClr val="0000FF"/>
          </a:solidFill>
          <a:ln w="9525">
            <a:noFill/>
            <a:miter lim="800000"/>
            <a:headEnd/>
            <a:tailEnd/>
          </a:ln>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4000" dirty="0" err="1" smtClean="0">
                <a:solidFill>
                  <a:schemeClr val="bg1"/>
                </a:solidFill>
                <a:effectLst>
                  <a:outerShdw blurRad="38100" dist="38100" dir="2700000" algn="tl">
                    <a:srgbClr val="000000"/>
                  </a:outerShdw>
                </a:effectLst>
                <a:latin typeface="Times New Roman" pitchFamily="18" charset="0"/>
                <a:cs typeface="Times New Roman" pitchFamily="18" charset="0"/>
              </a:rPr>
              <a:t>Descoping</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 Options</a:t>
            </a:r>
            <a:endParaRPr lang="en-US" sz="40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941471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0" y="1341438"/>
            <a:ext cx="875982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buFont typeface="Wingdings" pitchFamily="2" charset="2"/>
              <a:buChar char="Ø"/>
            </a:pPr>
            <a:r>
              <a:rPr lang="en-GB" sz="2400" u="sng" dirty="0">
                <a:solidFill>
                  <a:schemeClr val="tx1"/>
                </a:solidFill>
              </a:rPr>
              <a:t>Sub-task leaders</a:t>
            </a:r>
            <a:r>
              <a:rPr lang="en-GB" sz="2400" dirty="0">
                <a:solidFill>
                  <a:schemeClr val="tx1"/>
                </a:solidFill>
              </a:rPr>
              <a:t>: </a:t>
            </a:r>
            <a:r>
              <a:rPr lang="en-GB" sz="2400" dirty="0" err="1">
                <a:solidFill>
                  <a:schemeClr val="tx1"/>
                </a:solidFill>
              </a:rPr>
              <a:t>Nicoleta</a:t>
            </a:r>
            <a:r>
              <a:rPr lang="en-GB" sz="2400" dirty="0">
                <a:solidFill>
                  <a:schemeClr val="tx1"/>
                </a:solidFill>
              </a:rPr>
              <a:t> </a:t>
            </a:r>
            <a:r>
              <a:rPr lang="en-GB" sz="2400" dirty="0" err="1">
                <a:solidFill>
                  <a:schemeClr val="tx1"/>
                </a:solidFill>
              </a:rPr>
              <a:t>Baboi</a:t>
            </a:r>
            <a:r>
              <a:rPr lang="en-GB" sz="2400" dirty="0">
                <a:solidFill>
                  <a:schemeClr val="tx1"/>
                </a:solidFill>
              </a:rPr>
              <a:t> (DESY), Ursula van </a:t>
            </a:r>
            <a:r>
              <a:rPr lang="en-GB" sz="2400" dirty="0" err="1">
                <a:solidFill>
                  <a:schemeClr val="tx1"/>
                </a:solidFill>
              </a:rPr>
              <a:t>Rienen</a:t>
            </a:r>
            <a:r>
              <a:rPr lang="en-GB" sz="2400" dirty="0">
                <a:solidFill>
                  <a:schemeClr val="tx1"/>
                </a:solidFill>
              </a:rPr>
              <a:t> (Univ. Rostock), Roger M. Jones (CI/Univ. Manchester</a:t>
            </a:r>
            <a:r>
              <a:rPr lang="en-GB" sz="2400" dirty="0" smtClean="0">
                <a:solidFill>
                  <a:schemeClr val="tx1"/>
                </a:solidFill>
              </a:rPr>
              <a:t>).</a:t>
            </a:r>
            <a:endParaRPr lang="en-GB" sz="2400" dirty="0">
              <a:solidFill>
                <a:schemeClr val="tx1"/>
              </a:solidFill>
            </a:endParaRPr>
          </a:p>
          <a:p>
            <a:pPr algn="l" eaLnBrk="1" hangingPunct="1">
              <a:buFont typeface="Wingdings" pitchFamily="2" charset="2"/>
              <a:buChar char="Ø"/>
            </a:pPr>
            <a:r>
              <a:rPr lang="en-GB" sz="2400" dirty="0">
                <a:solidFill>
                  <a:schemeClr val="tx1"/>
                </a:solidFill>
              </a:rPr>
              <a:t>PDRAs: Hans-Walter </a:t>
            </a:r>
            <a:r>
              <a:rPr lang="en-GB" sz="2400" dirty="0" err="1">
                <a:solidFill>
                  <a:schemeClr val="tx1"/>
                </a:solidFill>
              </a:rPr>
              <a:t>Glock</a:t>
            </a:r>
            <a:r>
              <a:rPr lang="en-GB" sz="2400" dirty="0">
                <a:solidFill>
                  <a:schemeClr val="tx1"/>
                </a:solidFill>
              </a:rPr>
              <a:t> (Univ. Rostock), Ian </a:t>
            </a:r>
            <a:r>
              <a:rPr lang="en-GB" sz="2400" dirty="0" err="1">
                <a:solidFill>
                  <a:schemeClr val="tx1"/>
                </a:solidFill>
              </a:rPr>
              <a:t>Shinton</a:t>
            </a:r>
            <a:r>
              <a:rPr lang="en-GB" sz="2400" dirty="0">
                <a:solidFill>
                  <a:schemeClr val="tx1"/>
                </a:solidFill>
              </a:rPr>
              <a:t> (CI/Univ. of Manchester</a:t>
            </a:r>
            <a:r>
              <a:rPr lang="en-GB" sz="2400" dirty="0" smtClean="0">
                <a:solidFill>
                  <a:schemeClr val="tx1"/>
                </a:solidFill>
              </a:rPr>
              <a:t>)</a:t>
            </a:r>
            <a:endParaRPr lang="en-GB" sz="2400" dirty="0">
              <a:solidFill>
                <a:schemeClr val="tx1"/>
              </a:solidFill>
            </a:endParaRPr>
          </a:p>
          <a:p>
            <a:pPr eaLnBrk="1" hangingPunct="1">
              <a:buFont typeface="Wingdings" pitchFamily="2" charset="2"/>
              <a:buChar char="Ø"/>
            </a:pPr>
            <a:r>
              <a:rPr lang="en-GB" sz="2400" dirty="0" err="1">
                <a:solidFill>
                  <a:schemeClr val="tx1"/>
                </a:solidFill>
              </a:rPr>
              <a:t>Ph.Ds</a:t>
            </a:r>
            <a:r>
              <a:rPr lang="en-GB" sz="2400" dirty="0">
                <a:solidFill>
                  <a:schemeClr val="tx1"/>
                </a:solidFill>
              </a:rPr>
              <a:t>: </a:t>
            </a:r>
            <a:r>
              <a:rPr lang="en-GB" sz="2400" dirty="0" err="1">
                <a:solidFill>
                  <a:schemeClr val="tx1"/>
                </a:solidFill>
              </a:rPr>
              <a:t>Nawin</a:t>
            </a:r>
            <a:r>
              <a:rPr lang="en-GB" sz="2400" dirty="0">
                <a:solidFill>
                  <a:schemeClr val="tx1"/>
                </a:solidFill>
              </a:rPr>
              <a:t> </a:t>
            </a:r>
            <a:r>
              <a:rPr lang="en-GB" sz="2400" dirty="0" err="1">
                <a:solidFill>
                  <a:schemeClr val="tx1"/>
                </a:solidFill>
              </a:rPr>
              <a:t>Juntong</a:t>
            </a:r>
            <a:r>
              <a:rPr lang="en-GB" sz="2400" dirty="0">
                <a:solidFill>
                  <a:schemeClr val="tx1"/>
                </a:solidFill>
              </a:rPr>
              <a:t> (CI/Univ. Manchester), </a:t>
            </a:r>
            <a:r>
              <a:rPr lang="en-GB" sz="2400" dirty="0" smtClean="0">
                <a:solidFill>
                  <a:schemeClr val="tx1"/>
                </a:solidFill>
              </a:rPr>
              <a:t>Pei Zhang (DESY/Univ</a:t>
            </a:r>
            <a:r>
              <a:rPr lang="en-GB" sz="2400" dirty="0">
                <a:solidFill>
                  <a:schemeClr val="tx1"/>
                </a:solidFill>
              </a:rPr>
              <a:t>. </a:t>
            </a:r>
            <a:r>
              <a:rPr lang="en-GB" sz="2400" dirty="0" smtClean="0">
                <a:solidFill>
                  <a:schemeClr val="tx1"/>
                </a:solidFill>
              </a:rPr>
              <a:t>Manchester/CI), Thomas </a:t>
            </a:r>
            <a:r>
              <a:rPr lang="en-GB" sz="2400" dirty="0" err="1" smtClean="0">
                <a:solidFill>
                  <a:schemeClr val="tx1"/>
                </a:solidFill>
              </a:rPr>
              <a:t>Flisgen</a:t>
            </a:r>
            <a:r>
              <a:rPr lang="en-GB" sz="2400" dirty="0" smtClean="0">
                <a:solidFill>
                  <a:schemeClr val="tx1"/>
                </a:solidFill>
              </a:rPr>
              <a:t> (</a:t>
            </a:r>
            <a:r>
              <a:rPr lang="en-GB" sz="2400" dirty="0">
                <a:solidFill>
                  <a:schemeClr val="tx1"/>
                </a:solidFill>
              </a:rPr>
              <a:t>Univ. </a:t>
            </a:r>
            <a:r>
              <a:rPr lang="en-GB" sz="2400" dirty="0" smtClean="0">
                <a:solidFill>
                  <a:schemeClr val="tx1"/>
                </a:solidFill>
              </a:rPr>
              <a:t>Rostock)</a:t>
            </a:r>
            <a:r>
              <a:rPr lang="en-GB" sz="2400" dirty="0">
                <a:solidFill>
                  <a:schemeClr val="tx1"/>
                </a:solidFill>
              </a:rPr>
              <a:t/>
            </a:r>
            <a:br>
              <a:rPr lang="en-GB" sz="2400" dirty="0">
                <a:solidFill>
                  <a:schemeClr val="tx1"/>
                </a:solidFill>
              </a:rPr>
            </a:br>
            <a:endParaRPr lang="en-US" sz="2400" dirty="0">
              <a:solidFill>
                <a:schemeClr val="tx1"/>
              </a:solidFill>
            </a:endParaRPr>
          </a:p>
        </p:txBody>
      </p:sp>
      <p:sp>
        <p:nvSpPr>
          <p:cNvPr id="5" name="Text Box 6"/>
          <p:cNvSpPr txBox="1">
            <a:spLocks noChangeArrowheads="1"/>
          </p:cNvSpPr>
          <p:nvPr/>
        </p:nvSpPr>
        <p:spPr bwMode="auto">
          <a:xfrm>
            <a:off x="0" y="0"/>
            <a:ext cx="9144000" cy="1323439"/>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effectLst>
                  <a:outerShdw blurRad="38100" dist="38100" dir="2700000" algn="tl">
                    <a:srgbClr val="000000"/>
                  </a:outerShdw>
                </a:effectLst>
                <a:cs typeface="Times New Roman" pitchFamily="18" charset="0"/>
              </a:rPr>
              <a:t>HOM Diagnostic </a:t>
            </a:r>
            <a:r>
              <a:rPr lang="en-US" sz="4000" dirty="0" smtClean="0">
                <a:solidFill>
                  <a:schemeClr val="bg1"/>
                </a:solidFill>
                <a:effectLst>
                  <a:outerShdw blurRad="38100" dist="38100" dir="2700000" algn="tl">
                    <a:srgbClr val="000000"/>
                  </a:outerShdw>
                </a:effectLst>
                <a:cs typeface="Times New Roman" pitchFamily="18" charset="0"/>
              </a:rPr>
              <a:t>in 3</a:t>
            </a:r>
            <a:r>
              <a:rPr lang="en-US" sz="4000" baseline="30000" dirty="0" smtClean="0">
                <a:solidFill>
                  <a:schemeClr val="bg1"/>
                </a:solidFill>
                <a:effectLst>
                  <a:outerShdw blurRad="38100" dist="38100" dir="2700000" algn="tl">
                    <a:srgbClr val="000000"/>
                  </a:outerShdw>
                </a:effectLst>
                <a:cs typeface="Times New Roman" pitchFamily="18" charset="0"/>
              </a:rPr>
              <a:t>rd</a:t>
            </a:r>
            <a:r>
              <a:rPr lang="en-US" sz="4000" dirty="0" smtClean="0">
                <a:solidFill>
                  <a:schemeClr val="bg1"/>
                </a:solidFill>
                <a:effectLst>
                  <a:outerShdw blurRad="38100" dist="38100" dir="2700000" algn="tl">
                    <a:srgbClr val="000000"/>
                  </a:outerShdw>
                </a:effectLst>
                <a:cs typeface="Times New Roman" pitchFamily="18" charset="0"/>
              </a:rPr>
              <a:t> Harmonic Cavities at FLASH </a:t>
            </a:r>
            <a:r>
              <a:rPr lang="en-GB" sz="4000" dirty="0" smtClean="0">
                <a:solidFill>
                  <a:schemeClr val="bg1"/>
                </a:solidFill>
                <a:cs typeface="Times New Roman" pitchFamily="18" charset="0"/>
              </a:rPr>
              <a:t>-</a:t>
            </a:r>
            <a:r>
              <a:rPr lang="en-GB" sz="4000" dirty="0">
                <a:solidFill>
                  <a:schemeClr val="bg1"/>
                </a:solidFill>
                <a:cs typeface="Times New Roman" pitchFamily="18" charset="0"/>
              </a:rPr>
              <a:t>Staff</a:t>
            </a:r>
            <a:endParaRPr lang="en-US" sz="4000" dirty="0">
              <a:solidFill>
                <a:schemeClr val="bg1"/>
              </a:solidFill>
              <a:cs typeface="Times New Roman" pitchFamily="18" charset="0"/>
            </a:endParaRPr>
          </a:p>
        </p:txBody>
      </p:sp>
      <p:sp>
        <p:nvSpPr>
          <p:cNvPr id="6" name="Text Box 11"/>
          <p:cNvSpPr txBox="1">
            <a:spLocks noChangeArrowheads="1"/>
          </p:cNvSpPr>
          <p:nvPr/>
        </p:nvSpPr>
        <p:spPr bwMode="auto">
          <a:xfrm>
            <a:off x="0" y="6110288"/>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a:solidFill>
                  <a:schemeClr val="tx1"/>
                </a:solidFill>
              </a:rPr>
              <a:t>I. Shinton, CI/Univ. of Manchester PDRA</a:t>
            </a:r>
            <a:endParaRPr lang="en-US" sz="1200" u="sng">
              <a:solidFill>
                <a:schemeClr val="tx1"/>
              </a:solidFill>
            </a:endParaRPr>
          </a:p>
        </p:txBody>
      </p:sp>
      <p:sp>
        <p:nvSpPr>
          <p:cNvPr id="7" name="Text Box 13"/>
          <p:cNvSpPr txBox="1">
            <a:spLocks noChangeArrowheads="1"/>
          </p:cNvSpPr>
          <p:nvPr/>
        </p:nvSpPr>
        <p:spPr bwMode="auto">
          <a:xfrm>
            <a:off x="1517650" y="6019800"/>
            <a:ext cx="18462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a:solidFill>
                  <a:schemeClr val="tx1"/>
                </a:solidFill>
              </a:rPr>
              <a:t>N. Juntong, CI/Univ. of Manchester PhD student</a:t>
            </a:r>
          </a:p>
          <a:p>
            <a:pPr algn="l" eaLnBrk="1" hangingPunct="1"/>
            <a:r>
              <a:rPr lang="en-GB" sz="1200">
                <a:solidFill>
                  <a:schemeClr val="tx1"/>
                </a:solidFill>
              </a:rPr>
              <a:t>(PT on FP7)</a:t>
            </a:r>
            <a:endParaRPr lang="en-US" sz="1200" u="sng">
              <a:solidFill>
                <a:schemeClr val="tx1"/>
              </a:solidFill>
            </a:endParaRPr>
          </a:p>
        </p:txBody>
      </p:sp>
      <p:pic>
        <p:nvPicPr>
          <p:cNvPr id="8"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750" y="4022725"/>
            <a:ext cx="1093788"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9" name="Picture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6725" y="4002088"/>
            <a:ext cx="1020763"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10" name="Picture 16" descr="100_35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0550" y="3963988"/>
            <a:ext cx="1779588" cy="133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7"/>
          <p:cNvSpPr txBox="1">
            <a:spLocks noChangeArrowheads="1"/>
          </p:cNvSpPr>
          <p:nvPr/>
        </p:nvSpPr>
        <p:spPr bwMode="auto">
          <a:xfrm>
            <a:off x="2984500" y="5324475"/>
            <a:ext cx="18462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C. </a:t>
            </a:r>
            <a:r>
              <a:rPr lang="en-GB" sz="1200" dirty="0" err="1">
                <a:solidFill>
                  <a:schemeClr val="tx1"/>
                </a:solidFill>
              </a:rPr>
              <a:t>Glasman</a:t>
            </a:r>
            <a:r>
              <a:rPr lang="en-GB" sz="1200" dirty="0">
                <a:solidFill>
                  <a:schemeClr val="tx1"/>
                </a:solidFill>
              </a:rPr>
              <a:t>, CI/Univ. of Manchester PhD student</a:t>
            </a:r>
          </a:p>
          <a:p>
            <a:pPr algn="l" eaLnBrk="1" hangingPunct="1"/>
            <a:r>
              <a:rPr lang="en-GB" sz="1200" dirty="0">
                <a:solidFill>
                  <a:schemeClr val="tx1"/>
                </a:solidFill>
              </a:rPr>
              <a:t>(PT on FP7)</a:t>
            </a:r>
            <a:endParaRPr lang="en-US" sz="1200" u="sng" dirty="0">
              <a:solidFill>
                <a:schemeClr val="tx1"/>
              </a:solidFill>
            </a:endParaRPr>
          </a:p>
        </p:txBody>
      </p:sp>
      <p:pic>
        <p:nvPicPr>
          <p:cNvPr id="12" name="Picture 19" descr="glock_h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95863" y="3960813"/>
            <a:ext cx="13271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0"/>
          <p:cNvSpPr txBox="1">
            <a:spLocks noChangeArrowheads="1"/>
          </p:cNvSpPr>
          <p:nvPr/>
        </p:nvSpPr>
        <p:spPr bwMode="auto">
          <a:xfrm>
            <a:off x="4873625" y="5030788"/>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H-W </a:t>
            </a:r>
            <a:r>
              <a:rPr lang="en-GB" sz="1200" dirty="0" err="1">
                <a:solidFill>
                  <a:schemeClr val="tx1"/>
                </a:solidFill>
              </a:rPr>
              <a:t>Glock</a:t>
            </a:r>
            <a:r>
              <a:rPr lang="en-GB" sz="1200" dirty="0">
                <a:solidFill>
                  <a:schemeClr val="tx1"/>
                </a:solidFill>
              </a:rPr>
              <a:t>, Univ. of Rostock, PDRA</a:t>
            </a:r>
            <a:endParaRPr lang="en-US" sz="1200" u="sng" dirty="0">
              <a:solidFill>
                <a:schemeClr val="tx1"/>
              </a:solidFill>
            </a:endParaRPr>
          </a:p>
        </p:txBody>
      </p:sp>
      <p:pic>
        <p:nvPicPr>
          <p:cNvPr id="14" name="Picture 22" descr="newsimage?id=68131&amp;size=thumbnail"/>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2725" y="4005263"/>
            <a:ext cx="1030288"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3"/>
          <p:cNvSpPr txBox="1">
            <a:spLocks noChangeArrowheads="1"/>
          </p:cNvSpPr>
          <p:nvPr/>
        </p:nvSpPr>
        <p:spPr bwMode="auto">
          <a:xfrm>
            <a:off x="6475413" y="5246688"/>
            <a:ext cx="1300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U. Van </a:t>
            </a:r>
            <a:r>
              <a:rPr lang="en-GB" sz="1200" dirty="0" err="1">
                <a:solidFill>
                  <a:schemeClr val="tx1"/>
                </a:solidFill>
              </a:rPr>
              <a:t>Rienen</a:t>
            </a:r>
            <a:r>
              <a:rPr lang="en-GB" sz="1200" dirty="0">
                <a:solidFill>
                  <a:schemeClr val="tx1"/>
                </a:solidFill>
              </a:rPr>
              <a:t>, </a:t>
            </a:r>
            <a:br>
              <a:rPr lang="en-GB" sz="1200" dirty="0">
                <a:solidFill>
                  <a:schemeClr val="tx1"/>
                </a:solidFill>
              </a:rPr>
            </a:br>
            <a:r>
              <a:rPr lang="en-GB" sz="1200" dirty="0">
                <a:solidFill>
                  <a:schemeClr val="tx1"/>
                </a:solidFill>
              </a:rPr>
              <a:t>Univ. of Rostock </a:t>
            </a:r>
            <a:endParaRPr lang="en-US" sz="1200" u="sng" dirty="0">
              <a:solidFill>
                <a:schemeClr val="tx1"/>
              </a:solidFill>
            </a:endParaRPr>
          </a:p>
        </p:txBody>
      </p:sp>
      <p:pic>
        <p:nvPicPr>
          <p:cNvPr id="16" name="Picture 27" descr="ni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05738" y="3886200"/>
            <a:ext cx="1147762"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8"/>
          <p:cNvSpPr txBox="1">
            <a:spLocks noChangeArrowheads="1"/>
          </p:cNvSpPr>
          <p:nvPr/>
        </p:nvSpPr>
        <p:spPr bwMode="auto">
          <a:xfrm>
            <a:off x="7639050" y="5189538"/>
            <a:ext cx="13001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N. </a:t>
            </a:r>
            <a:r>
              <a:rPr lang="en-GB" sz="1200" dirty="0" err="1">
                <a:solidFill>
                  <a:schemeClr val="tx1"/>
                </a:solidFill>
              </a:rPr>
              <a:t>Baboi</a:t>
            </a:r>
            <a:r>
              <a:rPr lang="en-GB" sz="1200" dirty="0">
                <a:solidFill>
                  <a:schemeClr val="tx1"/>
                </a:solidFill>
              </a:rPr>
              <a:t>, DESY</a:t>
            </a:r>
            <a:endParaRPr lang="en-US" sz="1200" u="sng" dirty="0">
              <a:solidFill>
                <a:schemeClr val="tx1"/>
              </a:solidFill>
            </a:endParaRPr>
          </a:p>
        </p:txBody>
      </p:sp>
      <p:pic>
        <p:nvPicPr>
          <p:cNvPr id="18" name="Picture 2" descr="Pei's face shot in Thailand"/>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31150" y="5407025"/>
            <a:ext cx="7810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8"/>
          <p:cNvSpPr txBox="1">
            <a:spLocks noChangeArrowheads="1"/>
          </p:cNvSpPr>
          <p:nvPr/>
        </p:nvSpPr>
        <p:spPr bwMode="auto">
          <a:xfrm>
            <a:off x="7543800" y="6396038"/>
            <a:ext cx="1778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P. Zhang, DESY/Univ. Of Manchester</a:t>
            </a:r>
            <a:endParaRPr lang="en-US" sz="1200" u="sng" dirty="0">
              <a:solidFill>
                <a:schemeClr val="tx1"/>
              </a:solidFill>
            </a:endParaRPr>
          </a:p>
        </p:txBody>
      </p:sp>
      <p:sp>
        <p:nvSpPr>
          <p:cNvPr id="20" name="TextBox 19"/>
          <p:cNvSpPr txBox="1">
            <a:spLocks noChangeArrowheads="1"/>
          </p:cNvSpPr>
          <p:nvPr/>
        </p:nvSpPr>
        <p:spPr bwMode="auto">
          <a:xfrm>
            <a:off x="7721600" y="3530600"/>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rPr>
              <a:t>WP 10.5.1</a:t>
            </a:r>
            <a:endParaRPr lang="en-GB" u="sng" dirty="0">
              <a:solidFill>
                <a:schemeClr val="tx1"/>
              </a:solidFill>
            </a:endParaRPr>
          </a:p>
        </p:txBody>
      </p:sp>
      <p:sp>
        <p:nvSpPr>
          <p:cNvPr id="21" name="TextBox 20"/>
          <p:cNvSpPr txBox="1">
            <a:spLocks noChangeArrowheads="1"/>
          </p:cNvSpPr>
          <p:nvPr/>
        </p:nvSpPr>
        <p:spPr bwMode="auto">
          <a:xfrm>
            <a:off x="5727733" y="3553778"/>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rPr>
              <a:t>WP 10.5.3</a:t>
            </a:r>
            <a:endParaRPr lang="en-GB" u="sng" dirty="0">
              <a:solidFill>
                <a:schemeClr val="tx1"/>
              </a:solidFill>
            </a:endParaRPr>
          </a:p>
        </p:txBody>
      </p:sp>
      <p:sp>
        <p:nvSpPr>
          <p:cNvPr id="22" name="TextBox 21"/>
          <p:cNvSpPr txBox="1">
            <a:spLocks noChangeArrowheads="1"/>
          </p:cNvSpPr>
          <p:nvPr/>
        </p:nvSpPr>
        <p:spPr bwMode="auto">
          <a:xfrm>
            <a:off x="1262856" y="3522345"/>
            <a:ext cx="1177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u="sng" dirty="0">
                <a:solidFill>
                  <a:schemeClr val="tx1"/>
                </a:solidFill>
                <a:uFill>
                  <a:solidFill>
                    <a:schemeClr val="tx1"/>
                  </a:solidFill>
                </a:uFill>
              </a:rPr>
              <a:t>WP 10.5.2</a:t>
            </a:r>
            <a:endParaRPr lang="en-GB" u="sng" dirty="0">
              <a:solidFill>
                <a:schemeClr val="tx1"/>
              </a:solidFill>
              <a:uFill>
                <a:solidFill>
                  <a:schemeClr val="tx1"/>
                </a:solidFill>
              </a:uFill>
            </a:endParaRPr>
          </a:p>
        </p:txBody>
      </p:sp>
      <p:sp>
        <p:nvSpPr>
          <p:cNvPr id="23" name="AutoShape 2" descr="data:image/jpg;base64,/9j/4AAQSkZJRgABAQAAAQABAAD/2wCEAAkGBhMSERUSEhQWFRUUFBcYFBcXFxQYFRcgGRQaFxcdFxgZGyYeHCUkIRcVHzAgIycpLiwsFiIxNTAqNSYrLCkBCQoKDgwOGg8PFykkHCApKTUpNSkpKS4qKS41KSwpKSkpKSkpKSkpKSkpLCktKSkpKSwpKSwqKSwpKSkpLCksKf/AABEIAGcASwMBIgACEQEDEQH/xAAbAAACAgMBAAAAAAAAAAAAAAAEBQMGAAECB//EADcQAAECBAMGBAUDAwUAAAAAAAECEQADBCESMUEFIlFhcYEGEzKhB5GxwfAUQtGi4fEVM1Jicv/EABkBAAMBAQEAAAAAAAAAAAAAAAECAwQABf/EACIRAAICAgIBBQEAAAAAAAAAAAABAhESIQMxUQQTQUKhMv/aAAwDAQACEQMRAD8ACMgYn/b7xNNQCxHccecQInb18uQDCCBLUTa446QqdnaZOUlt1MZKUR+0jsY5WoIG+W4QH/ralk4LAa3JNtI4piHLQDmloimUge1uohLO2zMKrP3DkdOEEy66YkErdQ7AZQwHEKmyFgbt/lEi5igLjQZR1S1WMApbIFtYIvw7RwtAAmOM2Iy45xJ5B0HvEy6ZOovxjkShxME6hcuUvgW1/BDCmmYJdgSo5A6P+PBCZrRHtEtKUsZgHvaEQYqnYpq8SlBIJUrVuJ4dIdTfBM9EgLSl3DqF3FveGXwzoEzyqcQ+AgAcyHP2j0/MM1oCds0VR4lsrw4Zqg7i7GG+1fhcoS1TJU0lQuAwAPIgZxepnhuWJhmS3Qo+psj1EGykkBlPHK7KUq0eJ0U4pwp9JGY4EWP3iwpWcAUb2hF8R6T9PV7hYTgVjk+6qGFECZaH1SHvnaHap0ZpaJlKCrA3iMgak+0am06kkHTpExbh8xeA3QpqolCxNzppnES5Cp6fJQCVqBwgatdhEVUom4e2sMNgSUrqEpUfWCNQXzt8m7wjdBirkkOfhMtMujmlZw4ZygomzMlP+IsdR46pE2EwHo5gXZOwgqVPQoYRNqFzGGjhPEcjAK/h3LC8WI9StR+QNhAXWjVirpjSr8XIRLEzCSDkweEJ+JySvAmUT/6UkHsl4stTsmWKZMthhB+/94DpPDEkXABHQQdj0q0U74iUgqk0kwAjHNMs5EjGzZWsU+8ST6aWlkoCkgBgFNiGF03a2gMWrxBs9C0IQzYZiClrMch9YrG2ThnKTmU4QeZbehreiXIkotvs7p5SWYuTHKtnh/WRENGvexfmcTecIBlsS16ypDB2LdOxF4HpkqThKVKdKgp1O7hm+nuY0qYzMrqOEYL3CiNBzJ0f+0TckTvZ6dsDbwnKWpmbyyRpdDFuTpMGz64qVhBAAFz9IoPh7aYp6hMk3xoIWr/t6h2DERdJlImcHxKRldBAP0Mcno9b23GsluhNWLrStvM3Qp3CALO4DEkcs4JNepBCUuXzGogWo2VLcpKp8w6k3+7e0T02y5dOglCSCdVEkkni8B2Ueka2vtIy5KphIBSUn+oRRjXFa1E6uX56/nOG23a0zGpwRiWSEWBSpSUmYEF/+QBHUiEdJhXLxSw266kPlZ3Tyytp0i1NRsyTg+RPHtfAxpptlWyv8rZd4IE6FtJNuokgDJn56wR+o6fOAY6Fn6SbZQDG4N0sTnk+XOJpdVLQpOK6gp1NkLjI2eAqjaRW4JL8C3s0LiTvcW+8JirLw41B32WOdtqSZwWElJCjZR3VggpUHGTgqHJ4cbM8Xqp1lK99AbCpswzpJ5t8iCNI87VNUOhzBuIYbKrkoVvOZZ3Zg/cgHVJPAsoHQhjYwyX1Zv5eRcqzX9L9PQ5vxMlk2DDpC+p8UzKn0Bhp10eEWzKaXOTiCGIICgdCwPQgggghwQYsMmlwJ3EswLnIAAOXJyDX7Q2LTxMvuWrBaamAqKcquKfzJ808Tgf6hoQ0u0ESSMCQtQ9SnOBN7s2cF7b27IFOrBj3ywUpJT5odLlD3Z0TRdrRSJ9ctfIDICwH8xXljjBRD6b1EYOU/l6LkmrQskpZJLMDfqxiXCrh7n+YrFLMLOYNG0FDWIMm0pOyNYeI5ROPDp/F46SWiJcwpOIXI49GjhgmZSu8Lq6oTJYm5yA1vn26xqZtCcQwCQeOvygZNAVOV7xOcFLyK5eCxeFds+UVLGHy7YslFKRiUSAWdiez8rM/HO2qgK/TFSAn1YkvvJYEvivkpFrMSeTU6lpcCnSe3GzX7RZfGsj/AGGVjC5AWo5E4jd9SzAW4Rq4+SovyZpxcpWynVFc8x1FRBtiUXOf0g+RT6iNS6RI0c8SLdhGTKAftJB5WjO3fZWMaCEyS9zaCQRAVNKIDXPWCxLhSqJWjhUqMjIAxpMuN4WjIyOOo4LGGO3NpJmop0hGFUqnCFG28LEaly+Mvb1ANZzkZDR0TktoVpESIlGMjIVjIkYC0YDGRkcE/9k="/>
          <p:cNvSpPr>
            <a:spLocks noChangeAspect="1" noChangeArrowheads="1"/>
          </p:cNvSpPr>
          <p:nvPr/>
        </p:nvSpPr>
        <p:spPr bwMode="auto">
          <a:xfrm>
            <a:off x="77788" y="-465138"/>
            <a:ext cx="714375" cy="981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4" name="Group 23"/>
          <p:cNvGrpSpPr/>
          <p:nvPr/>
        </p:nvGrpSpPr>
        <p:grpSpPr>
          <a:xfrm>
            <a:off x="4830763" y="5475288"/>
            <a:ext cx="1874837" cy="1154232"/>
            <a:chOff x="4830763" y="5407025"/>
            <a:chExt cx="1974850" cy="1222495"/>
          </a:xfrm>
        </p:grpSpPr>
        <p:pic>
          <p:nvPicPr>
            <p:cNvPr id="25" name="Picture 6" descr="http://t3.gstatic.com/images?q=tbn:ANd9GcQvgpY-W3Z3aPn-RccnOJxaYDGq8NJCc4B8_FYOnekupLW4nv_L&amp;t=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06377" y="5407025"/>
              <a:ext cx="722039" cy="993775"/>
            </a:xfrm>
            <a:prstGeom prst="rect">
              <a:avLst/>
            </a:prstGeom>
            <a:noFill/>
            <a:extLst>
              <a:ext uri="{909E8E84-426E-40DD-AFC4-6F175D3DCCD1}">
                <a14:hiddenFill xmlns:a14="http://schemas.microsoft.com/office/drawing/2010/main">
                  <a:solidFill>
                    <a:srgbClr val="FFFFFF"/>
                  </a:solidFill>
                </a14:hiddenFill>
              </a:ext>
            </a:extLst>
          </p:spPr>
        </p:pic>
        <p:sp>
          <p:nvSpPr>
            <p:cNvPr id="26" name="Text Box 20"/>
            <p:cNvSpPr txBox="1">
              <a:spLocks noChangeArrowheads="1"/>
            </p:cNvSpPr>
            <p:nvPr/>
          </p:nvSpPr>
          <p:spPr bwMode="auto">
            <a:xfrm>
              <a:off x="4830763" y="6352521"/>
              <a:ext cx="1974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smtClean="0">
                  <a:solidFill>
                    <a:schemeClr val="tx1"/>
                  </a:solidFill>
                </a:rPr>
                <a:t>T. </a:t>
              </a:r>
              <a:r>
                <a:rPr lang="en-GB" sz="1200" dirty="0" err="1" smtClean="0">
                  <a:solidFill>
                    <a:schemeClr val="tx1"/>
                  </a:solidFill>
                </a:rPr>
                <a:t>Flisgen</a:t>
              </a:r>
              <a:r>
                <a:rPr lang="en-GB" sz="1200" dirty="0" smtClean="0">
                  <a:solidFill>
                    <a:schemeClr val="tx1"/>
                  </a:solidFill>
                </a:rPr>
                <a:t> ,Univ</a:t>
              </a:r>
              <a:r>
                <a:rPr lang="en-GB" sz="1200" dirty="0">
                  <a:solidFill>
                    <a:schemeClr val="tx1"/>
                  </a:solidFill>
                </a:rPr>
                <a:t>. of </a:t>
              </a:r>
              <a:r>
                <a:rPr lang="en-GB" sz="1200" dirty="0" smtClean="0">
                  <a:solidFill>
                    <a:schemeClr val="tx1"/>
                  </a:solidFill>
                </a:rPr>
                <a:t>Rostock</a:t>
              </a:r>
              <a:endParaRPr lang="en-US" sz="1200" u="sng" dirty="0">
                <a:solidFill>
                  <a:schemeClr val="tx1"/>
                </a:solidFill>
              </a:endParaRPr>
            </a:p>
          </p:txBody>
        </p:sp>
      </p:grpSp>
    </p:spTree>
    <p:extLst>
      <p:ext uri="{BB962C8B-B14F-4D97-AF65-F5344CB8AC3E}">
        <p14:creationId xmlns:p14="http://schemas.microsoft.com/office/powerpoint/2010/main" val="1576342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par>
                                <p:cTn id="14" presetID="9" presetClass="entr" presetSubtype="0"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dissolve">
                                      <p:cBhvr>
                                        <p:cTn id="16" dur="500"/>
                                        <p:tgtEl>
                                          <p:spTgt spid="18"/>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dissolve">
                                      <p:cBhvr>
                                        <p:cTn id="24" dur="500"/>
                                        <p:tgtEl>
                                          <p:spTgt spid="10"/>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par>
                                <p:cTn id="28" presetID="9"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dissolve">
                                      <p:cBhvr>
                                        <p:cTn id="30" dur="500"/>
                                        <p:tgtEl>
                                          <p:spTgt spid="9"/>
                                        </p:tgtEl>
                                      </p:cBhvr>
                                    </p:animEffect>
                                  </p:childTnLst>
                                </p:cTn>
                              </p:par>
                              <p:par>
                                <p:cTn id="31" presetID="9"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dissolve">
                                      <p:cBhvr>
                                        <p:cTn id="33" dur="500"/>
                                        <p:tgtEl>
                                          <p:spTgt spid="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dissolve">
                                      <p:cBhvr>
                                        <p:cTn id="36" dur="500"/>
                                        <p:tgtEl>
                                          <p:spTgt spid="6"/>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dissolve">
                                      <p:cBhvr>
                                        <p:cTn id="39" dur="500"/>
                                        <p:tgtEl>
                                          <p:spTgt spid="7"/>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dissolve">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dissolve">
                                      <p:cBhvr>
                                        <p:cTn id="47" dur="500"/>
                                        <p:tgtEl>
                                          <p:spTgt spid="15"/>
                                        </p:tgtEl>
                                      </p:cBhvr>
                                    </p:animEffect>
                                  </p:childTnLst>
                                </p:cTn>
                              </p:par>
                              <p:par>
                                <p:cTn id="48" presetID="9" presetClass="entr" presetSubtype="0" fill="hold"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dissolve">
                                      <p:cBhvr>
                                        <p:cTn id="50" dur="500"/>
                                        <p:tgtEl>
                                          <p:spTgt spid="14"/>
                                        </p:tgtEl>
                                      </p:cBhvr>
                                    </p:animEffect>
                                  </p:childTnLst>
                                </p:cTn>
                              </p:par>
                              <p:par>
                                <p:cTn id="51" presetID="9" presetClass="entr" presetSubtype="0" fill="hold"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dissolve">
                                      <p:cBhvr>
                                        <p:cTn id="53" dur="500"/>
                                        <p:tgtEl>
                                          <p:spTgt spid="12"/>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dissolve">
                                      <p:cBhvr>
                                        <p:cTn id="56" dur="500"/>
                                        <p:tgtEl>
                                          <p:spTgt spid="13"/>
                                        </p:tgtEl>
                                      </p:cBhvr>
                                    </p:animEffect>
                                  </p:childTnLst>
                                </p:cTn>
                              </p:par>
                              <p:par>
                                <p:cTn id="57" presetID="9"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dissolve">
                                      <p:cBhvr>
                                        <p:cTn id="59" dur="500"/>
                                        <p:tgtEl>
                                          <p:spTgt spid="21"/>
                                        </p:tgtEl>
                                      </p:cBhvr>
                                    </p:animEffect>
                                  </p:childTnLst>
                                </p:cTn>
                              </p:par>
                              <p:par>
                                <p:cTn id="60" presetID="10" presetClass="entr" presetSubtype="0" fill="hold" nodeType="with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3" grpId="0"/>
      <p:bldP spid="15" grpId="0"/>
      <p:bldP spid="17" grpId="0"/>
      <p:bldP spid="19" grpId="0"/>
      <p:bldP spid="20" grpId="0"/>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41864" y="4797152"/>
            <a:ext cx="9144000" cy="1969770"/>
          </a:xfrm>
          <a:prstGeom prst="rect">
            <a:avLst/>
          </a:prstGeom>
          <a:noFill/>
          <a:ln w="9525">
            <a:noFill/>
            <a:miter lim="800000"/>
            <a:headEnd/>
            <a:tailEnd/>
          </a:ln>
        </p:spPr>
        <p:txBody>
          <a:bodyPr wrap="square">
            <a:spAutoFit/>
          </a:bodyPr>
          <a:lstStyle/>
          <a:p>
            <a:pPr indent="-228600">
              <a:buFont typeface="Wingdings" pitchFamily="2" charset="2"/>
              <a:buChar char="Ø"/>
              <a:tabLst>
                <a:tab pos="457200" algn="l"/>
              </a:tabLst>
            </a:pPr>
            <a:r>
              <a:rPr lang="en-GB" sz="1400" dirty="0"/>
              <a:t>75% cut: The electronics required for the deliverables will be adversely affected.  Software licences will be cut and travel curtailed.   The major focus of this effort will entail taking part in shifts as part of the experimental programme.  Partners from the University of Rostock and University of Manchester necessarily need a commensurate travel budget to travel to DESY lab</a:t>
            </a:r>
            <a:r>
              <a:rPr lang="en-GB" sz="1400" dirty="0" smtClean="0"/>
              <a:t>.</a:t>
            </a:r>
          </a:p>
          <a:p>
            <a:pPr indent="-228600">
              <a:buFont typeface="Wingdings" pitchFamily="2" charset="2"/>
              <a:buChar char="Ø"/>
              <a:tabLst>
                <a:tab pos="457200" algn="l"/>
              </a:tabLst>
            </a:pPr>
            <a:endParaRPr lang="en-GB" sz="1400" dirty="0" smtClean="0"/>
          </a:p>
          <a:p>
            <a:pPr indent="-228600">
              <a:buFont typeface="Wingdings" pitchFamily="2" charset="2"/>
              <a:buChar char="Ø"/>
              <a:tabLst>
                <a:tab pos="457200" algn="l"/>
              </a:tabLst>
            </a:pPr>
            <a:r>
              <a:rPr lang="en-GB" sz="1400" dirty="0"/>
              <a:t>50% cut: This would essentially make the project untenable.   </a:t>
            </a:r>
            <a:r>
              <a:rPr lang="en-GB" altLang="ko-KR" sz="1400" b="1" dirty="0" smtClean="0">
                <a:latin typeface="Times New Roman" pitchFamily="18" charset="0"/>
                <a:ea typeface="Gulim" pitchFamily="34" charset="-127"/>
                <a:cs typeface="Times New Roman" pitchFamily="18" charset="0"/>
              </a:rPr>
              <a:t/>
            </a:r>
            <a:br>
              <a:rPr lang="en-GB" altLang="ko-KR" sz="1400" b="1" dirty="0" smtClean="0">
                <a:latin typeface="Times New Roman" pitchFamily="18" charset="0"/>
                <a:ea typeface="Gulim" pitchFamily="34" charset="-127"/>
                <a:cs typeface="Times New Roman" pitchFamily="18" charset="0"/>
              </a:rPr>
            </a:br>
            <a:r>
              <a:rPr lang="en-GB" altLang="ko-KR" sz="1400" b="1" dirty="0" smtClean="0">
                <a:latin typeface="Times New Roman" pitchFamily="18" charset="0"/>
                <a:ea typeface="Gulim" pitchFamily="34" charset="-127"/>
                <a:cs typeface="Times New Roman" pitchFamily="18" charset="0"/>
              </a:rPr>
              <a:t> </a:t>
            </a:r>
            <a:r>
              <a:rPr lang="en-GB" altLang="ko-KR" sz="2000" b="1" dirty="0" smtClean="0">
                <a:latin typeface="Times New Roman" pitchFamily="18" charset="0"/>
                <a:ea typeface="Gulim" pitchFamily="34" charset="-127"/>
                <a:cs typeface="Times New Roman" pitchFamily="18" charset="0"/>
              </a:rPr>
              <a:t/>
            </a:r>
            <a:br>
              <a:rPr lang="en-GB" altLang="ko-KR" sz="2000" b="1" dirty="0" smtClean="0">
                <a:latin typeface="Times New Roman" pitchFamily="18" charset="0"/>
                <a:ea typeface="Gulim" pitchFamily="34" charset="-127"/>
                <a:cs typeface="Times New Roman" pitchFamily="18" charset="0"/>
              </a:rPr>
            </a:br>
            <a:endParaRPr lang="fr-FR" altLang="ko-KR" sz="2400" dirty="0">
              <a:latin typeface="Arial" pitchFamily="34" charset="0"/>
              <a:ea typeface="Gulim" pitchFamily="34" charset="-127"/>
            </a:endParaRPr>
          </a:p>
        </p:txBody>
      </p:sp>
      <p:graphicFrame>
        <p:nvGraphicFramePr>
          <p:cNvPr id="5" name="Table 4"/>
          <p:cNvGraphicFramePr>
            <a:graphicFrameLocks noGrp="1"/>
          </p:cNvGraphicFramePr>
          <p:nvPr>
            <p:extLst>
              <p:ext uri="{D42A27DB-BD31-4B8C-83A1-F6EECF244321}">
                <p14:modId xmlns:p14="http://schemas.microsoft.com/office/powerpoint/2010/main" val="3243252525"/>
              </p:ext>
            </p:extLst>
          </p:nvPr>
        </p:nvGraphicFramePr>
        <p:xfrm>
          <a:off x="395536" y="1704990"/>
          <a:ext cx="8026401" cy="3067050"/>
        </p:xfrm>
        <a:graphic>
          <a:graphicData uri="http://schemas.openxmlformats.org/drawingml/2006/table">
            <a:tbl>
              <a:tblPr>
                <a:tableStyleId>{5C22544A-7EE6-4342-B048-85BDC9FD1C3A}</a:tableStyleId>
              </a:tblPr>
              <a:tblGrid>
                <a:gridCol w="634749"/>
                <a:gridCol w="1894726"/>
                <a:gridCol w="622054"/>
                <a:gridCol w="609359"/>
                <a:gridCol w="609359"/>
                <a:gridCol w="609359"/>
                <a:gridCol w="609359"/>
                <a:gridCol w="609359"/>
                <a:gridCol w="609359"/>
                <a:gridCol w="609359"/>
                <a:gridCol w="609359"/>
              </a:tblGrid>
              <a:tr h="400050">
                <a:tc>
                  <a:txBody>
                    <a:bodyPr/>
                    <a:lstStyle/>
                    <a:p>
                      <a:pPr algn="r" fontAlgn="b"/>
                      <a:r>
                        <a:rPr lang="en-GB" sz="2400" u="none" strike="noStrike" dirty="0">
                          <a:effectLst/>
                        </a:rPr>
                        <a:t>75%</a:t>
                      </a:r>
                      <a:endParaRPr lang="en-GB" sz="2400" b="0" i="0" u="none" strike="noStrike" dirty="0">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dirty="0">
                          <a:effectLst/>
                        </a:rPr>
                        <a:t> </a:t>
                      </a:r>
                      <a:endParaRPr lang="en-GB" sz="1100" b="0" i="0" u="none" strike="noStrike" dirty="0">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rowSpan="2">
                  <a:txBody>
                    <a:bodyPr/>
                    <a:lstStyle/>
                    <a:p>
                      <a:pPr algn="l" fontAlgn="ctr"/>
                      <a:r>
                        <a:rPr lang="en-GB" sz="1100" u="none" strike="noStrike">
                          <a:effectLst/>
                        </a:rPr>
                        <a:t>Task</a:t>
                      </a:r>
                      <a:endParaRPr lang="en-GB" sz="1100" b="0" i="0" u="none" strike="noStrike">
                        <a:solidFill>
                          <a:srgbClr val="000000"/>
                        </a:solidFill>
                        <a:effectLst/>
                        <a:latin typeface="Calibri"/>
                      </a:endParaRPr>
                    </a:p>
                  </a:txBody>
                  <a:tcPr marL="9525" marR="9525" marT="9525" marB="0" anchor="ctr"/>
                </a:tc>
                <a:tc gridSpan="2">
                  <a:txBody>
                    <a:bodyPr/>
                    <a:lstStyle/>
                    <a:p>
                      <a:pPr algn="ctr" fontAlgn="t"/>
                      <a:r>
                        <a:rPr lang="en-GB" sz="1100" u="none" strike="noStrike">
                          <a:effectLst/>
                        </a:rPr>
                        <a:t>UMAN</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gridSpan="2">
                  <a:txBody>
                    <a:bodyPr/>
                    <a:lstStyle/>
                    <a:p>
                      <a:pPr algn="ctr" fontAlgn="t"/>
                      <a:r>
                        <a:rPr lang="en-GB" sz="1100" u="none" strike="noStrike">
                          <a:effectLst/>
                        </a:rPr>
                        <a:t>DESY</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gridSpan="2">
                  <a:txBody>
                    <a:bodyPr/>
                    <a:lstStyle/>
                    <a:p>
                      <a:pPr algn="ctr" fontAlgn="t"/>
                      <a:r>
                        <a:rPr lang="en-GB" sz="1100" u="none" strike="noStrike">
                          <a:effectLst/>
                        </a:rPr>
                        <a:t>UROS</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gridSpan="2">
                  <a:txBody>
                    <a:bodyPr/>
                    <a:lstStyle/>
                    <a:p>
                      <a:pPr algn="ctr" fontAlgn="t"/>
                      <a:r>
                        <a:rPr lang="en-GB" sz="1100" u="none" strike="noStrike">
                          <a:effectLst/>
                        </a:rPr>
                        <a:t>TOTAL</a:t>
                      </a:r>
                      <a:endParaRPr lang="en-GB" sz="1100" b="0" i="0" u="none" strike="noStrike">
                        <a:solidFill>
                          <a:srgbClr val="000000"/>
                        </a:solidFill>
                        <a:effectLst/>
                        <a:latin typeface="Calibri"/>
                      </a:endParaRPr>
                    </a:p>
                  </a:txBody>
                  <a:tcPr marL="9525" marR="9525" marT="9525" marB="0"/>
                </a:tc>
                <a:tc hMerge="1">
                  <a:txBody>
                    <a:bodyPr/>
                    <a:lstStyle/>
                    <a:p>
                      <a:endParaRPr lang="en-GB"/>
                    </a:p>
                  </a:txBody>
                  <a:tcPr/>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vMerge="1">
                  <a:txBody>
                    <a:bodyPr/>
                    <a:lstStyle/>
                    <a:p>
                      <a:endParaRPr lang="en-GB"/>
                    </a:p>
                  </a:txBody>
                  <a:tcPr/>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t"/>
                      <a:r>
                        <a:rPr lang="en-GB" sz="1100" u="none" strike="noStrike">
                          <a:effectLst/>
                        </a:rPr>
                        <a:t>MP</a:t>
                      </a:r>
                      <a:endParaRPr lang="en-GB" sz="1100" b="0" i="0" u="none" strike="noStrike">
                        <a:solidFill>
                          <a:srgbClr val="000000"/>
                        </a:solidFill>
                        <a:effectLst/>
                        <a:latin typeface="Calibri"/>
                      </a:endParaRPr>
                    </a:p>
                  </a:txBody>
                  <a:tcPr marL="9525" marR="9525" marT="9525" marB="0"/>
                </a:tc>
                <a:tc>
                  <a:txBody>
                    <a:bodyPr/>
                    <a:lstStyle/>
                    <a:p>
                      <a:pPr algn="ctr" fontAlgn="t"/>
                      <a:r>
                        <a:rPr lang="en-GB" sz="1100" u="none" strike="noStrike">
                          <a:effectLst/>
                        </a:rPr>
                        <a:t>Invest</a:t>
                      </a:r>
                      <a:endParaRPr lang="en-GB" sz="1100" b="0" i="0" u="none" strike="noStrike">
                        <a:solidFill>
                          <a:srgbClr val="000000"/>
                        </a:solidFill>
                        <a:effectLst/>
                        <a:latin typeface="Calibri"/>
                      </a:endParaRPr>
                    </a:p>
                  </a:txBody>
                  <a:tcPr marL="9525" marR="9525" marT="9525" marB="0"/>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3rd Harmonic HOM diagnostics</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2.8125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2.8125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2.50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8.125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Consumables</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22500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60000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45000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127500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Travel</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18750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7500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18750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45000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Individual sums</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336877.2</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41250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319671</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67500</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284152</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63750</a:t>
                      </a:r>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8.125</a:t>
                      </a:r>
                      <a:endParaRPr lang="en-GB" sz="1100" b="0" i="0" u="none" strike="noStrike">
                        <a:solidFill>
                          <a:srgbClr val="000000"/>
                        </a:solidFill>
                        <a:effectLst/>
                        <a:latin typeface="Calibri"/>
                      </a:endParaRPr>
                    </a:p>
                  </a:txBody>
                  <a:tcPr marL="9525" marR="9525" marT="9525" marB="0" anchor="b"/>
                </a:tc>
                <a:tc>
                  <a:txBody>
                    <a:bodyPr/>
                    <a:lstStyle/>
                    <a:p>
                      <a:pPr algn="ctr" fontAlgn="b"/>
                      <a:r>
                        <a:rPr lang="en-GB" sz="1100" u="none" strike="noStrike">
                          <a:effectLst/>
                        </a:rPr>
                        <a:t>172500</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gridSpan="2">
                  <a:txBody>
                    <a:bodyPr/>
                    <a:lstStyle/>
                    <a:p>
                      <a:pPr algn="ctr" fontAlgn="b"/>
                      <a:r>
                        <a:rPr lang="en-GB" sz="1100" u="none" strike="noStrike">
                          <a:effectLst/>
                        </a:rPr>
                        <a:t>378,127.20 €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gridSpan="2">
                  <a:txBody>
                    <a:bodyPr/>
                    <a:lstStyle/>
                    <a:p>
                      <a:pPr algn="ctr" fontAlgn="b"/>
                      <a:r>
                        <a:rPr lang="en-GB" sz="1100" u="none" strike="noStrike">
                          <a:effectLst/>
                        </a:rPr>
                        <a:t>387,171.00 €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gridSpan="2">
                  <a:txBody>
                    <a:bodyPr/>
                    <a:lstStyle/>
                    <a:p>
                      <a:pPr algn="ctr" fontAlgn="b"/>
                      <a:r>
                        <a:rPr lang="en-GB" sz="1100" u="none" strike="noStrike">
                          <a:effectLst/>
                        </a:rPr>
                        <a:t>347,902.00 €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gridSpan="2">
                  <a:txBody>
                    <a:bodyPr/>
                    <a:lstStyle/>
                    <a:p>
                      <a:pPr algn="ctr"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Sum total</a:t>
                      </a:r>
                      <a:endParaRPr lang="en-GB" sz="1100" b="0" i="0" u="none" strike="noStrike">
                        <a:solidFill>
                          <a:srgbClr val="000000"/>
                        </a:solidFill>
                        <a:effectLst/>
                        <a:latin typeface="Calibri"/>
                      </a:endParaRPr>
                    </a:p>
                  </a:txBody>
                  <a:tcPr marL="9525" marR="9525" marT="9525" marB="0" anchor="b"/>
                </a:tc>
                <a:tc gridSpan="6">
                  <a:txBody>
                    <a:bodyPr/>
                    <a:lstStyle/>
                    <a:p>
                      <a:pPr algn="ctr" fontAlgn="b"/>
                      <a:r>
                        <a:rPr lang="en-GB" sz="1100" u="none" strike="noStrike">
                          <a:effectLst/>
                        </a:rPr>
                        <a:t>1,113,200.20 €</a:t>
                      </a:r>
                      <a:endParaRPr lang="en-GB" sz="1100" b="0" i="0" u="none" strike="noStrike">
                        <a:solidFill>
                          <a:srgbClr val="000000"/>
                        </a:solidFill>
                        <a:effectLst/>
                        <a:latin typeface="Calibri"/>
                      </a:endParaRPr>
                    </a:p>
                  </a:txBody>
                  <a:tcPr marL="9525" marR="9525" marT="9525"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FF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Country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UK</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Germany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Germany</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r>
              <a:tr h="190500">
                <a:tc>
                  <a:txBody>
                    <a:bodyPr/>
                    <a:lstStyle/>
                    <a:p>
                      <a:pPr algn="l" fontAlgn="b"/>
                      <a:r>
                        <a:rPr lang="en-GB" sz="1100" u="none" strike="noStrike">
                          <a:effectLst/>
                        </a:rPr>
                        <a:t> </a:t>
                      </a:r>
                      <a:endParaRPr lang="en-GB" sz="1100" b="0" i="0"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Calculation basis €/year</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119778.56</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113660.8</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r" fontAlgn="b"/>
                      <a:r>
                        <a:rPr lang="en-GB" sz="800" u="none" strike="noStrike">
                          <a:effectLst/>
                        </a:rPr>
                        <a:t>113660.8</a:t>
                      </a:r>
                      <a:endParaRPr lang="en-GB" sz="800" b="0" i="1" u="none" strike="noStrike">
                        <a:solidFill>
                          <a:srgbClr val="000000"/>
                        </a:solidFill>
                        <a:effectLst/>
                        <a:latin typeface="Calibri"/>
                      </a:endParaRPr>
                    </a:p>
                  </a:txBody>
                  <a:tcPr marL="9525" marR="9525" marT="9525" marB="0" anchor="b"/>
                </a:tc>
                <a:tc>
                  <a:txBody>
                    <a:bodyPr/>
                    <a:lstStyle/>
                    <a:p>
                      <a:pPr algn="l" fontAlgn="b"/>
                      <a:r>
                        <a:rPr lang="en-GB" sz="800" u="none" strike="noStrike">
                          <a:effectLst/>
                        </a:rPr>
                        <a:t> </a:t>
                      </a:r>
                      <a:endParaRPr lang="en-GB" sz="800" b="0" i="1"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endParaRPr lang="en-GB" sz="1100" b="0" i="0" u="none" strike="noStrike">
                        <a:solidFill>
                          <a:srgbClr val="000000"/>
                        </a:solidFill>
                        <a:effectLst/>
                        <a:latin typeface="Calibri"/>
                      </a:endParaRPr>
                    </a:p>
                  </a:txBody>
                  <a:tcPr marL="9525" marR="9525" marT="9525" marB="0" anchor="b"/>
                </a:tc>
                <a:tc>
                  <a:txBody>
                    <a:bodyPr/>
                    <a:lstStyle/>
                    <a:p>
                      <a:pPr algn="l" fontAlgn="b"/>
                      <a:r>
                        <a:rPr lang="en-GB" sz="1100" u="none" strike="noStrike" dirty="0">
                          <a:effectLst/>
                        </a:rPr>
                        <a:t> </a:t>
                      </a:r>
                      <a:endParaRPr lang="en-GB" sz="1100" b="0" i="0" u="none" strike="noStrike" dirty="0">
                        <a:solidFill>
                          <a:srgbClr val="000000"/>
                        </a:solidFill>
                        <a:effectLst/>
                        <a:latin typeface="Calibri"/>
                      </a:endParaRPr>
                    </a:p>
                  </a:txBody>
                  <a:tcPr marL="9525" marR="9525" marT="9525" marB="0" anchor="b"/>
                </a:tc>
              </a:tr>
            </a:tbl>
          </a:graphicData>
        </a:graphic>
      </p:graphicFrame>
      <p:sp>
        <p:nvSpPr>
          <p:cNvPr id="6" name="Rectangle 5"/>
          <p:cNvSpPr>
            <a:spLocks noChangeArrowheads="1"/>
          </p:cNvSpPr>
          <p:nvPr/>
        </p:nvSpPr>
        <p:spPr bwMode="auto">
          <a:xfrm>
            <a:off x="0" y="0"/>
            <a:ext cx="9108574" cy="1340768"/>
          </a:xfrm>
          <a:prstGeom prst="rect">
            <a:avLst/>
          </a:prstGeom>
          <a:solidFill>
            <a:srgbClr val="0000FF"/>
          </a:solidFill>
          <a:ln w="9525">
            <a:noFill/>
            <a:miter lim="800000"/>
            <a:headEnd/>
            <a:tailEnd/>
          </a:ln>
          <a:effectLst/>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en-GB" sz="4000" dirty="0" err="1" smtClean="0">
                <a:solidFill>
                  <a:schemeClr val="bg1"/>
                </a:solidFill>
                <a:effectLst>
                  <a:outerShdw blurRad="38100" dist="38100" dir="2700000" algn="tl">
                    <a:srgbClr val="000000"/>
                  </a:outerShdw>
                </a:effectLst>
                <a:latin typeface="Times New Roman" pitchFamily="18" charset="0"/>
                <a:cs typeface="Times New Roman" pitchFamily="18" charset="0"/>
              </a:rPr>
              <a:t>Descoping</a:t>
            </a:r>
            <a:r>
              <a:rPr lang="en-GB" sz="4000" dirty="0" smtClean="0">
                <a:solidFill>
                  <a:schemeClr val="bg1"/>
                </a:solidFill>
                <a:effectLst>
                  <a:outerShdw blurRad="38100" dist="38100" dir="2700000" algn="tl">
                    <a:srgbClr val="000000"/>
                  </a:outerShdw>
                </a:effectLst>
                <a:latin typeface="Times New Roman" pitchFamily="18" charset="0"/>
                <a:cs typeface="Times New Roman" pitchFamily="18" charset="0"/>
              </a:rPr>
              <a:t> Options</a:t>
            </a:r>
            <a:endParaRPr lang="en-US" sz="40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6441818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140768" y="1628800"/>
            <a:ext cx="8751712" cy="2739211"/>
          </a:xfrm>
          <a:prstGeom prst="rect">
            <a:avLst/>
          </a:prstGeom>
          <a:noFill/>
          <a:ln w="9525">
            <a:noFill/>
            <a:miter lim="800000"/>
            <a:headEnd/>
            <a:tailEnd/>
          </a:ln>
        </p:spPr>
        <p:txBody>
          <a:bodyPr wrap="square">
            <a:spAutoFit/>
          </a:bodyPr>
          <a:lstStyle/>
          <a:p>
            <a:pPr indent="-228600">
              <a:buFont typeface="Wingdings" pitchFamily="2" charset="2"/>
              <a:buChar char="Ø"/>
              <a:tabLst>
                <a:tab pos="457200" algn="l"/>
              </a:tabLst>
            </a:pPr>
            <a:r>
              <a:rPr lang="en-GB" sz="2000" dirty="0" smtClean="0"/>
              <a:t>Impact –demonstrates the potential for  HOM diagnostics for future light sources.  New work is also involved on remotely determining the cell offsets from the HOM radiation. </a:t>
            </a:r>
          </a:p>
          <a:p>
            <a:pPr indent="-228600">
              <a:buFont typeface="Wingdings" pitchFamily="2" charset="2"/>
              <a:buChar char="Ø"/>
              <a:tabLst>
                <a:tab pos="457200" algn="l"/>
              </a:tabLst>
            </a:pPr>
            <a:r>
              <a:rPr lang="en-GB" sz="2000" dirty="0" smtClean="0"/>
              <a:t>Survivability –Univ. Rostock/Manchester will drop out of the programme at 50% level.  Meaning DESY will not follow it either and the overall programme is lost.</a:t>
            </a:r>
          </a:p>
          <a:p>
            <a:pPr>
              <a:tabLst>
                <a:tab pos="457200" algn="l"/>
              </a:tabLst>
            </a:pPr>
            <a:r>
              <a:rPr lang="en-GB" altLang="ko-KR" sz="1400" b="1" dirty="0" smtClean="0">
                <a:latin typeface="Times New Roman" pitchFamily="18" charset="0"/>
                <a:ea typeface="Gulim" pitchFamily="34" charset="-127"/>
                <a:cs typeface="Times New Roman" pitchFamily="18" charset="0"/>
              </a:rPr>
              <a:t/>
            </a:r>
            <a:br>
              <a:rPr lang="en-GB" altLang="ko-KR" sz="1400" b="1" dirty="0" smtClean="0">
                <a:latin typeface="Times New Roman" pitchFamily="18" charset="0"/>
                <a:ea typeface="Gulim" pitchFamily="34" charset="-127"/>
                <a:cs typeface="Times New Roman" pitchFamily="18" charset="0"/>
              </a:rPr>
            </a:br>
            <a:r>
              <a:rPr lang="en-GB" altLang="ko-KR" sz="1400" b="1" dirty="0" smtClean="0">
                <a:latin typeface="Times New Roman" pitchFamily="18" charset="0"/>
                <a:ea typeface="Gulim" pitchFamily="34" charset="-127"/>
                <a:cs typeface="Times New Roman" pitchFamily="18" charset="0"/>
              </a:rPr>
              <a:t> </a:t>
            </a:r>
            <a:r>
              <a:rPr lang="en-GB" altLang="ko-KR" sz="2000" b="1" dirty="0" smtClean="0">
                <a:latin typeface="Times New Roman" pitchFamily="18" charset="0"/>
                <a:ea typeface="Gulim" pitchFamily="34" charset="-127"/>
                <a:cs typeface="Times New Roman" pitchFamily="18" charset="0"/>
              </a:rPr>
              <a:t/>
            </a:r>
            <a:br>
              <a:rPr lang="en-GB" altLang="ko-KR" sz="2000" b="1" dirty="0" smtClean="0">
                <a:latin typeface="Times New Roman" pitchFamily="18" charset="0"/>
                <a:ea typeface="Gulim" pitchFamily="34" charset="-127"/>
                <a:cs typeface="Times New Roman" pitchFamily="18" charset="0"/>
              </a:rPr>
            </a:br>
            <a:endParaRPr lang="fr-FR" altLang="ko-KR" sz="2400" dirty="0">
              <a:latin typeface="Arial" pitchFamily="34" charset="0"/>
              <a:ea typeface="Gulim" pitchFamily="34" charset="-127"/>
            </a:endParaRPr>
          </a:p>
        </p:txBody>
      </p:sp>
    </p:spTree>
    <p:extLst>
      <p:ext uri="{BB962C8B-B14F-4D97-AF65-F5344CB8AC3E}">
        <p14:creationId xmlns:p14="http://schemas.microsoft.com/office/powerpoint/2010/main" val="122185660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0" y="428604"/>
            <a:ext cx="9144000" cy="952500"/>
          </a:xfrm>
          <a:prstGeom prst="rect">
            <a:avLst/>
          </a:prstGeom>
          <a:solidFill>
            <a:schemeClr val="bg1"/>
          </a:solidFill>
          <a:ln w="9525">
            <a:noFill/>
            <a:miter lim="800000"/>
            <a:headEnd/>
            <a:tailEnd/>
          </a:ln>
          <a:effectLst/>
        </p:spPr>
        <p:txBody>
          <a:bodyPr anchor="ctr"/>
          <a:lstStyle/>
          <a:p>
            <a:pPr algn="ctr">
              <a:defRPr/>
            </a:pPr>
            <a:r>
              <a:rPr lang="en-US" sz="4400" dirty="0" smtClean="0">
                <a:effectLst>
                  <a:outerShdw blurRad="38100" dist="38100" dir="2700000" algn="tl">
                    <a:srgbClr val="000000"/>
                  </a:outerShdw>
                </a:effectLst>
                <a:latin typeface="Times New Roman" pitchFamily="18" charset="0"/>
                <a:cs typeface="Times New Roman" pitchFamily="18" charset="0"/>
              </a:rPr>
              <a:t>Thank you for your attention!</a:t>
            </a:r>
            <a:endParaRPr lang="en-US" sz="4400" dirty="0">
              <a:effectLst>
                <a:outerShdw blurRad="38100" dist="38100" dir="2700000" algn="tl">
                  <a:srgbClr val="000000"/>
                </a:outerShdw>
              </a:effectLst>
              <a:latin typeface="Times New Roman" pitchFamily="18" charset="0"/>
              <a:cs typeface="Times New Roman" pitchFamily="18" charset="0"/>
            </a:endParaRPr>
          </a:p>
        </p:txBody>
      </p:sp>
      <p:pic>
        <p:nvPicPr>
          <p:cNvPr id="82946" name="Picture 2" descr="http://t3.gstatic.com/images?q=tbn:ANd9GcTZVYLEDqGzj-jY1sFUfLKdINBi0RwtJxqH-zGixm60o66wmbwJCA"/>
          <p:cNvPicPr>
            <a:picLocks noChangeAspect="1" noChangeArrowheads="1"/>
          </p:cNvPicPr>
          <p:nvPr/>
        </p:nvPicPr>
        <p:blipFill>
          <a:blip r:embed="rId2"/>
          <a:srcRect/>
          <a:stretch>
            <a:fillRect/>
          </a:stretch>
        </p:blipFill>
        <p:spPr bwMode="auto">
          <a:xfrm>
            <a:off x="3428992" y="2357430"/>
            <a:ext cx="2466975" cy="1847851"/>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a:spLocks noChangeArrowheads="1"/>
          </p:cNvSpPr>
          <p:nvPr/>
        </p:nvSpPr>
        <p:spPr bwMode="auto">
          <a:xfrm>
            <a:off x="0" y="1028700"/>
            <a:ext cx="9144000" cy="1631216"/>
          </a:xfrm>
          <a:prstGeom prst="rect">
            <a:avLst/>
          </a:prstGeom>
          <a:noFill/>
          <a:ln w="9525">
            <a:noFill/>
            <a:miter lim="800000"/>
            <a:headEnd/>
            <a:tailEnd/>
          </a:ln>
        </p:spPr>
        <p:txBody>
          <a:bodyPr>
            <a:spAutoFit/>
          </a:bodyPr>
          <a:lstStyle/>
          <a:p>
            <a:pPr algn="l">
              <a:buFont typeface="Wingdings" pitchFamily="2" charset="2"/>
              <a:buChar char="Ø"/>
            </a:pPr>
            <a:r>
              <a:rPr lang="en-GB" sz="2000" dirty="0" smtClean="0">
                <a:latin typeface="Times New Roman" pitchFamily="18" charset="0"/>
                <a:cs typeface="Times New Roman" pitchFamily="18" charset="0"/>
              </a:rPr>
              <a:t>I acknowledge </a:t>
            </a:r>
            <a:r>
              <a:rPr lang="en-GB" sz="2000" dirty="0">
                <a:latin typeface="Times New Roman" pitchFamily="18" charset="0"/>
                <a:cs typeface="Times New Roman" pitchFamily="18" charset="0"/>
              </a:rPr>
              <a:t>materials supplied, and/or many useful discussions with: N. Baboi, E. Vogel (DESY),  P. Zhang (University of Manchester/Cockcroft Inst./DESY) , I.R.R. Shinton (University of Manchester/Cockcroft Inst.), U. Van Rienen, H.-W. Glock, T. Flisgen (University of Rostock), S. Molloy (</a:t>
            </a:r>
            <a:r>
              <a:rPr lang="en-GB" sz="2000" dirty="0" smtClean="0">
                <a:latin typeface="Times New Roman" pitchFamily="18" charset="0"/>
                <a:cs typeface="Times New Roman" pitchFamily="18" charset="0"/>
              </a:rPr>
              <a:t>RHUL/ESS), </a:t>
            </a:r>
            <a:r>
              <a:rPr lang="en-GB" sz="2000" dirty="0">
                <a:latin typeface="Times New Roman" pitchFamily="18" charset="0"/>
                <a:cs typeface="Times New Roman" pitchFamily="18" charset="0"/>
              </a:rPr>
              <a:t>N. Eddy, T.N. </a:t>
            </a:r>
            <a:r>
              <a:rPr lang="en-GB" sz="2000" dirty="0" err="1">
                <a:latin typeface="Times New Roman" pitchFamily="18" charset="0"/>
                <a:cs typeface="Times New Roman" pitchFamily="18" charset="0"/>
              </a:rPr>
              <a:t>Khabiboulline</a:t>
            </a:r>
            <a:r>
              <a:rPr lang="en-GB" sz="2000" dirty="0">
                <a:latin typeface="Times New Roman" pitchFamily="18" charset="0"/>
                <a:cs typeface="Times New Roman" pitchFamily="18" charset="0"/>
              </a:rPr>
              <a:t> (FNAL).</a:t>
            </a:r>
          </a:p>
        </p:txBody>
      </p:sp>
      <p:sp>
        <p:nvSpPr>
          <p:cNvPr id="3" name="Rectangle 2"/>
          <p:cNvSpPr>
            <a:spLocks noChangeArrowheads="1"/>
          </p:cNvSpPr>
          <p:nvPr/>
        </p:nvSpPr>
        <p:spPr bwMode="auto">
          <a:xfrm>
            <a:off x="0" y="0"/>
            <a:ext cx="9144000" cy="952500"/>
          </a:xfrm>
          <a:prstGeom prst="rect">
            <a:avLst/>
          </a:prstGeom>
          <a:solidFill>
            <a:srgbClr val="0000FF"/>
          </a:solidFill>
          <a:ln w="9525">
            <a:noFill/>
            <a:miter lim="800000"/>
            <a:headEnd/>
            <a:tailEnd/>
          </a:ln>
          <a:effectLst/>
        </p:spPr>
        <p:txBody>
          <a:bodyPr anchor="ctr"/>
          <a:lstStyle/>
          <a:p>
            <a:pPr algn="ctr">
              <a:defRPr/>
            </a:pPr>
            <a:r>
              <a:rPr lang="en-GB" sz="4400" dirty="0">
                <a:solidFill>
                  <a:schemeClr val="bg1"/>
                </a:solidFill>
                <a:effectLst>
                  <a:outerShdw blurRad="38100" dist="38100" dir="2700000" algn="tl">
                    <a:srgbClr val="000000"/>
                  </a:outerShdw>
                </a:effectLst>
                <a:latin typeface="Times New Roman" pitchFamily="18" charset="0"/>
                <a:cs typeface="Times New Roman" pitchFamily="18" charset="0"/>
              </a:rPr>
              <a:t>Acknowledgements</a:t>
            </a:r>
            <a:endParaRPr lang="en-US" sz="44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4" name="Rectangle 2"/>
          <p:cNvSpPr>
            <a:spLocks noChangeArrowheads="1"/>
          </p:cNvSpPr>
          <p:nvPr/>
        </p:nvSpPr>
        <p:spPr bwMode="auto">
          <a:xfrm>
            <a:off x="0" y="3327400"/>
            <a:ext cx="9144000" cy="863600"/>
          </a:xfrm>
          <a:prstGeom prst="rect">
            <a:avLst/>
          </a:prstGeom>
          <a:solidFill>
            <a:srgbClr val="0000FF"/>
          </a:solidFill>
          <a:ln w="9525">
            <a:noFill/>
            <a:miter lim="800000"/>
            <a:headEnd/>
            <a:tailEnd/>
          </a:ln>
          <a:effectLst/>
        </p:spPr>
        <p:txBody>
          <a:bodyPr anchor="ctr"/>
          <a:lstStyle/>
          <a:p>
            <a:pPr algn="ctr">
              <a:defRPr/>
            </a:pPr>
            <a:r>
              <a:rPr lang="en-GB" sz="4400" dirty="0">
                <a:solidFill>
                  <a:schemeClr val="bg1"/>
                </a:solidFill>
                <a:effectLst>
                  <a:outerShdw blurRad="38100" dist="38100" dir="2700000" algn="tl">
                    <a:srgbClr val="000000"/>
                  </a:outerShdw>
                </a:effectLst>
                <a:latin typeface="Times New Roman" pitchFamily="18" charset="0"/>
                <a:cs typeface="Times New Roman" pitchFamily="18" charset="0"/>
              </a:rPr>
              <a:t>Publications</a:t>
            </a:r>
            <a:endParaRPr lang="en-US" sz="4400" dirty="0">
              <a:solidFill>
                <a:schemeClr val="bg1"/>
              </a:solidFill>
              <a:effectLst>
                <a:outerShdw blurRad="38100" dist="38100" dir="2700000" algn="tl">
                  <a:srgbClr val="000000"/>
                </a:outerShdw>
              </a:effectLst>
              <a:latin typeface="Times New Roman" pitchFamily="18" charset="0"/>
              <a:cs typeface="Times New Roman" pitchFamily="18" charset="0"/>
            </a:endParaRPr>
          </a:p>
        </p:txBody>
      </p:sp>
      <p:sp>
        <p:nvSpPr>
          <p:cNvPr id="5" name="TextBox 3"/>
          <p:cNvSpPr txBox="1">
            <a:spLocks noChangeArrowheads="1"/>
          </p:cNvSpPr>
          <p:nvPr/>
        </p:nvSpPr>
        <p:spPr bwMode="auto">
          <a:xfrm>
            <a:off x="0" y="4256088"/>
            <a:ext cx="9144000" cy="2462213"/>
          </a:xfrm>
          <a:prstGeom prst="rect">
            <a:avLst/>
          </a:prstGeom>
          <a:noFill/>
          <a:ln w="9525">
            <a:noFill/>
            <a:miter lim="800000"/>
            <a:headEnd/>
            <a:tailEnd/>
          </a:ln>
        </p:spPr>
        <p:txBody>
          <a:bodyPr>
            <a:spAutoFit/>
          </a:bodyPr>
          <a:lstStyle/>
          <a:p>
            <a:pPr marL="342900" indent="-342900" algn="l">
              <a:buFontTx/>
              <a:buAutoNum type="arabicPeriod"/>
              <a:defRPr/>
            </a:pPr>
            <a:r>
              <a:rPr lang="en-GB" sz="1400" i="1" dirty="0">
                <a:latin typeface="Times New Roman" pitchFamily="18" charset="0"/>
                <a:cs typeface="Times New Roman" pitchFamily="18" charset="0"/>
              </a:rPr>
              <a:t>Higher Order Modes In Third Harmonic Cavities at FLASH</a:t>
            </a:r>
            <a:r>
              <a:rPr lang="en-GB" sz="1400" dirty="0">
                <a:latin typeface="Times New Roman" pitchFamily="18" charset="0"/>
                <a:cs typeface="Times New Roman" pitchFamily="18" charset="0"/>
              </a:rPr>
              <a:t>, I.R.R. Shinton, N. Baboi, T. Flisgen, H.W. Glock, R.M. Jones, U van Rienen, P. Zhang,  Proc. Of </a:t>
            </a:r>
            <a:r>
              <a:rPr lang="en-GB" sz="1400" dirty="0" err="1">
                <a:latin typeface="Times New Roman" pitchFamily="18" charset="0"/>
                <a:cs typeface="Times New Roman" pitchFamily="18" charset="0"/>
              </a:rPr>
              <a:t>Linac</a:t>
            </a:r>
            <a:r>
              <a:rPr lang="en-GB" sz="1400" dirty="0">
                <a:latin typeface="Times New Roman" pitchFamily="18" charset="0"/>
                <a:cs typeface="Times New Roman" pitchFamily="18" charset="0"/>
              </a:rPr>
              <a:t> 2010</a:t>
            </a:r>
          </a:p>
          <a:p>
            <a:pPr marL="342900" indent="-342900" algn="l">
              <a:buFontTx/>
              <a:buAutoNum type="arabicPeriod"/>
              <a:defRPr/>
            </a:pPr>
            <a:r>
              <a:rPr lang="en-GB" sz="1400" i="1" dirty="0">
                <a:latin typeface="Times New Roman" pitchFamily="18" charset="0"/>
                <a:cs typeface="Times New Roman" pitchFamily="18" charset="0"/>
              </a:rPr>
              <a:t>First Beam Spectra of SC Third Harmonic Cavity at FLASH, </a:t>
            </a:r>
            <a:r>
              <a:rPr lang="en-GB" sz="1400" dirty="0">
                <a:latin typeface="Times New Roman" pitchFamily="18" charset="0"/>
                <a:cs typeface="Times New Roman" pitchFamily="18" charset="0"/>
              </a:rPr>
              <a:t>P. Zhang, N. Baboi, T. Flisgen, H.W. Glock, R.M. Jones, B. Lorbeer, U van Rienen, I.R.R. Shinton, Proc. Of </a:t>
            </a:r>
            <a:r>
              <a:rPr lang="en-GB" sz="1400" dirty="0" err="1">
                <a:latin typeface="Times New Roman" pitchFamily="18" charset="0"/>
                <a:cs typeface="Times New Roman" pitchFamily="18" charset="0"/>
              </a:rPr>
              <a:t>Linac</a:t>
            </a:r>
            <a:r>
              <a:rPr lang="en-GB" sz="1400" dirty="0">
                <a:latin typeface="Times New Roman" pitchFamily="18" charset="0"/>
                <a:cs typeface="Times New Roman" pitchFamily="18" charset="0"/>
              </a:rPr>
              <a:t> 2010.</a:t>
            </a:r>
          </a:p>
          <a:p>
            <a:pPr marL="342900" indent="-342900" algn="l">
              <a:buFontTx/>
              <a:buAutoNum type="arabicPeriod"/>
              <a:defRPr/>
            </a:pPr>
            <a:r>
              <a:rPr lang="en-GB" sz="1400" i="1" dirty="0">
                <a:latin typeface="Times New Roman" pitchFamily="18" charset="0"/>
                <a:cs typeface="Times New Roman" pitchFamily="18" charset="0"/>
              </a:rPr>
              <a:t>SCRF Third Harmonic Cavity HOM Diagnostics and the Quest for High Gradient Cavities for XFEL and ILC,</a:t>
            </a:r>
            <a:r>
              <a:rPr lang="en-GB" sz="1400" dirty="0">
                <a:latin typeface="Times New Roman" pitchFamily="18" charset="0"/>
                <a:cs typeface="Times New Roman" pitchFamily="18" charset="0"/>
              </a:rPr>
              <a:t/>
            </a:r>
            <a:br>
              <a:rPr lang="en-GB" sz="1400" dirty="0">
                <a:latin typeface="Times New Roman" pitchFamily="18" charset="0"/>
                <a:cs typeface="Times New Roman" pitchFamily="18" charset="0"/>
              </a:rPr>
            </a:br>
            <a:r>
              <a:rPr lang="en-GB" sz="1400" dirty="0">
                <a:latin typeface="Times New Roman" pitchFamily="18" charset="0"/>
                <a:cs typeface="Times New Roman" pitchFamily="18" charset="0"/>
              </a:rPr>
              <a:t>By MEW Collaboration (R.M. Jones</a:t>
            </a:r>
            <a:r>
              <a:rPr lang="en-GB" sz="1400" i="1" dirty="0">
                <a:latin typeface="Times New Roman" pitchFamily="18" charset="0"/>
                <a:cs typeface="Times New Roman" pitchFamily="18" charset="0"/>
              </a:rPr>
              <a:t> </a:t>
            </a:r>
            <a:r>
              <a:rPr lang="en-GB" sz="1400" dirty="0">
                <a:latin typeface="Times New Roman" pitchFamily="18" charset="0"/>
                <a:cs typeface="Times New Roman" pitchFamily="18" charset="0"/>
              </a:rPr>
              <a:t>for the collaboration). 2010. 4pp. </a:t>
            </a:r>
            <a:br>
              <a:rPr lang="en-GB" sz="1400" dirty="0">
                <a:latin typeface="Times New Roman" pitchFamily="18" charset="0"/>
                <a:cs typeface="Times New Roman" pitchFamily="18" charset="0"/>
              </a:rPr>
            </a:br>
            <a:r>
              <a:rPr lang="en-GB" sz="1400" dirty="0">
                <a:latin typeface="Times New Roman" pitchFamily="18" charset="0"/>
                <a:cs typeface="Times New Roman" pitchFamily="18" charset="0"/>
              </a:rPr>
              <a:t>Published in ICFA Beam Dyn.Newslett.51:182-185,2010</a:t>
            </a:r>
          </a:p>
          <a:p>
            <a:pPr marL="342900" indent="-342900" algn="l">
              <a:buFontTx/>
              <a:buAutoNum type="arabicPeriod"/>
              <a:defRPr/>
            </a:pPr>
            <a:r>
              <a:rPr lang="en-GB" sz="1400" i="1" dirty="0">
                <a:latin typeface="Times New Roman" pitchFamily="18" charset="0"/>
                <a:cs typeface="Times New Roman" pitchFamily="18" charset="0"/>
              </a:rPr>
              <a:t>Higher Order Modes in Third Harmonic Cavities for XFEL/FLASH, </a:t>
            </a:r>
            <a:r>
              <a:rPr lang="en-GB" sz="1400" dirty="0">
                <a:latin typeface="Times New Roman" pitchFamily="18" charset="0"/>
                <a:cs typeface="Times New Roman" pitchFamily="18" charset="0"/>
              </a:rPr>
              <a:t>I.R.R. Shinton, N. Baboi, N. Eddy, T. Flisgen, H.W. Glock, R.M. Jones, N. Juntong, T.N. </a:t>
            </a:r>
            <a:r>
              <a:rPr lang="en-GB" sz="1400" dirty="0" err="1">
                <a:latin typeface="Times New Roman" pitchFamily="18" charset="0"/>
                <a:cs typeface="Times New Roman" pitchFamily="18" charset="0"/>
              </a:rPr>
              <a:t>Khabiboulline</a:t>
            </a:r>
            <a:r>
              <a:rPr lang="en-GB" sz="1400" dirty="0">
                <a:latin typeface="Times New Roman" pitchFamily="18" charset="0"/>
                <a:cs typeface="Times New Roman" pitchFamily="18" charset="0"/>
              </a:rPr>
              <a:t>, U van Rienen, P. Zhang, FERMILAB-CONF-10-302-TD. </a:t>
            </a:r>
          </a:p>
          <a:p>
            <a:pPr marL="342900" indent="-342900" algn="l">
              <a:buFontTx/>
              <a:buAutoNum type="arabicPeriod"/>
              <a:defRPr/>
            </a:pPr>
            <a:r>
              <a:rPr lang="en-GB" sz="1400" i="1" dirty="0">
                <a:latin typeface="Times New Roman" pitchFamily="18" charset="0"/>
                <a:cs typeface="Times New Roman" pitchFamily="18" charset="0"/>
              </a:rPr>
              <a:t>Third Harmonic Cavity Modal Analysis</a:t>
            </a:r>
            <a:r>
              <a:rPr lang="en-GB" sz="1400" dirty="0">
                <a:latin typeface="Times New Roman" pitchFamily="18" charset="0"/>
                <a:cs typeface="Times New Roman" pitchFamily="18" charset="0"/>
              </a:rPr>
              <a:t>, B. </a:t>
            </a:r>
            <a:r>
              <a:rPr lang="en-GB" sz="1400" dirty="0" err="1">
                <a:latin typeface="Times New Roman" pitchFamily="18" charset="0"/>
                <a:cs typeface="Times New Roman" pitchFamily="18" charset="0"/>
              </a:rPr>
              <a:t>Szczesny</a:t>
            </a:r>
            <a:r>
              <a:rPr lang="en-GB" sz="1400" dirty="0">
                <a:latin typeface="Times New Roman" pitchFamily="18" charset="0"/>
                <a:cs typeface="Times New Roman" pitchFamily="18" charset="0"/>
              </a:rPr>
              <a:t>, I.R.R. Shinton, R.M. Jones, Proc. Of SRF 2009. </a:t>
            </a:r>
            <a:br>
              <a:rPr lang="en-GB" sz="1400" dirty="0">
                <a:latin typeface="Times New Roman" pitchFamily="18" charset="0"/>
                <a:cs typeface="Times New Roman" pitchFamily="18" charset="0"/>
              </a:rPr>
            </a:br>
            <a:endParaRPr lang="en-GB"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0" y="1341438"/>
            <a:ext cx="900115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0">
                <a:solidFill>
                  <a:srgbClr val="000000"/>
                </a:solidFill>
                <a:miter lim="800000"/>
                <a:headEnd/>
                <a:tailEnd/>
              </a14:hiddenLine>
            </a:ext>
          </a:extLst>
        </p:spPr>
        <p:txBody>
          <a:bodyPr wrap="squar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buFont typeface="Wingdings" pitchFamily="2" charset="2"/>
              <a:buChar char="Ø"/>
            </a:pPr>
            <a:r>
              <a:rPr lang="en-GB" sz="2400" u="sng" dirty="0">
                <a:solidFill>
                  <a:schemeClr val="tx1"/>
                </a:solidFill>
              </a:rPr>
              <a:t>Sub-task leaders</a:t>
            </a:r>
            <a:r>
              <a:rPr lang="en-GB" sz="2400" dirty="0">
                <a:solidFill>
                  <a:schemeClr val="tx1"/>
                </a:solidFill>
              </a:rPr>
              <a:t>: </a:t>
            </a:r>
            <a:r>
              <a:rPr lang="en-GB" sz="2400" dirty="0" err="1">
                <a:solidFill>
                  <a:schemeClr val="tx1"/>
                </a:solidFill>
              </a:rPr>
              <a:t>Nicoleta</a:t>
            </a:r>
            <a:r>
              <a:rPr lang="en-GB" sz="2400" dirty="0">
                <a:solidFill>
                  <a:schemeClr val="tx1"/>
                </a:solidFill>
              </a:rPr>
              <a:t> </a:t>
            </a:r>
            <a:r>
              <a:rPr lang="en-GB" sz="2400" dirty="0" err="1">
                <a:solidFill>
                  <a:schemeClr val="tx1"/>
                </a:solidFill>
              </a:rPr>
              <a:t>Baboi</a:t>
            </a:r>
            <a:r>
              <a:rPr lang="en-GB" sz="2400" dirty="0">
                <a:solidFill>
                  <a:schemeClr val="tx1"/>
                </a:solidFill>
              </a:rPr>
              <a:t> (DESY), Ursula van </a:t>
            </a:r>
            <a:r>
              <a:rPr lang="en-GB" sz="2400" dirty="0" err="1">
                <a:solidFill>
                  <a:schemeClr val="tx1"/>
                </a:solidFill>
              </a:rPr>
              <a:t>Rienen</a:t>
            </a:r>
            <a:r>
              <a:rPr lang="en-GB" sz="2400" dirty="0">
                <a:solidFill>
                  <a:schemeClr val="tx1"/>
                </a:solidFill>
              </a:rPr>
              <a:t> (Univ. Rostock), Roger M. Jones (CI/Univ. Manchester</a:t>
            </a:r>
            <a:r>
              <a:rPr lang="en-GB" sz="2400" dirty="0" smtClean="0">
                <a:solidFill>
                  <a:schemeClr val="tx1"/>
                </a:solidFill>
              </a:rPr>
              <a:t>).</a:t>
            </a:r>
            <a:endParaRPr lang="en-GB" sz="2400" dirty="0">
              <a:solidFill>
                <a:schemeClr val="tx1"/>
              </a:solidFill>
            </a:endParaRPr>
          </a:p>
          <a:p>
            <a:pPr algn="l" eaLnBrk="1" hangingPunct="1">
              <a:buFont typeface="Wingdings" pitchFamily="2" charset="2"/>
              <a:buChar char="Ø"/>
            </a:pPr>
            <a:r>
              <a:rPr lang="en-GB" sz="2400" dirty="0">
                <a:solidFill>
                  <a:schemeClr val="tx1"/>
                </a:solidFill>
              </a:rPr>
              <a:t>PDRAs: Hans-Walter </a:t>
            </a:r>
            <a:r>
              <a:rPr lang="en-GB" sz="2400" dirty="0" err="1">
                <a:solidFill>
                  <a:schemeClr val="tx1"/>
                </a:solidFill>
              </a:rPr>
              <a:t>Glock</a:t>
            </a:r>
            <a:r>
              <a:rPr lang="en-GB" sz="2400" dirty="0">
                <a:solidFill>
                  <a:schemeClr val="tx1"/>
                </a:solidFill>
              </a:rPr>
              <a:t> (Univ. Rostock), Ian </a:t>
            </a:r>
            <a:r>
              <a:rPr lang="en-GB" sz="2400" dirty="0" err="1">
                <a:solidFill>
                  <a:schemeClr val="tx1"/>
                </a:solidFill>
              </a:rPr>
              <a:t>Shinton</a:t>
            </a:r>
            <a:r>
              <a:rPr lang="en-GB" sz="2400" dirty="0">
                <a:solidFill>
                  <a:schemeClr val="tx1"/>
                </a:solidFill>
              </a:rPr>
              <a:t> (CI/Univ. of Manchester</a:t>
            </a:r>
            <a:r>
              <a:rPr lang="en-GB" sz="2400" dirty="0" smtClean="0">
                <a:solidFill>
                  <a:schemeClr val="tx1"/>
                </a:solidFill>
              </a:rPr>
              <a:t>)</a:t>
            </a:r>
            <a:endParaRPr lang="en-GB" sz="2400" dirty="0">
              <a:solidFill>
                <a:schemeClr val="tx1"/>
              </a:solidFill>
            </a:endParaRPr>
          </a:p>
          <a:p>
            <a:pPr eaLnBrk="1" hangingPunct="1">
              <a:buFont typeface="Wingdings" pitchFamily="2" charset="2"/>
              <a:buChar char="Ø"/>
            </a:pPr>
            <a:r>
              <a:rPr lang="en-GB" sz="2400" dirty="0" err="1">
                <a:solidFill>
                  <a:schemeClr val="tx1"/>
                </a:solidFill>
              </a:rPr>
              <a:t>Ph.Ds</a:t>
            </a:r>
            <a:r>
              <a:rPr lang="en-GB" sz="2400" dirty="0">
                <a:solidFill>
                  <a:schemeClr val="tx1"/>
                </a:solidFill>
              </a:rPr>
              <a:t>: </a:t>
            </a:r>
            <a:r>
              <a:rPr lang="en-GB" sz="2400" dirty="0" smtClean="0">
                <a:solidFill>
                  <a:schemeClr val="tx1"/>
                </a:solidFill>
              </a:rPr>
              <a:t>Pei Zhang (DESY/Univ</a:t>
            </a:r>
            <a:r>
              <a:rPr lang="en-GB" sz="2400" dirty="0">
                <a:solidFill>
                  <a:schemeClr val="tx1"/>
                </a:solidFill>
              </a:rPr>
              <a:t>. </a:t>
            </a:r>
            <a:r>
              <a:rPr lang="en-GB" sz="2400" dirty="0" smtClean="0">
                <a:solidFill>
                  <a:schemeClr val="tx1"/>
                </a:solidFill>
              </a:rPr>
              <a:t>Manchester/CI), Thomas </a:t>
            </a:r>
            <a:r>
              <a:rPr lang="en-GB" sz="2400" dirty="0" err="1" smtClean="0">
                <a:solidFill>
                  <a:schemeClr val="tx1"/>
                </a:solidFill>
              </a:rPr>
              <a:t>Flisgen</a:t>
            </a:r>
            <a:r>
              <a:rPr lang="en-GB" sz="2400" dirty="0" smtClean="0">
                <a:solidFill>
                  <a:schemeClr val="tx1"/>
                </a:solidFill>
              </a:rPr>
              <a:t> (</a:t>
            </a:r>
            <a:r>
              <a:rPr lang="en-GB" sz="2400" dirty="0">
                <a:solidFill>
                  <a:schemeClr val="tx1"/>
                </a:solidFill>
              </a:rPr>
              <a:t>Univ. </a:t>
            </a:r>
            <a:r>
              <a:rPr lang="en-GB" sz="2400" dirty="0" smtClean="0">
                <a:solidFill>
                  <a:schemeClr val="tx1"/>
                </a:solidFill>
              </a:rPr>
              <a:t>Rostock)</a:t>
            </a:r>
            <a:r>
              <a:rPr lang="en-GB" sz="2400" dirty="0">
                <a:solidFill>
                  <a:schemeClr val="tx1"/>
                </a:solidFill>
              </a:rPr>
              <a:t/>
            </a:r>
            <a:br>
              <a:rPr lang="en-GB" sz="2400" dirty="0">
                <a:solidFill>
                  <a:schemeClr val="tx1"/>
                </a:solidFill>
              </a:rPr>
            </a:br>
            <a:endParaRPr lang="en-US" sz="2400" dirty="0">
              <a:solidFill>
                <a:schemeClr val="tx1"/>
              </a:solidFill>
            </a:endParaRPr>
          </a:p>
        </p:txBody>
      </p:sp>
      <p:sp>
        <p:nvSpPr>
          <p:cNvPr id="5" name="Text Box 6"/>
          <p:cNvSpPr txBox="1">
            <a:spLocks noChangeArrowheads="1"/>
          </p:cNvSpPr>
          <p:nvPr/>
        </p:nvSpPr>
        <p:spPr bwMode="auto">
          <a:xfrm>
            <a:off x="0" y="0"/>
            <a:ext cx="9144000" cy="1323439"/>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effectLst>
                  <a:outerShdw blurRad="38100" dist="38100" dir="2700000" algn="tl">
                    <a:srgbClr val="000000"/>
                  </a:outerShdw>
                </a:effectLst>
                <a:cs typeface="Times New Roman" pitchFamily="18" charset="0"/>
              </a:rPr>
              <a:t>HOM Diagnostic </a:t>
            </a:r>
            <a:r>
              <a:rPr lang="en-US" sz="4000" dirty="0" smtClean="0">
                <a:solidFill>
                  <a:schemeClr val="bg1"/>
                </a:solidFill>
                <a:effectLst>
                  <a:outerShdw blurRad="38100" dist="38100" dir="2700000" algn="tl">
                    <a:srgbClr val="000000"/>
                  </a:outerShdw>
                </a:effectLst>
                <a:cs typeface="Times New Roman" pitchFamily="18" charset="0"/>
              </a:rPr>
              <a:t>in 1</a:t>
            </a:r>
            <a:r>
              <a:rPr lang="en-US" sz="4000" baseline="30000" dirty="0" smtClean="0">
                <a:solidFill>
                  <a:schemeClr val="bg1"/>
                </a:solidFill>
                <a:effectLst>
                  <a:outerShdw blurRad="38100" dist="38100" dir="2700000" algn="tl">
                    <a:srgbClr val="000000"/>
                  </a:outerShdw>
                </a:effectLst>
                <a:cs typeface="Times New Roman" pitchFamily="18" charset="0"/>
              </a:rPr>
              <a:t>st</a:t>
            </a:r>
            <a:r>
              <a:rPr lang="en-US" sz="4000" dirty="0" smtClean="0">
                <a:solidFill>
                  <a:schemeClr val="bg1"/>
                </a:solidFill>
                <a:effectLst>
                  <a:outerShdw blurRad="38100" dist="38100" dir="2700000" algn="tl">
                    <a:srgbClr val="000000"/>
                  </a:outerShdw>
                </a:effectLst>
                <a:cs typeface="Times New Roman" pitchFamily="18" charset="0"/>
              </a:rPr>
              <a:t> and 3</a:t>
            </a:r>
            <a:r>
              <a:rPr lang="en-US" sz="4000" baseline="30000" dirty="0" smtClean="0">
                <a:solidFill>
                  <a:schemeClr val="bg1"/>
                </a:solidFill>
                <a:effectLst>
                  <a:outerShdw blurRad="38100" dist="38100" dir="2700000" algn="tl">
                    <a:srgbClr val="000000"/>
                  </a:outerShdw>
                </a:effectLst>
                <a:cs typeface="Times New Roman" pitchFamily="18" charset="0"/>
              </a:rPr>
              <a:t>rd</a:t>
            </a:r>
            <a:r>
              <a:rPr lang="en-US" sz="4000" dirty="0" smtClean="0">
                <a:solidFill>
                  <a:schemeClr val="bg1"/>
                </a:solidFill>
                <a:effectLst>
                  <a:outerShdw blurRad="38100" dist="38100" dir="2700000" algn="tl">
                    <a:srgbClr val="000000"/>
                  </a:outerShdw>
                </a:effectLst>
                <a:cs typeface="Times New Roman" pitchFamily="18" charset="0"/>
              </a:rPr>
              <a:t> Harmonic Cavities at XFEL </a:t>
            </a:r>
            <a:r>
              <a:rPr lang="en-GB" sz="4000" dirty="0" smtClean="0">
                <a:solidFill>
                  <a:schemeClr val="bg1"/>
                </a:solidFill>
                <a:cs typeface="Times New Roman" pitchFamily="18" charset="0"/>
              </a:rPr>
              <a:t>-</a:t>
            </a:r>
            <a:r>
              <a:rPr lang="en-GB" sz="4000" dirty="0">
                <a:solidFill>
                  <a:schemeClr val="bg1"/>
                </a:solidFill>
                <a:cs typeface="Times New Roman" pitchFamily="18" charset="0"/>
              </a:rPr>
              <a:t>Staff</a:t>
            </a:r>
            <a:endParaRPr lang="en-US" sz="4000" dirty="0">
              <a:solidFill>
                <a:schemeClr val="bg1"/>
              </a:solidFill>
              <a:cs typeface="Times New Roman" pitchFamily="18" charset="0"/>
            </a:endParaRPr>
          </a:p>
        </p:txBody>
      </p:sp>
      <p:sp>
        <p:nvSpPr>
          <p:cNvPr id="6" name="Text Box 11"/>
          <p:cNvSpPr txBox="1">
            <a:spLocks noChangeArrowheads="1"/>
          </p:cNvSpPr>
          <p:nvPr/>
        </p:nvSpPr>
        <p:spPr bwMode="auto">
          <a:xfrm>
            <a:off x="714348" y="5786454"/>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I. Shinton, CI/Univ. of Manchester PDRA</a:t>
            </a:r>
            <a:endParaRPr lang="en-US" sz="1200" u="sng" dirty="0">
              <a:solidFill>
                <a:schemeClr val="tx1"/>
              </a:solidFill>
            </a:endParaRPr>
          </a:p>
        </p:txBody>
      </p:sp>
      <p:pic>
        <p:nvPicPr>
          <p:cNvPr id="8"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38" y="3786190"/>
            <a:ext cx="1093788"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pic>
      <p:pic>
        <p:nvPicPr>
          <p:cNvPr id="12" name="Picture 19" descr="glock_h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40" y="3286124"/>
            <a:ext cx="13271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Box 20"/>
          <p:cNvSpPr txBox="1">
            <a:spLocks noChangeArrowheads="1"/>
          </p:cNvSpPr>
          <p:nvPr/>
        </p:nvSpPr>
        <p:spPr bwMode="auto">
          <a:xfrm>
            <a:off x="2857488" y="4286256"/>
            <a:ext cx="19748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H-W </a:t>
            </a:r>
            <a:r>
              <a:rPr lang="en-GB" sz="1200" dirty="0" err="1">
                <a:solidFill>
                  <a:schemeClr val="tx1"/>
                </a:solidFill>
              </a:rPr>
              <a:t>Glock</a:t>
            </a:r>
            <a:r>
              <a:rPr lang="en-GB" sz="1200" dirty="0">
                <a:solidFill>
                  <a:schemeClr val="tx1"/>
                </a:solidFill>
              </a:rPr>
              <a:t>, Univ. of Rostock, PDRA</a:t>
            </a:r>
            <a:endParaRPr lang="en-US" sz="1200" u="sng" dirty="0">
              <a:solidFill>
                <a:schemeClr val="tx1"/>
              </a:solidFill>
            </a:endParaRPr>
          </a:p>
        </p:txBody>
      </p:sp>
      <p:pic>
        <p:nvPicPr>
          <p:cNvPr id="14" name="Picture 22" descr="newsimage?id=68131&amp;size=thumbnai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57752" y="3357562"/>
            <a:ext cx="1030288" cy="1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23"/>
          <p:cNvSpPr txBox="1">
            <a:spLocks noChangeArrowheads="1"/>
          </p:cNvSpPr>
          <p:nvPr/>
        </p:nvSpPr>
        <p:spPr bwMode="auto">
          <a:xfrm>
            <a:off x="4714876" y="4572008"/>
            <a:ext cx="1300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U. Van </a:t>
            </a:r>
            <a:r>
              <a:rPr lang="en-GB" sz="1200" dirty="0" err="1">
                <a:solidFill>
                  <a:schemeClr val="tx1"/>
                </a:solidFill>
              </a:rPr>
              <a:t>Rienen</a:t>
            </a:r>
            <a:r>
              <a:rPr lang="en-GB" sz="1200" dirty="0">
                <a:solidFill>
                  <a:schemeClr val="tx1"/>
                </a:solidFill>
              </a:rPr>
              <a:t>, </a:t>
            </a:r>
            <a:br>
              <a:rPr lang="en-GB" sz="1200" dirty="0">
                <a:solidFill>
                  <a:schemeClr val="tx1"/>
                </a:solidFill>
              </a:rPr>
            </a:br>
            <a:r>
              <a:rPr lang="en-GB" sz="1200" dirty="0">
                <a:solidFill>
                  <a:schemeClr val="tx1"/>
                </a:solidFill>
              </a:rPr>
              <a:t>Univ. of Rostock </a:t>
            </a:r>
            <a:endParaRPr lang="en-US" sz="1200" u="sng" dirty="0">
              <a:solidFill>
                <a:schemeClr val="tx1"/>
              </a:solidFill>
            </a:endParaRPr>
          </a:p>
        </p:txBody>
      </p:sp>
      <p:pic>
        <p:nvPicPr>
          <p:cNvPr id="16" name="Picture 27" descr="ni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0826" y="3286124"/>
            <a:ext cx="1147762" cy="128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ext Box 28"/>
          <p:cNvSpPr txBox="1">
            <a:spLocks noChangeArrowheads="1"/>
          </p:cNvSpPr>
          <p:nvPr/>
        </p:nvSpPr>
        <p:spPr bwMode="auto">
          <a:xfrm>
            <a:off x="6429388" y="4572008"/>
            <a:ext cx="13001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N. </a:t>
            </a:r>
            <a:r>
              <a:rPr lang="en-GB" sz="1200" dirty="0" err="1">
                <a:solidFill>
                  <a:schemeClr val="tx1"/>
                </a:solidFill>
              </a:rPr>
              <a:t>Baboi</a:t>
            </a:r>
            <a:r>
              <a:rPr lang="en-GB" sz="1200" dirty="0">
                <a:solidFill>
                  <a:schemeClr val="tx1"/>
                </a:solidFill>
              </a:rPr>
              <a:t>, DESY</a:t>
            </a:r>
            <a:endParaRPr lang="en-US" sz="1200" u="sng" dirty="0">
              <a:solidFill>
                <a:schemeClr val="tx1"/>
              </a:solidFill>
            </a:endParaRPr>
          </a:p>
        </p:txBody>
      </p:sp>
      <p:pic>
        <p:nvPicPr>
          <p:cNvPr id="18" name="Picture 2" descr="Pei's face shot in Thailand"/>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15140" y="4786322"/>
            <a:ext cx="78105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8"/>
          <p:cNvSpPr txBox="1">
            <a:spLocks noChangeArrowheads="1"/>
          </p:cNvSpPr>
          <p:nvPr/>
        </p:nvSpPr>
        <p:spPr bwMode="auto">
          <a:xfrm>
            <a:off x="6357950" y="5715016"/>
            <a:ext cx="1778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a:solidFill>
                  <a:schemeClr val="tx1"/>
                </a:solidFill>
              </a:rPr>
              <a:t>P. Zhang, DESY/Univ. Of Manchester</a:t>
            </a:r>
            <a:endParaRPr lang="en-US" sz="1200" u="sng" dirty="0">
              <a:solidFill>
                <a:schemeClr val="tx1"/>
              </a:solidFill>
            </a:endParaRPr>
          </a:p>
        </p:txBody>
      </p:sp>
      <p:sp>
        <p:nvSpPr>
          <p:cNvPr id="23" name="AutoShape 2" descr="data:image/jpg;base64,/9j/4AAQSkZJRgABAQAAAQABAAD/2wCEAAkGBhMSERUSEhQWFRUUFBcYFBcXFxQYFRcgGRQaFxcdFxgZGyYeHCUkIRcVHzAgIycpLiwsFiIxNTAqNSYrLCkBCQoKDgwOGg8PFykkHCApKTUpNSkpKS4qKS41KSwpKSkpKSkpKSkpKSkpLCktKSkpKSwpKSwqKSwpKSkpLCksKf/AABEIAGcASwMBIgACEQEDEQH/xAAbAAACAgMBAAAAAAAAAAAAAAAEBQMGAAECB//EADcQAAECBAMGBAUDAwUAAAAAAAECEQADBCESMUEFIlFhcYEGEzKhB5GxwfAUQtGi4fEVM1Jicv/EABkBAAMBAQEAAAAAAAAAAAAAAAECAwQABf/EACIRAAICAgIBBQEAAAAAAAAAAAABAhESIQMxUQQTQUKhMv/aAAwDAQACEQMRAD8ACMgYn/b7xNNQCxHccecQInb18uQDCCBLUTa446QqdnaZOUlt1MZKUR+0jsY5WoIG+W4QH/ralk4LAa3JNtI4piHLQDmloimUge1uohLO2zMKrP3DkdOEEy66YkErdQ7AZQwHEKmyFgbt/lEi5igLjQZR1S1WMApbIFtYIvw7RwtAAmOM2Iy45xJ5B0HvEy6ZOovxjkShxME6hcuUvgW1/BDCmmYJdgSo5A6P+PBCZrRHtEtKUsZgHvaEQYqnYpq8SlBIJUrVuJ4dIdTfBM9EgLSl3DqF3FveGXwzoEzyqcQ+AgAcyHP2j0/MM1oCds0VR4lsrw4Zqg7i7GG+1fhcoS1TJU0lQuAwAPIgZxepnhuWJhmS3Qo+psj1EGykkBlPHK7KUq0eJ0U4pwp9JGY4EWP3iwpWcAUb2hF8R6T9PV7hYTgVjk+6qGFECZaH1SHvnaHap0ZpaJlKCrA3iMgak+0am06kkHTpExbh8xeA3QpqolCxNzppnES5Cp6fJQCVqBwgatdhEVUom4e2sMNgSUrqEpUfWCNQXzt8m7wjdBirkkOfhMtMujmlZw4ZygomzMlP+IsdR46pE2EwHo5gXZOwgqVPQoYRNqFzGGjhPEcjAK/h3LC8WI9StR+QNhAXWjVirpjSr8XIRLEzCSDkweEJ+JySvAmUT/6UkHsl4stTsmWKZMthhB+/94DpPDEkXABHQQdj0q0U74iUgqk0kwAjHNMs5EjGzZWsU+8ST6aWlkoCkgBgFNiGF03a2gMWrxBs9C0IQzYZiClrMch9YrG2ThnKTmU4QeZbehreiXIkotvs7p5SWYuTHKtnh/WRENGvexfmcTecIBlsS16ypDB2LdOxF4HpkqThKVKdKgp1O7hm+nuY0qYzMrqOEYL3CiNBzJ0f+0TckTvZ6dsDbwnKWpmbyyRpdDFuTpMGz64qVhBAAFz9IoPh7aYp6hMk3xoIWr/t6h2DERdJlImcHxKRldBAP0Mcno9b23GsluhNWLrStvM3Qp3CALO4DEkcs4JNepBCUuXzGogWo2VLcpKp8w6k3+7e0T02y5dOglCSCdVEkkni8B2Ueka2vtIy5KphIBSUn+oRRjXFa1E6uX56/nOG23a0zGpwRiWSEWBSpSUmYEF/+QBHUiEdJhXLxSw266kPlZ3Tyytp0i1NRsyTg+RPHtfAxpptlWyv8rZd4IE6FtJNuokgDJn56wR+o6fOAY6Fn6SbZQDG4N0sTnk+XOJpdVLQpOK6gp1NkLjI2eAqjaRW4JL8C3s0LiTvcW+8JirLw41B32WOdtqSZwWElJCjZR3VggpUHGTgqHJ4cbM8Xqp1lK99AbCpswzpJ5t8iCNI87VNUOhzBuIYbKrkoVvOZZ3Zg/cgHVJPAsoHQhjYwyX1Zv5eRcqzX9L9PQ5vxMlk2DDpC+p8UzKn0Bhp10eEWzKaXOTiCGIICgdCwPQgggghwQYsMmlwJ3EswLnIAAOXJyDX7Q2LTxMvuWrBaamAqKcquKfzJ808Tgf6hoQ0u0ESSMCQtQ9SnOBN7s2cF7b27IFOrBj3ywUpJT5odLlD3Z0TRdrRSJ9ctfIDICwH8xXljjBRD6b1EYOU/l6LkmrQskpZJLMDfqxiXCrh7n+YrFLMLOYNG0FDWIMm0pOyNYeI5ROPDp/F46SWiJcwpOIXI49GjhgmZSu8Lq6oTJYm5yA1vn26xqZtCcQwCQeOvygZNAVOV7xOcFLyK5eCxeFds+UVLGHy7YslFKRiUSAWdiez8rM/HO2qgK/TFSAn1YkvvJYEvivkpFrMSeTU6lpcCnSe3GzX7RZfGsj/AGGVjC5AWo5E4jd9SzAW4Rq4+SovyZpxcpWynVFc8x1FRBtiUXOf0g+RT6iNS6RI0c8SLdhGTKAftJB5WjO3fZWMaCEyS9zaCQRAVNKIDXPWCxLhSqJWjhUqMjIAxpMuN4WjIyOOo4LGGO3NpJmop0hGFUqnCFG28LEaly+Mvb1ANZzkZDR0TktoVpESIlGMjIVjIkYC0YDGRkcE/9k="/>
          <p:cNvSpPr>
            <a:spLocks noChangeAspect="1" noChangeArrowheads="1"/>
          </p:cNvSpPr>
          <p:nvPr/>
        </p:nvSpPr>
        <p:spPr bwMode="auto">
          <a:xfrm>
            <a:off x="77788" y="-465138"/>
            <a:ext cx="714375" cy="9810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6" name="Group 25"/>
          <p:cNvGrpSpPr/>
          <p:nvPr/>
        </p:nvGrpSpPr>
        <p:grpSpPr>
          <a:xfrm>
            <a:off x="3143240" y="4929198"/>
            <a:ext cx="1874837" cy="1154232"/>
            <a:chOff x="4830763" y="5407025"/>
            <a:chExt cx="1974850" cy="1222495"/>
          </a:xfrm>
        </p:grpSpPr>
        <p:pic>
          <p:nvPicPr>
            <p:cNvPr id="24" name="Picture 6" descr="http://t3.gstatic.com/images?q=tbn:ANd9GcQvgpY-W3Z3aPn-RccnOJxaYDGq8NJCc4B8_FYOnekupLW4nv_L&amp;t=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6377" y="5407025"/>
              <a:ext cx="722039" cy="993775"/>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20"/>
            <p:cNvSpPr txBox="1">
              <a:spLocks noChangeArrowheads="1"/>
            </p:cNvSpPr>
            <p:nvPr/>
          </p:nvSpPr>
          <p:spPr bwMode="auto">
            <a:xfrm>
              <a:off x="4830763" y="6352521"/>
              <a:ext cx="19748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r>
                <a:rPr lang="en-GB" sz="1200" dirty="0" smtClean="0">
                  <a:solidFill>
                    <a:schemeClr val="tx1"/>
                  </a:solidFill>
                </a:rPr>
                <a:t>T. </a:t>
              </a:r>
              <a:r>
                <a:rPr lang="en-GB" sz="1200" dirty="0" err="1" smtClean="0">
                  <a:solidFill>
                    <a:schemeClr val="tx1"/>
                  </a:solidFill>
                </a:rPr>
                <a:t>Flisgen</a:t>
              </a:r>
              <a:r>
                <a:rPr lang="en-GB" sz="1200" dirty="0" smtClean="0">
                  <a:solidFill>
                    <a:schemeClr val="tx1"/>
                  </a:solidFill>
                </a:rPr>
                <a:t> ,Univ</a:t>
              </a:r>
              <a:r>
                <a:rPr lang="en-GB" sz="1200" dirty="0">
                  <a:solidFill>
                    <a:schemeClr val="tx1"/>
                  </a:solidFill>
                </a:rPr>
                <a:t>. of </a:t>
              </a:r>
              <a:r>
                <a:rPr lang="en-GB" sz="1200" dirty="0" smtClean="0">
                  <a:solidFill>
                    <a:schemeClr val="tx1"/>
                  </a:solidFill>
                </a:rPr>
                <a:t>Rostock</a:t>
              </a:r>
              <a:endParaRPr lang="en-US" sz="1200" u="sng" dirty="0">
                <a:solidFill>
                  <a:schemeClr val="tx1"/>
                </a:solidFill>
              </a:endParaRPr>
            </a:p>
          </p:txBody>
        </p:sp>
      </p:grpSp>
      <p:sp>
        <p:nvSpPr>
          <p:cNvPr id="27" name="Text Box 3"/>
          <p:cNvSpPr txBox="1">
            <a:spLocks noChangeArrowheads="1"/>
          </p:cNvSpPr>
          <p:nvPr/>
        </p:nvSpPr>
        <p:spPr bwMode="auto">
          <a:xfrm>
            <a:off x="0" y="6150114"/>
            <a:ext cx="9144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wrap="square">
            <a:spAutoFit/>
          </a:bodyPr>
          <a:lstStyle>
            <a:lvl1pPr marL="342900" indent="-342900"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smtClean="0">
                <a:solidFill>
                  <a:schemeClr val="tx1"/>
                </a:solidFill>
              </a:rPr>
              <a:t>All pool together to ensure success of instrumentation of diagnostics for  XFEL/FLASH cavities.</a:t>
            </a:r>
            <a:endParaRPr lang="en-US" sz="2000" dirty="0">
              <a:solidFill>
                <a:schemeClr val="tx1"/>
              </a:solidFill>
            </a:endParaRPr>
          </a:p>
        </p:txBody>
      </p:sp>
    </p:spTree>
    <p:extLst>
      <p:ext uri="{BB962C8B-B14F-4D97-AF65-F5344CB8AC3E}">
        <p14:creationId xmlns:p14="http://schemas.microsoft.com/office/powerpoint/2010/main" val="3123907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dissolve">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IMG_2723"/>
          <p:cNvPicPr>
            <a:picLocks noChangeAspect="1" noChangeArrowheads="1"/>
          </p:cNvPicPr>
          <p:nvPr/>
        </p:nvPicPr>
        <p:blipFill>
          <a:blip r:embed="rId2"/>
          <a:srcRect/>
          <a:stretch>
            <a:fillRect/>
          </a:stretch>
        </p:blipFill>
        <p:spPr bwMode="auto">
          <a:xfrm>
            <a:off x="304800" y="1371600"/>
            <a:ext cx="5635625" cy="5029200"/>
          </a:xfrm>
          <a:prstGeom prst="rect">
            <a:avLst/>
          </a:prstGeom>
          <a:noFill/>
          <a:ln w="9525">
            <a:noFill/>
            <a:miter lim="800000"/>
            <a:headEnd/>
            <a:tailEnd/>
          </a:ln>
        </p:spPr>
      </p:pic>
      <p:pic>
        <p:nvPicPr>
          <p:cNvPr id="3" name="Picture 9" descr="3rd_harmonic_pic"/>
          <p:cNvPicPr>
            <a:picLocks noChangeAspect="1" noChangeArrowheads="1"/>
          </p:cNvPicPr>
          <p:nvPr/>
        </p:nvPicPr>
        <p:blipFill>
          <a:blip r:embed="rId3"/>
          <a:srcRect/>
          <a:stretch>
            <a:fillRect/>
          </a:stretch>
        </p:blipFill>
        <p:spPr bwMode="auto">
          <a:xfrm>
            <a:off x="3124200" y="1143000"/>
            <a:ext cx="5943600" cy="4302125"/>
          </a:xfrm>
          <a:prstGeom prst="rect">
            <a:avLst/>
          </a:prstGeom>
          <a:noFill/>
          <a:effectLst>
            <a:outerShdw dist="56796" dir="6993903" algn="ctr" rotWithShape="0">
              <a:schemeClr val="bg1"/>
            </a:outerShdw>
          </a:effectLst>
        </p:spPr>
      </p:pic>
      <p:sp>
        <p:nvSpPr>
          <p:cNvPr id="4" name="Text Box 11"/>
          <p:cNvSpPr txBox="1">
            <a:spLocks noChangeArrowheads="1"/>
          </p:cNvSpPr>
          <p:nvPr/>
        </p:nvSpPr>
        <p:spPr bwMode="auto">
          <a:xfrm>
            <a:off x="415925" y="1452563"/>
            <a:ext cx="3147080" cy="646331"/>
          </a:xfrm>
          <a:prstGeom prst="rect">
            <a:avLst/>
          </a:prstGeom>
          <a:solidFill>
            <a:schemeClr val="bg1"/>
          </a:solidFill>
          <a:ln w="9525" algn="ctr">
            <a:solidFill>
              <a:schemeClr val="tx1"/>
            </a:solidFill>
            <a:miter lim="800000"/>
            <a:headEnd/>
            <a:tailEnd/>
          </a:ln>
        </p:spPr>
        <p:txBody>
          <a:bodyPr wrap="none">
            <a:spAutoFit/>
          </a:bodyPr>
          <a:lstStyle/>
          <a:p>
            <a:r>
              <a:rPr lang="de-DE" b="1">
                <a:latin typeface="Times New Roman" pitchFamily="18" charset="0"/>
                <a:cs typeface="Times New Roman" pitchFamily="18" charset="0"/>
              </a:rPr>
              <a:t>TESLA Cryo-Module (ACC1)</a:t>
            </a:r>
          </a:p>
          <a:p>
            <a:r>
              <a:rPr lang="de-DE" b="1">
                <a:latin typeface="Times New Roman" pitchFamily="18" charset="0"/>
                <a:cs typeface="Times New Roman" pitchFamily="18" charset="0"/>
              </a:rPr>
              <a:t>8 x 9-Cell 1.3 GHz Cavities</a:t>
            </a:r>
          </a:p>
        </p:txBody>
      </p:sp>
      <p:sp>
        <p:nvSpPr>
          <p:cNvPr id="5" name="Line 12"/>
          <p:cNvSpPr>
            <a:spLocks noChangeShapeType="1"/>
          </p:cNvSpPr>
          <p:nvPr/>
        </p:nvSpPr>
        <p:spPr bwMode="auto">
          <a:xfrm>
            <a:off x="1371600" y="2133600"/>
            <a:ext cx="228600" cy="609600"/>
          </a:xfrm>
          <a:prstGeom prst="line">
            <a:avLst/>
          </a:prstGeom>
          <a:noFill/>
          <a:ln w="57150">
            <a:solidFill>
              <a:srgbClr val="800000"/>
            </a:solidFill>
            <a:round/>
            <a:headEnd/>
            <a:tailEnd type="triangle" w="med" len="med"/>
          </a:ln>
          <a:effectLst>
            <a:outerShdw dist="35921" dir="2700000"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6" name="Line 13"/>
          <p:cNvSpPr>
            <a:spLocks noChangeShapeType="1"/>
          </p:cNvSpPr>
          <p:nvPr/>
        </p:nvSpPr>
        <p:spPr bwMode="auto">
          <a:xfrm flipH="1" flipV="1">
            <a:off x="2214546" y="3714752"/>
            <a:ext cx="2586054" cy="2076448"/>
          </a:xfrm>
          <a:prstGeom prst="line">
            <a:avLst/>
          </a:prstGeom>
          <a:noFill/>
          <a:ln w="57150">
            <a:solidFill>
              <a:srgbClr val="800000"/>
            </a:solidFill>
            <a:round/>
            <a:headEnd/>
            <a:tailEnd type="triangle" w="med" len="med"/>
          </a:ln>
          <a:effectLst>
            <a:outerShdw dist="28398" dir="3806097"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7" name="Text Box 14"/>
          <p:cNvSpPr txBox="1">
            <a:spLocks noChangeArrowheads="1"/>
          </p:cNvSpPr>
          <p:nvPr/>
        </p:nvSpPr>
        <p:spPr bwMode="auto">
          <a:xfrm>
            <a:off x="4876800" y="5694363"/>
            <a:ext cx="2980368" cy="646331"/>
          </a:xfrm>
          <a:prstGeom prst="rect">
            <a:avLst/>
          </a:prstGeom>
          <a:solidFill>
            <a:schemeClr val="bg1"/>
          </a:solidFill>
          <a:ln w="9525" algn="ctr">
            <a:solidFill>
              <a:schemeClr val="tx1"/>
            </a:solidFill>
            <a:miter lim="800000"/>
            <a:headEnd/>
            <a:tailEnd/>
          </a:ln>
        </p:spPr>
        <p:txBody>
          <a:bodyPr wrap="none">
            <a:spAutoFit/>
          </a:bodyPr>
          <a:lstStyle/>
          <a:p>
            <a:r>
              <a:rPr lang="de-DE" b="1">
                <a:latin typeface="Times New Roman" pitchFamily="18" charset="0"/>
                <a:cs typeface="Times New Roman" pitchFamily="18" charset="0"/>
              </a:rPr>
              <a:t>ACC39 FNAL Cryo-Module</a:t>
            </a:r>
          </a:p>
          <a:p>
            <a:r>
              <a:rPr lang="de-DE" b="1">
                <a:latin typeface="Times New Roman" pitchFamily="18" charset="0"/>
                <a:cs typeface="Times New Roman" pitchFamily="18" charset="0"/>
              </a:rPr>
              <a:t>4 x 9-Cell 3.9 GHz Cavities</a:t>
            </a:r>
          </a:p>
        </p:txBody>
      </p:sp>
      <p:sp>
        <p:nvSpPr>
          <p:cNvPr id="8" name="Line 15"/>
          <p:cNvSpPr>
            <a:spLocks noChangeShapeType="1"/>
          </p:cNvSpPr>
          <p:nvPr/>
        </p:nvSpPr>
        <p:spPr bwMode="auto">
          <a:xfrm flipH="1" flipV="1">
            <a:off x="5334000" y="4267200"/>
            <a:ext cx="152400" cy="1295400"/>
          </a:xfrm>
          <a:prstGeom prst="line">
            <a:avLst/>
          </a:prstGeom>
          <a:noFill/>
          <a:ln w="57150">
            <a:solidFill>
              <a:srgbClr val="800000"/>
            </a:solidFill>
            <a:round/>
            <a:headEnd/>
            <a:tailEnd type="triangle" w="med" len="med"/>
          </a:ln>
          <a:effectLst>
            <a:outerShdw dist="35921" dir="2700000" algn="ctr" rotWithShape="0">
              <a:schemeClr val="bg1"/>
            </a:outerShdw>
          </a:effectLst>
        </p:spPr>
        <p:txBody>
          <a:bodyPr/>
          <a:lstStyle/>
          <a:p>
            <a:pPr>
              <a:defRPr/>
            </a:pPr>
            <a:endParaRPr lang="en-GB" b="1">
              <a:latin typeface="Times New Roman" pitchFamily="18" charset="0"/>
              <a:cs typeface="Times New Roman" pitchFamily="18" charset="0"/>
            </a:endParaRPr>
          </a:p>
        </p:txBody>
      </p:sp>
      <p:sp>
        <p:nvSpPr>
          <p:cNvPr id="9" name="Text Box 16"/>
          <p:cNvSpPr txBox="1">
            <a:spLocks noChangeArrowheads="1"/>
          </p:cNvSpPr>
          <p:nvPr/>
        </p:nvSpPr>
        <p:spPr bwMode="auto">
          <a:xfrm>
            <a:off x="8077200" y="5319713"/>
            <a:ext cx="890757" cy="1015663"/>
          </a:xfrm>
          <a:prstGeom prst="rect">
            <a:avLst/>
          </a:prstGeom>
          <a:solidFill>
            <a:schemeClr val="bg1"/>
          </a:solidFill>
          <a:ln w="9525" algn="ctr">
            <a:noFill/>
            <a:miter lim="800000"/>
            <a:headEnd/>
            <a:tailEnd/>
          </a:ln>
        </p:spPr>
        <p:txBody>
          <a:bodyPr wrap="none">
            <a:spAutoFit/>
          </a:bodyPr>
          <a:lstStyle/>
          <a:p>
            <a:r>
              <a:rPr lang="de-DE" sz="1200" b="1">
                <a:latin typeface="Times New Roman" pitchFamily="18" charset="0"/>
                <a:cs typeface="Times New Roman" pitchFamily="18" charset="0"/>
              </a:rPr>
              <a:t>photo &amp; </a:t>
            </a:r>
            <a:br>
              <a:rPr lang="de-DE" sz="1200" b="1">
                <a:latin typeface="Times New Roman" pitchFamily="18" charset="0"/>
                <a:cs typeface="Times New Roman" pitchFamily="18" charset="0"/>
              </a:rPr>
            </a:br>
            <a:r>
              <a:rPr lang="de-DE" sz="1200" b="1">
                <a:latin typeface="Times New Roman" pitchFamily="18" charset="0"/>
                <a:cs typeface="Times New Roman" pitchFamily="18" charset="0"/>
              </a:rPr>
              <a:t>drawing</a:t>
            </a:r>
          </a:p>
          <a:p>
            <a:r>
              <a:rPr lang="de-DE" sz="1200" b="1">
                <a:latin typeface="Times New Roman" pitchFamily="18" charset="0"/>
                <a:cs typeface="Times New Roman" pitchFamily="18" charset="0"/>
              </a:rPr>
              <a:t>courtesy</a:t>
            </a:r>
          </a:p>
          <a:p>
            <a:r>
              <a:rPr lang="de-DE" sz="1200" b="1">
                <a:latin typeface="Times New Roman" pitchFamily="18" charset="0"/>
                <a:cs typeface="Times New Roman" pitchFamily="18" charset="0"/>
              </a:rPr>
              <a:t>E. Vogel &amp;</a:t>
            </a:r>
          </a:p>
          <a:p>
            <a:r>
              <a:rPr lang="de-DE" sz="1200" b="1">
                <a:latin typeface="Times New Roman" pitchFamily="18" charset="0"/>
                <a:cs typeface="Times New Roman" pitchFamily="18" charset="0"/>
              </a:rPr>
              <a:t>FNAL</a:t>
            </a:r>
          </a:p>
        </p:txBody>
      </p:sp>
      <p:sp>
        <p:nvSpPr>
          <p:cNvPr id="10" name="Text Box 2"/>
          <p:cNvSpPr txBox="1">
            <a:spLocks noChangeArrowheads="1"/>
          </p:cNvSpPr>
          <p:nvPr/>
        </p:nvSpPr>
        <p:spPr bwMode="auto">
          <a:xfrm>
            <a:off x="0" y="0"/>
            <a:ext cx="9144000" cy="825500"/>
          </a:xfrm>
          <a:prstGeom prst="rect">
            <a:avLst/>
          </a:prstGeom>
          <a:solidFill>
            <a:srgbClr val="0000FF"/>
          </a:solidFill>
          <a:ln w="9525" algn="ctr">
            <a:noFill/>
            <a:miter lim="800000"/>
            <a:headEnd/>
            <a:tailEnd/>
          </a:ln>
        </p:spPr>
        <p:txBody>
          <a:bodyPr/>
          <a:lstStyle/>
          <a:p>
            <a:pPr algn="ctr"/>
            <a:r>
              <a:rPr lang="en-GB" sz="4000" b="1" dirty="0">
                <a:solidFill>
                  <a:schemeClr val="bg1"/>
                </a:solidFill>
                <a:latin typeface="Times New Roman" pitchFamily="18" charset="0"/>
                <a:cs typeface="Times New Roman" pitchFamily="18" charset="0"/>
              </a:rPr>
              <a:t>3.9 GHz Module Installed at </a:t>
            </a:r>
            <a:r>
              <a:rPr lang="en-GB" sz="4000" b="1" dirty="0" smtClean="0">
                <a:solidFill>
                  <a:schemeClr val="bg1"/>
                </a:solidFill>
                <a:latin typeface="Times New Roman" pitchFamily="18" charset="0"/>
                <a:cs typeface="Times New Roman" pitchFamily="18" charset="0"/>
              </a:rPr>
              <a:t>FLASH</a:t>
            </a:r>
            <a:endParaRPr lang="en-US" sz="400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2"/>
                                        </p:tgtEl>
                                        <p:attrNameLst>
                                          <p:attrName>style.opacity</p:attrName>
                                        </p:attrNameLst>
                                      </p:cBhvr>
                                      <p:to>
                                        <p:strVal val="0.75"/>
                                      </p:to>
                                    </p:set>
                                    <p:animEffect filter="image" prLst="opacity: 0.75">
                                      <p:cBhvr rctx="IE">
                                        <p:cTn id="7" dur="indefinite"/>
                                        <p:tgtEl>
                                          <p:spTgt spid="2"/>
                                        </p:tgtEl>
                                      </p:cBhvr>
                                    </p:animEffect>
                                  </p:childTnLst>
                                </p:cTn>
                              </p:par>
                              <p:par>
                                <p:cTn id="8" presetID="3"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0" y="0"/>
            <a:ext cx="9144000" cy="1323439"/>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effectLst>
                  <a:outerShdw blurRad="38100" dist="38100" dir="2700000" algn="tl">
                    <a:srgbClr val="000000"/>
                  </a:outerShdw>
                </a:effectLst>
                <a:cs typeface="Times New Roman" pitchFamily="18" charset="0"/>
              </a:rPr>
              <a:t>HOM Diagnostic </a:t>
            </a:r>
            <a:r>
              <a:rPr lang="en-US" sz="4000" dirty="0" smtClean="0">
                <a:solidFill>
                  <a:schemeClr val="bg1"/>
                </a:solidFill>
                <a:effectLst>
                  <a:outerShdw blurRad="38100" dist="38100" dir="2700000" algn="tl">
                    <a:srgbClr val="000000"/>
                  </a:outerShdw>
                </a:effectLst>
                <a:cs typeface="Times New Roman" pitchFamily="18" charset="0"/>
              </a:rPr>
              <a:t>in 3</a:t>
            </a:r>
            <a:r>
              <a:rPr lang="en-US" sz="4000" baseline="30000" dirty="0" smtClean="0">
                <a:solidFill>
                  <a:schemeClr val="bg1"/>
                </a:solidFill>
                <a:effectLst>
                  <a:outerShdw blurRad="38100" dist="38100" dir="2700000" algn="tl">
                    <a:srgbClr val="000000"/>
                  </a:outerShdw>
                </a:effectLst>
                <a:cs typeface="Times New Roman" pitchFamily="18" charset="0"/>
              </a:rPr>
              <a:t>rd</a:t>
            </a:r>
            <a:r>
              <a:rPr lang="en-US" sz="4000" dirty="0" smtClean="0">
                <a:solidFill>
                  <a:schemeClr val="bg1"/>
                </a:solidFill>
                <a:effectLst>
                  <a:outerShdw blurRad="38100" dist="38100" dir="2700000" algn="tl">
                    <a:srgbClr val="000000"/>
                  </a:outerShdw>
                </a:effectLst>
                <a:cs typeface="Times New Roman" pitchFamily="18" charset="0"/>
              </a:rPr>
              <a:t> Harmonic Cavities at FLASH</a:t>
            </a:r>
            <a:endParaRPr lang="en-US" sz="4000" b="0" dirty="0">
              <a:solidFill>
                <a:schemeClr val="bg1"/>
              </a:solidFill>
              <a:latin typeface="Arial" pitchFamily="34" charset="0"/>
            </a:endParaRPr>
          </a:p>
        </p:txBody>
      </p:sp>
      <p:sp>
        <p:nvSpPr>
          <p:cNvPr id="5" name="Text Box 3"/>
          <p:cNvSpPr txBox="1">
            <a:spLocks noChangeArrowheads="1"/>
          </p:cNvSpPr>
          <p:nvPr/>
        </p:nvSpPr>
        <p:spPr bwMode="auto">
          <a:xfrm>
            <a:off x="85725" y="1695450"/>
            <a:ext cx="5184775"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spAutoFit/>
          </a:bodyPr>
          <a:lstStyle>
            <a:lvl1pPr marL="342900" indent="-342900"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err="1" smtClean="0">
                <a:solidFill>
                  <a:schemeClr val="tx1"/>
                </a:solidFill>
              </a:rPr>
              <a:t>Fermilab</a:t>
            </a:r>
            <a:r>
              <a:rPr lang="en-US" sz="2000" dirty="0" smtClean="0">
                <a:solidFill>
                  <a:schemeClr val="tx1"/>
                </a:solidFill>
              </a:rPr>
              <a:t> </a:t>
            </a:r>
            <a:r>
              <a:rPr lang="en-US" sz="2000" dirty="0">
                <a:solidFill>
                  <a:schemeClr val="tx1"/>
                </a:solidFill>
              </a:rPr>
              <a:t>has constructed a third harmonic accelerating (3.9GHz) superconducting module and cryostat for a new generation high brightness photo-injector. </a:t>
            </a:r>
          </a:p>
          <a:p>
            <a:pPr algn="just">
              <a:spcBef>
                <a:spcPts val="300"/>
              </a:spcBef>
              <a:spcAft>
                <a:spcPts val="300"/>
              </a:spcAft>
              <a:buFont typeface="Wingdings" pitchFamily="2" charset="2"/>
              <a:buChar char="Ø"/>
            </a:pPr>
            <a:r>
              <a:rPr lang="en-US" sz="2000" dirty="0">
                <a:solidFill>
                  <a:schemeClr val="tx1"/>
                </a:solidFill>
              </a:rPr>
              <a:t>This </a:t>
            </a:r>
            <a:r>
              <a:rPr lang="en-US" sz="2000" dirty="0" smtClean="0">
                <a:solidFill>
                  <a:schemeClr val="tx1"/>
                </a:solidFill>
              </a:rPr>
              <a:t>system compensates </a:t>
            </a:r>
            <a:r>
              <a:rPr lang="en-US" sz="2000" dirty="0">
                <a:solidFill>
                  <a:schemeClr val="tx1"/>
                </a:solidFill>
              </a:rPr>
              <a:t>the nonlinear distortion of the longitudinal phase space due to the RF curvature of the 1.3 GHz TESLA cavities prior to bunch compression.</a:t>
            </a:r>
          </a:p>
        </p:txBody>
      </p:sp>
      <p:sp>
        <p:nvSpPr>
          <p:cNvPr id="6" name="Text Box 5"/>
          <p:cNvSpPr txBox="1">
            <a:spLocks noChangeArrowheads="1"/>
          </p:cNvSpPr>
          <p:nvPr/>
        </p:nvSpPr>
        <p:spPr bwMode="auto">
          <a:xfrm>
            <a:off x="98425" y="4941888"/>
            <a:ext cx="8829675" cy="2005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000" dirty="0">
                <a:solidFill>
                  <a:schemeClr val="tx1"/>
                </a:solidFill>
              </a:rPr>
              <a:t>The </a:t>
            </a:r>
            <a:r>
              <a:rPr lang="en-US" sz="2000" dirty="0" err="1">
                <a:solidFill>
                  <a:schemeClr val="tx1"/>
                </a:solidFill>
              </a:rPr>
              <a:t>cryomodule</a:t>
            </a:r>
            <a:r>
              <a:rPr lang="en-US" sz="2000" dirty="0">
                <a:solidFill>
                  <a:schemeClr val="tx1"/>
                </a:solidFill>
              </a:rPr>
              <a:t>, consisting of </a:t>
            </a:r>
            <a:r>
              <a:rPr lang="en-US" sz="2000" u="sng" dirty="0">
                <a:solidFill>
                  <a:schemeClr val="tx1"/>
                </a:solidFill>
              </a:rPr>
              <a:t>four 3.9GHz cavities</a:t>
            </a:r>
            <a:r>
              <a:rPr lang="en-US" sz="2000" dirty="0">
                <a:solidFill>
                  <a:schemeClr val="tx1"/>
                </a:solidFill>
              </a:rPr>
              <a:t>, </a:t>
            </a:r>
            <a:r>
              <a:rPr lang="en-US" sz="2000" dirty="0" smtClean="0">
                <a:solidFill>
                  <a:schemeClr val="tx1"/>
                </a:solidFill>
              </a:rPr>
              <a:t>have </a:t>
            </a:r>
            <a:r>
              <a:rPr lang="en-US" sz="2000" dirty="0">
                <a:solidFill>
                  <a:schemeClr val="tx1"/>
                </a:solidFill>
              </a:rPr>
              <a:t>been installed in the FLASH </a:t>
            </a:r>
            <a:r>
              <a:rPr lang="en-US" sz="2000" dirty="0" err="1">
                <a:solidFill>
                  <a:schemeClr val="tx1"/>
                </a:solidFill>
              </a:rPr>
              <a:t>photoinjector</a:t>
            </a:r>
            <a:r>
              <a:rPr lang="en-US" sz="2000" dirty="0">
                <a:solidFill>
                  <a:schemeClr val="tx1"/>
                </a:solidFill>
              </a:rPr>
              <a:t> downstream, of the first 1.3 GHz </a:t>
            </a:r>
            <a:r>
              <a:rPr lang="en-US" sz="2000" dirty="0" err="1">
                <a:solidFill>
                  <a:schemeClr val="tx1"/>
                </a:solidFill>
              </a:rPr>
              <a:t>cryomodule</a:t>
            </a:r>
            <a:r>
              <a:rPr lang="en-US" sz="2000" dirty="0">
                <a:solidFill>
                  <a:schemeClr val="tx1"/>
                </a:solidFill>
              </a:rPr>
              <a:t> (consisting of 8 cavities).</a:t>
            </a:r>
          </a:p>
          <a:p>
            <a:pPr algn="just">
              <a:spcBef>
                <a:spcPts val="300"/>
              </a:spcBef>
              <a:spcAft>
                <a:spcPts val="300"/>
              </a:spcAft>
              <a:buFont typeface="Wingdings" pitchFamily="2" charset="2"/>
              <a:buChar char="Ø"/>
            </a:pPr>
            <a:r>
              <a:rPr lang="en-US" sz="2000" dirty="0">
                <a:solidFill>
                  <a:schemeClr val="tx1"/>
                </a:solidFill>
              </a:rPr>
              <a:t>Four 3.9 GHz </a:t>
            </a:r>
            <a:r>
              <a:rPr lang="en-US" sz="2000" dirty="0" smtClean="0">
                <a:solidFill>
                  <a:schemeClr val="tx1"/>
                </a:solidFill>
              </a:rPr>
              <a:t>cavities </a:t>
            </a:r>
            <a:r>
              <a:rPr lang="en-US" sz="2000" dirty="0">
                <a:solidFill>
                  <a:schemeClr val="tx1"/>
                </a:solidFill>
              </a:rPr>
              <a:t>provide the energy modulation, ~20 MV, needed for compensation.</a:t>
            </a:r>
          </a:p>
          <a:p>
            <a:pPr algn="just" eaLnBrk="1" hangingPunct="1"/>
            <a:endParaRPr lang="en-US" dirty="0"/>
          </a:p>
        </p:txBody>
      </p:sp>
      <p:pic>
        <p:nvPicPr>
          <p:cNvPr id="7" name="Picture 3" descr="CUT_ISO_200604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4300" y="1917700"/>
            <a:ext cx="3733800" cy="270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70015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0"/>
          <p:cNvGraphicFramePr>
            <a:graphicFrameLocks noGrp="1"/>
          </p:cNvGraphicFramePr>
          <p:nvPr>
            <p:extLst>
              <p:ext uri="{D42A27DB-BD31-4B8C-83A1-F6EECF244321}">
                <p14:modId xmlns:p14="http://schemas.microsoft.com/office/powerpoint/2010/main" val="804018755"/>
              </p:ext>
            </p:extLst>
          </p:nvPr>
        </p:nvGraphicFramePr>
        <p:xfrm>
          <a:off x="165100" y="1016000"/>
          <a:ext cx="2743200" cy="4659501"/>
        </p:xfrm>
        <a:graphic>
          <a:graphicData uri="http://schemas.openxmlformats.org/drawingml/2006/table">
            <a:tbl>
              <a:tblPr/>
              <a:tblGrid>
                <a:gridCol w="1524000"/>
                <a:gridCol w="1219200"/>
              </a:tblGrid>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Number of Cavities</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4</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683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Active Length</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0.346 meter</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Gradient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14 MV/m</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Phase</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-179º</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R/Q   [=U</a:t>
                      </a:r>
                      <a:r>
                        <a:rPr kumimoji="0" lang="en-US" sz="1200" b="1" i="0" u="none" strike="noStrike" cap="none" normalizeH="0" baseline="30000" smtClean="0">
                          <a:ln>
                            <a:noFill/>
                          </a:ln>
                          <a:solidFill>
                            <a:schemeClr val="tx1"/>
                          </a:solidFill>
                          <a:effectLst/>
                          <a:latin typeface="Times New Roman" pitchFamily="18" charset="0"/>
                        </a:rPr>
                        <a:t>2</a:t>
                      </a:r>
                      <a:r>
                        <a:rPr kumimoji="0" lang="en-US" sz="1200" b="1" i="0" u="none" strike="noStrike" cap="none" normalizeH="0" baseline="0" smtClean="0">
                          <a:ln>
                            <a:noFill/>
                          </a:ln>
                          <a:solidFill>
                            <a:schemeClr val="tx1"/>
                          </a:solidFill>
                          <a:effectLst/>
                          <a:latin typeface="Times New Roman" pitchFamily="18" charset="0"/>
                        </a:rPr>
                        <a:t>/(wW)]</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750 Ω</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peak</a:t>
                      </a: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acc</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2.26</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69858">
                <a:tc>
                  <a:txBody>
                    <a:bodyPr/>
                    <a:lstStyle/>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a:t>
                      </a:r>
                      <a:r>
                        <a:rPr kumimoji="0" lang="en-US" sz="1200" b="1" i="0" u="none" strike="noStrike" cap="none" normalizeH="0" baseline="-25000" smtClean="0">
                          <a:ln>
                            <a:noFill/>
                          </a:ln>
                          <a:solidFill>
                            <a:schemeClr val="tx1"/>
                          </a:solidFill>
                          <a:effectLst/>
                          <a:latin typeface="Times New Roman" pitchFamily="18" charset="0"/>
                        </a:rPr>
                        <a:t>peak</a:t>
                      </a:r>
                      <a:endParaRPr kumimoji="0" lang="en-US" sz="1200" b="1" i="0" u="none" strike="noStrike" cap="none" normalizeH="0" baseline="0" smtClean="0">
                        <a:ln>
                          <a:noFill/>
                        </a:ln>
                        <a:solidFill>
                          <a:schemeClr val="tx1"/>
                        </a:solidFill>
                        <a:effectLst/>
                        <a:latin typeface="Times New Roman" pitchFamily="18" charset="0"/>
                      </a:endParaRPr>
                    </a:p>
                    <a:p>
                      <a:pPr marL="0" marR="0" lvl="0" indent="0" algn="l" defTabSz="914400" rtl="0" eaLnBrk="1" fontAlgn="base" latinLnBrk="0" hangingPunct="1">
                        <a:lnSpc>
                          <a:spcPct val="100000"/>
                        </a:lnSpc>
                        <a:spcBef>
                          <a:spcPts val="300"/>
                        </a:spcBef>
                        <a:spcAft>
                          <a:spcPts val="30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(E</a:t>
                      </a:r>
                      <a:r>
                        <a:rPr kumimoji="0" lang="en-US" sz="1200" b="1" i="0" u="none" strike="noStrike" cap="none" normalizeH="0" baseline="-25000" smtClean="0">
                          <a:ln>
                            <a:noFill/>
                          </a:ln>
                          <a:solidFill>
                            <a:schemeClr val="tx1"/>
                          </a:solidFill>
                          <a:effectLst/>
                          <a:latin typeface="Times New Roman" pitchFamily="18" charset="0"/>
                        </a:rPr>
                        <a:t>acc</a:t>
                      </a:r>
                      <a:r>
                        <a:rPr kumimoji="0" lang="en-US" sz="1200" b="1" i="0" u="none" strike="noStrike" cap="none" normalizeH="0" baseline="0" smtClean="0">
                          <a:ln>
                            <a:noFill/>
                          </a:ln>
                          <a:solidFill>
                            <a:schemeClr val="tx1"/>
                          </a:solidFill>
                          <a:effectLst/>
                          <a:latin typeface="Times New Roman" pitchFamily="18" charset="0"/>
                        </a:rPr>
                        <a:t> = 14 MV/m)</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68 </a:t>
                      </a:r>
                      <a:r>
                        <a:rPr kumimoji="0" lang="en-US" sz="1200" b="1" i="0" u="none" strike="noStrike" cap="none" normalizeH="0" baseline="0" dirty="0" err="1" smtClean="0">
                          <a:ln>
                            <a:noFill/>
                          </a:ln>
                          <a:solidFill>
                            <a:schemeClr val="tx1"/>
                          </a:solidFill>
                          <a:effectLst/>
                          <a:latin typeface="Times New Roman" pitchFamily="18" charset="0"/>
                        </a:rPr>
                        <a:t>mT</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29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Q</a:t>
                      </a:r>
                      <a:r>
                        <a:rPr kumimoji="0" lang="en-US" sz="1200" b="1" i="0" u="none" strike="noStrike" cap="none" normalizeH="0" baseline="-25000" smtClean="0">
                          <a:ln>
                            <a:noFill/>
                          </a:ln>
                          <a:solidFill>
                            <a:schemeClr val="tx1"/>
                          </a:solidFill>
                          <a:effectLst/>
                          <a:latin typeface="Times New Roman" pitchFamily="18" charset="0"/>
                        </a:rPr>
                        <a:t>ext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1.3 X 10</a:t>
                      </a:r>
                      <a:r>
                        <a:rPr kumimoji="0" lang="en-US" sz="1200" b="1" i="0" u="none" strike="noStrike" cap="none" normalizeH="0" baseline="30000" dirty="0" smtClean="0">
                          <a:ln>
                            <a:noFill/>
                          </a:ln>
                          <a:solidFill>
                            <a:schemeClr val="tx1"/>
                          </a:solidFill>
                          <a:effectLst/>
                          <a:latin typeface="Times New Roman" pitchFamily="18" charset="0"/>
                        </a:rPr>
                        <a:t>6</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715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BBU Limit for HOM, Q</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&lt;1 X 10</a:t>
                      </a:r>
                      <a:r>
                        <a:rPr kumimoji="0" lang="en-US" sz="1200" b="1" i="0" u="none" strike="noStrike" cap="none" normalizeH="0" baseline="30000" dirty="0" smtClean="0">
                          <a:ln>
                            <a:noFill/>
                          </a:ln>
                          <a:solidFill>
                            <a:schemeClr val="tx1"/>
                          </a:solidFill>
                          <a:effectLst/>
                          <a:latin typeface="Times New Roman" pitchFamily="18" charset="0"/>
                        </a:rPr>
                        <a:t>5</a:t>
                      </a:r>
                      <a:endParaRPr kumimoji="0" lang="en-US" sz="1200" b="1" i="0" u="none" strike="noStrike" cap="none" normalizeH="0" baseline="0" dirty="0" smtClean="0">
                        <a:ln>
                          <a:noFill/>
                        </a:ln>
                        <a:solidFill>
                          <a:schemeClr val="tx1"/>
                        </a:solidFill>
                        <a:effectLst/>
                        <a:latin typeface="Times New Roman" pitchFamily="18" charset="0"/>
                      </a:endParaRP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Total Energy</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20 MeV</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270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Beam Current</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9 mA</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37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Forward Power,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per cavity</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9 kW</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937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Coupler Power,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smtClean="0">
                          <a:ln>
                            <a:noFill/>
                          </a:ln>
                          <a:solidFill>
                            <a:schemeClr val="tx1"/>
                          </a:solidFill>
                          <a:effectLst/>
                          <a:latin typeface="Times New Roman" pitchFamily="18" charset="0"/>
                        </a:rPr>
                        <a:t>per coupler</a:t>
                      </a:r>
                    </a:p>
                  </a:txBody>
                  <a:tcPr marT="45716" marB="45716"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itchFamily="18" charset="0"/>
                        </a:rPr>
                        <a:t>45 kW</a:t>
                      </a:r>
                    </a:p>
                  </a:txBody>
                  <a:tcPr marT="45716" marB="45716"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 name="Text Box 46"/>
          <p:cNvSpPr txBox="1">
            <a:spLocks noChangeArrowheads="1"/>
          </p:cNvSpPr>
          <p:nvPr/>
        </p:nvSpPr>
        <p:spPr bwMode="auto">
          <a:xfrm>
            <a:off x="0" y="0"/>
            <a:ext cx="9144000" cy="708025"/>
          </a:xfrm>
          <a:prstGeom prst="rect">
            <a:avLst/>
          </a:prstGeom>
          <a:solidFill>
            <a:srgbClr val="0000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ctr" eaLnBrk="1" hangingPunct="1"/>
            <a:r>
              <a:rPr lang="en-GB" sz="4000" dirty="0" smtClean="0">
                <a:solidFill>
                  <a:schemeClr val="bg1"/>
                </a:solidFill>
                <a:latin typeface="Times" charset="0"/>
              </a:rPr>
              <a:t>Third Harmonic (3.9 GHz) </a:t>
            </a:r>
            <a:r>
              <a:rPr lang="en-GB" sz="4000" dirty="0">
                <a:solidFill>
                  <a:schemeClr val="bg1"/>
                </a:solidFill>
                <a:latin typeface="Times" charset="0"/>
              </a:rPr>
              <a:t>Parameters</a:t>
            </a:r>
            <a:endParaRPr lang="en-US" sz="4000" b="0" dirty="0">
              <a:solidFill>
                <a:schemeClr val="bg1"/>
              </a:solidFill>
              <a:latin typeface="Arial" pitchFamily="34" charset="0"/>
            </a:endParaRPr>
          </a:p>
        </p:txBody>
      </p:sp>
      <p:pic>
        <p:nvPicPr>
          <p:cNvPr id="6" name="Picture 4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2000" y="977900"/>
            <a:ext cx="3302000" cy="202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48" descr="flash layo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1700" y="2871788"/>
            <a:ext cx="3162300" cy="103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4"/>
          <p:cNvSpPr txBox="1">
            <a:spLocks noChangeArrowheads="1"/>
          </p:cNvSpPr>
          <p:nvPr/>
        </p:nvSpPr>
        <p:spPr bwMode="auto">
          <a:xfrm>
            <a:off x="2984500" y="1130300"/>
            <a:ext cx="3035300"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l" eaLnBrk="1" hangingPunct="1">
              <a:spcBef>
                <a:spcPct val="50000"/>
              </a:spcBef>
              <a:buFont typeface="Wingdings" pitchFamily="2" charset="2"/>
              <a:buChar char="Ø"/>
            </a:pPr>
            <a:r>
              <a:rPr lang="en-GB" sz="1600" dirty="0">
                <a:solidFill>
                  <a:schemeClr val="tx1"/>
                </a:solidFill>
              </a:rPr>
              <a:t>Adding harmonic ensures the 2</a:t>
            </a:r>
            <a:r>
              <a:rPr lang="en-GB" sz="1600" baseline="30000" dirty="0">
                <a:solidFill>
                  <a:schemeClr val="tx1"/>
                </a:solidFill>
              </a:rPr>
              <a:t>nd</a:t>
            </a:r>
            <a:r>
              <a:rPr lang="en-GB" sz="1600" dirty="0">
                <a:solidFill>
                  <a:schemeClr val="tx1"/>
                </a:solidFill>
              </a:rPr>
              <a:t> derivative at the max is zero for total field (could use any of the harmonics in the expansion, but using the lowest freq. ensures the transverse </a:t>
            </a:r>
            <a:r>
              <a:rPr lang="en-GB" sz="1600" dirty="0" err="1">
                <a:solidFill>
                  <a:schemeClr val="tx1"/>
                </a:solidFill>
              </a:rPr>
              <a:t>wakefields</a:t>
            </a:r>
            <a:r>
              <a:rPr lang="en-GB" sz="1600" dirty="0">
                <a:solidFill>
                  <a:schemeClr val="tx1"/>
                </a:solidFill>
              </a:rPr>
              <a:t> ~ </a:t>
            </a:r>
            <a:r>
              <a:rPr lang="en-GB" sz="1600" dirty="0">
                <a:solidFill>
                  <a:schemeClr val="tx1"/>
                </a:solidFill>
                <a:sym typeface="Symbol" pitchFamily="18" charset="2"/>
              </a:rPr>
              <a:t></a:t>
            </a:r>
            <a:r>
              <a:rPr lang="en-GB" sz="1600" baseline="30000" dirty="0">
                <a:solidFill>
                  <a:schemeClr val="tx1"/>
                </a:solidFill>
                <a:sym typeface="Symbol" pitchFamily="18" charset="2"/>
              </a:rPr>
              <a:t>3 </a:t>
            </a:r>
            <a:r>
              <a:rPr lang="en-GB" sz="1600" dirty="0">
                <a:solidFill>
                  <a:schemeClr val="tx1"/>
                </a:solidFill>
                <a:sym typeface="Symbol" pitchFamily="18" charset="2"/>
              </a:rPr>
              <a:t>are minimised).</a:t>
            </a:r>
            <a:endParaRPr lang="en-US" sz="1600" dirty="0">
              <a:solidFill>
                <a:schemeClr val="tx1"/>
              </a:solidFill>
            </a:endParaRPr>
          </a:p>
          <a:p>
            <a:pPr algn="l" eaLnBrk="1" hangingPunct="1">
              <a:spcBef>
                <a:spcPct val="50000"/>
              </a:spcBef>
              <a:buFont typeface="Wingdings" pitchFamily="2" charset="2"/>
              <a:buChar char="Ø"/>
            </a:pPr>
            <a:r>
              <a:rPr lang="en-US" sz="1600" dirty="0">
                <a:solidFill>
                  <a:schemeClr val="tx1"/>
                </a:solidFill>
              </a:rPr>
              <a:t>The third harmonic system (3.9GHz) will compensate the nonlinear distortion of the longitudinal phase space due to cosine-like voltage curvature of 1.3 GHz cavities. </a:t>
            </a:r>
          </a:p>
          <a:p>
            <a:pPr algn="l" eaLnBrk="1" hangingPunct="1">
              <a:spcBef>
                <a:spcPct val="50000"/>
              </a:spcBef>
              <a:buFont typeface="Wingdings" pitchFamily="2" charset="2"/>
              <a:buChar char="Ø"/>
            </a:pPr>
            <a:r>
              <a:rPr lang="en-US" sz="1600" dirty="0" smtClean="0">
                <a:solidFill>
                  <a:schemeClr val="tx1"/>
                </a:solidFill>
              </a:rPr>
              <a:t>It </a:t>
            </a:r>
            <a:r>
              <a:rPr lang="en-US" sz="1600" dirty="0" err="1" smtClean="0">
                <a:solidFill>
                  <a:schemeClr val="tx1"/>
                </a:solidFill>
              </a:rPr>
              <a:t>linearises</a:t>
            </a:r>
            <a:r>
              <a:rPr lang="en-US" sz="1600" dirty="0" smtClean="0">
                <a:solidFill>
                  <a:schemeClr val="tx1"/>
                </a:solidFill>
              </a:rPr>
              <a:t> </a:t>
            </a:r>
            <a:r>
              <a:rPr lang="en-US" sz="1600" dirty="0">
                <a:solidFill>
                  <a:schemeClr val="tx1"/>
                </a:solidFill>
              </a:rPr>
              <a:t>the energy distribution upstream of the bunch compressor thus  facilitating a  small normalized </a:t>
            </a:r>
            <a:r>
              <a:rPr lang="en-US" sz="1600" dirty="0" err="1">
                <a:solidFill>
                  <a:schemeClr val="tx1"/>
                </a:solidFill>
              </a:rPr>
              <a:t>emittance</a:t>
            </a:r>
            <a:r>
              <a:rPr lang="en-US" sz="1600" dirty="0">
                <a:solidFill>
                  <a:schemeClr val="tx1"/>
                </a:solidFill>
              </a:rPr>
              <a:t> ~1.10</a:t>
            </a:r>
            <a:r>
              <a:rPr lang="en-US" sz="1600" baseline="30000" dirty="0">
                <a:solidFill>
                  <a:schemeClr val="tx1"/>
                </a:solidFill>
              </a:rPr>
              <a:t>-6</a:t>
            </a:r>
            <a:r>
              <a:rPr lang="en-US" sz="1600" dirty="0">
                <a:solidFill>
                  <a:schemeClr val="tx1"/>
                </a:solidFill>
              </a:rPr>
              <a:t> m*rad.</a:t>
            </a:r>
          </a:p>
        </p:txBody>
      </p:sp>
      <p:sp>
        <p:nvSpPr>
          <p:cNvPr id="9" name="Oval 50"/>
          <p:cNvSpPr>
            <a:spLocks noChangeArrowheads="1"/>
          </p:cNvSpPr>
          <p:nvPr/>
        </p:nvSpPr>
        <p:spPr bwMode="auto">
          <a:xfrm>
            <a:off x="6553200" y="4152900"/>
            <a:ext cx="152400" cy="533400"/>
          </a:xfrm>
          <a:prstGeom prst="ellipse">
            <a:avLst/>
          </a:pr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GB"/>
          </a:p>
        </p:txBody>
      </p:sp>
      <p:pic>
        <p:nvPicPr>
          <p:cNvPr id="10" name="Picture 51" descr="IMG_693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1300" y="3937000"/>
            <a:ext cx="1905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52" descr="IMG_676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9550" y="5303838"/>
            <a:ext cx="1911350"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9"/>
          <p:cNvSpPr txBox="1">
            <a:spLocks noChangeArrowheads="1"/>
          </p:cNvSpPr>
          <p:nvPr/>
        </p:nvSpPr>
        <p:spPr bwMode="auto">
          <a:xfrm>
            <a:off x="6096000" y="736600"/>
            <a:ext cx="26177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eaLnBrk="1" hangingPunct="1"/>
            <a:r>
              <a:rPr lang="en-US" sz="1400" dirty="0">
                <a:solidFill>
                  <a:schemeClr val="tx1"/>
                </a:solidFill>
              </a:rPr>
              <a:t>Illustrative energy (not to scale)</a:t>
            </a:r>
            <a:endParaRPr lang="en-GB" sz="1400" dirty="0">
              <a:solidFill>
                <a:schemeClr val="tx1"/>
              </a:solidFill>
            </a:endParaRPr>
          </a:p>
        </p:txBody>
      </p:sp>
    </p:spTree>
    <p:extLst>
      <p:ext uri="{BB962C8B-B14F-4D97-AF65-F5344CB8AC3E}">
        <p14:creationId xmlns:p14="http://schemas.microsoft.com/office/powerpoint/2010/main" val="7556269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4"/>
          <p:cNvSpPr txBox="1">
            <a:spLocks noChangeArrowheads="1"/>
          </p:cNvSpPr>
          <p:nvPr/>
        </p:nvSpPr>
        <p:spPr bwMode="auto">
          <a:xfrm>
            <a:off x="0" y="0"/>
            <a:ext cx="9144000" cy="71435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HOMs </a:t>
            </a:r>
            <a:r>
              <a:rPr lang="en-GB" sz="4000" b="1" dirty="0">
                <a:solidFill>
                  <a:schemeClr val="bg1"/>
                </a:solidFill>
                <a:latin typeface="Times New Roman" pitchFamily="18" charset="0"/>
                <a:cs typeface="Times New Roman" pitchFamily="18" charset="0"/>
              </a:rPr>
              <a:t>in SCRF Cavities</a:t>
            </a:r>
            <a:endParaRPr lang="en-US" sz="4000" b="1" dirty="0">
              <a:solidFill>
                <a:schemeClr val="bg1"/>
              </a:solidFill>
              <a:latin typeface="Times New Roman" pitchFamily="18" charset="0"/>
              <a:cs typeface="Times New Roman" pitchFamily="18" charset="0"/>
            </a:endParaRPr>
          </a:p>
        </p:txBody>
      </p:sp>
      <p:sp>
        <p:nvSpPr>
          <p:cNvPr id="5" name="Text Box 13"/>
          <p:cNvSpPr txBox="1">
            <a:spLocks noChangeArrowheads="1"/>
          </p:cNvSpPr>
          <p:nvPr/>
        </p:nvSpPr>
        <p:spPr bwMode="auto">
          <a:xfrm>
            <a:off x="0" y="1922463"/>
            <a:ext cx="1511300" cy="2308324"/>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Used at XFEL and FLASH.  Baseline design for main accelerators in ILC.</a:t>
            </a:r>
          </a:p>
        </p:txBody>
      </p:sp>
      <p:sp>
        <p:nvSpPr>
          <p:cNvPr id="6" name="Text Box 13"/>
          <p:cNvSpPr txBox="1">
            <a:spLocks noChangeArrowheads="1"/>
          </p:cNvSpPr>
          <p:nvPr/>
        </p:nvSpPr>
        <p:spPr bwMode="auto">
          <a:xfrm>
            <a:off x="0" y="4271963"/>
            <a:ext cx="1498600" cy="2585323"/>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Used at XFEL and FLASH in order to flatten the field profile and reduce energy spread.</a:t>
            </a:r>
          </a:p>
        </p:txBody>
      </p:sp>
      <p:grpSp>
        <p:nvGrpSpPr>
          <p:cNvPr id="7" name="Group 6"/>
          <p:cNvGrpSpPr>
            <a:grpSpLocks/>
          </p:cNvGrpSpPr>
          <p:nvPr/>
        </p:nvGrpSpPr>
        <p:grpSpPr bwMode="auto">
          <a:xfrm>
            <a:off x="1981200" y="2120900"/>
            <a:ext cx="6908800" cy="4330700"/>
            <a:chOff x="1981641" y="2120900"/>
            <a:chExt cx="6908359" cy="4330700"/>
          </a:xfrm>
        </p:grpSpPr>
        <p:grpSp>
          <p:nvGrpSpPr>
            <p:cNvPr id="8" name="Group 46"/>
            <p:cNvGrpSpPr>
              <a:grpSpLocks/>
            </p:cNvGrpSpPr>
            <p:nvPr/>
          </p:nvGrpSpPr>
          <p:grpSpPr bwMode="auto">
            <a:xfrm>
              <a:off x="1981641" y="2120900"/>
              <a:ext cx="6908359" cy="4330700"/>
              <a:chOff x="1981641" y="2120900"/>
              <a:chExt cx="6908359" cy="4330700"/>
            </a:xfrm>
          </p:grpSpPr>
          <p:pic>
            <p:nvPicPr>
              <p:cNvPr id="13" name="Picture 8" descr="IMG_7328"/>
              <p:cNvPicPr>
                <a:picLocks noChangeAspect="1" noChangeArrowheads="1"/>
              </p:cNvPicPr>
              <p:nvPr/>
            </p:nvPicPr>
            <p:blipFill>
              <a:blip r:embed="rId2"/>
              <a:srcRect/>
              <a:stretch>
                <a:fillRect/>
              </a:stretch>
            </p:blipFill>
            <p:spPr bwMode="auto">
              <a:xfrm>
                <a:off x="1981641" y="2120900"/>
                <a:ext cx="6498784" cy="4330700"/>
              </a:xfrm>
              <a:prstGeom prst="rect">
                <a:avLst/>
              </a:prstGeom>
              <a:noFill/>
              <a:ln w="9525">
                <a:noFill/>
                <a:miter lim="800000"/>
                <a:headEnd/>
                <a:tailEnd/>
              </a:ln>
            </p:spPr>
          </p:pic>
          <p:sp>
            <p:nvSpPr>
              <p:cNvPr id="14" name="Text Box 13"/>
              <p:cNvSpPr txBox="1">
                <a:spLocks noChangeArrowheads="1"/>
              </p:cNvSpPr>
              <p:nvPr/>
            </p:nvSpPr>
            <p:spPr bwMode="auto">
              <a:xfrm>
                <a:off x="6946901" y="4729163"/>
                <a:ext cx="1003299" cy="646331"/>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HOM Coupler</a:t>
                </a:r>
              </a:p>
            </p:txBody>
          </p:sp>
          <p:sp>
            <p:nvSpPr>
              <p:cNvPr id="15" name="Text Box 13"/>
              <p:cNvSpPr txBox="1">
                <a:spLocks noChangeArrowheads="1"/>
              </p:cNvSpPr>
              <p:nvPr/>
            </p:nvSpPr>
            <p:spPr bwMode="auto">
              <a:xfrm>
                <a:off x="7721600" y="2328863"/>
                <a:ext cx="1168400" cy="646331"/>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FPC Coupler</a:t>
                </a:r>
              </a:p>
            </p:txBody>
          </p:sp>
          <p:cxnSp>
            <p:nvCxnSpPr>
              <p:cNvPr id="16" name="Straight Arrow Connector 42"/>
              <p:cNvCxnSpPr>
                <a:cxnSpLocks noChangeShapeType="1"/>
                <a:stCxn id="15" idx="1"/>
              </p:cNvCxnSpPr>
              <p:nvPr/>
            </p:nvCxnSpPr>
            <p:spPr bwMode="auto">
              <a:xfrm rot="10800000" flipV="1">
                <a:off x="7404100" y="2652029"/>
                <a:ext cx="317500" cy="256270"/>
              </a:xfrm>
              <a:prstGeom prst="straightConnector1">
                <a:avLst/>
              </a:prstGeom>
              <a:noFill/>
              <a:ln w="50800" algn="ctr">
                <a:solidFill>
                  <a:srgbClr val="FF0000"/>
                </a:solidFill>
                <a:round/>
                <a:headEnd/>
                <a:tailEnd type="stealth" w="lg" len="lg"/>
              </a:ln>
            </p:spPr>
          </p:cxnSp>
          <p:cxnSp>
            <p:nvCxnSpPr>
              <p:cNvPr id="17" name="Straight Arrow Connector 44"/>
              <p:cNvCxnSpPr>
                <a:cxnSpLocks noChangeShapeType="1"/>
              </p:cNvCxnSpPr>
              <p:nvPr/>
            </p:nvCxnSpPr>
            <p:spPr bwMode="auto">
              <a:xfrm rot="5400000" flipH="1" flipV="1">
                <a:off x="7264400" y="4508500"/>
                <a:ext cx="431800" cy="127000"/>
              </a:xfrm>
              <a:prstGeom prst="straightConnector1">
                <a:avLst/>
              </a:prstGeom>
              <a:noFill/>
              <a:ln w="50800" algn="ctr">
                <a:solidFill>
                  <a:srgbClr val="FF0000"/>
                </a:solidFill>
                <a:round/>
                <a:headEnd/>
                <a:tailEnd type="stealth" w="lg" len="lg"/>
              </a:ln>
            </p:spPr>
          </p:cxnSp>
        </p:grpSp>
        <p:sp>
          <p:nvSpPr>
            <p:cNvPr id="9" name="Text Box 12"/>
            <p:cNvSpPr txBox="1">
              <a:spLocks noChangeArrowheads="1"/>
            </p:cNvSpPr>
            <p:nvPr/>
          </p:nvSpPr>
          <p:spPr bwMode="auto">
            <a:xfrm>
              <a:off x="2184400" y="2387600"/>
              <a:ext cx="2595481" cy="369332"/>
            </a:xfrm>
            <a:prstGeom prst="rect">
              <a:avLst/>
            </a:prstGeom>
            <a:solidFill>
              <a:schemeClr val="bg1"/>
            </a:solidFill>
            <a:ln w="9525" algn="ctr">
              <a:solidFill>
                <a:schemeClr val="tx1"/>
              </a:solidFill>
              <a:miter lim="800000"/>
              <a:headEnd/>
              <a:tailEnd/>
            </a:ln>
          </p:spPr>
          <p:txBody>
            <a:bodyPr wrap="none">
              <a:spAutoFit/>
            </a:bodyPr>
            <a:lstStyle/>
            <a:p>
              <a:pPr algn="l"/>
              <a:r>
                <a:rPr lang="en-US" b="1">
                  <a:latin typeface="Times New Roman" pitchFamily="18" charset="0"/>
                  <a:cs typeface="Times New Roman" pitchFamily="18" charset="0"/>
                </a:rPr>
                <a:t>TESLA cavity (1.3 GHz)</a:t>
              </a:r>
            </a:p>
          </p:txBody>
        </p:sp>
        <p:sp>
          <p:nvSpPr>
            <p:cNvPr id="10" name="Text Box 13"/>
            <p:cNvSpPr txBox="1">
              <a:spLocks noChangeArrowheads="1"/>
            </p:cNvSpPr>
            <p:nvPr/>
          </p:nvSpPr>
          <p:spPr bwMode="auto">
            <a:xfrm>
              <a:off x="2159000" y="5922963"/>
              <a:ext cx="3330575" cy="376237"/>
            </a:xfrm>
            <a:prstGeom prst="rect">
              <a:avLst/>
            </a:prstGeom>
            <a:solidFill>
              <a:schemeClr val="bg1"/>
            </a:solidFill>
            <a:ln w="9525" algn="ctr">
              <a:solidFill>
                <a:schemeClr val="tx1"/>
              </a:solidFill>
              <a:miter lim="800000"/>
              <a:headEnd/>
              <a:tailEnd/>
            </a:ln>
          </p:spPr>
          <p:txBody>
            <a:bodyPr>
              <a:spAutoFit/>
            </a:bodyPr>
            <a:lstStyle/>
            <a:p>
              <a:pPr algn="l"/>
              <a:r>
                <a:rPr lang="en-US" b="1">
                  <a:latin typeface="Times New Roman" pitchFamily="18" charset="0"/>
                  <a:cs typeface="Times New Roman" pitchFamily="18" charset="0"/>
                </a:rPr>
                <a:t>3</a:t>
              </a:r>
              <a:r>
                <a:rPr lang="en-US" b="1" baseline="30000">
                  <a:latin typeface="Times New Roman" pitchFamily="18" charset="0"/>
                  <a:cs typeface="Times New Roman" pitchFamily="18" charset="0"/>
                </a:rPr>
                <a:t>rd</a:t>
              </a:r>
              <a:r>
                <a:rPr lang="en-US" b="1">
                  <a:latin typeface="Times New Roman" pitchFamily="18" charset="0"/>
                  <a:cs typeface="Times New Roman" pitchFamily="18" charset="0"/>
                </a:rPr>
                <a:t> harmonic cavity (3.9 GHz)</a:t>
              </a:r>
            </a:p>
          </p:txBody>
        </p:sp>
        <p:cxnSp>
          <p:nvCxnSpPr>
            <p:cNvPr id="11" name="Straight Arrow Connector 14"/>
            <p:cNvCxnSpPr>
              <a:cxnSpLocks noChangeShapeType="1"/>
            </p:cNvCxnSpPr>
            <p:nvPr/>
          </p:nvCxnSpPr>
          <p:spPr bwMode="auto">
            <a:xfrm>
              <a:off x="2565400" y="4064000"/>
              <a:ext cx="5397500" cy="482600"/>
            </a:xfrm>
            <a:prstGeom prst="straightConnector1">
              <a:avLst/>
            </a:prstGeom>
            <a:noFill/>
            <a:ln w="50800" algn="ctr">
              <a:solidFill>
                <a:srgbClr val="FF0000"/>
              </a:solidFill>
              <a:round/>
              <a:headEnd type="stealth" w="lg" len="lg"/>
              <a:tailEnd type="stealth" w="lg" len="lg"/>
            </a:ln>
          </p:spPr>
        </p:cxnSp>
        <p:sp>
          <p:nvSpPr>
            <p:cNvPr id="12" name="Text Box 13"/>
            <p:cNvSpPr txBox="1">
              <a:spLocks noChangeArrowheads="1"/>
            </p:cNvSpPr>
            <p:nvPr/>
          </p:nvSpPr>
          <p:spPr bwMode="auto">
            <a:xfrm>
              <a:off x="4508500" y="4068763"/>
              <a:ext cx="612668" cy="369332"/>
            </a:xfrm>
            <a:prstGeom prst="rect">
              <a:avLst/>
            </a:prstGeom>
            <a:solidFill>
              <a:schemeClr val="bg1"/>
            </a:solidFill>
            <a:ln w="9525" algn="ctr">
              <a:solidFill>
                <a:schemeClr val="tx1"/>
              </a:solidFill>
              <a:miter lim="800000"/>
              <a:headEnd/>
              <a:tailEnd/>
            </a:ln>
          </p:spPr>
          <p:txBody>
            <a:bodyPr wrap="none">
              <a:spAutoFit/>
            </a:bodyPr>
            <a:lstStyle/>
            <a:p>
              <a:pPr algn="l"/>
              <a:r>
                <a:rPr lang="en-US" b="1">
                  <a:latin typeface="Times New Roman" pitchFamily="18" charset="0"/>
                  <a:cs typeface="Times New Roman" pitchFamily="18" charset="0"/>
                </a:rPr>
                <a:t>~1m</a:t>
              </a:r>
            </a:p>
          </p:txBody>
        </p:sp>
      </p:grpSp>
      <p:grpSp>
        <p:nvGrpSpPr>
          <p:cNvPr id="18" name="Group 36"/>
          <p:cNvGrpSpPr>
            <a:grpSpLocks/>
          </p:cNvGrpSpPr>
          <p:nvPr/>
        </p:nvGrpSpPr>
        <p:grpSpPr bwMode="auto">
          <a:xfrm>
            <a:off x="0" y="571480"/>
            <a:ext cx="8788400" cy="1774845"/>
            <a:chOff x="0" y="571480"/>
            <a:chExt cx="8788400" cy="1774845"/>
          </a:xfrm>
        </p:grpSpPr>
        <p:grpSp>
          <p:nvGrpSpPr>
            <p:cNvPr id="19" name="Group 34"/>
            <p:cNvGrpSpPr>
              <a:grpSpLocks/>
            </p:cNvGrpSpPr>
            <p:nvPr/>
          </p:nvGrpSpPr>
          <p:grpSpPr bwMode="auto">
            <a:xfrm>
              <a:off x="3133725" y="588963"/>
              <a:ext cx="5654675" cy="1757362"/>
              <a:chOff x="3133725" y="588963"/>
              <a:chExt cx="5654675" cy="1757362"/>
            </a:xfrm>
          </p:grpSpPr>
          <p:pic>
            <p:nvPicPr>
              <p:cNvPr id="21" name="Picture 5"/>
              <p:cNvPicPr>
                <a:picLocks noChangeAspect="1" noChangeArrowheads="1"/>
              </p:cNvPicPr>
              <p:nvPr/>
            </p:nvPicPr>
            <p:blipFill>
              <a:blip r:embed="rId3"/>
              <a:srcRect/>
              <a:stretch>
                <a:fillRect/>
              </a:stretch>
            </p:blipFill>
            <p:spPr bwMode="auto">
              <a:xfrm>
                <a:off x="3133725" y="741363"/>
                <a:ext cx="5654675" cy="1604962"/>
              </a:xfrm>
              <a:prstGeom prst="rect">
                <a:avLst/>
              </a:prstGeom>
              <a:noFill/>
              <a:ln w="9525">
                <a:noFill/>
                <a:miter lim="800000"/>
                <a:headEnd/>
                <a:tailEnd/>
              </a:ln>
            </p:spPr>
          </p:pic>
          <p:grpSp>
            <p:nvGrpSpPr>
              <p:cNvPr id="22" name="Group 29"/>
              <p:cNvGrpSpPr>
                <a:grpSpLocks/>
              </p:cNvGrpSpPr>
              <p:nvPr/>
            </p:nvGrpSpPr>
            <p:grpSpPr bwMode="auto">
              <a:xfrm>
                <a:off x="3835400" y="627063"/>
                <a:ext cx="1473200" cy="276999"/>
                <a:chOff x="3835400" y="627063"/>
                <a:chExt cx="1473200" cy="276999"/>
              </a:xfrm>
            </p:grpSpPr>
            <p:cxnSp>
              <p:nvCxnSpPr>
                <p:cNvPr id="26" name="Straight Arrow Connector 21"/>
                <p:cNvCxnSpPr>
                  <a:cxnSpLocks noChangeShapeType="1"/>
                </p:cNvCxnSpPr>
                <p:nvPr/>
              </p:nvCxnSpPr>
              <p:spPr bwMode="auto">
                <a:xfrm flipV="1">
                  <a:off x="3835400" y="838200"/>
                  <a:ext cx="1473200" cy="12700"/>
                </a:xfrm>
                <a:prstGeom prst="straightConnector1">
                  <a:avLst/>
                </a:prstGeom>
                <a:noFill/>
                <a:ln w="25400" algn="ctr">
                  <a:solidFill>
                    <a:srgbClr val="FF0000"/>
                  </a:solidFill>
                  <a:round/>
                  <a:headEnd type="stealth" w="med" len="lg"/>
                  <a:tailEnd type="stealth" w="med" len="lg"/>
                </a:ln>
              </p:spPr>
            </p:cxnSp>
            <p:sp>
              <p:nvSpPr>
                <p:cNvPr id="27" name="Text Box 13"/>
                <p:cNvSpPr txBox="1">
                  <a:spLocks noChangeArrowheads="1"/>
                </p:cNvSpPr>
                <p:nvPr/>
              </p:nvSpPr>
              <p:spPr bwMode="auto">
                <a:xfrm>
                  <a:off x="4152900" y="627063"/>
                  <a:ext cx="622300" cy="276999"/>
                </a:xfrm>
                <a:prstGeom prst="rect">
                  <a:avLst/>
                </a:prstGeom>
                <a:solidFill>
                  <a:schemeClr val="bg1"/>
                </a:solidFill>
                <a:ln w="9525" algn="ctr">
                  <a:noFill/>
                  <a:miter lim="800000"/>
                  <a:headEnd/>
                  <a:tailEnd/>
                </a:ln>
              </p:spPr>
              <p:txBody>
                <a:bodyPr>
                  <a:spAutoFit/>
                </a:bodyPr>
                <a:lstStyle/>
                <a:p>
                  <a:pPr algn="l"/>
                  <a:r>
                    <a:rPr lang="en-US" sz="1200" b="1">
                      <a:latin typeface="Times New Roman" pitchFamily="18" charset="0"/>
                      <a:cs typeface="Times New Roman" pitchFamily="18" charset="0"/>
                    </a:rPr>
                    <a:t>~11km</a:t>
                  </a:r>
                </a:p>
              </p:txBody>
            </p:sp>
          </p:grpSp>
          <p:grpSp>
            <p:nvGrpSpPr>
              <p:cNvPr id="23" name="Group 30"/>
              <p:cNvGrpSpPr>
                <a:grpSpLocks/>
              </p:cNvGrpSpPr>
              <p:nvPr/>
            </p:nvGrpSpPr>
            <p:grpSpPr bwMode="auto">
              <a:xfrm>
                <a:off x="6413500" y="588963"/>
                <a:ext cx="1473200" cy="276999"/>
                <a:chOff x="3835400" y="627063"/>
                <a:chExt cx="1473200" cy="276999"/>
              </a:xfrm>
            </p:grpSpPr>
            <p:cxnSp>
              <p:nvCxnSpPr>
                <p:cNvPr id="24" name="Straight Arrow Connector 31"/>
                <p:cNvCxnSpPr>
                  <a:cxnSpLocks noChangeShapeType="1"/>
                </p:cNvCxnSpPr>
                <p:nvPr/>
              </p:nvCxnSpPr>
              <p:spPr bwMode="auto">
                <a:xfrm flipV="1">
                  <a:off x="3835400" y="838200"/>
                  <a:ext cx="1473200" cy="12700"/>
                </a:xfrm>
                <a:prstGeom prst="straightConnector1">
                  <a:avLst/>
                </a:prstGeom>
                <a:noFill/>
                <a:ln w="25400" algn="ctr">
                  <a:solidFill>
                    <a:srgbClr val="FF0000"/>
                  </a:solidFill>
                  <a:round/>
                  <a:headEnd type="stealth" w="med" len="lg"/>
                  <a:tailEnd type="stealth" w="med" len="lg"/>
                </a:ln>
              </p:spPr>
            </p:cxnSp>
            <p:sp>
              <p:nvSpPr>
                <p:cNvPr id="25" name="Text Box 13"/>
                <p:cNvSpPr txBox="1">
                  <a:spLocks noChangeArrowheads="1"/>
                </p:cNvSpPr>
                <p:nvPr/>
              </p:nvSpPr>
              <p:spPr bwMode="auto">
                <a:xfrm>
                  <a:off x="4152900" y="627063"/>
                  <a:ext cx="622300" cy="276999"/>
                </a:xfrm>
                <a:prstGeom prst="rect">
                  <a:avLst/>
                </a:prstGeom>
                <a:solidFill>
                  <a:schemeClr val="bg1"/>
                </a:solidFill>
                <a:ln w="9525" algn="ctr">
                  <a:noFill/>
                  <a:miter lim="800000"/>
                  <a:headEnd/>
                  <a:tailEnd/>
                </a:ln>
              </p:spPr>
              <p:txBody>
                <a:bodyPr>
                  <a:spAutoFit/>
                </a:bodyPr>
                <a:lstStyle/>
                <a:p>
                  <a:pPr algn="l"/>
                  <a:r>
                    <a:rPr lang="en-US" sz="1200" b="1">
                      <a:latin typeface="Times New Roman" pitchFamily="18" charset="0"/>
                      <a:cs typeface="Times New Roman" pitchFamily="18" charset="0"/>
                    </a:rPr>
                    <a:t>~11km</a:t>
                  </a:r>
                </a:p>
              </p:txBody>
            </p:sp>
          </p:grpSp>
        </p:grpSp>
        <p:sp>
          <p:nvSpPr>
            <p:cNvPr id="20" name="TextBox 35"/>
            <p:cNvSpPr txBox="1">
              <a:spLocks noChangeArrowheads="1"/>
            </p:cNvSpPr>
            <p:nvPr/>
          </p:nvSpPr>
          <p:spPr bwMode="auto">
            <a:xfrm>
              <a:off x="0" y="571480"/>
              <a:ext cx="3187700" cy="1200329"/>
            </a:xfrm>
            <a:prstGeom prst="rect">
              <a:avLst/>
            </a:prstGeom>
            <a:noFill/>
            <a:ln w="9525">
              <a:noFill/>
              <a:miter lim="800000"/>
              <a:headEnd/>
              <a:tailEnd/>
            </a:ln>
          </p:spPr>
          <p:txBody>
            <a:bodyPr>
              <a:spAutoFit/>
            </a:bodyPr>
            <a:lstStyle/>
            <a:p>
              <a:pPr algn="l"/>
              <a:r>
                <a:rPr lang="en-US" sz="2400" b="1" dirty="0">
                  <a:latin typeface="Times New Roman" pitchFamily="18" charset="0"/>
                  <a:cs typeface="Times New Roman" pitchFamily="18" charset="0"/>
                </a:rPr>
                <a:t>Schematic of International Linear Collider (ILC)</a:t>
              </a:r>
              <a:endParaRPr lang="en-GB" sz="2400" b="1" dirty="0">
                <a:latin typeface="Times New Roman" pitchFamily="18" charset="0"/>
                <a:cs typeface="Times New Roman" pitchFamily="18" charset="0"/>
              </a:endParaRPr>
            </a:p>
          </p:txBody>
        </p:sp>
      </p:grpSp>
      <p:sp>
        <p:nvSpPr>
          <p:cNvPr id="28" name="TextBox 37"/>
          <p:cNvSpPr txBox="1">
            <a:spLocks noChangeArrowheads="1"/>
          </p:cNvSpPr>
          <p:nvPr/>
        </p:nvSpPr>
        <p:spPr bwMode="auto">
          <a:xfrm>
            <a:off x="0" y="1609725"/>
            <a:ext cx="2086149" cy="276999"/>
          </a:xfrm>
          <a:prstGeom prst="rect">
            <a:avLst/>
          </a:prstGeom>
          <a:noFill/>
          <a:ln w="9525">
            <a:noFill/>
            <a:miter lim="800000"/>
            <a:headEnd/>
            <a:tailEnd/>
          </a:ln>
        </p:spPr>
        <p:txBody>
          <a:bodyPr wrap="none">
            <a:spAutoFit/>
          </a:bodyPr>
          <a:lstStyle/>
          <a:p>
            <a:pPr algn="l"/>
            <a:r>
              <a:rPr lang="en-US" sz="1200" b="1">
                <a:latin typeface="Times New Roman" pitchFamily="18" charset="0"/>
                <a:cs typeface="Times New Roman" pitchFamily="18" charset="0"/>
              </a:rPr>
              <a:t>http://www.linearcollider.org</a:t>
            </a:r>
            <a:endParaRPr lang="en-GB" sz="1200" b="1">
              <a:latin typeface="Times New Roman" pitchFamily="18" charset="0"/>
              <a:cs typeface="Times New Roman" pitchFamily="18" charset="0"/>
            </a:endParaRPr>
          </a:p>
        </p:txBody>
      </p:sp>
      <p:sp>
        <p:nvSpPr>
          <p:cNvPr id="29" name="Left Arrow 28"/>
          <p:cNvSpPr>
            <a:spLocks noChangeArrowheads="1"/>
          </p:cNvSpPr>
          <p:nvPr/>
        </p:nvSpPr>
        <p:spPr bwMode="auto">
          <a:xfrm>
            <a:off x="1168400" y="4445000"/>
            <a:ext cx="1778000" cy="776288"/>
          </a:xfrm>
          <a:prstGeom prst="leftArrow">
            <a:avLst>
              <a:gd name="adj1" fmla="val 50000"/>
              <a:gd name="adj2" fmla="val 50028"/>
            </a:avLst>
          </a:prstGeom>
          <a:solidFill>
            <a:srgbClr val="0000FF"/>
          </a:solidFill>
          <a:ln w="9525" algn="ctr">
            <a:solidFill>
              <a:srgbClr val="0000FF"/>
            </a:solidFill>
            <a:round/>
            <a:headEnd/>
            <a:tailEnd/>
          </a:ln>
        </p:spPr>
        <p:txBody>
          <a:bodyPr wrap="none" anchor="ctr"/>
          <a:lstStyle/>
          <a:p>
            <a:pPr algn="l"/>
            <a:endParaRPr lang="en-GB" b="1">
              <a:latin typeface="Times New Roman" pitchFamily="18" charset="0"/>
              <a:cs typeface="Times New Roman" pitchFamily="18" charset="0"/>
            </a:endParaRPr>
          </a:p>
        </p:txBody>
      </p:sp>
      <p:sp>
        <p:nvSpPr>
          <p:cNvPr id="30" name="Left Arrow 29"/>
          <p:cNvSpPr>
            <a:spLocks noChangeArrowheads="1"/>
          </p:cNvSpPr>
          <p:nvPr/>
        </p:nvSpPr>
        <p:spPr bwMode="auto">
          <a:xfrm>
            <a:off x="1358900" y="3060700"/>
            <a:ext cx="1193800" cy="776288"/>
          </a:xfrm>
          <a:prstGeom prst="leftArrow">
            <a:avLst>
              <a:gd name="adj1" fmla="val 50000"/>
              <a:gd name="adj2" fmla="val 50029"/>
            </a:avLst>
          </a:prstGeom>
          <a:solidFill>
            <a:srgbClr val="0000FF"/>
          </a:solidFill>
          <a:ln w="9525" algn="ctr">
            <a:solidFill>
              <a:srgbClr val="0000FF"/>
            </a:solidFill>
            <a:round/>
            <a:headEnd/>
            <a:tailEnd/>
          </a:ln>
        </p:spPr>
        <p:txBody>
          <a:bodyPr wrap="none" anchor="ctr"/>
          <a:lstStyle/>
          <a:p>
            <a:pPr algn="l"/>
            <a:endParaRPr lang="en-GB" b="1">
              <a:latin typeface="Times New Roman" pitchFamily="18" charset="0"/>
              <a:cs typeface="Times New Roman" pitchFamily="18" charset="0"/>
            </a:endParaRPr>
          </a:p>
        </p:txBody>
      </p:sp>
      <p:sp>
        <p:nvSpPr>
          <p:cNvPr id="31" name="Down Arrow 30"/>
          <p:cNvSpPr>
            <a:spLocks noChangeArrowheads="1"/>
          </p:cNvSpPr>
          <p:nvPr/>
        </p:nvSpPr>
        <p:spPr bwMode="auto">
          <a:xfrm>
            <a:off x="6489700" y="1193800"/>
            <a:ext cx="914400" cy="1689100"/>
          </a:xfrm>
          <a:prstGeom prst="downArrow">
            <a:avLst>
              <a:gd name="adj1" fmla="val 50000"/>
              <a:gd name="adj2" fmla="val 50003"/>
            </a:avLst>
          </a:prstGeom>
          <a:solidFill>
            <a:srgbClr val="0000FF"/>
          </a:solidFill>
          <a:ln w="9525" algn="ctr">
            <a:solidFill>
              <a:srgbClr val="FF0000"/>
            </a:solidFill>
            <a:round/>
            <a:headEnd/>
            <a:tailEnd/>
          </a:ln>
        </p:spPr>
        <p:txBody>
          <a:bodyPr wrap="none" anchor="ctr"/>
          <a:lstStyle/>
          <a:p>
            <a:pPr algn="l"/>
            <a:endParaRPr lang="en-GB" b="1">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par>
                                <p:cTn id="8" presetID="9"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1"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dissolve">
                                      <p:cBhvr>
                                        <p:cTn id="15" dur="500"/>
                                        <p:tgtEl>
                                          <p:spTgt spid="31"/>
                                        </p:tgtEl>
                                      </p:cBhvr>
                                    </p:animEffect>
                                  </p:childTnLst>
                                </p:cTn>
                              </p:par>
                              <p:par>
                                <p:cTn id="16" presetID="9"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dissolve">
                                      <p:cBhvr>
                                        <p:cTn id="21" dur="500"/>
                                        <p:tgtEl>
                                          <p:spTgt spid="3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dissolv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grpId="0" nodeType="click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dissolve">
                                      <p:cBhvr>
                                        <p:cTn id="29" dur="500"/>
                                        <p:tgtEl>
                                          <p:spTgt spid="29"/>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dissolve">
                                      <p:cBhvr>
                                        <p:cTn id="3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29" grpId="0" animBg="1"/>
      <p:bldP spid="30" grpId="0" animBg="1"/>
      <p:bldP spid="31" grpId="0" animBg="1"/>
      <p:bldP spid="31"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4" name="Text Box 4"/>
          <p:cNvSpPr txBox="1">
            <a:spLocks noChangeArrowheads="1"/>
          </p:cNvSpPr>
          <p:nvPr/>
        </p:nvSpPr>
        <p:spPr bwMode="auto">
          <a:xfrm>
            <a:off x="0" y="0"/>
            <a:ext cx="9144000" cy="1428736"/>
          </a:xfrm>
          <a:prstGeom prst="rect">
            <a:avLst/>
          </a:prstGeom>
          <a:solidFill>
            <a:srgbClr val="0000FF"/>
          </a:solidFill>
          <a:ln w="9525" algn="ctr">
            <a:noFill/>
            <a:miter lim="800000"/>
            <a:headEnd/>
            <a:tailEnd/>
          </a:ln>
        </p:spPr>
        <p:txBody>
          <a:bodyPr wrap="none"/>
          <a:lstStyle/>
          <a:p>
            <a:pPr algn="ctr"/>
            <a:r>
              <a:rPr lang="en-GB" sz="4000" b="1" dirty="0" smtClean="0">
                <a:solidFill>
                  <a:schemeClr val="bg1"/>
                </a:solidFill>
                <a:latin typeface="Times New Roman" pitchFamily="18" charset="0"/>
                <a:cs typeface="Times New Roman" pitchFamily="18" charset="0"/>
              </a:rPr>
              <a:t>Bunch Compression Using 3</a:t>
            </a:r>
            <a:r>
              <a:rPr lang="en-GB" sz="4000" b="1" baseline="30000" dirty="0" smtClean="0">
                <a:solidFill>
                  <a:schemeClr val="bg1"/>
                </a:solidFill>
                <a:latin typeface="Times New Roman" pitchFamily="18" charset="0"/>
                <a:cs typeface="Times New Roman" pitchFamily="18" charset="0"/>
              </a:rPr>
              <a:t>rd</a:t>
            </a:r>
            <a:r>
              <a:rPr lang="en-GB" sz="4000" b="1" dirty="0" smtClean="0">
                <a:solidFill>
                  <a:schemeClr val="bg1"/>
                </a:solidFill>
                <a:latin typeface="Times New Roman" pitchFamily="18" charset="0"/>
                <a:cs typeface="Times New Roman" pitchFamily="18" charset="0"/>
              </a:rPr>
              <a:t> </a:t>
            </a:r>
          </a:p>
          <a:p>
            <a:pPr algn="ctr"/>
            <a:r>
              <a:rPr lang="en-GB" sz="4000" b="1" dirty="0" smtClean="0">
                <a:solidFill>
                  <a:schemeClr val="bg1"/>
                </a:solidFill>
                <a:latin typeface="Times New Roman" pitchFamily="18" charset="0"/>
                <a:cs typeface="Times New Roman" pitchFamily="18" charset="0"/>
              </a:rPr>
              <a:t>Harmonic Cavities </a:t>
            </a:r>
            <a:endParaRPr lang="en-US" sz="4000" b="1" dirty="0">
              <a:solidFill>
                <a:schemeClr val="bg1"/>
              </a:solidFill>
              <a:latin typeface="Times New Roman" pitchFamily="18" charset="0"/>
              <a:cs typeface="Times New Roman" pitchFamily="18" charset="0"/>
            </a:endParaRPr>
          </a:p>
        </p:txBody>
      </p:sp>
      <p:pic>
        <p:nvPicPr>
          <p:cNvPr id="86018" name="Picture 2"/>
          <p:cNvPicPr>
            <a:picLocks noChangeAspect="1" noChangeArrowheads="1"/>
          </p:cNvPicPr>
          <p:nvPr/>
        </p:nvPicPr>
        <p:blipFill>
          <a:blip r:embed="rId2"/>
          <a:srcRect/>
          <a:stretch>
            <a:fillRect/>
          </a:stretch>
        </p:blipFill>
        <p:spPr bwMode="auto">
          <a:xfrm>
            <a:off x="214282" y="1714488"/>
            <a:ext cx="4579834" cy="4233875"/>
          </a:xfrm>
          <a:prstGeom prst="rect">
            <a:avLst/>
          </a:prstGeom>
          <a:noFill/>
          <a:ln w="9525">
            <a:noFill/>
            <a:miter lim="800000"/>
            <a:headEnd/>
            <a:tailEnd/>
          </a:ln>
          <a:effectLst/>
        </p:spPr>
      </p:pic>
      <p:sp>
        <p:nvSpPr>
          <p:cNvPr id="7" name="Text Box 3"/>
          <p:cNvSpPr txBox="1">
            <a:spLocks noChangeArrowheads="1"/>
          </p:cNvSpPr>
          <p:nvPr/>
        </p:nvSpPr>
        <p:spPr bwMode="auto">
          <a:xfrm>
            <a:off x="4857752" y="1857364"/>
            <a:ext cx="4071967" cy="253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wrap="square">
            <a:spAutoFit/>
          </a:bodyPr>
          <a:lstStyle>
            <a:lvl1pPr marL="342900" indent="-342900" eaLnBrk="0" hangingPunct="0">
              <a:defRPr b="1">
                <a:solidFill>
                  <a:schemeClr val="accent2"/>
                </a:solidFill>
                <a:latin typeface="Times New Roman" pitchFamily="18" charset="0"/>
              </a:defRPr>
            </a:lvl1pPr>
            <a:lvl2pPr marL="742950" indent="-285750" eaLnBrk="0" hangingPunct="0">
              <a:defRPr b="1">
                <a:solidFill>
                  <a:schemeClr val="accent2"/>
                </a:solidFill>
                <a:latin typeface="Times New Roman" pitchFamily="18" charset="0"/>
              </a:defRPr>
            </a:lvl2pPr>
            <a:lvl3pPr marL="1143000" indent="-228600" eaLnBrk="0" hangingPunct="0">
              <a:defRPr b="1">
                <a:solidFill>
                  <a:schemeClr val="accent2"/>
                </a:solidFill>
                <a:latin typeface="Times New Roman" pitchFamily="18" charset="0"/>
              </a:defRPr>
            </a:lvl3pPr>
            <a:lvl4pPr marL="1600200" indent="-228600" eaLnBrk="0" hangingPunct="0">
              <a:defRPr b="1">
                <a:solidFill>
                  <a:schemeClr val="accent2"/>
                </a:solidFill>
                <a:latin typeface="Times New Roman" pitchFamily="18" charset="0"/>
              </a:defRPr>
            </a:lvl4pPr>
            <a:lvl5pPr marL="2057400" indent="-228600" eaLnBrk="0" hangingPunct="0">
              <a:defRPr b="1">
                <a:solidFill>
                  <a:schemeClr val="accent2"/>
                </a:solidFill>
                <a:latin typeface="Times New Roman" pitchFamily="18" charset="0"/>
              </a:defRPr>
            </a:lvl5pPr>
            <a:lvl6pPr marL="2514600" indent="-228600" algn="ctr" eaLnBrk="0" fontAlgn="base" hangingPunct="0">
              <a:spcBef>
                <a:spcPct val="0"/>
              </a:spcBef>
              <a:spcAft>
                <a:spcPct val="0"/>
              </a:spcAft>
              <a:defRPr b="1">
                <a:solidFill>
                  <a:schemeClr val="accent2"/>
                </a:solidFill>
                <a:latin typeface="Times New Roman" pitchFamily="18" charset="0"/>
              </a:defRPr>
            </a:lvl6pPr>
            <a:lvl7pPr marL="2971800" indent="-228600" algn="ctr" eaLnBrk="0" fontAlgn="base" hangingPunct="0">
              <a:spcBef>
                <a:spcPct val="0"/>
              </a:spcBef>
              <a:spcAft>
                <a:spcPct val="0"/>
              </a:spcAft>
              <a:defRPr b="1">
                <a:solidFill>
                  <a:schemeClr val="accent2"/>
                </a:solidFill>
                <a:latin typeface="Times New Roman" pitchFamily="18" charset="0"/>
              </a:defRPr>
            </a:lvl7pPr>
            <a:lvl8pPr marL="3429000" indent="-228600" algn="ctr" eaLnBrk="0" fontAlgn="base" hangingPunct="0">
              <a:spcBef>
                <a:spcPct val="0"/>
              </a:spcBef>
              <a:spcAft>
                <a:spcPct val="0"/>
              </a:spcAft>
              <a:defRPr b="1">
                <a:solidFill>
                  <a:schemeClr val="accent2"/>
                </a:solidFill>
                <a:latin typeface="Times New Roman" pitchFamily="18" charset="0"/>
              </a:defRPr>
            </a:lvl8pPr>
            <a:lvl9pPr marL="3886200" indent="-228600" algn="ctr" eaLnBrk="0" fontAlgn="base" hangingPunct="0">
              <a:spcBef>
                <a:spcPct val="0"/>
              </a:spcBef>
              <a:spcAft>
                <a:spcPct val="0"/>
              </a:spcAft>
              <a:defRPr b="1">
                <a:solidFill>
                  <a:schemeClr val="accent2"/>
                </a:solidFill>
                <a:latin typeface="Times New Roman" pitchFamily="18" charset="0"/>
              </a:defRPr>
            </a:lvl9pPr>
          </a:lstStyle>
          <a:p>
            <a:pPr algn="just">
              <a:spcBef>
                <a:spcPts val="300"/>
              </a:spcBef>
              <a:spcAft>
                <a:spcPts val="300"/>
              </a:spcAft>
              <a:buFont typeface="Wingdings" pitchFamily="2" charset="2"/>
              <a:buChar char="Ø"/>
            </a:pPr>
            <a:r>
              <a:rPr lang="en-US" sz="2400" dirty="0" smtClean="0">
                <a:solidFill>
                  <a:schemeClr val="tx1"/>
                </a:solidFill>
              </a:rPr>
              <a:t>Measured with LOLA</a:t>
            </a:r>
          </a:p>
          <a:p>
            <a:pPr algn="just">
              <a:spcBef>
                <a:spcPts val="300"/>
              </a:spcBef>
              <a:spcAft>
                <a:spcPts val="300"/>
              </a:spcAft>
              <a:buFont typeface="Wingdings" pitchFamily="2" charset="2"/>
              <a:buChar char="Ø"/>
            </a:pPr>
            <a:r>
              <a:rPr lang="en-US" sz="2400" dirty="0" smtClean="0">
                <a:solidFill>
                  <a:schemeClr val="tx1"/>
                </a:solidFill>
              </a:rPr>
              <a:t>Beam energy 700 </a:t>
            </a:r>
            <a:r>
              <a:rPr lang="en-US" sz="2400" dirty="0" err="1" smtClean="0">
                <a:solidFill>
                  <a:schemeClr val="tx1"/>
                </a:solidFill>
              </a:rPr>
              <a:t>MeV</a:t>
            </a:r>
            <a:endParaRPr lang="en-US" sz="2400" dirty="0" smtClean="0">
              <a:solidFill>
                <a:schemeClr val="tx1"/>
              </a:solidFill>
            </a:endParaRPr>
          </a:p>
          <a:p>
            <a:pPr algn="just">
              <a:spcBef>
                <a:spcPts val="300"/>
              </a:spcBef>
              <a:spcAft>
                <a:spcPts val="300"/>
              </a:spcAft>
              <a:buFont typeface="Wingdings" pitchFamily="2" charset="2"/>
              <a:buChar char="Ø"/>
            </a:pPr>
            <a:r>
              <a:rPr lang="en-US" sz="2400" dirty="0" smtClean="0">
                <a:solidFill>
                  <a:schemeClr val="tx1"/>
                </a:solidFill>
              </a:rPr>
              <a:t>Slight compression with first module</a:t>
            </a:r>
          </a:p>
          <a:p>
            <a:pPr algn="just">
              <a:spcBef>
                <a:spcPts val="300"/>
              </a:spcBef>
              <a:spcAft>
                <a:spcPts val="300"/>
              </a:spcAft>
              <a:buFont typeface="Wingdings" pitchFamily="2" charset="2"/>
              <a:buChar char="Ø"/>
            </a:pPr>
            <a:r>
              <a:rPr lang="en-US" sz="2400" dirty="0" err="1" smtClean="0">
                <a:solidFill>
                  <a:schemeClr val="tx1"/>
                </a:solidFill>
              </a:rPr>
              <a:t>Linearisation</a:t>
            </a:r>
            <a:r>
              <a:rPr lang="en-US" sz="2400" dirty="0" smtClean="0">
                <a:solidFill>
                  <a:schemeClr val="tx1"/>
                </a:solidFill>
              </a:rPr>
              <a:t> with and without 3.9 GHz evident!</a:t>
            </a:r>
            <a:endParaRPr lang="en-US" sz="2400" dirty="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7129</TotalTime>
  <Words>1999</Words>
  <Application>Microsoft Office PowerPoint</Application>
  <PresentationFormat>On-screen Show (4:3)</PresentationFormat>
  <Paragraphs>548</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Office Theme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 Signal (1st and 2nd Dipole Bands)</vt:lpstr>
      <vt:lpstr>PowerPoint Presentation</vt:lpstr>
      <vt:lpstr>5th Dipole Cavity Band</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News</dc:title>
  <dc:creator>adelia</dc:creator>
  <cp:lastModifiedBy>rmj</cp:lastModifiedBy>
  <cp:revision>195</cp:revision>
  <dcterms:created xsi:type="dcterms:W3CDTF">2009-11-18T14:11:55Z</dcterms:created>
  <dcterms:modified xsi:type="dcterms:W3CDTF">2011-07-18T12:55:04Z</dcterms:modified>
</cp:coreProperties>
</file>