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836" r:id="rId2"/>
    <p:sldId id="846" r:id="rId3"/>
    <p:sldId id="847" r:id="rId4"/>
    <p:sldId id="848" r:id="rId5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E6B9B8"/>
    <a:srgbClr val="73FCD7"/>
    <a:srgbClr val="75D6FF"/>
    <a:srgbClr val="FF00E7"/>
    <a:srgbClr val="02F907"/>
    <a:srgbClr val="7A81FF"/>
    <a:srgbClr val="0017FF"/>
    <a:srgbClr val="88CFFF"/>
    <a:srgbClr val="FFE1E1"/>
    <a:srgbClr val="D020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7"/>
    <p:restoredTop sz="96027" autoAdjust="0"/>
  </p:normalViewPr>
  <p:slideViewPr>
    <p:cSldViewPr snapToGrid="0" snapToObjects="1">
      <p:cViewPr varScale="1">
        <p:scale>
          <a:sx n="157" d="100"/>
          <a:sy n="157" d="100"/>
        </p:scale>
        <p:origin x="336" y="1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33BC87-7EAA-FC4C-8B68-D30F0437D820}" type="datetimeFigureOut">
              <a:rPr lang="de-DE" smtClean="0"/>
              <a:t>06.10.24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BE857-1493-694C-8B61-B09AB9B9C0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64297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F754B-3D66-D04A-B50B-2A43779D21B4}" type="datetimeFigureOut">
              <a:rPr lang="de-DE" smtClean="0"/>
              <a:t>06.10.24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8B939-FC14-584F-B14F-14358EF385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11752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ung 10"/>
          <p:cNvGrpSpPr/>
          <p:nvPr userDrawn="1"/>
        </p:nvGrpSpPr>
        <p:grpSpPr>
          <a:xfrm>
            <a:off x="0" y="0"/>
            <a:ext cx="9015012" cy="5070908"/>
            <a:chOff x="-7931" y="3380"/>
            <a:chExt cx="12818114" cy="9613516"/>
          </a:xfrm>
        </p:grpSpPr>
        <p:sp>
          <p:nvSpPr>
            <p:cNvPr id="7" name="Shape 11"/>
            <p:cNvSpPr/>
            <p:nvPr userDrawn="1"/>
          </p:nvSpPr>
          <p:spPr>
            <a:xfrm rot="5400000">
              <a:off x="1935529" y="-1940080"/>
              <a:ext cx="5623630" cy="9510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9881" y="0"/>
                  </a:lnTo>
                  <a:cubicBezTo>
                    <a:pt x="20830" y="0"/>
                    <a:pt x="21600" y="455"/>
                    <a:pt x="21600" y="1017"/>
                  </a:cubicBez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1002A"/>
            </a:solidFill>
            <a:ln w="12700">
              <a:miter lim="400000"/>
            </a:ln>
          </p:spPr>
          <p:txBody>
            <a:bodyPr lIns="58982" tIns="58982" rIns="58982" bIns="58982" anchor="ctr"/>
            <a:lstStyle/>
            <a:p>
              <a:pPr>
                <a:defRPr sz="22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6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8" name="image3.jpg" descr="JGU_RGB.jpg"/>
            <p:cNvPicPr/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1906412" y="8648613"/>
              <a:ext cx="903771" cy="90377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9" name="pasted-image.png"/>
            <p:cNvPicPr/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60469" y="8584101"/>
              <a:ext cx="2688095" cy="1032795"/>
            </a:xfrm>
            <a:prstGeom prst="rect">
              <a:avLst/>
            </a:prstGeom>
            <a:ln w="3175">
              <a:round/>
            </a:ln>
          </p:spPr>
        </p:pic>
        <p:pic>
          <p:nvPicPr>
            <p:cNvPr id="10" name="image4.jpg" descr="Schriftzug_hellgrau_RGB.jpg"/>
            <p:cNvPicPr/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065501" y="8868725"/>
              <a:ext cx="2688096" cy="463548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86855" y="755815"/>
            <a:ext cx="6299417" cy="1102519"/>
          </a:xfrm>
        </p:spPr>
        <p:txBody>
          <a:bodyPr/>
          <a:lstStyle>
            <a:lvl1pPr algn="l">
              <a:defRPr b="1">
                <a:solidFill>
                  <a:srgbClr val="FFFFFF"/>
                </a:solidFill>
                <a:latin typeface="News Gothic MT"/>
                <a:cs typeface="News Gothic MT"/>
              </a:defRPr>
            </a:lvl1pPr>
          </a:lstStyle>
          <a:p>
            <a:r>
              <a:rPr lang="de-DE" dirty="0"/>
              <a:t>Titel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86855" y="2451175"/>
            <a:ext cx="6400800" cy="537320"/>
          </a:xfrm>
        </p:spPr>
        <p:txBody>
          <a:bodyPr>
            <a:noAutofit/>
          </a:bodyPr>
          <a:lstStyle>
            <a:lvl1pPr marL="0" indent="0" algn="l">
              <a:buNone/>
              <a:defRPr sz="1350">
                <a:solidFill>
                  <a:schemeClr val="bg1"/>
                </a:solidFill>
                <a:latin typeface="News Gothic MT"/>
                <a:cs typeface="News Gothic MT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Michael Wurm</a:t>
            </a:r>
            <a:br>
              <a:rPr lang="de-DE" dirty="0"/>
            </a:br>
            <a:r>
              <a:rPr lang="de-DE" dirty="0"/>
              <a:t>WIN | Heidelberg | 9 June 2015</a:t>
            </a:r>
          </a:p>
        </p:txBody>
      </p:sp>
    </p:spTree>
    <p:extLst>
      <p:ext uri="{BB962C8B-B14F-4D97-AF65-F5344CB8AC3E}">
        <p14:creationId xmlns:p14="http://schemas.microsoft.com/office/powerpoint/2010/main" val="776676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Michael Wurm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SOX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8BA0-2CB7-6F44-A8B3-B6EED5D1090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6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Michael Wurm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SOX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8BA0-2CB7-6F44-A8B3-B6EED5D1090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250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4991988"/>
            <a:ext cx="9144000" cy="148508"/>
          </a:xfrm>
          <a:prstGeom prst="rect">
            <a:avLst/>
          </a:prstGeom>
          <a:solidFill>
            <a:srgbClr val="B2242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8247"/>
          </a:xfrm>
          <a:noFill/>
          <a:effectLst/>
        </p:spPr>
        <p:txBody>
          <a:bodyPr lIns="252000" tIns="144000" anchor="t">
            <a:normAutofit/>
          </a:bodyPr>
          <a:lstStyle>
            <a:lvl1pPr algn="l">
              <a:defRPr sz="2700" b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1915" y="951672"/>
            <a:ext cx="8454887" cy="3653459"/>
          </a:xfrm>
        </p:spPr>
        <p:txBody>
          <a:bodyPr>
            <a:noAutofit/>
          </a:bodyPr>
          <a:lstStyle>
            <a:lvl1pPr marL="197644" indent="-197644">
              <a:buClr>
                <a:srgbClr val="B22421"/>
              </a:buClr>
              <a:buSzPct val="110000"/>
              <a:buFont typeface="Wingdings" charset="2"/>
              <a:buChar char="§"/>
              <a:defRPr sz="1500">
                <a:latin typeface="Calibri" charset="0"/>
                <a:ea typeface="Calibri" charset="0"/>
                <a:cs typeface="Calibri" charset="0"/>
              </a:defRPr>
            </a:lvl1pPr>
            <a:lvl2pPr marL="402431" indent="-204788">
              <a:buClr>
                <a:srgbClr val="D82522"/>
              </a:buClr>
              <a:buSzPct val="50000"/>
              <a:buFont typeface="Wingdings" charset="2"/>
              <a:buChar char=""/>
              <a:defRPr sz="1500">
                <a:latin typeface="Calibri" charset="0"/>
                <a:ea typeface="Calibri" charset="0"/>
                <a:cs typeface="Calibri" charset="0"/>
              </a:defRPr>
            </a:lvl2pPr>
            <a:lvl3pPr>
              <a:defRPr sz="1500">
                <a:latin typeface="Calibri" charset="0"/>
                <a:ea typeface="Calibri" charset="0"/>
                <a:cs typeface="Calibri" charset="0"/>
              </a:defRPr>
            </a:lvl3pPr>
            <a:lvl4pPr>
              <a:defRPr sz="1500">
                <a:latin typeface="Calibri" charset="0"/>
                <a:ea typeface="Calibri" charset="0"/>
                <a:cs typeface="Calibri" charset="0"/>
              </a:defRPr>
            </a:lvl4pPr>
            <a:lvl5pPr>
              <a:defRPr sz="1500">
                <a:latin typeface="Calibri" charset="0"/>
                <a:ea typeface="Calibri" charset="0"/>
                <a:cs typeface="Calibri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25910" y="4999960"/>
            <a:ext cx="2133600" cy="148508"/>
          </a:xfrm>
        </p:spPr>
        <p:txBody>
          <a:bodyPr/>
          <a:lstStyle>
            <a:lvl1pPr>
              <a:defRPr sz="825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de-DE"/>
              <a:t>Michael Wurm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4999960"/>
            <a:ext cx="2895600" cy="148508"/>
          </a:xfrm>
        </p:spPr>
        <p:txBody>
          <a:bodyPr/>
          <a:lstStyle>
            <a:lvl1pPr>
              <a:defRPr sz="825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de-DE" dirty="0"/>
              <a:t>Hybrid </a:t>
            </a:r>
            <a:r>
              <a:rPr lang="de-DE" dirty="0" err="1"/>
              <a:t>Detectors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972631" y="4999960"/>
            <a:ext cx="1929191" cy="148508"/>
          </a:xfrm>
        </p:spPr>
        <p:txBody>
          <a:bodyPr/>
          <a:lstStyle>
            <a:lvl1pPr>
              <a:defRPr sz="825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4C748BA0-2CB7-6F44-A8B3-B6EED5D1090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5464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Michael Wurm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SOX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8BA0-2CB7-6F44-A8B3-B6EED5D1090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94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Michael Wurm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SOX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8BA0-2CB7-6F44-A8B3-B6EED5D1090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532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Michael Wurm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SOX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8BA0-2CB7-6F44-A8B3-B6EED5D1090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798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Michael Wurm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SOX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8BA0-2CB7-6F44-A8B3-B6EED5D1090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507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Michael Wurm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SOX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8BA0-2CB7-6F44-A8B3-B6EED5D1090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842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Michael Wurm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SOX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8BA0-2CB7-6F44-A8B3-B6EED5D1090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858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Michael Wurm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SOX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8BA0-2CB7-6F44-A8B3-B6EED5D1090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973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News Gothic MT"/>
                <a:cs typeface="News Gothic MT"/>
              </a:defRPr>
            </a:lvl1pPr>
          </a:lstStyle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Michael Wurm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News Gothic MT"/>
                <a:cs typeface="News Gothic MT"/>
              </a:defRPr>
            </a:lvl1pPr>
          </a:lstStyle>
          <a:p>
            <a:r>
              <a:rPr lang="de-DE">
                <a:solidFill>
                  <a:prstClr val="black">
                    <a:tint val="75000"/>
                  </a:prstClr>
                </a:solidFill>
              </a:rPr>
              <a:t>SOX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News Gothic MT"/>
                <a:cs typeface="News Gothic MT"/>
              </a:defRPr>
            </a:lvl1pPr>
          </a:lstStyle>
          <a:p>
            <a:fld id="{4C748BA0-2CB7-6F44-A8B3-B6EED5D1090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890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8025" y="85184"/>
            <a:ext cx="8723214" cy="926790"/>
          </a:xfrm>
          <a:noFill/>
          <a:effectLst/>
        </p:spPr>
        <p:txBody>
          <a:bodyPr>
            <a:noAutofit/>
          </a:bodyPr>
          <a:lstStyle/>
          <a:p>
            <a:pPr algn="ctr">
              <a:lnSpc>
                <a:spcPct val="85000"/>
              </a:lnSpc>
            </a:pPr>
            <a:r>
              <a:rPr lang="de-DE" sz="2700" cap="none" dirty="0">
                <a:latin typeface="Calibri" panose="020F0502020204030204" pitchFamily="34" charset="0"/>
                <a:cs typeface="Calibri" panose="020F0502020204030204" pitchFamily="34" charset="0"/>
              </a:rPr>
              <a:t>WP3.1 Target Properties and Isotope </a:t>
            </a:r>
            <a:r>
              <a:rPr lang="de-DE" sz="2700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Loading</a:t>
            </a:r>
            <a:r>
              <a:rPr lang="de-DE" sz="2700" cap="non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700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br>
              <a:rPr lang="de-DE" sz="2700" cap="non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700" cap="none" dirty="0">
                <a:latin typeface="Calibri" panose="020F0502020204030204" pitchFamily="34" charset="0"/>
                <a:cs typeface="Calibri" panose="020F0502020204030204" pitchFamily="34" charset="0"/>
              </a:rPr>
              <a:t>Liquid </a:t>
            </a:r>
            <a:r>
              <a:rPr lang="de-DE" sz="2700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Scintillator</a:t>
            </a:r>
            <a:r>
              <a:rPr lang="de-DE" sz="2700" cap="none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e-DE" sz="2700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Water</a:t>
            </a:r>
            <a:r>
              <a:rPr lang="de-DE" sz="2700" cap="none" dirty="0">
                <a:latin typeface="Calibri" panose="020F0502020204030204" pitchFamily="34" charset="0"/>
                <a:cs typeface="Calibri" panose="020F0502020204030204" pitchFamily="34" charset="0"/>
              </a:rPr>
              <a:t> Cherenkov </a:t>
            </a:r>
            <a:r>
              <a:rPr lang="de-DE" sz="2700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  <a:endParaRPr lang="de-DE" sz="2700" b="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F40F2BF-1A10-CB43-A1E4-258878AB6254}"/>
              </a:ext>
            </a:extLst>
          </p:cNvPr>
          <p:cNvSpPr txBox="1"/>
          <p:nvPr/>
        </p:nvSpPr>
        <p:spPr>
          <a:xfrm>
            <a:off x="178025" y="2894850"/>
            <a:ext cx="2807936" cy="1994905"/>
          </a:xfrm>
          <a:prstGeom prst="rect">
            <a:avLst/>
          </a:prstGeom>
          <a:noFill/>
          <a:effectLst/>
        </p:spPr>
        <p:txBody>
          <a:bodyPr wrap="square" rtlCol="0" anchor="ctr" anchorCtr="0">
            <a:noAutofit/>
          </a:bodyPr>
          <a:lstStyle/>
          <a:p>
            <a:pPr>
              <a:spcBef>
                <a:spcPts val="450"/>
              </a:spcBef>
              <a:defRPr/>
            </a:pPr>
            <a:r>
              <a:rPr lang="de-DE" dirty="0">
                <a:latin typeface="Calibri"/>
              </a:rPr>
              <a:t>Report </a:t>
            </a:r>
            <a:r>
              <a:rPr lang="de-DE" dirty="0" err="1">
                <a:latin typeface="Calibri"/>
              </a:rPr>
              <a:t>for</a:t>
            </a:r>
            <a:r>
              <a:rPr lang="de-DE" dirty="0">
                <a:latin typeface="Calibri"/>
              </a:rPr>
              <a:t> DRD2 </a:t>
            </a:r>
            <a:r>
              <a:rPr lang="de-DE" dirty="0" err="1">
                <a:latin typeface="Calibri"/>
              </a:rPr>
              <a:t>call</a:t>
            </a:r>
            <a:br>
              <a:rPr lang="de-DE" dirty="0">
                <a:latin typeface="Calibri"/>
              </a:rPr>
            </a:br>
            <a:r>
              <a:rPr lang="de-DE" dirty="0" err="1">
                <a:latin typeface="Calibri"/>
              </a:rPr>
              <a:t>October</a:t>
            </a:r>
            <a:r>
              <a:rPr lang="de-DE" dirty="0">
                <a:latin typeface="Calibri"/>
              </a:rPr>
              <a:t> 7, 2024</a:t>
            </a:r>
            <a:br>
              <a:rPr lang="de-DE" dirty="0">
                <a:latin typeface="Calibri"/>
              </a:rPr>
            </a:br>
            <a:endParaRPr lang="de-DE" dirty="0">
              <a:latin typeface="Calibri"/>
            </a:endParaRPr>
          </a:p>
          <a:p>
            <a:pPr>
              <a:spcBef>
                <a:spcPts val="450"/>
              </a:spcBef>
              <a:defRPr/>
            </a:pPr>
            <a:r>
              <a:rPr lang="de-DE" dirty="0">
                <a:latin typeface="Calibri"/>
              </a:rPr>
              <a:t>Hans Steiger,</a:t>
            </a:r>
            <a:br>
              <a:rPr lang="de-DE" dirty="0">
                <a:latin typeface="Calibri"/>
              </a:rPr>
            </a:br>
            <a:r>
              <a:rPr lang="de-DE" u="sng" dirty="0">
                <a:latin typeface="Calibri"/>
              </a:rPr>
              <a:t>Michael Wurm</a:t>
            </a:r>
            <a:endParaRPr lang="de-DE" i="1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4038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CDAAB8-1FEE-AA5A-FF03-6EBF627D03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154F67-1DB0-BA60-D147-F875F949D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1. </a:t>
            </a:r>
            <a:r>
              <a:rPr lang="de-DE" dirty="0" err="1"/>
              <a:t>Modified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Deliverables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69A7FD-05C7-4F0D-BEA3-EE1E93072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748BA0-2CB7-6F44-A8B3-B6EED5D10902}" type="slidenum">
              <a:rPr lang="de-DE"/>
              <a:pPr>
                <a:defRPr/>
              </a:pPr>
              <a:t>2</a:t>
            </a:fld>
            <a:endParaRPr lang="de-DE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E4B0536C-FCC6-69AD-B281-B0062AAB14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916" y="4994074"/>
            <a:ext cx="1600200" cy="148508"/>
          </a:xfrm>
        </p:spPr>
        <p:txBody>
          <a:bodyPr/>
          <a:lstStyle/>
          <a:p>
            <a:pPr>
              <a:defRPr/>
            </a:pPr>
            <a:r>
              <a:rPr lang="de-DE" dirty="0"/>
              <a:t>Steiger, Wurm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C5C4BBD4-F182-D28C-CABA-7B08C3F0D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6150" y="4999960"/>
            <a:ext cx="2171700" cy="148508"/>
          </a:xfrm>
        </p:spPr>
        <p:txBody>
          <a:bodyPr/>
          <a:lstStyle/>
          <a:p>
            <a:pPr>
              <a:defRPr/>
            </a:pPr>
            <a:r>
              <a:rPr lang="de-DE" dirty="0"/>
              <a:t>WP3.1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58E38BF-2C7A-5551-67D3-177E03D0E882}"/>
              </a:ext>
            </a:extLst>
          </p:cNvPr>
          <p:cNvSpPr txBox="1"/>
          <p:nvPr/>
        </p:nvSpPr>
        <p:spPr>
          <a:xfrm>
            <a:off x="136916" y="778880"/>
            <a:ext cx="8638571" cy="23001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</a:pPr>
            <a:r>
              <a:rPr lang="de-DE" sz="1400" b="1" i="0" u="none" strike="noStrike" dirty="0">
                <a:effectLst/>
                <a:latin typeface="Helvetica" pitchFamily="2" charset="0"/>
              </a:rPr>
              <a:t>T3.1 </a:t>
            </a:r>
            <a:r>
              <a:rPr lang="de-DE" sz="1400" b="1" i="0" u="none" strike="noStrike" dirty="0" err="1">
                <a:effectLst/>
                <a:latin typeface="Helvetica" pitchFamily="2" charset="0"/>
              </a:rPr>
              <a:t>Deliverables</a:t>
            </a:r>
            <a:endParaRPr lang="de-DE" sz="1400" b="1" i="0" u="none" strike="noStrike" dirty="0">
              <a:effectLst/>
              <a:latin typeface="Helvetica" pitchFamily="2" charset="0"/>
            </a:endParaRPr>
          </a:p>
          <a:p>
            <a:pPr algn="l">
              <a:lnSpc>
                <a:spcPct val="90000"/>
              </a:lnSpc>
              <a:spcBef>
                <a:spcPts val="600"/>
              </a:spcBef>
            </a:pPr>
            <a:r>
              <a:rPr lang="de-DE" sz="1400" b="0" i="0" u="none" strike="noStrike" dirty="0">
                <a:effectLst/>
                <a:latin typeface="Helvetica" pitchFamily="2" charset="0"/>
              </a:rPr>
              <a:t>T3.1.G1.D1 Demonstration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of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hybrid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scintillator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(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hLS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)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performance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</a:t>
            </a:r>
            <a:r>
              <a:rPr lang="de-DE" sz="1400" b="0" i="0" u="none" strike="noStrike" dirty="0">
                <a:solidFill>
                  <a:srgbClr val="FF0000"/>
                </a:solidFill>
                <a:effectLst/>
                <a:latin typeface="Helvetica" pitchFamily="2" charset="0"/>
              </a:rPr>
              <a:t>on </a:t>
            </a:r>
            <a:r>
              <a:rPr lang="de-DE" sz="1400" b="0" i="0" u="none" strike="noStrike" dirty="0" err="1">
                <a:solidFill>
                  <a:srgbClr val="FF0000"/>
                </a:solidFill>
                <a:effectLst/>
                <a:latin typeface="Helvetica" pitchFamily="2" charset="0"/>
              </a:rPr>
              <a:t>laboratory</a:t>
            </a:r>
            <a:r>
              <a:rPr lang="de-DE" sz="1400" b="0" i="0" u="none" strike="noStrike" dirty="0">
                <a:solidFill>
                  <a:srgbClr val="FF0000"/>
                </a:solidFill>
                <a:effectLst/>
                <a:latin typeface="Helvetica" pitchFamily="2" charset="0"/>
              </a:rPr>
              <a:t> </a:t>
            </a:r>
            <a:r>
              <a:rPr lang="de-DE" sz="1400" b="0" i="0" u="none" strike="noStrike" dirty="0" err="1">
                <a:solidFill>
                  <a:srgbClr val="FF0000"/>
                </a:solidFill>
                <a:effectLst/>
                <a:latin typeface="Helvetica" pitchFamily="2" charset="0"/>
              </a:rPr>
              <a:t>scale</a:t>
            </a:r>
            <a:r>
              <a:rPr lang="de-DE" sz="1400" b="0" i="0" u="none" strike="noStrike" dirty="0">
                <a:solidFill>
                  <a:srgbClr val="FF0000"/>
                </a:solidFill>
                <a:effectLst/>
                <a:latin typeface="Helvetica" pitchFamily="2" charset="0"/>
              </a:rPr>
              <a:t> 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and in ton-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scale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experiments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(2028)</a:t>
            </a:r>
          </a:p>
          <a:p>
            <a:pPr algn="l">
              <a:lnSpc>
                <a:spcPct val="90000"/>
              </a:lnSpc>
              <a:spcBef>
                <a:spcPts val="600"/>
              </a:spcBef>
            </a:pPr>
            <a:r>
              <a:rPr lang="de-DE" sz="1400" b="0" i="0" u="none" strike="noStrike" dirty="0">
                <a:effectLst/>
                <a:latin typeface="Helvetica" pitchFamily="2" charset="0"/>
              </a:rPr>
              <a:t>T3.1.G1.D2 Demonstration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of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opaque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scintillator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(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oLS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)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performance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</a:t>
            </a:r>
            <a:r>
              <a:rPr lang="de-DE" sz="1400" b="0" i="0" u="none" strike="noStrike" dirty="0">
                <a:solidFill>
                  <a:srgbClr val="FF0000"/>
                </a:solidFill>
                <a:effectLst/>
                <a:latin typeface="Helvetica" pitchFamily="2" charset="0"/>
              </a:rPr>
              <a:t>on </a:t>
            </a:r>
            <a:r>
              <a:rPr lang="de-DE" sz="1400" b="0" i="0" u="none" strike="noStrike" dirty="0" err="1">
                <a:solidFill>
                  <a:srgbClr val="FF0000"/>
                </a:solidFill>
                <a:effectLst/>
                <a:latin typeface="Helvetica" pitchFamily="2" charset="0"/>
              </a:rPr>
              <a:t>laboratory</a:t>
            </a:r>
            <a:r>
              <a:rPr lang="de-DE" sz="1400" b="0" i="0" u="none" strike="noStrike" dirty="0">
                <a:solidFill>
                  <a:srgbClr val="FF0000"/>
                </a:solidFill>
                <a:effectLst/>
                <a:latin typeface="Helvetica" pitchFamily="2" charset="0"/>
              </a:rPr>
              <a:t> </a:t>
            </a:r>
            <a:r>
              <a:rPr lang="de-DE" sz="1400" b="0" i="0" u="none" strike="noStrike" dirty="0" err="1">
                <a:solidFill>
                  <a:srgbClr val="FF0000"/>
                </a:solidFill>
                <a:effectLst/>
                <a:latin typeface="Helvetica" pitchFamily="2" charset="0"/>
              </a:rPr>
              <a:t>scale</a:t>
            </a:r>
            <a:r>
              <a:rPr lang="de-DE" sz="1400" b="0" i="0" u="none" strike="noStrike" dirty="0">
                <a:solidFill>
                  <a:srgbClr val="FF0000"/>
                </a:solidFill>
                <a:effectLst/>
                <a:latin typeface="Helvetica" pitchFamily="2" charset="0"/>
              </a:rPr>
              <a:t> 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and in ton-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scale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setupd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(2028)</a:t>
            </a:r>
          </a:p>
          <a:p>
            <a:pPr algn="l">
              <a:lnSpc>
                <a:spcPct val="90000"/>
              </a:lnSpc>
              <a:spcBef>
                <a:spcPts val="600"/>
              </a:spcBef>
            </a:pPr>
            <a:r>
              <a:rPr lang="de-DE" sz="1400" b="0" i="0" u="none" strike="noStrike" dirty="0">
                <a:effectLst/>
                <a:latin typeface="Helvetica" pitchFamily="2" charset="0"/>
              </a:rPr>
              <a:t>T3.1.G1.D3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Publication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on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properties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of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novel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target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media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and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detector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concepts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(2027)</a:t>
            </a:r>
          </a:p>
          <a:p>
            <a:pPr algn="l">
              <a:lnSpc>
                <a:spcPct val="90000"/>
              </a:lnSpc>
              <a:spcBef>
                <a:spcPts val="600"/>
              </a:spcBef>
            </a:pPr>
            <a:r>
              <a:rPr lang="de-DE" sz="1400" dirty="0">
                <a:solidFill>
                  <a:srgbClr val="FF0000"/>
                </a:solidFill>
                <a:latin typeface="Helvetica" pitchFamily="2" charset="0"/>
              </a:rPr>
              <a:t>T3.1.G1.D4 </a:t>
            </a:r>
            <a:r>
              <a:rPr lang="de-DE" sz="1400" dirty="0" err="1">
                <a:solidFill>
                  <a:srgbClr val="FF0000"/>
                </a:solidFill>
                <a:latin typeface="Helvetica" pitchFamily="2" charset="0"/>
              </a:rPr>
              <a:t>Improved</a:t>
            </a:r>
            <a:r>
              <a:rPr lang="de-DE" sz="1400" dirty="0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Helvetica" pitchFamily="2" charset="0"/>
              </a:rPr>
              <a:t>microphysics</a:t>
            </a:r>
            <a:r>
              <a:rPr lang="de-DE" sz="1400" dirty="0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Helvetica" pitchFamily="2" charset="0"/>
              </a:rPr>
              <a:t>model</a:t>
            </a:r>
            <a:r>
              <a:rPr lang="de-DE" sz="1400" dirty="0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Helvetica" pitchFamily="2" charset="0"/>
              </a:rPr>
              <a:t>for</a:t>
            </a:r>
            <a:r>
              <a:rPr lang="de-DE" sz="1400" dirty="0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Helvetica" pitchFamily="2" charset="0"/>
              </a:rPr>
              <a:t>organic</a:t>
            </a:r>
            <a:r>
              <a:rPr lang="de-DE" sz="1400" dirty="0">
                <a:solidFill>
                  <a:srgbClr val="FF0000"/>
                </a:solidFill>
                <a:latin typeface="Helvetica" pitchFamily="2" charset="0"/>
              </a:rPr>
              <a:t> liquid </a:t>
            </a:r>
            <a:r>
              <a:rPr lang="de-DE" sz="1400" dirty="0" err="1">
                <a:solidFill>
                  <a:srgbClr val="FF0000"/>
                </a:solidFill>
                <a:latin typeface="Helvetica" pitchFamily="2" charset="0"/>
              </a:rPr>
              <a:t>scintillators</a:t>
            </a:r>
            <a:r>
              <a:rPr lang="de-DE" sz="1400" dirty="0">
                <a:solidFill>
                  <a:srgbClr val="FF0000"/>
                </a:solidFill>
                <a:latin typeface="Helvetica" pitchFamily="2" charset="0"/>
              </a:rPr>
              <a:t> (2028)</a:t>
            </a:r>
            <a:endParaRPr lang="de-DE" sz="1400" b="0" i="0" u="none" strike="noStrike" dirty="0">
              <a:solidFill>
                <a:srgbClr val="FF0000"/>
              </a:solidFill>
              <a:effectLst/>
              <a:latin typeface="Helvetica" pitchFamily="2" charset="0"/>
            </a:endParaRPr>
          </a:p>
          <a:p>
            <a:pPr algn="l">
              <a:lnSpc>
                <a:spcPct val="90000"/>
              </a:lnSpc>
              <a:spcBef>
                <a:spcPts val="600"/>
              </a:spcBef>
            </a:pPr>
            <a:r>
              <a:rPr lang="de-DE" sz="1400" b="0" i="0" u="none" strike="noStrike" dirty="0">
                <a:effectLst/>
                <a:latin typeface="Helvetica" pitchFamily="2" charset="0"/>
              </a:rPr>
              <a:t>T3.1.G2.D1 Demonstration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of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&gt; 0.1% Gadolinium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loading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</a:t>
            </a:r>
            <a:r>
              <a:rPr lang="de-DE" sz="1400" b="0" i="0" u="none" strike="noStrike" dirty="0" err="1">
                <a:solidFill>
                  <a:srgbClr val="FF0000"/>
                </a:solidFill>
                <a:effectLst/>
                <a:latin typeface="Helvetica" pitchFamily="2" charset="0"/>
              </a:rPr>
              <a:t>of</a:t>
            </a:r>
            <a:r>
              <a:rPr lang="de-DE" sz="1400" b="0" i="0" u="none" strike="noStrike" dirty="0">
                <a:solidFill>
                  <a:srgbClr val="FF0000"/>
                </a:solidFill>
                <a:effectLst/>
                <a:latin typeface="Helvetica" pitchFamily="2" charset="0"/>
              </a:rPr>
              <a:t> </a:t>
            </a:r>
            <a:r>
              <a:rPr lang="de-DE" sz="1400" b="0" i="0" u="none" strike="noStrike" dirty="0" err="1">
                <a:solidFill>
                  <a:srgbClr val="FF0000"/>
                </a:solidFill>
                <a:effectLst/>
                <a:latin typeface="Helvetica" pitchFamily="2" charset="0"/>
              </a:rPr>
              <a:t>water</a:t>
            </a:r>
            <a:r>
              <a:rPr lang="de-DE" sz="1400" b="0" i="0" u="none" strike="noStrike" dirty="0">
                <a:solidFill>
                  <a:srgbClr val="FF0000"/>
                </a:solidFill>
                <a:effectLst/>
                <a:latin typeface="Helvetica" pitchFamily="2" charset="0"/>
              </a:rPr>
              <a:t> and WbLS 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in ton-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scale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setups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(</a:t>
            </a:r>
            <a:r>
              <a:rPr lang="de-DE" sz="1400" b="0" i="0" u="none" strike="noStrike" dirty="0">
                <a:solidFill>
                  <a:srgbClr val="FF0000"/>
                </a:solidFill>
                <a:effectLst/>
                <a:latin typeface="Helvetica" pitchFamily="2" charset="0"/>
              </a:rPr>
              <a:t>2027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)</a:t>
            </a:r>
          </a:p>
          <a:p>
            <a:pPr algn="l">
              <a:lnSpc>
                <a:spcPct val="90000"/>
              </a:lnSpc>
              <a:spcBef>
                <a:spcPts val="600"/>
              </a:spcBef>
            </a:pPr>
            <a:r>
              <a:rPr lang="de-DE" sz="1400" b="0" i="0" u="none" strike="noStrike" dirty="0">
                <a:effectLst/>
                <a:latin typeface="Helvetica" pitchFamily="2" charset="0"/>
              </a:rPr>
              <a:t>T3.1.G2.D2 Demonstration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of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</a:t>
            </a:r>
            <a:r>
              <a:rPr lang="el-GR" sz="1400" b="0" i="0" u="none" strike="noStrike" dirty="0" err="1">
                <a:effectLst/>
                <a:latin typeface="Helvetica" pitchFamily="2" charset="0"/>
              </a:rPr>
              <a:t>ββ</a:t>
            </a:r>
            <a:r>
              <a:rPr lang="el-GR" sz="1400" b="0" i="0" u="none" strike="noStrike" dirty="0">
                <a:effectLst/>
                <a:latin typeface="Helvetica" pitchFamily="2" charset="0"/>
              </a:rPr>
              <a:t> 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isotope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loading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in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scintillators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on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several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per-cent </a:t>
            </a:r>
            <a:r>
              <a:rPr lang="de-DE" sz="1400" b="0" i="0" u="none" strike="noStrike" dirty="0" err="1">
                <a:effectLst/>
                <a:latin typeface="Helvetica" pitchFamily="2" charset="0"/>
              </a:rPr>
              <a:t>level</a:t>
            </a:r>
            <a:r>
              <a:rPr lang="de-DE" sz="1400" b="0" i="0" u="none" strike="noStrike" dirty="0">
                <a:effectLst/>
                <a:latin typeface="Helvetica" pitchFamily="2" charset="0"/>
              </a:rPr>
              <a:t> (2028)</a:t>
            </a:r>
          </a:p>
        </p:txBody>
      </p:sp>
    </p:spTree>
    <p:extLst>
      <p:ext uri="{BB962C8B-B14F-4D97-AF65-F5344CB8AC3E}">
        <p14:creationId xmlns:p14="http://schemas.microsoft.com/office/powerpoint/2010/main" val="2905243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FCDD13-ED62-05E9-E4E3-CDE724B876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ECD5A0-F75B-ACE6-8A74-7F29B1A77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2. Table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resources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269361-DB06-516B-CCAE-8C73B77F1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748BA0-2CB7-6F44-A8B3-B6EED5D10902}" type="slidenum">
              <a:rPr lang="de-DE"/>
              <a:pPr>
                <a:defRPr/>
              </a:pPr>
              <a:t>3</a:t>
            </a:fld>
            <a:endParaRPr lang="de-DE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8F6F2B3-95B9-6911-3266-2C7B8CFBC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526" y="628247"/>
            <a:ext cx="8465503" cy="2413262"/>
          </a:xfrm>
        </p:spPr>
        <p:txBody>
          <a:bodyPr>
            <a:normAutofit/>
          </a:bodyPr>
          <a:lstStyle/>
          <a:p>
            <a:pPr>
              <a:lnSpc>
                <a:spcPct val="85000"/>
              </a:lnSpc>
              <a:spcBef>
                <a:spcPts val="1200"/>
              </a:spcBef>
            </a:pPr>
            <a:r>
              <a:rPr lang="de-DE" sz="2000" dirty="0" err="1"/>
              <a:t>couple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new</a:t>
            </a:r>
            <a:r>
              <a:rPr lang="de-DE" sz="2000" dirty="0"/>
              <a:t> </a:t>
            </a:r>
            <a:r>
              <a:rPr lang="de-DE" sz="2000" dirty="0" err="1"/>
              <a:t>groups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</a:t>
            </a:r>
            <a:r>
              <a:rPr lang="de-DE" sz="2000" dirty="0" err="1"/>
              <a:t>Italy</a:t>
            </a:r>
            <a:r>
              <a:rPr lang="de-DE" sz="2000" dirty="0"/>
              <a:t> (INFN Milano) and China (IHEP Beijing)</a:t>
            </a:r>
          </a:p>
          <a:p>
            <a:pPr>
              <a:lnSpc>
                <a:spcPct val="85000"/>
              </a:lnSpc>
              <a:spcBef>
                <a:spcPts val="1200"/>
              </a:spcBef>
            </a:pPr>
            <a:r>
              <a:rPr lang="de-DE" sz="2000" dirty="0" err="1"/>
              <a:t>some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groups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proposal</a:t>
            </a:r>
            <a:r>
              <a:rPr lang="de-DE" sz="2000" dirty="0"/>
              <a:t> still </a:t>
            </a:r>
            <a:r>
              <a:rPr lang="de-DE" sz="2000" dirty="0" err="1"/>
              <a:t>missing</a:t>
            </a:r>
            <a:br>
              <a:rPr lang="de-DE" sz="2000" dirty="0"/>
            </a:br>
            <a:r>
              <a:rPr lang="de-DE" sz="2000" dirty="0">
                <a:sym typeface="Wingdings" pitchFamily="2" charset="2"/>
              </a:rPr>
              <a:t> will </a:t>
            </a:r>
            <a:r>
              <a:rPr lang="de-DE" sz="2000" dirty="0" err="1">
                <a:sym typeface="Wingdings" pitchFamily="2" charset="2"/>
              </a:rPr>
              <a:t>reach</a:t>
            </a:r>
            <a:r>
              <a:rPr lang="de-DE" sz="2000" dirty="0">
                <a:sym typeface="Wingdings" pitchFamily="2" charset="2"/>
              </a:rPr>
              <a:t> out </a:t>
            </a:r>
            <a:r>
              <a:rPr lang="de-DE" sz="2000" dirty="0" err="1">
                <a:sym typeface="Wingdings" pitchFamily="2" charset="2"/>
              </a:rPr>
              <a:t>to</a:t>
            </a:r>
            <a:r>
              <a:rPr lang="de-DE" sz="2000" dirty="0">
                <a:sym typeface="Wingdings" pitchFamily="2" charset="2"/>
              </a:rPr>
              <a:t> </a:t>
            </a:r>
            <a:r>
              <a:rPr lang="de-DE" sz="2000" dirty="0" err="1">
                <a:sym typeface="Wingdings" pitchFamily="2" charset="2"/>
              </a:rPr>
              <a:t>them</a:t>
            </a:r>
            <a:r>
              <a:rPr lang="de-DE" sz="2000" dirty="0">
                <a:sym typeface="Wingdings" pitchFamily="2" charset="2"/>
              </a:rPr>
              <a:t> </a:t>
            </a:r>
            <a:r>
              <a:rPr lang="de-DE" sz="2000" dirty="0" err="1">
                <a:sym typeface="Wingdings" pitchFamily="2" charset="2"/>
              </a:rPr>
              <a:t>later</a:t>
            </a:r>
            <a:r>
              <a:rPr lang="de-DE" sz="2000" dirty="0">
                <a:sym typeface="Wingdings" pitchFamily="2" charset="2"/>
              </a:rPr>
              <a:t> </a:t>
            </a:r>
            <a:r>
              <a:rPr lang="de-DE" sz="2000" dirty="0" err="1">
                <a:sym typeface="Wingdings" pitchFamily="2" charset="2"/>
              </a:rPr>
              <a:t>today</a:t>
            </a:r>
            <a:endParaRPr lang="de-DE" sz="2000" dirty="0"/>
          </a:p>
          <a:p>
            <a:pPr>
              <a:lnSpc>
                <a:spcPct val="85000"/>
              </a:lnSpc>
              <a:spcBef>
                <a:spcPts val="1200"/>
              </a:spcBef>
            </a:pPr>
            <a:endParaRPr lang="en-GB" sz="2000" dirty="0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55849B8D-367C-B4FE-81F4-FC3F555825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916" y="4994074"/>
            <a:ext cx="1600200" cy="148508"/>
          </a:xfrm>
        </p:spPr>
        <p:txBody>
          <a:bodyPr/>
          <a:lstStyle/>
          <a:p>
            <a:pPr>
              <a:defRPr/>
            </a:pPr>
            <a:r>
              <a:rPr lang="de-DE" dirty="0"/>
              <a:t>Steiger, Wurm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11898D33-B333-A0D6-3A27-DFDEF121C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6150" y="4999960"/>
            <a:ext cx="2171700" cy="148508"/>
          </a:xfrm>
        </p:spPr>
        <p:txBody>
          <a:bodyPr/>
          <a:lstStyle/>
          <a:p>
            <a:pPr>
              <a:defRPr/>
            </a:pPr>
            <a:r>
              <a:rPr lang="de-DE" dirty="0"/>
              <a:t>WP3.1</a:t>
            </a:r>
          </a:p>
        </p:txBody>
      </p:sp>
    </p:spTree>
    <p:extLst>
      <p:ext uri="{BB962C8B-B14F-4D97-AF65-F5344CB8AC3E}">
        <p14:creationId xmlns:p14="http://schemas.microsoft.com/office/powerpoint/2010/main" val="1706339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1172B2-4582-9BB8-CCA2-3F88979CB1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A15C39-55D2-B49E-FC1A-F089B120F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3. Start </a:t>
            </a:r>
            <a:r>
              <a:rPr lang="de-DE" dirty="0" err="1"/>
              <a:t>of</a:t>
            </a:r>
            <a:r>
              <a:rPr lang="de-DE" dirty="0"/>
              <a:t> an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collaboration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8382FF-037E-2371-AF4C-AE9DF8210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748BA0-2CB7-6F44-A8B3-B6EED5D10902}" type="slidenum">
              <a:rPr lang="de-DE"/>
              <a:pPr>
                <a:defRPr/>
              </a:pPr>
              <a:t>4</a:t>
            </a:fld>
            <a:endParaRPr lang="de-DE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892A0ED-F831-2FD7-D3BF-8B84788369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526" y="628247"/>
            <a:ext cx="8465503" cy="3361126"/>
          </a:xfrm>
        </p:spPr>
        <p:txBody>
          <a:bodyPr>
            <a:normAutofit/>
          </a:bodyPr>
          <a:lstStyle/>
          <a:p>
            <a:pPr>
              <a:lnSpc>
                <a:spcPct val="85000"/>
              </a:lnSpc>
              <a:spcBef>
                <a:spcPts val="1200"/>
              </a:spcBef>
            </a:pPr>
            <a:r>
              <a:rPr lang="de-DE" sz="2000" dirty="0" err="1"/>
              <a:t>we</a:t>
            </a:r>
            <a:r>
              <a:rPr lang="de-DE" sz="2000" dirty="0"/>
              <a:t> </a:t>
            </a:r>
            <a:r>
              <a:rPr lang="de-DE" sz="2000" dirty="0" err="1"/>
              <a:t>have</a:t>
            </a:r>
            <a:r>
              <a:rPr lang="de-DE" sz="2000" dirty="0"/>
              <a:t> </a:t>
            </a:r>
            <a:r>
              <a:rPr lang="de-DE" sz="2000" dirty="0" err="1"/>
              <a:t>existing</a:t>
            </a:r>
            <a:r>
              <a:rPr lang="de-DE" sz="2000" dirty="0"/>
              <a:t> </a:t>
            </a:r>
            <a:r>
              <a:rPr lang="de-DE" sz="2000" dirty="0" err="1"/>
              <a:t>infrastructures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individual </a:t>
            </a:r>
            <a:r>
              <a:rPr lang="de-DE" sz="2000" dirty="0" err="1"/>
              <a:t>topics</a:t>
            </a:r>
            <a:r>
              <a:rPr lang="de-DE" sz="2000" dirty="0"/>
              <a:t>, e.g. hybrid </a:t>
            </a:r>
            <a:r>
              <a:rPr lang="de-DE" sz="2000" dirty="0" err="1"/>
              <a:t>or</a:t>
            </a:r>
            <a:r>
              <a:rPr lang="de-DE" sz="2000" dirty="0"/>
              <a:t> </a:t>
            </a:r>
            <a:r>
              <a:rPr lang="de-DE" sz="2000" dirty="0" err="1"/>
              <a:t>opaque</a:t>
            </a:r>
            <a:r>
              <a:rPr lang="de-DE" sz="2000" dirty="0"/>
              <a:t> </a:t>
            </a:r>
            <a:r>
              <a:rPr lang="de-DE" sz="2000" dirty="0" err="1"/>
              <a:t>scintillators</a:t>
            </a:r>
            <a:endParaRPr lang="de-DE" sz="2000" dirty="0"/>
          </a:p>
          <a:p>
            <a:pPr>
              <a:lnSpc>
                <a:spcPct val="85000"/>
              </a:lnSpc>
              <a:spcBef>
                <a:spcPts val="1200"/>
              </a:spcBef>
            </a:pPr>
            <a:r>
              <a:rPr lang="de-DE" sz="2000" dirty="0" err="1"/>
              <a:t>goal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WP3.1: </a:t>
            </a:r>
            <a:br>
              <a:rPr lang="de-DE" sz="2000" dirty="0"/>
            </a:br>
            <a:r>
              <a:rPr lang="de-DE" sz="2000" dirty="0" err="1"/>
              <a:t>organize</a:t>
            </a:r>
            <a:r>
              <a:rPr lang="de-DE" sz="2000" dirty="0"/>
              <a:t> a </a:t>
            </a:r>
            <a:r>
              <a:rPr lang="de-DE" sz="2000" dirty="0" err="1"/>
              <a:t>workshop</a:t>
            </a:r>
            <a:r>
              <a:rPr lang="de-DE" sz="2000" dirty="0"/>
              <a:t> on </a:t>
            </a:r>
            <a:r>
              <a:rPr lang="de-DE" sz="2000" dirty="0" err="1"/>
              <a:t>scintillator</a:t>
            </a:r>
            <a:r>
              <a:rPr lang="de-DE" sz="2000" dirty="0"/>
              <a:t>/</a:t>
            </a:r>
            <a:r>
              <a:rPr lang="de-DE" sz="2000" dirty="0" err="1"/>
              <a:t>water</a:t>
            </a:r>
            <a:r>
              <a:rPr lang="de-DE" sz="2000" dirty="0"/>
              <a:t>/</a:t>
            </a:r>
            <a:r>
              <a:rPr lang="de-DE" sz="2000" dirty="0" err="1"/>
              <a:t>loading</a:t>
            </a:r>
            <a:r>
              <a:rPr lang="de-DE" sz="2000" dirty="0"/>
              <a:t> in </a:t>
            </a:r>
            <a:r>
              <a:rPr lang="de-DE" sz="2000" dirty="0" err="1"/>
              <a:t>early</a:t>
            </a:r>
            <a:r>
              <a:rPr lang="de-DE" sz="2000" dirty="0"/>
              <a:t> 2025</a:t>
            </a:r>
            <a:br>
              <a:rPr lang="de-DE" sz="2000" dirty="0"/>
            </a:br>
            <a:r>
              <a:rPr lang="de-DE" sz="2000" dirty="0">
                <a:sym typeface="Wingdings" pitchFamily="2" charset="2"/>
              </a:rPr>
              <a:t> </a:t>
            </a:r>
            <a:r>
              <a:rPr lang="de-DE" sz="2000" dirty="0" err="1">
                <a:sym typeface="Wingdings" pitchFamily="2" charset="2"/>
              </a:rPr>
              <a:t>format</a:t>
            </a:r>
            <a:r>
              <a:rPr lang="de-DE" sz="2000" dirty="0">
                <a:sym typeface="Wingdings" pitchFamily="2" charset="2"/>
              </a:rPr>
              <a:t>: 1-2 </a:t>
            </a:r>
            <a:r>
              <a:rPr lang="de-DE" sz="2000" dirty="0" err="1">
                <a:sym typeface="Wingdings" pitchFamily="2" charset="2"/>
              </a:rPr>
              <a:t>days</a:t>
            </a:r>
            <a:r>
              <a:rPr lang="de-DE" sz="2000" dirty="0">
                <a:sym typeface="Wingdings" pitchFamily="2" charset="2"/>
              </a:rPr>
              <a:t> live </a:t>
            </a:r>
            <a:r>
              <a:rPr lang="de-DE" sz="2000" dirty="0" err="1">
                <a:sym typeface="Wingdings" pitchFamily="2" charset="2"/>
              </a:rPr>
              <a:t>meeting</a:t>
            </a:r>
            <a:r>
              <a:rPr lang="de-DE" sz="2000" dirty="0">
                <a:sym typeface="Wingdings" pitchFamily="2" charset="2"/>
              </a:rPr>
              <a:t> at CERN (?)</a:t>
            </a:r>
            <a:br>
              <a:rPr lang="de-DE" sz="2000" dirty="0"/>
            </a:br>
            <a:r>
              <a:rPr lang="de-DE" sz="2000" dirty="0">
                <a:sym typeface="Wingdings" pitchFamily="2" charset="2"/>
              </a:rPr>
              <a:t> </a:t>
            </a:r>
            <a:r>
              <a:rPr lang="de-DE" sz="2000" dirty="0" err="1">
                <a:sym typeface="Wingdings" pitchFamily="2" charset="2"/>
              </a:rPr>
              <a:t>reach</a:t>
            </a:r>
            <a:r>
              <a:rPr lang="de-DE" sz="2000" dirty="0">
                <a:sym typeface="Wingdings" pitchFamily="2" charset="2"/>
              </a:rPr>
              <a:t> out </a:t>
            </a:r>
            <a:r>
              <a:rPr lang="de-DE" sz="2000" dirty="0" err="1">
                <a:sym typeface="Wingdings" pitchFamily="2" charset="2"/>
              </a:rPr>
              <a:t>to</a:t>
            </a:r>
            <a:r>
              <a:rPr lang="de-DE" sz="2000" dirty="0">
                <a:sym typeface="Wingdings" pitchFamily="2" charset="2"/>
              </a:rPr>
              <a:t> </a:t>
            </a:r>
            <a:r>
              <a:rPr lang="de-DE" sz="2000" dirty="0" err="1">
                <a:sym typeface="Wingdings" pitchFamily="2" charset="2"/>
              </a:rPr>
              <a:t>interested</a:t>
            </a:r>
            <a:r>
              <a:rPr lang="de-DE" sz="2000" dirty="0">
                <a:sym typeface="Wingdings" pitchFamily="2" charset="2"/>
              </a:rPr>
              <a:t> </a:t>
            </a:r>
            <a:r>
              <a:rPr lang="de-DE" sz="2000" dirty="0" err="1">
                <a:sym typeface="Wingdings" pitchFamily="2" charset="2"/>
              </a:rPr>
              <a:t>communities</a:t>
            </a:r>
            <a:r>
              <a:rPr lang="de-DE" sz="2000" dirty="0">
                <a:sym typeface="Wingdings" pitchFamily="2" charset="2"/>
              </a:rPr>
              <a:t> </a:t>
            </a:r>
            <a:br>
              <a:rPr lang="de-DE" sz="2000" dirty="0">
                <a:sym typeface="Wingdings" pitchFamily="2" charset="2"/>
              </a:rPr>
            </a:br>
            <a:r>
              <a:rPr lang="de-DE" sz="2000" dirty="0">
                <a:sym typeface="Wingdings" pitchFamily="2" charset="2"/>
              </a:rPr>
              <a:t>      </a:t>
            </a:r>
            <a:r>
              <a:rPr lang="de-DE" sz="2000" dirty="0" err="1">
                <a:sym typeface="Wingdings" pitchFamily="2" charset="2"/>
              </a:rPr>
              <a:t>to</a:t>
            </a:r>
            <a:r>
              <a:rPr lang="de-DE" sz="2000" dirty="0">
                <a:sym typeface="Wingdings" pitchFamily="2" charset="2"/>
              </a:rPr>
              <a:t> </a:t>
            </a:r>
            <a:r>
              <a:rPr lang="de-DE" sz="2000" dirty="0" err="1">
                <a:sym typeface="Wingdings" pitchFamily="2" charset="2"/>
              </a:rPr>
              <a:t>understand</a:t>
            </a:r>
            <a:r>
              <a:rPr lang="de-DE" sz="2000" dirty="0">
                <a:sym typeface="Wingdings" pitchFamily="2" charset="2"/>
              </a:rPr>
              <a:t> possible </a:t>
            </a:r>
            <a:r>
              <a:rPr lang="de-DE" sz="2000" dirty="0" err="1">
                <a:sym typeface="Wingdings" pitchFamily="2" charset="2"/>
              </a:rPr>
              <a:t>attendance</a:t>
            </a:r>
            <a:r>
              <a:rPr lang="de-DE" sz="2000" dirty="0">
                <a:sym typeface="Wingdings" pitchFamily="2" charset="2"/>
              </a:rPr>
              <a:t> and </a:t>
            </a:r>
            <a:r>
              <a:rPr lang="de-DE" sz="2000" dirty="0" err="1">
                <a:sym typeface="Wingdings" pitchFamily="2" charset="2"/>
              </a:rPr>
              <a:t>scope</a:t>
            </a:r>
            <a:br>
              <a:rPr lang="de-DE" sz="2000" dirty="0">
                <a:sym typeface="Wingdings" pitchFamily="2" charset="2"/>
              </a:rPr>
            </a:br>
            <a:r>
              <a:rPr lang="de-DE" sz="2000" dirty="0">
                <a:sym typeface="Wingdings" pitchFamily="2" charset="2"/>
              </a:rPr>
              <a:t> </a:t>
            </a:r>
            <a:r>
              <a:rPr lang="de-DE" sz="2000" dirty="0" err="1">
                <a:sym typeface="Wingdings" pitchFamily="2" charset="2"/>
              </a:rPr>
              <a:t>aim</a:t>
            </a:r>
            <a:r>
              <a:rPr lang="de-DE" sz="2000" dirty="0">
                <a:sym typeface="Wingdings" pitchFamily="2" charset="2"/>
              </a:rPr>
              <a:t>: find </a:t>
            </a:r>
            <a:r>
              <a:rPr lang="de-DE" sz="2000" dirty="0" err="1">
                <a:sym typeface="Wingdings" pitchFamily="2" charset="2"/>
              </a:rPr>
              <a:t>common</a:t>
            </a:r>
            <a:r>
              <a:rPr lang="de-DE" sz="2000" dirty="0">
                <a:sym typeface="Wingdings" pitchFamily="2" charset="2"/>
              </a:rPr>
              <a:t> </a:t>
            </a:r>
            <a:r>
              <a:rPr lang="de-DE" sz="2000" dirty="0" err="1">
                <a:sym typeface="Wingdings" pitchFamily="2" charset="2"/>
              </a:rPr>
              <a:t>ground</a:t>
            </a:r>
            <a:r>
              <a:rPr lang="de-DE" sz="2000" dirty="0">
                <a:sym typeface="Wingdings" pitchFamily="2" charset="2"/>
              </a:rPr>
              <a:t> </a:t>
            </a:r>
            <a:r>
              <a:rPr lang="de-DE" sz="2000" dirty="0" err="1">
                <a:sym typeface="Wingdings" pitchFamily="2" charset="2"/>
              </a:rPr>
              <a:t>for</a:t>
            </a:r>
            <a:r>
              <a:rPr lang="de-DE" sz="2000" dirty="0">
                <a:sym typeface="Wingdings" pitchFamily="2" charset="2"/>
              </a:rPr>
              <a:t> </a:t>
            </a:r>
            <a:r>
              <a:rPr lang="de-DE" sz="2000" dirty="0" err="1">
                <a:sym typeface="Wingdings" pitchFamily="2" charset="2"/>
              </a:rPr>
              <a:t>new</a:t>
            </a:r>
            <a:r>
              <a:rPr lang="de-DE" sz="2000" dirty="0">
                <a:sym typeface="Wingdings" pitchFamily="2" charset="2"/>
              </a:rPr>
              <a:t> R&amp;D </a:t>
            </a:r>
            <a:r>
              <a:rPr lang="de-DE" sz="2000" dirty="0" err="1">
                <a:sym typeface="Wingdings" pitchFamily="2" charset="2"/>
              </a:rPr>
              <a:t>cooperations</a:t>
            </a:r>
            <a:endParaRPr lang="de-DE" sz="2000" dirty="0">
              <a:sym typeface="Wingdings" pitchFamily="2" charset="2"/>
            </a:endParaRP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C46F7397-3235-A01C-2D8B-651669BC72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916" y="4994074"/>
            <a:ext cx="1600200" cy="148508"/>
          </a:xfrm>
        </p:spPr>
        <p:txBody>
          <a:bodyPr/>
          <a:lstStyle/>
          <a:p>
            <a:pPr>
              <a:defRPr/>
            </a:pPr>
            <a:r>
              <a:rPr lang="de-DE" dirty="0"/>
              <a:t>Steiger, Wurm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6AAA3C44-9F64-013F-0488-09EDB6224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6150" y="4999960"/>
            <a:ext cx="2171700" cy="148508"/>
          </a:xfrm>
        </p:spPr>
        <p:txBody>
          <a:bodyPr/>
          <a:lstStyle/>
          <a:p>
            <a:pPr>
              <a:defRPr/>
            </a:pPr>
            <a:r>
              <a:rPr lang="de-DE" dirty="0"/>
              <a:t>WP3.1</a:t>
            </a:r>
          </a:p>
        </p:txBody>
      </p:sp>
    </p:spTree>
    <p:extLst>
      <p:ext uri="{BB962C8B-B14F-4D97-AF65-F5344CB8AC3E}">
        <p14:creationId xmlns:p14="http://schemas.microsoft.com/office/powerpoint/2010/main" val="177677582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292</Words>
  <Application>Microsoft Macintosh PowerPoint</Application>
  <PresentationFormat>Bildschirmpräsentation (16:9)</PresentationFormat>
  <Paragraphs>26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0" baseType="lpstr">
      <vt:lpstr>Arial</vt:lpstr>
      <vt:lpstr>Calibri</vt:lpstr>
      <vt:lpstr>Helvetica</vt:lpstr>
      <vt:lpstr>News Gothic MT</vt:lpstr>
      <vt:lpstr>Wingdings</vt:lpstr>
      <vt:lpstr>1_Office-Design</vt:lpstr>
      <vt:lpstr>WP3.1 Target Properties and Isotope Loading of Liquid Scintillator and Water Cherenkov Detectors</vt:lpstr>
      <vt:lpstr>1. Modified list of Deliverables</vt:lpstr>
      <vt:lpstr>2. Table of resources</vt:lpstr>
      <vt:lpstr>3. Start of an active collaboration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Michael Wurm</dc:creator>
  <cp:lastModifiedBy>Wurm, Dr. Michael</cp:lastModifiedBy>
  <cp:revision>1326</cp:revision>
  <cp:lastPrinted>2024-09-27T14:19:05Z</cp:lastPrinted>
  <dcterms:created xsi:type="dcterms:W3CDTF">2015-05-29T16:21:38Z</dcterms:created>
  <dcterms:modified xsi:type="dcterms:W3CDTF">2024-10-06T19:25:09Z</dcterms:modified>
</cp:coreProperties>
</file>