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77"/>
    <p:restoredTop sz="94208"/>
  </p:normalViewPr>
  <p:slideViewPr>
    <p:cSldViewPr snapToGrid="0" snapToObjects="1">
      <p:cViewPr varScale="1">
        <p:scale>
          <a:sx n="114" d="100"/>
          <a:sy n="114" d="100"/>
        </p:scale>
        <p:origin x="168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23.09.2025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23.09.25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23.09.25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-at-cern.web.cern.ch/disciplines" TargetMode="External"/><Relationship Id="rId2" Type="http://schemas.openxmlformats.org/officeDocument/2006/relationships/hyperlink" Target="https://careers.cer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areers.smartrecruiters.com/CERN/student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.smartrecruiters.com/CERN/experienced-graduates" TargetMode="External"/><Relationship Id="rId2" Type="http://schemas.openxmlformats.org/officeDocument/2006/relationships/hyperlink" Target="https://careers.smartrecruiters.com/CERN/entry-level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areers.smartrecruiters.com/CERN/staf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E4553-5D45-A46B-6C61-9DF092924604}"/>
              </a:ext>
            </a:extLst>
          </p:cNvPr>
          <p:cNvSpPr txBox="1"/>
          <p:nvPr/>
        </p:nvSpPr>
        <p:spPr>
          <a:xfrm>
            <a:off x="2950683" y="2644170"/>
            <a:ext cx="684905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dirty="0">
                <a:solidFill>
                  <a:srgbClr val="7030A0"/>
                </a:solidFill>
              </a:rPr>
              <a:t>Job opportunities at CERN </a:t>
            </a:r>
            <a:br>
              <a:rPr lang="en-CH" sz="4800" dirty="0">
                <a:solidFill>
                  <a:srgbClr val="7030A0"/>
                </a:solidFill>
              </a:rPr>
            </a:br>
            <a:r>
              <a:rPr lang="en-CH" sz="4800" dirty="0">
                <a:solidFill>
                  <a:srgbClr val="7030A0"/>
                </a:solidFill>
              </a:rPr>
              <a:t> for students and beyond</a:t>
            </a:r>
          </a:p>
          <a:p>
            <a:endParaRPr lang="en-CH" sz="4800" dirty="0">
              <a:solidFill>
                <a:srgbClr val="7030A0"/>
              </a:solidFill>
            </a:endParaRPr>
          </a:p>
          <a:p>
            <a:pPr algn="ctr"/>
            <a:r>
              <a:rPr lang="en-CH" sz="2800" dirty="0"/>
              <a:t>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90DC67-9317-C69B-41C3-0240314CD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1051611" cy="536766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</a:t>
            </a:r>
            <a:r>
              <a:rPr lang="en-CH" dirty="0"/>
              <a:t>lease refer to </a:t>
            </a:r>
            <a:r>
              <a:rPr lang="en-GB" dirty="0">
                <a:hlinkClick r:id="rId2"/>
              </a:rPr>
              <a:t>https://careers.cern</a:t>
            </a:r>
            <a:r>
              <a:rPr lang="en-GB" dirty="0"/>
              <a:t> </a:t>
            </a:r>
            <a:endParaRPr lang="en-CH" dirty="0"/>
          </a:p>
          <a:p>
            <a:pPr lvl="3"/>
            <a:endParaRPr lang="en-CH" dirty="0"/>
          </a:p>
          <a:p>
            <a:r>
              <a:rPr lang="en-CH" dirty="0"/>
              <a:t>CERN has opportunities in many different </a:t>
            </a:r>
            <a:r>
              <a:rPr lang="en-CH" dirty="0">
                <a:hlinkClick r:id="rId3"/>
              </a:rPr>
              <a:t>disciplines</a:t>
            </a:r>
            <a:endParaRPr lang="en-CH" dirty="0"/>
          </a:p>
          <a:p>
            <a:pPr lvl="1"/>
            <a:r>
              <a:rPr lang="en-GB" dirty="0"/>
              <a:t>Applied Physics</a:t>
            </a:r>
          </a:p>
          <a:p>
            <a:pPr lvl="1"/>
            <a:r>
              <a:rPr lang="en-GB" dirty="0"/>
              <a:t>Analytics &amp; Data Science</a:t>
            </a:r>
          </a:p>
          <a:p>
            <a:pPr lvl="1"/>
            <a:r>
              <a:rPr lang="en-GB" dirty="0"/>
              <a:t>Health, Safety &amp; Environment</a:t>
            </a:r>
          </a:p>
          <a:p>
            <a:pPr lvl="1"/>
            <a:r>
              <a:rPr lang="en-GB" dirty="0"/>
              <a:t>Material and Surface Science</a:t>
            </a:r>
          </a:p>
          <a:p>
            <a:pPr lvl="1"/>
            <a:r>
              <a:rPr lang="en-GB" dirty="0"/>
              <a:t>Software Engineering &amp; IT</a:t>
            </a:r>
          </a:p>
          <a:p>
            <a:pPr lvl="1"/>
            <a:r>
              <a:rPr lang="en-GB" dirty="0"/>
              <a:t>Civil Engineering</a:t>
            </a:r>
          </a:p>
          <a:p>
            <a:pPr lvl="1"/>
            <a:r>
              <a:rPr lang="en-GB" dirty="0"/>
              <a:t>Electrical or Electronics engineering</a:t>
            </a:r>
          </a:p>
          <a:p>
            <a:pPr lvl="1"/>
            <a:r>
              <a:rPr lang="en-GB" dirty="0"/>
              <a:t>Mechanical Engineering</a:t>
            </a:r>
          </a:p>
          <a:p>
            <a:pPr lvl="1"/>
            <a:r>
              <a:rPr lang="en-GB" dirty="0"/>
              <a:t>Support Services</a:t>
            </a:r>
          </a:p>
          <a:p>
            <a:pPr lvl="2"/>
            <a:r>
              <a:rPr lang="en-GB" dirty="0"/>
              <a:t>Including </a:t>
            </a:r>
            <a:r>
              <a:rPr lang="en-US" dirty="0">
                <a:effectLst/>
              </a:rPr>
              <a:t>Finance, Procurement and Logistics, Human Resources, Legal Services, Library</a:t>
            </a:r>
            <a:endParaRPr lang="en-GB" dirty="0"/>
          </a:p>
          <a:p>
            <a:pPr lvl="1"/>
            <a:r>
              <a:rPr lang="en-GB" dirty="0"/>
              <a:t>International relations</a:t>
            </a:r>
          </a:p>
          <a:p>
            <a:pPr lvl="2"/>
            <a:r>
              <a:rPr lang="en-GB" dirty="0"/>
              <a:t>I</a:t>
            </a:r>
            <a:r>
              <a:rPr lang="en-CH" dirty="0"/>
              <a:t>ncluding </a:t>
            </a:r>
            <a:r>
              <a:rPr lang="en-GB" dirty="0"/>
              <a:t>Education, Communications and Outreach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965237-AA68-28F4-7C74-CCE7C1960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</a:t>
            </a:r>
            <a:r>
              <a:rPr lang="en-CH"/>
              <a:t>ob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9AE2E-0B6D-BB21-E30E-0D03B7E16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3093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6167BD-236C-A6B7-8A2D-199A0F9DF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831286" cy="5367666"/>
          </a:xfrm>
        </p:spPr>
        <p:txBody>
          <a:bodyPr>
            <a:normAutofit/>
          </a:bodyPr>
          <a:lstStyle/>
          <a:p>
            <a:r>
              <a:rPr lang="en-GB" dirty="0"/>
              <a:t>Click on the category titles on that </a:t>
            </a:r>
            <a:r>
              <a:rPr lang="en-GB" dirty="0">
                <a:hlinkClick r:id="rId2"/>
              </a:rPr>
              <a:t>page</a:t>
            </a:r>
            <a:r>
              <a:rPr lang="en-GB" dirty="0"/>
              <a:t> for terms and conditions!</a:t>
            </a:r>
          </a:p>
          <a:p>
            <a:pPr lvl="1"/>
            <a:r>
              <a:rPr lang="en-GB" dirty="0"/>
              <a:t>Doctoral Student Programme</a:t>
            </a:r>
          </a:p>
          <a:p>
            <a:pPr lvl="2"/>
            <a:r>
              <a:rPr lang="en-GB" dirty="0"/>
              <a:t>Do up to 3 years of your PhD research at CERN</a:t>
            </a:r>
          </a:p>
          <a:p>
            <a:pPr lvl="1"/>
            <a:r>
              <a:rPr lang="en-GB" dirty="0"/>
              <a:t>Technical Student Programme</a:t>
            </a:r>
          </a:p>
          <a:p>
            <a:pPr lvl="2"/>
            <a:r>
              <a:rPr lang="en-GB" dirty="0"/>
              <a:t>Spend 4 to 12 months of your Bachelor or Master’s studies at CERN</a:t>
            </a:r>
          </a:p>
          <a:p>
            <a:pPr lvl="1"/>
            <a:r>
              <a:rPr lang="en-GB" dirty="0"/>
              <a:t>Administrative Student Programme</a:t>
            </a:r>
          </a:p>
          <a:p>
            <a:pPr lvl="2"/>
            <a:r>
              <a:rPr lang="en-GB" dirty="0"/>
              <a:t>Spend 2 to 12 months of your Bachelor or Master’s studies at CERN</a:t>
            </a:r>
          </a:p>
          <a:p>
            <a:pPr lvl="1"/>
            <a:r>
              <a:rPr lang="en-GB" dirty="0"/>
              <a:t>Summer Student Programme</a:t>
            </a:r>
          </a:p>
          <a:p>
            <a:pPr lvl="2"/>
            <a:r>
              <a:rPr lang="en-GB" dirty="0"/>
              <a:t>Spend up to 13 weeks in the summer months at CERN</a:t>
            </a:r>
          </a:p>
          <a:p>
            <a:pPr lvl="1"/>
            <a:r>
              <a:rPr lang="en-GB" dirty="0"/>
              <a:t>CERN openlab Summer Student Programme</a:t>
            </a:r>
          </a:p>
          <a:p>
            <a:pPr lvl="2"/>
            <a:r>
              <a:rPr lang="en-GB" dirty="0"/>
              <a:t>For computer science students: spend 9 weeks in the summer months at CERN</a:t>
            </a:r>
          </a:p>
          <a:p>
            <a:pPr lvl="1"/>
            <a:r>
              <a:rPr lang="en-GB" dirty="0"/>
              <a:t>Short-Term Internship Programme</a:t>
            </a:r>
            <a:endParaRPr lang="en-CH" dirty="0"/>
          </a:p>
          <a:p>
            <a:pPr lvl="2"/>
            <a:r>
              <a:rPr lang="en-GB" dirty="0"/>
              <a:t>S</a:t>
            </a:r>
            <a:r>
              <a:rPr lang="en-CH" dirty="0"/>
              <a:t>pend 1 to 6 months of your </a:t>
            </a:r>
            <a:r>
              <a:rPr lang="en-GB" dirty="0"/>
              <a:t>technical or administrative studies at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817DA7-7A90-5A17-47B8-31E7C62EA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</a:t>
            </a:r>
            <a:r>
              <a:rPr lang="en-CH" dirty="0"/>
              <a:t>pportunities for </a:t>
            </a:r>
            <a:r>
              <a:rPr lang="en-CH" dirty="0">
                <a:hlinkClick r:id="rId2"/>
              </a:rPr>
              <a:t>students</a:t>
            </a:r>
            <a:r>
              <a:rPr lang="en-CH" dirty="0"/>
              <a:t>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2E9AA-7111-E343-8A29-0295EBFB2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499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9CC02D-4204-5F7A-5CC4-7B2B9F24E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>
                <a:hlinkClick r:id="rId2"/>
              </a:rPr>
              <a:t>Entry levels</a:t>
            </a:r>
            <a:endParaRPr lang="en-CH" dirty="0"/>
          </a:p>
          <a:p>
            <a:pPr lvl="1"/>
            <a:r>
              <a:rPr lang="en-GB" dirty="0"/>
              <a:t>The ORIGIN Programme</a:t>
            </a:r>
          </a:p>
          <a:p>
            <a:pPr lvl="2"/>
            <a:r>
              <a:rPr lang="en-GB" dirty="0"/>
              <a:t>Bachelor’s or Master’s degree </a:t>
            </a:r>
          </a:p>
          <a:p>
            <a:pPr lvl="2"/>
            <a:r>
              <a:rPr lang="en-GB" dirty="0"/>
              <a:t>No more than 2 years of post-graduation professional experience</a:t>
            </a:r>
          </a:p>
          <a:p>
            <a:pPr lvl="3"/>
            <a:endParaRPr lang="en-GB" dirty="0"/>
          </a:p>
          <a:p>
            <a:r>
              <a:rPr lang="en-GB" dirty="0">
                <a:hlinkClick r:id="rId3"/>
              </a:rPr>
              <a:t>Experienced Graduates</a:t>
            </a:r>
            <a:endParaRPr lang="en-GB" dirty="0"/>
          </a:p>
          <a:p>
            <a:pPr lvl="1"/>
            <a:r>
              <a:rPr lang="en-GB" dirty="0"/>
              <a:t>The QUEST Programme</a:t>
            </a:r>
          </a:p>
          <a:p>
            <a:pPr lvl="2"/>
            <a:r>
              <a:rPr lang="en-GB" dirty="0">
                <a:effectLst/>
              </a:rPr>
              <a:t>Master’s degree with 2 to 6 years of post-graduation professional experience</a:t>
            </a:r>
          </a:p>
          <a:p>
            <a:pPr lvl="2"/>
            <a:r>
              <a:rPr lang="en-GB" dirty="0">
                <a:effectLst/>
              </a:rPr>
              <a:t>PhD with no more than 3 years of post-graduation professional experience</a:t>
            </a:r>
            <a:endParaRPr lang="en-GB" dirty="0"/>
          </a:p>
          <a:p>
            <a:pPr lvl="1"/>
            <a:r>
              <a:rPr lang="en-GB" dirty="0"/>
              <a:t>The RESEARCH Fellowship Programme</a:t>
            </a:r>
          </a:p>
          <a:p>
            <a:pPr lvl="2"/>
            <a:r>
              <a:rPr lang="en-GB" dirty="0"/>
              <a:t>G</a:t>
            </a:r>
            <a:r>
              <a:rPr lang="en-GB" dirty="0">
                <a:effectLst/>
              </a:rPr>
              <a:t>raduated, or about to graduate, with a PhD</a:t>
            </a:r>
          </a:p>
          <a:p>
            <a:pPr lvl="2"/>
            <a:r>
              <a:rPr lang="en-GB" dirty="0"/>
              <a:t>U</a:t>
            </a:r>
            <a:r>
              <a:rPr lang="en-GB" dirty="0">
                <a:effectLst/>
              </a:rPr>
              <a:t>p to 3 or 6 years of post-graduation professional experience</a:t>
            </a:r>
          </a:p>
          <a:p>
            <a:pPr lvl="3"/>
            <a:r>
              <a:rPr lang="en-GB" dirty="0"/>
              <a:t>Depending on the vacancy area</a:t>
            </a:r>
          </a:p>
          <a:p>
            <a:pPr lvl="3"/>
            <a:endParaRPr lang="en-GB" dirty="0"/>
          </a:p>
          <a:p>
            <a:r>
              <a:rPr lang="en-GB" dirty="0">
                <a:hlinkClick r:id="rId4"/>
              </a:rPr>
              <a:t>Staff Opportunities</a:t>
            </a:r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7B9A47-DAB7-ED35-474E-A46A296E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… and beyond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88806-45BE-1893-5F3A-D505C0E84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420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281</Words>
  <Application>Microsoft Macintosh PowerPoint</Application>
  <PresentationFormat>Widescreen</PresentationFormat>
  <Paragraphs>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Job areas</vt:lpstr>
      <vt:lpstr>Opportunities for students …</vt:lpstr>
      <vt:lpstr>… and beyond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64</cp:revision>
  <dcterms:created xsi:type="dcterms:W3CDTF">2021-04-05T16:54:44Z</dcterms:created>
  <dcterms:modified xsi:type="dcterms:W3CDTF">2025-09-23T19:48:09Z</dcterms:modified>
</cp:coreProperties>
</file>