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96" r:id="rId2"/>
    <p:sldId id="300" r:id="rId3"/>
    <p:sldId id="301" r:id="rId4"/>
    <p:sldId id="302" r:id="rId5"/>
    <p:sldId id="303" r:id="rId6"/>
    <p:sldId id="304" r:id="rId7"/>
    <p:sldId id="306" r:id="rId8"/>
    <p:sldId id="315" r:id="rId9"/>
    <p:sldId id="308" r:id="rId10"/>
    <p:sldId id="316" r:id="rId11"/>
    <p:sldId id="318" r:id="rId12"/>
    <p:sldId id="319" r:id="rId13"/>
    <p:sldId id="317" r:id="rId14"/>
    <p:sldId id="320" r:id="rId15"/>
    <p:sldId id="313" r:id="rId16"/>
    <p:sldId id="314" r:id="rId17"/>
    <p:sldId id="321" r:id="rId18"/>
    <p:sldId id="323" r:id="rId19"/>
    <p:sldId id="310" r:id="rId20"/>
    <p:sldId id="334" r:id="rId21"/>
    <p:sldId id="309" r:id="rId22"/>
    <p:sldId id="332" r:id="rId23"/>
    <p:sldId id="322" r:id="rId24"/>
    <p:sldId id="333" r:id="rId25"/>
    <p:sldId id="329" r:id="rId26"/>
    <p:sldId id="331" r:id="rId27"/>
    <p:sldId id="330" r:id="rId28"/>
    <p:sldId id="328" r:id="rId29"/>
    <p:sldId id="325" r:id="rId30"/>
    <p:sldId id="326" r:id="rId31"/>
    <p:sldId id="324" r:id="rId32"/>
    <p:sldId id="327" r:id="rId33"/>
    <p:sldId id="288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DEFF"/>
    <a:srgbClr val="0054A6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715" autoAdjust="0"/>
  </p:normalViewPr>
  <p:slideViewPr>
    <p:cSldViewPr snapToGrid="0" snapToObjects="1">
      <p:cViewPr varScale="1">
        <p:scale>
          <a:sx n="109" d="100"/>
          <a:sy n="109" d="100"/>
        </p:scale>
        <p:origin x="108" y="3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researchgate.net/figure/Characteristic-T-H-J-three-axes-plot-of-the-superconducting-performances-For_fig1_259147116" TargetMode="External"/><Relationship Id="rId4" Type="http://schemas.openxmlformats.org/officeDocument/2006/relationships/hyperlink" Target="https://www.gme-magnet.com/info/an-depth-analysis-of-electromagnets-and-perman-83696114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ublication/259147116_Hundred_years_of_Superconducting_Materials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dx.doi.org/10.1016/j.isci.2021.102541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ublication/44217599_An_Introduction_to_Cryogenics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h302.cm.utexas.edu/physEQ/physical/selector.php?name=phase-diag" TargetMode="Externa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hyperlink" Target="https://www.bosch-home.co.uk/en/product/00145727" TargetMode="External"/><Relationship Id="rId3" Type="http://schemas.openxmlformats.org/officeDocument/2006/relationships/hyperlink" Target="https://www.fantasticfridges.com/younglearners/howdoesafridgework" TargetMode="External"/><Relationship Id="rId7" Type="http://schemas.openxmlformats.org/officeDocument/2006/relationships/image" Target="../media/image48.jpeg"/><Relationship Id="rId12" Type="http://schemas.openxmlformats.org/officeDocument/2006/relationships/image" Target="../media/image5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cerncourier.com/a/the-challenge-of-keeping-cool/" TargetMode="External"/><Relationship Id="rId11" Type="http://schemas.openxmlformats.org/officeDocument/2006/relationships/hyperlink" Target="https://medium.com/ravti/components-expansion-devices-85cce2c5e156" TargetMode="External"/><Relationship Id="rId5" Type="http://schemas.openxmlformats.org/officeDocument/2006/relationships/image" Target="../media/image47.jpeg"/><Relationship Id="rId10" Type="http://schemas.openxmlformats.org/officeDocument/2006/relationships/image" Target="../media/image50.png"/><Relationship Id="rId4" Type="http://schemas.openxmlformats.org/officeDocument/2006/relationships/image" Target="../media/image46.png"/><Relationship Id="rId9" Type="http://schemas.openxmlformats.org/officeDocument/2006/relationships/hyperlink" Target="https://bbradu.web.cern.ch/lhc45.ph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home.cern/science/experiments/cms" TargetMode="External"/><Relationship Id="rId3" Type="http://schemas.openxmlformats.org/officeDocument/2006/relationships/hyperlink" Target="https://home.cern/science/experiments/atlas" TargetMode="External"/><Relationship Id="rId7" Type="http://schemas.openxmlformats.org/officeDocument/2006/relationships/image" Target="../media/image67.jpeg"/><Relationship Id="rId12" Type="http://schemas.openxmlformats.org/officeDocument/2006/relationships/hyperlink" Target="https://www.researchgate.net/figure/ew-of-the-LHC-tunnel-with-an-artistic-cut-through-a-LHC-dipole-magnet-highlighting-the_fig2_306186204" TargetMode="External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6.jpeg"/><Relationship Id="rId11" Type="http://schemas.openxmlformats.org/officeDocument/2006/relationships/image" Target="../media/image69.png"/><Relationship Id="rId5" Type="http://schemas.openxmlformats.org/officeDocument/2006/relationships/hyperlink" Target="https://home.cern/resources/image/experiments/atlas-images-gallery" TargetMode="External"/><Relationship Id="rId10" Type="http://schemas.openxmlformats.org/officeDocument/2006/relationships/hyperlink" Target="https://fcc.web.cern.ch/radiofrequency-cavities" TargetMode="External"/><Relationship Id="rId4" Type="http://schemas.openxmlformats.org/officeDocument/2006/relationships/image" Target="../media/image65.jpeg"/><Relationship Id="rId9" Type="http://schemas.openxmlformats.org/officeDocument/2006/relationships/image" Target="../media/image68.jpeg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71.jpe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10" Type="http://schemas.openxmlformats.org/officeDocument/2006/relationships/image" Target="../media/image77.jpeg"/><Relationship Id="rId4" Type="http://schemas.openxmlformats.org/officeDocument/2006/relationships/image" Target="../media/image72.jpeg"/><Relationship Id="rId9" Type="http://schemas.openxmlformats.org/officeDocument/2006/relationships/image" Target="../media/image7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rencampbellmd.com/cryosurgery" TargetMode="External"/><Relationship Id="rId7" Type="http://schemas.openxmlformats.org/officeDocument/2006/relationships/image" Target="../media/image80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labtechsrl.com/en/news/123-what-is-cryopreservation" TargetMode="External"/><Relationship Id="rId5" Type="http://schemas.openxmlformats.org/officeDocument/2006/relationships/hyperlink" Target="https://swdic.com/posts/things-you-should-know-before-an-mri-scan/" TargetMode="External"/><Relationship Id="rId4" Type="http://schemas.openxmlformats.org/officeDocument/2006/relationships/image" Target="../media/image7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hyperlink" Target="https://www.atlascopco.com/en-si/compressors/products/gas-compressors/h2y-high-pressure-hydrogen-compressor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hyperlink" Target="https://www.atlascopco.com/content/dam/atlas-copco/compressor-technique/oil-free-air/documents/Energy%20recovery%20brochure_A4_LargeBox_150ppi_SCREEN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png"/><Relationship Id="rId11" Type="http://schemas.openxmlformats.org/officeDocument/2006/relationships/hyperlink" Target="https://www.atlascopco.com/content/dam/atlas-copco/compressor-technique/oil-free-air/documents/zt-30-50-vsd-/ZT%2030-50%20VSD+%20Sales%20Leaflet%20EN%20Antwerp.pdf" TargetMode="External"/><Relationship Id="rId5" Type="http://schemas.openxmlformats.org/officeDocument/2006/relationships/image" Target="../media/image10.png"/><Relationship Id="rId10" Type="http://schemas.openxmlformats.org/officeDocument/2006/relationships/hyperlink" Target="https://www.atlascopco.com/content/dam/atlas-copco/compressor-technique/oil-free-air/documents/zh(-)-355-900-&amp;-zh(-)-630-1600-&amp;-zh-1000-3150/ZH355-900_plus_ZH630-1600_plus_ZH1000-3150_EN_Antwerp_2935063413.pdf" TargetMode="External"/><Relationship Id="rId4" Type="http://schemas.openxmlformats.org/officeDocument/2006/relationships/image" Target="../media/image9.png"/><Relationship Id="rId9" Type="http://schemas.openxmlformats.org/officeDocument/2006/relationships/hyperlink" Target="https://www.atlascopco.com/content/dam/atlas-copco/compressor-technique/oil-free-air/documents/zb-5-6-vsd/ZB%205-6%20VSD+_EN.pdf" TargetMode="External"/><Relationship Id="rId1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hyperlink" Target="https://www.spacepage.be/ruimtetelescopen/maak-kennis-met-de-james-webb-space-telescope.html" TargetMode="Externa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2.jpeg"/><Relationship Id="rId4" Type="http://schemas.openxmlformats.org/officeDocument/2006/relationships/hyperlink" Target="https://www.spacepage.be/artikelen/kids-zone/wat-is-een-raket.html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wmaglev.info/overview/what-is-scmaglev" TargetMode="External"/><Relationship Id="rId7" Type="http://schemas.openxmlformats.org/officeDocument/2006/relationships/hyperlink" Target="https://www.hydrogeninsight.com/transport/daimler-postpones-liquid-hydrogen-truck-production-to-early-2030s-due-to-sluggish-expansion-of-h2/2-1-1844212" TargetMode="External"/><Relationship Id="rId2" Type="http://schemas.openxmlformats.org/officeDocument/2006/relationships/hyperlink" Target="https://www.forbes.com/sites/arielcohen/2020/09/23/airbus-unveils-designs-for-hydrogen-powered-aircraft-which-could-be-flying-by-2035/" TargetMode="Externa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3" Type="http://schemas.openxmlformats.org/officeDocument/2006/relationships/hyperlink" Target="https://www.iter.org/fusion-energy/what-will-iter-do" TargetMode="External"/><Relationship Id="rId7" Type="http://schemas.openxmlformats.org/officeDocument/2006/relationships/image" Target="../media/image88.png"/><Relationship Id="rId2" Type="http://schemas.openxmlformats.org/officeDocument/2006/relationships/hyperlink" Target="https://www.channelconnect.nl/security-en-privacy/de-kwantumcomputer-kraakt-straks-alle-huidige-encryptie/" TargetMode="Externa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tw.nl/finland-zet-een-grote-stap-in-quantumcomputing-met-een-20-qubit-supergeleider/" TargetMode="External"/><Relationship Id="rId5" Type="http://schemas.openxmlformats.org/officeDocument/2006/relationships/image" Target="../media/image87.jpeg"/><Relationship Id="rId4" Type="http://schemas.openxmlformats.org/officeDocument/2006/relationships/image" Target="../media/image86.jpeg"/><Relationship Id="rId9" Type="http://schemas.openxmlformats.org/officeDocument/2006/relationships/hyperlink" Target="https://www.iter.org/node/20687/new-records-wendelstein-7-x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ompany.sbb.ch/" TargetMode="External"/><Relationship Id="rId13" Type="http://schemas.openxmlformats.org/officeDocument/2006/relationships/image" Target="../media/image23.jpeg"/><Relationship Id="rId3" Type="http://schemas.openxmlformats.org/officeDocument/2006/relationships/image" Target="../media/image15.png"/><Relationship Id="rId7" Type="http://schemas.openxmlformats.org/officeDocument/2006/relationships/image" Target="../media/image19.svg"/><Relationship Id="rId12" Type="http://schemas.openxmlformats.org/officeDocument/2006/relationships/image" Target="../media/image22.svg"/><Relationship Id="rId2" Type="http://schemas.openxmlformats.org/officeDocument/2006/relationships/hyperlink" Target="https://www.chantiersmagazine.ch/science-gateway-cern-porte-spatio-temporelle/" TargetMode="Externa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8.png"/><Relationship Id="rId11" Type="http://schemas.openxmlformats.org/officeDocument/2006/relationships/image" Target="../media/image21.png"/><Relationship Id="rId5" Type="http://schemas.openxmlformats.org/officeDocument/2006/relationships/image" Target="../media/image17.svg"/><Relationship Id="rId15" Type="http://schemas.openxmlformats.org/officeDocument/2006/relationships/image" Target="../media/image24.jpeg"/><Relationship Id="rId10" Type="http://schemas.openxmlformats.org/officeDocument/2006/relationships/hyperlink" Target="https://www.reddit.com/r/belgium/comments/2n71w9/belgian_railway_network/" TargetMode="External"/><Relationship Id="rId4" Type="http://schemas.openxmlformats.org/officeDocument/2006/relationships/image" Target="../media/image16.png"/><Relationship Id="rId9" Type="http://schemas.openxmlformats.org/officeDocument/2006/relationships/image" Target="../media/image20.png"/><Relationship Id="rId14" Type="http://schemas.openxmlformats.org/officeDocument/2006/relationships/hyperlink" Target="https://www.lausanne.ch/officiel/administration/culture-et-developpement-urbain/secretariat-general-cd/relations-internationales.html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home.cern/news/news/cern/25-years-large-hadron-collider-experimental-programme" TargetMode="External"/><Relationship Id="rId3" Type="http://schemas.openxmlformats.org/officeDocument/2006/relationships/hyperlink" Target="https://te-dep.web.cern.ch/" TargetMode="External"/><Relationship Id="rId7" Type="http://schemas.openxmlformats.org/officeDocument/2006/relationships/image" Target="../media/image26.png"/><Relationship Id="rId2" Type="http://schemas.openxmlformats.org/officeDocument/2006/relationships/hyperlink" Target="https://ats.web.cern.ch/organisation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hyperlink" Target="https://fcc.web.cern.ch/" TargetMode="External"/><Relationship Id="rId5" Type="http://schemas.openxmlformats.org/officeDocument/2006/relationships/hyperlink" Target="https://crg.web.cern.ch/operation-website" TargetMode="External"/><Relationship Id="rId10" Type="http://schemas.openxmlformats.org/officeDocument/2006/relationships/image" Target="../media/image28.png"/><Relationship Id="rId4" Type="http://schemas.openxmlformats.org/officeDocument/2006/relationships/hyperlink" Target="https://crg.web.cern.ch/" TargetMode="External"/><Relationship Id="rId9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nterest.com/pin/3166662216512096/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roposters.ch/marketplace/nebula-in-deep-space-with-stars-v112022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noProof="0" dirty="0" err="1"/>
              <a:t>Cryogenics</a:t>
            </a:r>
            <a:r>
              <a:rPr lang="nl-BE" noProof="0" dirty="0"/>
              <a:t> at CERN</a:t>
            </a:r>
            <a:br>
              <a:rPr lang="nl-BE" noProof="0" dirty="0"/>
            </a:br>
            <a:r>
              <a:rPr lang="nl-BE" sz="3200" noProof="0" dirty="0"/>
              <a:t>The art of low </a:t>
            </a:r>
            <a:r>
              <a:rPr lang="nl-BE" sz="3200" noProof="0" dirty="0" err="1"/>
              <a:t>temperature</a:t>
            </a:r>
            <a:r>
              <a:rPr lang="nl-BE" sz="3200" noProof="0" dirty="0"/>
              <a:t> engineering</a:t>
            </a:r>
            <a:endParaRPr lang="nl-BE" sz="4000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noProof="0" dirty="0"/>
              <a:t>Thomas Swerts (TE-CRG-OP)</a:t>
            </a:r>
          </a:p>
          <a:p>
            <a:r>
              <a:rPr lang="nl-BE" b="0" noProof="0" dirty="0"/>
              <a:t>25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1AA634-F307-7D17-FB3F-33B602299D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2000" noProof="0" dirty="0"/>
              <a:t>Hoe hoger de stroom, hoe sterker het magnetisch veld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D6065B-1C0C-DBDD-54B3-E6600E4E1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Electromagneten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19D09E-FB9E-5259-0FA3-537748FBD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73752-9E68-234F-6D75-574809BE9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F75AB-6773-3396-699D-DA867B3CC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10</a:t>
            </a:fld>
            <a:endParaRPr lang="nl-BE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5481FE-8556-D135-A43E-F9A77B259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373" y="2706605"/>
            <a:ext cx="3586578" cy="23798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4E4C0F0-2364-85B5-2D48-A5234B5DDB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3050" y="3024981"/>
            <a:ext cx="2619375" cy="17430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BF01A1D-3585-62C3-5B78-FB57C7990E4D}"/>
              </a:ext>
            </a:extLst>
          </p:cNvPr>
          <p:cNvSpPr txBox="1"/>
          <p:nvPr/>
        </p:nvSpPr>
        <p:spPr>
          <a:xfrm>
            <a:off x="6623049" y="5412771"/>
            <a:ext cx="26193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900" noProof="0" dirty="0"/>
              <a:t>Afbeelding: (</a:t>
            </a:r>
            <a:r>
              <a:rPr lang="nl-BE" sz="900" noProof="0" dirty="0">
                <a:hlinkClick r:id="rId4"/>
              </a:rPr>
              <a:t>Link</a:t>
            </a:r>
            <a:r>
              <a:rPr lang="nl-BE" sz="900" noProof="0" dirty="0"/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78D7B2-98A3-BEF0-B159-69FA189A2ADD}"/>
              </a:ext>
            </a:extLst>
          </p:cNvPr>
          <p:cNvSpPr txBox="1"/>
          <p:nvPr/>
        </p:nvSpPr>
        <p:spPr>
          <a:xfrm>
            <a:off x="2060574" y="5412771"/>
            <a:ext cx="26193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Afbeelding: (</a:t>
            </a:r>
            <a:r>
              <a:rPr lang="nl-BE" sz="900" noProof="0" dirty="0">
                <a:hlinkClick r:id="rId5"/>
              </a:rPr>
              <a:t>Link</a:t>
            </a:r>
            <a:r>
              <a:rPr lang="nl-BE" sz="900" noProof="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9663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CE3FD-75CE-5BC2-0D75-FE90B1BA3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349F7E2-C83A-946D-17EC-801062A212F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592264"/>
                <a:ext cx="7345361" cy="1999868"/>
              </a:xfrm>
            </p:spPr>
            <p:txBody>
              <a:bodyPr>
                <a:normAutofit/>
              </a:bodyPr>
              <a:lstStyle/>
              <a:p>
                <a:r>
                  <a:rPr lang="nl-BE" noProof="0" dirty="0"/>
                  <a:t>Ohmse verliezen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nl-BE" b="0" noProof="0" dirty="0" err="1"/>
                  <a:t>Warmtedissipatie</a:t>
                </a:r>
                <a:r>
                  <a:rPr lang="nl-BE" b="0" noProof="0" dirty="0"/>
                  <a:t>: </a:t>
                </a:r>
                <a14:m>
                  <m:oMath xmlns:m="http://schemas.openxmlformats.org/officeDocument/2006/math">
                    <m:r>
                      <a:rPr lang="nl-BE" b="0" i="1" noProof="0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nl-BE" b="0" i="1" noProof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l-BE" b="0" i="1" noProof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nl-BE" b="0" i="1" noProof="0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nl-BE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BE" b="0" i="1" noProof="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nl-BE" b="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nl-BE" b="0" noProof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nl-BE" b="0" noProof="0" dirty="0"/>
                  <a:t>Bij hoge stromen: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nl-BE" noProof="0" dirty="0"/>
                  <a:t>Veel verliezen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nl-BE" b="0" noProof="0" dirty="0"/>
                  <a:t>Veel materiaal nodig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349F7E2-C83A-946D-17EC-801062A212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592264"/>
                <a:ext cx="7345361" cy="1999868"/>
              </a:xfrm>
              <a:blipFill>
                <a:blip r:embed="rId2"/>
                <a:stretch>
                  <a:fillRect l="-2241" t="-60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46D16356-27F5-8365-3A02-77B09B18F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Electromagneten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F545C-E1FD-001B-0D06-93C3819DA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8AE6A6-E82C-8506-92F4-1E057797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11EC17-98FE-B459-2CDE-BB7F3E855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11</a:t>
            </a:fld>
            <a:endParaRPr lang="nl-BE" noProof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C63AE6-0B97-1273-CF6C-103231CE8172}"/>
              </a:ext>
            </a:extLst>
          </p:cNvPr>
          <p:cNvSpPr txBox="1"/>
          <p:nvPr/>
        </p:nvSpPr>
        <p:spPr>
          <a:xfrm>
            <a:off x="2466975" y="4546897"/>
            <a:ext cx="72580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BE" sz="1800" b="1" noProof="0" dirty="0"/>
              <a:t>Supergeleiding</a:t>
            </a:r>
            <a:r>
              <a:rPr lang="nl-BE" sz="1800" b="0" noProof="0" dirty="0"/>
              <a:t>: geen elektrische weerstand meer</a:t>
            </a:r>
          </a:p>
          <a:p>
            <a:pPr algn="ctr"/>
            <a:r>
              <a:rPr lang="nl-BE" sz="1800" b="0" noProof="0" dirty="0"/>
              <a:t>Enkele voor sommige materialen onder bepaalde omstandigheden</a:t>
            </a:r>
            <a:br>
              <a:rPr lang="nl-BE" sz="1800" b="0" noProof="0" dirty="0"/>
            </a:br>
            <a:r>
              <a:rPr lang="nl-BE" sz="1800" b="0" noProof="0" dirty="0"/>
              <a:t>(bv temperatuur onder kritische temperatuur)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AD244A23-EAB9-AC3F-64EA-D2930ADDB547}"/>
              </a:ext>
            </a:extLst>
          </p:cNvPr>
          <p:cNvSpPr txBox="1">
            <a:spLocks/>
          </p:cNvSpPr>
          <p:nvPr/>
        </p:nvSpPr>
        <p:spPr>
          <a:xfrm>
            <a:off x="407989" y="3886199"/>
            <a:ext cx="7345361" cy="5077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dirty="0"/>
              <a:t>Oplossingen?</a:t>
            </a:r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4613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96F063-1EC5-05D3-97AA-205FF18DF3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89B50F-F0D9-8488-F0CB-4D97DDEC8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345361" cy="4608512"/>
          </a:xfrm>
        </p:spPr>
        <p:txBody>
          <a:bodyPr>
            <a:normAutofit/>
          </a:bodyPr>
          <a:lstStyle/>
          <a:p>
            <a:r>
              <a:rPr lang="nl-BE" noProof="0" dirty="0" err="1"/>
              <a:t>NbTi</a:t>
            </a:r>
            <a:r>
              <a:rPr lang="nl-BE" noProof="0" dirty="0"/>
              <a:t> </a:t>
            </a:r>
            <a:r>
              <a:rPr lang="nl-BE" b="0" noProof="0" dirty="0" err="1"/>
              <a:t>vs</a:t>
            </a:r>
            <a:r>
              <a:rPr lang="nl-BE" noProof="0" dirty="0"/>
              <a:t> Cu</a:t>
            </a:r>
          </a:p>
          <a:p>
            <a:endParaRPr lang="nl-BE" noProof="0" dirty="0"/>
          </a:p>
          <a:p>
            <a:endParaRPr lang="nl-BE" noProof="0" dirty="0"/>
          </a:p>
          <a:p>
            <a:endParaRPr lang="nl-BE" noProof="0" dirty="0"/>
          </a:p>
          <a:p>
            <a:endParaRPr lang="nl-BE" noProof="0" dirty="0"/>
          </a:p>
          <a:p>
            <a:r>
              <a:rPr lang="nl-BE" noProof="0" dirty="0" err="1"/>
              <a:t>NbTi</a:t>
            </a:r>
            <a:r>
              <a:rPr lang="nl-BE" noProof="0" dirty="0"/>
              <a:t> magneten (LHC):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Tc = 10 K.			(supergeleidingstemperatuur)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H = 	8 Tesla 			(magnetisch veld)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I = 	11000 Ampère		(elektriciteit, stroom)</a:t>
            </a:r>
          </a:p>
          <a:p>
            <a:endParaRPr lang="nl-BE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6DD93D-DB20-C4F7-52F5-160C2E1F2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Supergeleidbaarheid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AEA66-FFF8-93F1-E6C7-FFD02EE8D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2776D-C09F-C469-BAD2-9320736FA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26F9C-5C93-2471-9CFA-B1FFA4172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12</a:t>
            </a:fld>
            <a:endParaRPr lang="nl-BE" noProof="0" dirty="0"/>
          </a:p>
        </p:txBody>
      </p:sp>
      <p:pic>
        <p:nvPicPr>
          <p:cNvPr id="7" name="Picture 2" descr="Characteristic T-H-J three axes plot of the superconducting... | Download  Scientific Diagram">
            <a:extLst>
              <a:ext uri="{FF2B5EF4-FFF2-40B4-BE49-F238E27FC236}">
                <a16:creationId xmlns:a16="http://schemas.microsoft.com/office/drawing/2014/main" id="{A774C249-6328-CD6E-E167-0BA39889C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915" y="3325285"/>
            <a:ext cx="3422746" cy="2275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955A1D-5AA1-E523-D434-7EA7F986B2ED}"/>
              </a:ext>
            </a:extLst>
          </p:cNvPr>
          <p:cNvSpPr txBox="1"/>
          <p:nvPr/>
        </p:nvSpPr>
        <p:spPr>
          <a:xfrm>
            <a:off x="6760409" y="5702698"/>
            <a:ext cx="47642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900" noProof="0" dirty="0"/>
              <a:t>Afbeelding: </a:t>
            </a:r>
            <a:r>
              <a:rPr lang="nl-BE" sz="900" noProof="0" dirty="0" err="1"/>
              <a:t>Hundred</a:t>
            </a:r>
            <a:r>
              <a:rPr lang="nl-BE" sz="900" noProof="0" dirty="0"/>
              <a:t> </a:t>
            </a:r>
            <a:r>
              <a:rPr lang="nl-BE" sz="900" noProof="0" dirty="0" err="1"/>
              <a:t>years</a:t>
            </a:r>
            <a:r>
              <a:rPr lang="nl-BE" sz="900" noProof="0" dirty="0"/>
              <a:t> of </a:t>
            </a:r>
            <a:r>
              <a:rPr lang="nl-BE" sz="900" noProof="0" dirty="0" err="1"/>
              <a:t>Superconducting</a:t>
            </a:r>
            <a:r>
              <a:rPr lang="nl-BE" sz="900" noProof="0" dirty="0"/>
              <a:t> </a:t>
            </a:r>
            <a:r>
              <a:rPr lang="nl-BE" sz="900" noProof="0" dirty="0" err="1"/>
              <a:t>Materials</a:t>
            </a:r>
            <a:r>
              <a:rPr lang="nl-BE" sz="900" noProof="0" dirty="0"/>
              <a:t> (</a:t>
            </a:r>
            <a:r>
              <a:rPr lang="nl-BE" sz="900" noProof="0" dirty="0">
                <a:hlinkClick r:id="rId3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202892-D530-6423-88F0-713324699C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6861" y="277677"/>
            <a:ext cx="3707150" cy="27803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3024EB-7053-028C-73D1-BB11EF052FD9}"/>
              </a:ext>
            </a:extLst>
          </p:cNvPr>
          <p:cNvSpPr txBox="1"/>
          <p:nvPr/>
        </p:nvSpPr>
        <p:spPr>
          <a:xfrm>
            <a:off x="4729895" y="2642542"/>
            <a:ext cx="32727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1050" noProof="0" dirty="0"/>
              <a:t>Equivalent voor stroom van 11000 Ampère </a:t>
            </a:r>
            <a:br>
              <a:rPr lang="nl-BE" sz="1050" noProof="0" dirty="0"/>
            </a:br>
            <a:r>
              <a:rPr lang="nl-BE" sz="1050" noProof="0" dirty="0"/>
              <a:t>(gemiddelde huisaansluiting gaat tot 50 ampère)</a:t>
            </a:r>
          </a:p>
        </p:txBody>
      </p:sp>
    </p:spTree>
    <p:extLst>
      <p:ext uri="{BB962C8B-B14F-4D97-AF65-F5344CB8AC3E}">
        <p14:creationId xmlns:p14="http://schemas.microsoft.com/office/powerpoint/2010/main" val="1683966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634EF8-20BE-90F9-2B4D-A8528A3A0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B10D269-1B21-BEC7-F2FB-BED6F254E0F8}"/>
              </a:ext>
            </a:extLst>
          </p:cNvPr>
          <p:cNvSpPr/>
          <p:nvPr/>
        </p:nvSpPr>
        <p:spPr>
          <a:xfrm>
            <a:off x="0" y="1772164"/>
            <a:ext cx="12191999" cy="4320000"/>
          </a:xfrm>
          <a:prstGeom prst="rect">
            <a:avLst/>
          </a:prstGeom>
          <a:solidFill>
            <a:srgbClr val="0054A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4C4C43-CE83-6518-422C-D7C148070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45173"/>
            <a:ext cx="11376024" cy="476003"/>
          </a:xfrm>
        </p:spPr>
        <p:txBody>
          <a:bodyPr/>
          <a:lstStyle/>
          <a:p>
            <a:r>
              <a:rPr lang="nl-BE" noProof="0" dirty="0"/>
              <a:t>Deeltjesversneller </a:t>
            </a:r>
            <a:r>
              <a:rPr lang="nl-BE" b="0" noProof="0" dirty="0"/>
              <a:t>= Versnelling (</a:t>
            </a:r>
            <a:r>
              <a:rPr lang="nl-BE" b="0" noProof="0" dirty="0">
                <a:solidFill>
                  <a:schemeClr val="accent3"/>
                </a:solidFill>
              </a:rPr>
              <a:t>RF</a:t>
            </a:r>
            <a:r>
              <a:rPr lang="nl-BE" b="0" noProof="0" dirty="0"/>
              <a:t>) + Buigen (</a:t>
            </a:r>
            <a:r>
              <a:rPr lang="nl-BE" b="0" noProof="0" dirty="0">
                <a:solidFill>
                  <a:srgbClr val="FF0000"/>
                </a:solidFill>
              </a:rPr>
              <a:t>Dipool</a:t>
            </a:r>
            <a:r>
              <a:rPr lang="nl-BE" b="0" noProof="0" dirty="0"/>
              <a:t>) + Focussen (</a:t>
            </a:r>
            <a:r>
              <a:rPr lang="nl-BE" b="0" noProof="0" dirty="0" err="1">
                <a:solidFill>
                  <a:srgbClr val="FFC000"/>
                </a:solidFill>
              </a:rPr>
              <a:t>Quadrupool</a:t>
            </a:r>
            <a:r>
              <a:rPr lang="nl-BE" b="0" noProof="0" dirty="0"/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E5B8D3-08E6-22A5-E8E6-54EAAD0B3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Waarom </a:t>
            </a:r>
            <a:r>
              <a:rPr lang="nl-BE" noProof="0" dirty="0" err="1"/>
              <a:t>cryogenen</a:t>
            </a:r>
            <a:r>
              <a:rPr lang="nl-BE" noProof="0" dirty="0"/>
              <a:t> in deeltjesversnellers?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C7B6F-0730-18D5-1998-EE371A001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807BB8-3808-52F6-1B81-BEE5A493F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43D0F-F7BB-00AC-0C14-824214746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13</a:t>
            </a:fld>
            <a:endParaRPr lang="nl-BE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6C0829-0775-D326-8F7F-F1E10E4DE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120" y="2112608"/>
            <a:ext cx="3445136" cy="2360721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886AA5-F27A-1408-B226-288D74C47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242" y="2112608"/>
            <a:ext cx="3547507" cy="235920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34816F0-9045-A0B0-10F7-B589ABE88586}"/>
              </a:ext>
            </a:extLst>
          </p:cNvPr>
          <p:cNvSpPr txBox="1"/>
          <p:nvPr/>
        </p:nvSpPr>
        <p:spPr>
          <a:xfrm>
            <a:off x="984565" y="4507388"/>
            <a:ext cx="54119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>
                <a:solidFill>
                  <a:schemeClr val="bg1"/>
                </a:solidFill>
              </a:rPr>
              <a:t>Afbeelding: </a:t>
            </a:r>
            <a:r>
              <a:rPr lang="nl-BE" sz="900" noProof="0" dirty="0" err="1">
                <a:solidFill>
                  <a:schemeClr val="bg1"/>
                </a:solidFill>
              </a:rPr>
              <a:t>Superconducting</a:t>
            </a:r>
            <a:r>
              <a:rPr lang="nl-BE" sz="900" noProof="0" dirty="0">
                <a:solidFill>
                  <a:schemeClr val="bg1"/>
                </a:solidFill>
              </a:rPr>
              <a:t> </a:t>
            </a:r>
            <a:r>
              <a:rPr lang="nl-BE" sz="900" noProof="0" dirty="0" err="1">
                <a:solidFill>
                  <a:schemeClr val="bg1"/>
                </a:solidFill>
              </a:rPr>
              <a:t>materials</a:t>
            </a:r>
            <a:r>
              <a:rPr lang="nl-BE" sz="900" noProof="0" dirty="0">
                <a:solidFill>
                  <a:schemeClr val="bg1"/>
                </a:solidFill>
              </a:rPr>
              <a:t>: </a:t>
            </a:r>
            <a:r>
              <a:rPr lang="nl-BE" sz="900" noProof="0" dirty="0" err="1">
                <a:solidFill>
                  <a:schemeClr val="bg1"/>
                </a:solidFill>
              </a:rPr>
              <a:t>Challenges</a:t>
            </a:r>
            <a:r>
              <a:rPr lang="nl-BE" sz="900" noProof="0" dirty="0">
                <a:solidFill>
                  <a:schemeClr val="bg1"/>
                </a:solidFill>
              </a:rPr>
              <a:t> </a:t>
            </a:r>
            <a:r>
              <a:rPr lang="nl-BE" sz="900" noProof="0" dirty="0" err="1">
                <a:solidFill>
                  <a:schemeClr val="bg1"/>
                </a:solidFill>
              </a:rPr>
              <a:t>and</a:t>
            </a:r>
            <a:r>
              <a:rPr lang="nl-BE" sz="900" noProof="0" dirty="0">
                <a:solidFill>
                  <a:schemeClr val="bg1"/>
                </a:solidFill>
              </a:rPr>
              <a:t> </a:t>
            </a:r>
            <a:r>
              <a:rPr lang="nl-BE" sz="900" noProof="0" dirty="0" err="1">
                <a:solidFill>
                  <a:schemeClr val="bg1"/>
                </a:solidFill>
              </a:rPr>
              <a:t>opportunities</a:t>
            </a:r>
            <a:r>
              <a:rPr lang="nl-BE" sz="900" noProof="0" dirty="0">
                <a:solidFill>
                  <a:schemeClr val="bg1"/>
                </a:solidFill>
              </a:rPr>
              <a:t> </a:t>
            </a:r>
            <a:r>
              <a:rPr lang="nl-BE" sz="900" noProof="0" dirty="0" err="1">
                <a:solidFill>
                  <a:schemeClr val="bg1"/>
                </a:solidFill>
              </a:rPr>
              <a:t>for</a:t>
            </a:r>
            <a:r>
              <a:rPr lang="nl-BE" sz="900" noProof="0" dirty="0">
                <a:solidFill>
                  <a:schemeClr val="bg1"/>
                </a:solidFill>
              </a:rPr>
              <a:t> large-</a:t>
            </a:r>
            <a:r>
              <a:rPr lang="nl-BE" sz="900" noProof="0" dirty="0" err="1">
                <a:solidFill>
                  <a:schemeClr val="bg1"/>
                </a:solidFill>
              </a:rPr>
              <a:t>scale</a:t>
            </a:r>
            <a:r>
              <a:rPr lang="nl-BE" sz="900" noProof="0" dirty="0">
                <a:solidFill>
                  <a:schemeClr val="bg1"/>
                </a:solidFill>
              </a:rPr>
              <a:t> </a:t>
            </a:r>
            <a:r>
              <a:rPr lang="nl-BE" sz="900" noProof="0" dirty="0" err="1">
                <a:solidFill>
                  <a:schemeClr val="bg1"/>
                </a:solidFill>
              </a:rPr>
              <a:t>applications</a:t>
            </a:r>
            <a:r>
              <a:rPr lang="nl-BE" sz="900" noProof="0" dirty="0">
                <a:solidFill>
                  <a:schemeClr val="bg1"/>
                </a:solidFill>
              </a:rPr>
              <a:t> (</a:t>
            </a:r>
            <a:r>
              <a:rPr lang="nl-BE" sz="900" noProof="0" dirty="0">
                <a:hlinkClick r:id="rId4"/>
              </a:rPr>
              <a:t>Link</a:t>
            </a:r>
            <a:r>
              <a:rPr lang="nl-BE" sz="900" noProof="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C78AEF-D8CD-ABE5-7953-D821E4AD6B92}"/>
              </a:ext>
            </a:extLst>
          </p:cNvPr>
          <p:cNvSpPr txBox="1"/>
          <p:nvPr/>
        </p:nvSpPr>
        <p:spPr>
          <a:xfrm>
            <a:off x="7398583" y="4697971"/>
            <a:ext cx="408772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noProof="0" dirty="0">
                <a:solidFill>
                  <a:schemeClr val="bg1"/>
                </a:solidFill>
                <a:sym typeface="Wingdings" panose="05000000000000000000" pitchFamily="2" charset="2"/>
              </a:rPr>
              <a:t>→ </a:t>
            </a:r>
            <a:r>
              <a:rPr lang="nl-BE" sz="1400" noProof="0" dirty="0">
                <a:solidFill>
                  <a:schemeClr val="bg1"/>
                </a:solidFill>
              </a:rPr>
              <a:t>LHC-energie = 7 </a:t>
            </a:r>
            <a:r>
              <a:rPr lang="nl-BE" sz="1400" noProof="0" dirty="0" err="1">
                <a:solidFill>
                  <a:schemeClr val="bg1"/>
                </a:solidFill>
              </a:rPr>
              <a:t>TeV</a:t>
            </a:r>
            <a:endParaRPr lang="nl-BE" sz="1400" noProof="0" dirty="0">
              <a:solidFill>
                <a:schemeClr val="bg1"/>
              </a:solidFill>
            </a:endParaRPr>
          </a:p>
          <a:p>
            <a:r>
              <a:rPr lang="nl-BE" sz="1400" noProof="0" dirty="0">
                <a:solidFill>
                  <a:schemeClr val="bg1"/>
                </a:solidFill>
                <a:sym typeface="Wingdings" panose="05000000000000000000" pitchFamily="2" charset="2"/>
              </a:rPr>
              <a:t>→ b</a:t>
            </a:r>
            <a:r>
              <a:rPr lang="nl-BE" sz="1400" noProof="0" dirty="0">
                <a:solidFill>
                  <a:schemeClr val="bg1"/>
                </a:solidFill>
              </a:rPr>
              <a:t>enodigd magnetisch veld voor 27 km = 8 T</a:t>
            </a:r>
          </a:p>
          <a:p>
            <a:r>
              <a:rPr lang="nl-BE" sz="1400" noProof="0" dirty="0">
                <a:solidFill>
                  <a:schemeClr val="bg1"/>
                </a:solidFill>
                <a:sym typeface="Wingdings" panose="05000000000000000000" pitchFamily="2" charset="2"/>
              </a:rPr>
              <a:t>→ o</a:t>
            </a:r>
            <a:r>
              <a:rPr lang="nl-BE" sz="1400" noProof="0" dirty="0">
                <a:solidFill>
                  <a:schemeClr val="bg1"/>
                </a:solidFill>
              </a:rPr>
              <a:t>plossing: supergeleidende magneten in </a:t>
            </a:r>
            <a:r>
              <a:rPr lang="nl-BE" sz="1400" noProof="0" dirty="0" err="1">
                <a:solidFill>
                  <a:schemeClr val="bg1"/>
                </a:solidFill>
              </a:rPr>
              <a:t>NbTi</a:t>
            </a:r>
            <a:endParaRPr lang="nl-BE" sz="1400" noProof="0" dirty="0">
              <a:solidFill>
                <a:schemeClr val="bg1"/>
              </a:solidFill>
            </a:endParaRPr>
          </a:p>
          <a:p>
            <a:r>
              <a:rPr lang="nl-BE" sz="1400" noProof="0" dirty="0">
                <a:solidFill>
                  <a:schemeClr val="bg1"/>
                </a:solidFill>
                <a:sym typeface="Wingdings" panose="05000000000000000000" pitchFamily="2" charset="2"/>
              </a:rPr>
              <a:t>→ </a:t>
            </a:r>
            <a:r>
              <a:rPr lang="nl-BE" sz="1400" noProof="0" dirty="0">
                <a:solidFill>
                  <a:schemeClr val="bg1"/>
                </a:solidFill>
              </a:rPr>
              <a:t>temperatuur onder 10 K om te werken:</a:t>
            </a:r>
          </a:p>
          <a:p>
            <a:r>
              <a:rPr lang="nl-BE" sz="1400" noProof="0" dirty="0">
                <a:solidFill>
                  <a:schemeClr val="bg1"/>
                </a:solidFill>
                <a:sym typeface="Wingdings" panose="05000000000000000000" pitchFamily="2" charset="2"/>
              </a:rPr>
              <a:t>→ </a:t>
            </a:r>
            <a:r>
              <a:rPr lang="nl-BE" sz="1400" noProof="0" dirty="0">
                <a:solidFill>
                  <a:schemeClr val="bg1"/>
                </a:solidFill>
              </a:rPr>
              <a:t>Helium is de enige kandidaat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A81B11-5E8B-8968-16DD-384E76BFC96E}"/>
              </a:ext>
            </a:extLst>
          </p:cNvPr>
          <p:cNvSpPr/>
          <p:nvPr/>
        </p:nvSpPr>
        <p:spPr>
          <a:xfrm>
            <a:off x="1688374" y="2301875"/>
            <a:ext cx="2244725" cy="1767886"/>
          </a:xfrm>
          <a:custGeom>
            <a:avLst/>
            <a:gdLst>
              <a:gd name="connsiteX0" fmla="*/ 0 w 2238375"/>
              <a:gd name="connsiteY0" fmla="*/ 0 h 1736136"/>
              <a:gd name="connsiteX1" fmla="*/ 2238375 w 2238375"/>
              <a:gd name="connsiteY1" fmla="*/ 0 h 1736136"/>
              <a:gd name="connsiteX2" fmla="*/ 2238375 w 2238375"/>
              <a:gd name="connsiteY2" fmla="*/ 1736136 h 1736136"/>
              <a:gd name="connsiteX3" fmla="*/ 0 w 2238375"/>
              <a:gd name="connsiteY3" fmla="*/ 1736136 h 1736136"/>
              <a:gd name="connsiteX4" fmla="*/ 0 w 2238375"/>
              <a:gd name="connsiteY4" fmla="*/ 0 h 1736136"/>
              <a:gd name="connsiteX0" fmla="*/ 0 w 2238375"/>
              <a:gd name="connsiteY0" fmla="*/ 0 h 1736136"/>
              <a:gd name="connsiteX1" fmla="*/ 1495425 w 2238375"/>
              <a:gd name="connsiteY1" fmla="*/ 276225 h 1736136"/>
              <a:gd name="connsiteX2" fmla="*/ 2238375 w 2238375"/>
              <a:gd name="connsiteY2" fmla="*/ 1736136 h 1736136"/>
              <a:gd name="connsiteX3" fmla="*/ 0 w 2238375"/>
              <a:gd name="connsiteY3" fmla="*/ 1736136 h 1736136"/>
              <a:gd name="connsiteX4" fmla="*/ 0 w 2238375"/>
              <a:gd name="connsiteY4" fmla="*/ 0 h 1736136"/>
              <a:gd name="connsiteX0" fmla="*/ 0 w 2238375"/>
              <a:gd name="connsiteY0" fmla="*/ 0 h 1736136"/>
              <a:gd name="connsiteX1" fmla="*/ 1628775 w 2238375"/>
              <a:gd name="connsiteY1" fmla="*/ 6350 h 1736136"/>
              <a:gd name="connsiteX2" fmla="*/ 2238375 w 2238375"/>
              <a:gd name="connsiteY2" fmla="*/ 1736136 h 1736136"/>
              <a:gd name="connsiteX3" fmla="*/ 0 w 2238375"/>
              <a:gd name="connsiteY3" fmla="*/ 1736136 h 1736136"/>
              <a:gd name="connsiteX4" fmla="*/ 0 w 2238375"/>
              <a:gd name="connsiteY4" fmla="*/ 0 h 1736136"/>
              <a:gd name="connsiteX0" fmla="*/ 0 w 2244725"/>
              <a:gd name="connsiteY0" fmla="*/ 0 h 1767886"/>
              <a:gd name="connsiteX1" fmla="*/ 1628775 w 2244725"/>
              <a:gd name="connsiteY1" fmla="*/ 6350 h 1767886"/>
              <a:gd name="connsiteX2" fmla="*/ 2244725 w 2244725"/>
              <a:gd name="connsiteY2" fmla="*/ 1767886 h 1767886"/>
              <a:gd name="connsiteX3" fmla="*/ 0 w 2244725"/>
              <a:gd name="connsiteY3" fmla="*/ 1736136 h 1767886"/>
              <a:gd name="connsiteX4" fmla="*/ 0 w 2244725"/>
              <a:gd name="connsiteY4" fmla="*/ 0 h 1767886"/>
              <a:gd name="connsiteX0" fmla="*/ 0 w 2244725"/>
              <a:gd name="connsiteY0" fmla="*/ 0 h 1767886"/>
              <a:gd name="connsiteX1" fmla="*/ 1628775 w 2244725"/>
              <a:gd name="connsiteY1" fmla="*/ 6350 h 1767886"/>
              <a:gd name="connsiteX2" fmla="*/ 2244725 w 2244725"/>
              <a:gd name="connsiteY2" fmla="*/ 1767886 h 1767886"/>
              <a:gd name="connsiteX3" fmla="*/ 1501775 w 2244725"/>
              <a:gd name="connsiteY3" fmla="*/ 1402761 h 1767886"/>
              <a:gd name="connsiteX4" fmla="*/ 0 w 2244725"/>
              <a:gd name="connsiteY4" fmla="*/ 0 h 1767886"/>
              <a:gd name="connsiteX0" fmla="*/ 0 w 2244725"/>
              <a:gd name="connsiteY0" fmla="*/ 0 h 1767886"/>
              <a:gd name="connsiteX1" fmla="*/ 1628775 w 2244725"/>
              <a:gd name="connsiteY1" fmla="*/ 6350 h 1767886"/>
              <a:gd name="connsiteX2" fmla="*/ 2244725 w 2244725"/>
              <a:gd name="connsiteY2" fmla="*/ 1767886 h 1767886"/>
              <a:gd name="connsiteX3" fmla="*/ 390525 w 2244725"/>
              <a:gd name="connsiteY3" fmla="*/ 1752011 h 1767886"/>
              <a:gd name="connsiteX4" fmla="*/ 0 w 2244725"/>
              <a:gd name="connsiteY4" fmla="*/ 0 h 176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4725" h="1767886">
                <a:moveTo>
                  <a:pt x="0" y="0"/>
                </a:moveTo>
                <a:lnTo>
                  <a:pt x="1628775" y="6350"/>
                </a:lnTo>
                <a:lnTo>
                  <a:pt x="2244725" y="1767886"/>
                </a:lnTo>
                <a:lnTo>
                  <a:pt x="390525" y="1752011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0F2711-A0DC-9A74-A881-A63BC7DE453E}"/>
              </a:ext>
            </a:extLst>
          </p:cNvPr>
          <p:cNvSpPr txBox="1"/>
          <p:nvPr/>
        </p:nvSpPr>
        <p:spPr>
          <a:xfrm>
            <a:off x="2872995" y="3670343"/>
            <a:ext cx="78226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BE" sz="1000" b="1" noProof="0" dirty="0">
                <a:solidFill>
                  <a:schemeClr val="accent3"/>
                </a:solidFill>
              </a:rPr>
              <a:t>New Frontier</a:t>
            </a:r>
          </a:p>
          <a:p>
            <a:pPr algn="l"/>
            <a:r>
              <a:rPr lang="nl-BE" sz="1000" b="1" noProof="0" dirty="0">
                <a:solidFill>
                  <a:schemeClr val="accent3"/>
                </a:solidFill>
              </a:rPr>
              <a:t>HTS</a:t>
            </a:r>
          </a:p>
        </p:txBody>
      </p:sp>
    </p:spTree>
    <p:extLst>
      <p:ext uri="{BB962C8B-B14F-4D97-AF65-F5344CB8AC3E}">
        <p14:creationId xmlns:p14="http://schemas.microsoft.com/office/powerpoint/2010/main" val="34766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755857-B074-C6A2-E034-6EE86476B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E4704F-5616-8A1E-BF99-9831B82DF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noProof="0" dirty="0">
                <a:solidFill>
                  <a:schemeClr val="accent2"/>
                </a:solidFill>
              </a:rPr>
              <a:t>Waar komt het vandaan?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Fossielgas: gewonnen uit aardgas</a:t>
            </a:r>
            <a:br>
              <a:rPr lang="nl-BE" b="0" noProof="0" dirty="0"/>
            </a:br>
            <a:r>
              <a:rPr lang="nl-BE" b="0" noProof="0" dirty="0"/>
              <a:t>(ook 5 </a:t>
            </a:r>
            <a:r>
              <a:rPr lang="nl-BE" b="0" noProof="0" dirty="0" err="1"/>
              <a:t>ppmv</a:t>
            </a:r>
            <a:r>
              <a:rPr lang="nl-BE" b="0" noProof="0" dirty="0"/>
              <a:t> in atmosfeer)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nl-BE" dirty="0"/>
              <a:t>Lichter dan lucht</a:t>
            </a:r>
            <a:endParaRPr lang="nl-BE" b="0" noProof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nl-BE" dirty="0"/>
              <a:t>Ontsnapt letterlijk aan de aarde!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nl-BE" b="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dirty="0"/>
              <a:t>Heel klein atoom!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nl-BE" b="0" dirty="0"/>
              <a:t>Lekt makkelijk</a:t>
            </a:r>
          </a:p>
          <a:p>
            <a:pPr lvl="1" indent="0">
              <a:buNone/>
            </a:pPr>
            <a:r>
              <a:rPr lang="nl-BE" b="0" dirty="0"/>
              <a:t>→ Helium verliezen moeten beperkt worden!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5F7F18-9F92-C811-1817-23459F75D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Helium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248A08-2FF2-E5DA-0933-2E6CE1E44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DB997-0034-DEC9-31F1-243F8E3DC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C9B97-AD32-D22A-3A48-DE0E9B577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14</a:t>
            </a:fld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3221084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BB605D-11BA-382B-B9E6-C32E3F617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8616606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dirty="0"/>
              <a:t>Inert gas: niet toxisch, niet explosief, niet ontbrandbaar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dirty="0"/>
              <a:t>Laatste element dat vloeibaar wordt, onder 5K</a:t>
            </a:r>
          </a:p>
          <a:p>
            <a:endParaRPr lang="nl-BE" b="0" noProof="0" dirty="0"/>
          </a:p>
          <a:p>
            <a:r>
              <a:rPr lang="nl-BE" b="0" noProof="0" dirty="0"/>
              <a:t>Bestaan ​​van He II: </a:t>
            </a:r>
            <a:r>
              <a:rPr lang="nl-BE" noProof="0" dirty="0">
                <a:solidFill>
                  <a:schemeClr val="accent2"/>
                </a:solidFill>
              </a:rPr>
              <a:t>superfluïditeit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Bijzondere toestand van de materie…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Macroscopische kwantumvloeistof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Zeer lage viscositeit!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Zeer hoge warmtegeleiding!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nl-BE" b="0" noProof="0" dirty="0"/>
          </a:p>
          <a:p>
            <a:r>
              <a:rPr lang="nl-BE" sz="1600" dirty="0"/>
              <a:t>→</a:t>
            </a:r>
            <a:r>
              <a:rPr lang="nl-BE" sz="1600" b="0" noProof="0" dirty="0"/>
              <a:t> Superfluïde vloeistof beweegt overal heen en transporteert de warmte perfect!</a:t>
            </a:r>
          </a:p>
          <a:p>
            <a:r>
              <a:rPr lang="nl-BE" sz="1600" noProof="0" dirty="0"/>
              <a:t>→ </a:t>
            </a:r>
            <a:r>
              <a:rPr lang="nl-BE" sz="1600" b="0" noProof="0" dirty="0"/>
              <a:t>Ideaal om supergeleidende magneten te koelen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588173-B527-1B3E-B3B4-E48786172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Helium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90C28-A761-165A-1C7F-4CE6F10AA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CD741-C2BD-65CB-AFBB-A425F1841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2859C7-8B32-DE12-4C15-68CF637B9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15</a:t>
            </a:fld>
            <a:endParaRPr lang="nl-BE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957FF8-1EF8-3F65-3BA0-7D6CE2CFA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3883" y="3224940"/>
            <a:ext cx="3374917" cy="27687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651C441-DCA4-9582-30D5-7666DF84D7A4}"/>
              </a:ext>
            </a:extLst>
          </p:cNvPr>
          <p:cNvSpPr txBox="1"/>
          <p:nvPr/>
        </p:nvSpPr>
        <p:spPr>
          <a:xfrm>
            <a:off x="8485048" y="5969943"/>
            <a:ext cx="3303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900" noProof="0" dirty="0"/>
              <a:t>Afbeelding: An </a:t>
            </a:r>
            <a:r>
              <a:rPr lang="nl-BE" sz="900" noProof="0" dirty="0" err="1"/>
              <a:t>Introduction</a:t>
            </a:r>
            <a:r>
              <a:rPr lang="nl-BE" sz="900" noProof="0" dirty="0"/>
              <a:t> </a:t>
            </a:r>
            <a:r>
              <a:rPr lang="nl-BE" sz="900" noProof="0" dirty="0" err="1"/>
              <a:t>to</a:t>
            </a:r>
            <a:r>
              <a:rPr lang="nl-BE" sz="900" noProof="0" dirty="0"/>
              <a:t> </a:t>
            </a:r>
            <a:r>
              <a:rPr lang="nl-BE" sz="900" noProof="0" dirty="0" err="1"/>
              <a:t>Cryogenics</a:t>
            </a:r>
            <a:r>
              <a:rPr lang="nl-BE" sz="900" noProof="0" dirty="0"/>
              <a:t> (</a:t>
            </a:r>
            <a:r>
              <a:rPr lang="nl-BE" sz="900" noProof="0" dirty="0">
                <a:hlinkClick r:id="rId3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B07BB5-E6E8-2A34-0B3E-DA6ADC3DAD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5832" y="165083"/>
            <a:ext cx="2605087" cy="26431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2E8E7D3-36B5-A9DD-E59A-DB4D6B2356F2}"/>
              </a:ext>
            </a:extLst>
          </p:cNvPr>
          <p:cNvSpPr txBox="1"/>
          <p:nvPr/>
        </p:nvSpPr>
        <p:spPr>
          <a:xfrm>
            <a:off x="8485048" y="2796411"/>
            <a:ext cx="3303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900" noProof="0" dirty="0"/>
              <a:t>Afbeelding: </a:t>
            </a:r>
            <a:r>
              <a:rPr lang="nl-BE" sz="900" noProof="0" dirty="0" err="1"/>
              <a:t>Phase</a:t>
            </a:r>
            <a:r>
              <a:rPr lang="nl-BE" sz="900" noProof="0" dirty="0"/>
              <a:t> </a:t>
            </a:r>
            <a:r>
              <a:rPr lang="nl-BE" sz="900" noProof="0" dirty="0" err="1"/>
              <a:t>Diagrams</a:t>
            </a:r>
            <a:r>
              <a:rPr lang="nl-BE" sz="900" noProof="0" dirty="0"/>
              <a:t> (</a:t>
            </a:r>
            <a:r>
              <a:rPr lang="nl-BE" sz="900" noProof="0" dirty="0">
                <a:hlinkClick r:id="rId5"/>
              </a:rPr>
              <a:t>Link</a:t>
            </a:r>
            <a:r>
              <a:rPr lang="nl-BE" sz="900" noProof="0" dirty="0"/>
              <a:t>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4CB333-258F-19C2-EA2D-2DF8DEFF2314}"/>
              </a:ext>
            </a:extLst>
          </p:cNvPr>
          <p:cNvSpPr/>
          <p:nvPr/>
        </p:nvSpPr>
        <p:spPr>
          <a:xfrm>
            <a:off x="9024595" y="3662362"/>
            <a:ext cx="959593" cy="1845481"/>
          </a:xfrm>
          <a:custGeom>
            <a:avLst/>
            <a:gdLst>
              <a:gd name="connsiteX0" fmla="*/ 0 w 1500531"/>
              <a:gd name="connsiteY0" fmla="*/ 0 h 314326"/>
              <a:gd name="connsiteX1" fmla="*/ 1500531 w 1500531"/>
              <a:gd name="connsiteY1" fmla="*/ 0 h 314326"/>
              <a:gd name="connsiteX2" fmla="*/ 1500531 w 1500531"/>
              <a:gd name="connsiteY2" fmla="*/ 314326 h 314326"/>
              <a:gd name="connsiteX3" fmla="*/ 0 w 1500531"/>
              <a:gd name="connsiteY3" fmla="*/ 314326 h 314326"/>
              <a:gd name="connsiteX4" fmla="*/ 0 w 1500531"/>
              <a:gd name="connsiteY4" fmla="*/ 0 h 314326"/>
              <a:gd name="connsiteX0" fmla="*/ 0 w 1500531"/>
              <a:gd name="connsiteY0" fmla="*/ 0 h 314326"/>
              <a:gd name="connsiteX1" fmla="*/ 1500531 w 1500531"/>
              <a:gd name="connsiteY1" fmla="*/ 0 h 314326"/>
              <a:gd name="connsiteX2" fmla="*/ 448019 w 1500531"/>
              <a:gd name="connsiteY2" fmla="*/ 211932 h 314326"/>
              <a:gd name="connsiteX3" fmla="*/ 0 w 1500531"/>
              <a:gd name="connsiteY3" fmla="*/ 314326 h 314326"/>
              <a:gd name="connsiteX4" fmla="*/ 0 w 1500531"/>
              <a:gd name="connsiteY4" fmla="*/ 0 h 314326"/>
              <a:gd name="connsiteX0" fmla="*/ 0 w 1500531"/>
              <a:gd name="connsiteY0" fmla="*/ 0 h 314326"/>
              <a:gd name="connsiteX1" fmla="*/ 1500531 w 1500531"/>
              <a:gd name="connsiteY1" fmla="*/ 0 h 314326"/>
              <a:gd name="connsiteX2" fmla="*/ 552794 w 1500531"/>
              <a:gd name="connsiteY2" fmla="*/ 311945 h 314326"/>
              <a:gd name="connsiteX3" fmla="*/ 0 w 1500531"/>
              <a:gd name="connsiteY3" fmla="*/ 314326 h 314326"/>
              <a:gd name="connsiteX4" fmla="*/ 0 w 1500531"/>
              <a:gd name="connsiteY4" fmla="*/ 0 h 314326"/>
              <a:gd name="connsiteX0" fmla="*/ 0 w 1500531"/>
              <a:gd name="connsiteY0" fmla="*/ 0 h 314326"/>
              <a:gd name="connsiteX1" fmla="*/ 1500531 w 1500531"/>
              <a:gd name="connsiteY1" fmla="*/ 0 h 314326"/>
              <a:gd name="connsiteX2" fmla="*/ 750437 w 1500531"/>
              <a:gd name="connsiteY2" fmla="*/ 292894 h 314326"/>
              <a:gd name="connsiteX3" fmla="*/ 552794 w 1500531"/>
              <a:gd name="connsiteY3" fmla="*/ 311945 h 314326"/>
              <a:gd name="connsiteX4" fmla="*/ 0 w 1500531"/>
              <a:gd name="connsiteY4" fmla="*/ 314326 h 314326"/>
              <a:gd name="connsiteX5" fmla="*/ 0 w 1500531"/>
              <a:gd name="connsiteY5" fmla="*/ 0 h 314326"/>
              <a:gd name="connsiteX0" fmla="*/ 0 w 1513642"/>
              <a:gd name="connsiteY0" fmla="*/ 0 h 314326"/>
              <a:gd name="connsiteX1" fmla="*/ 1500531 w 1513642"/>
              <a:gd name="connsiteY1" fmla="*/ 0 h 314326"/>
              <a:gd name="connsiteX2" fmla="*/ 750437 w 1513642"/>
              <a:gd name="connsiteY2" fmla="*/ 292894 h 314326"/>
              <a:gd name="connsiteX3" fmla="*/ 552794 w 1513642"/>
              <a:gd name="connsiteY3" fmla="*/ 311945 h 314326"/>
              <a:gd name="connsiteX4" fmla="*/ 0 w 1513642"/>
              <a:gd name="connsiteY4" fmla="*/ 314326 h 314326"/>
              <a:gd name="connsiteX5" fmla="*/ 0 w 1513642"/>
              <a:gd name="connsiteY5" fmla="*/ 0 h 314326"/>
              <a:gd name="connsiteX0" fmla="*/ 0 w 1500531"/>
              <a:gd name="connsiteY0" fmla="*/ 0 h 314326"/>
              <a:gd name="connsiteX1" fmla="*/ 1500531 w 1500531"/>
              <a:gd name="connsiteY1" fmla="*/ 0 h 314326"/>
              <a:gd name="connsiteX2" fmla="*/ 750437 w 1500531"/>
              <a:gd name="connsiteY2" fmla="*/ 292894 h 314326"/>
              <a:gd name="connsiteX3" fmla="*/ 552794 w 1500531"/>
              <a:gd name="connsiteY3" fmla="*/ 311945 h 314326"/>
              <a:gd name="connsiteX4" fmla="*/ 0 w 1500531"/>
              <a:gd name="connsiteY4" fmla="*/ 314326 h 314326"/>
              <a:gd name="connsiteX5" fmla="*/ 0 w 1500531"/>
              <a:gd name="connsiteY5" fmla="*/ 0 h 314326"/>
              <a:gd name="connsiteX0" fmla="*/ 0 w 1452906"/>
              <a:gd name="connsiteY0" fmla="*/ 0 h 320247"/>
              <a:gd name="connsiteX1" fmla="*/ 1452906 w 1452906"/>
              <a:gd name="connsiteY1" fmla="*/ 0 h 320247"/>
              <a:gd name="connsiteX2" fmla="*/ 750437 w 1452906"/>
              <a:gd name="connsiteY2" fmla="*/ 292894 h 320247"/>
              <a:gd name="connsiteX3" fmla="*/ 552794 w 1452906"/>
              <a:gd name="connsiteY3" fmla="*/ 311945 h 320247"/>
              <a:gd name="connsiteX4" fmla="*/ 0 w 1452906"/>
              <a:gd name="connsiteY4" fmla="*/ 314326 h 320247"/>
              <a:gd name="connsiteX5" fmla="*/ 0 w 1452906"/>
              <a:gd name="connsiteY5" fmla="*/ 0 h 320247"/>
              <a:gd name="connsiteX0" fmla="*/ 0 w 1452906"/>
              <a:gd name="connsiteY0" fmla="*/ 0 h 320247"/>
              <a:gd name="connsiteX1" fmla="*/ 1452906 w 1452906"/>
              <a:gd name="connsiteY1" fmla="*/ 0 h 320247"/>
              <a:gd name="connsiteX2" fmla="*/ 750437 w 1452906"/>
              <a:gd name="connsiteY2" fmla="*/ 292894 h 320247"/>
              <a:gd name="connsiteX3" fmla="*/ 552794 w 1452906"/>
              <a:gd name="connsiteY3" fmla="*/ 311945 h 320247"/>
              <a:gd name="connsiteX4" fmla="*/ 0 w 1452906"/>
              <a:gd name="connsiteY4" fmla="*/ 314326 h 320247"/>
              <a:gd name="connsiteX5" fmla="*/ 0 w 1452906"/>
              <a:gd name="connsiteY5" fmla="*/ 0 h 320247"/>
              <a:gd name="connsiteX0" fmla="*/ 0 w 1452906"/>
              <a:gd name="connsiteY0" fmla="*/ 0 h 314326"/>
              <a:gd name="connsiteX1" fmla="*/ 1452906 w 1452906"/>
              <a:gd name="connsiteY1" fmla="*/ 0 h 314326"/>
              <a:gd name="connsiteX2" fmla="*/ 736149 w 1452906"/>
              <a:gd name="connsiteY2" fmla="*/ 280988 h 314326"/>
              <a:gd name="connsiteX3" fmla="*/ 552794 w 1452906"/>
              <a:gd name="connsiteY3" fmla="*/ 311945 h 314326"/>
              <a:gd name="connsiteX4" fmla="*/ 0 w 1452906"/>
              <a:gd name="connsiteY4" fmla="*/ 314326 h 314326"/>
              <a:gd name="connsiteX5" fmla="*/ 0 w 1452906"/>
              <a:gd name="connsiteY5" fmla="*/ 0 h 314326"/>
              <a:gd name="connsiteX0" fmla="*/ 0 w 1452906"/>
              <a:gd name="connsiteY0" fmla="*/ 0 h 314326"/>
              <a:gd name="connsiteX1" fmla="*/ 1452906 w 1452906"/>
              <a:gd name="connsiteY1" fmla="*/ 0 h 314326"/>
              <a:gd name="connsiteX2" fmla="*/ 736149 w 1452906"/>
              <a:gd name="connsiteY2" fmla="*/ 280988 h 314326"/>
              <a:gd name="connsiteX3" fmla="*/ 552794 w 1452906"/>
              <a:gd name="connsiteY3" fmla="*/ 311945 h 314326"/>
              <a:gd name="connsiteX4" fmla="*/ 0 w 1452906"/>
              <a:gd name="connsiteY4" fmla="*/ 314326 h 314326"/>
              <a:gd name="connsiteX5" fmla="*/ 0 w 1452906"/>
              <a:gd name="connsiteY5" fmla="*/ 0 h 314326"/>
              <a:gd name="connsiteX0" fmla="*/ 0 w 1452906"/>
              <a:gd name="connsiteY0" fmla="*/ 0 h 314326"/>
              <a:gd name="connsiteX1" fmla="*/ 1452906 w 1452906"/>
              <a:gd name="connsiteY1" fmla="*/ 0 h 314326"/>
              <a:gd name="connsiteX2" fmla="*/ 767105 w 1452906"/>
              <a:gd name="connsiteY2" fmla="*/ 280988 h 314326"/>
              <a:gd name="connsiteX3" fmla="*/ 552794 w 1452906"/>
              <a:gd name="connsiteY3" fmla="*/ 311945 h 314326"/>
              <a:gd name="connsiteX4" fmla="*/ 0 w 1452906"/>
              <a:gd name="connsiteY4" fmla="*/ 314326 h 314326"/>
              <a:gd name="connsiteX5" fmla="*/ 0 w 1452906"/>
              <a:gd name="connsiteY5" fmla="*/ 0 h 314326"/>
              <a:gd name="connsiteX0" fmla="*/ 0 w 1462431"/>
              <a:gd name="connsiteY0" fmla="*/ 0 h 314326"/>
              <a:gd name="connsiteX1" fmla="*/ 1462431 w 1462431"/>
              <a:gd name="connsiteY1" fmla="*/ 0 h 314326"/>
              <a:gd name="connsiteX2" fmla="*/ 767105 w 1462431"/>
              <a:gd name="connsiteY2" fmla="*/ 280988 h 314326"/>
              <a:gd name="connsiteX3" fmla="*/ 552794 w 1462431"/>
              <a:gd name="connsiteY3" fmla="*/ 311945 h 314326"/>
              <a:gd name="connsiteX4" fmla="*/ 0 w 1462431"/>
              <a:gd name="connsiteY4" fmla="*/ 314326 h 314326"/>
              <a:gd name="connsiteX5" fmla="*/ 0 w 1462431"/>
              <a:gd name="connsiteY5" fmla="*/ 0 h 314326"/>
              <a:gd name="connsiteX0" fmla="*/ 0 w 1462431"/>
              <a:gd name="connsiteY0" fmla="*/ 0 h 314326"/>
              <a:gd name="connsiteX1" fmla="*/ 1462431 w 1462431"/>
              <a:gd name="connsiteY1" fmla="*/ 0 h 314326"/>
              <a:gd name="connsiteX2" fmla="*/ 767105 w 1462431"/>
              <a:gd name="connsiteY2" fmla="*/ 280988 h 314326"/>
              <a:gd name="connsiteX3" fmla="*/ 552794 w 1462431"/>
              <a:gd name="connsiteY3" fmla="*/ 311945 h 314326"/>
              <a:gd name="connsiteX4" fmla="*/ 0 w 1462431"/>
              <a:gd name="connsiteY4" fmla="*/ 314326 h 314326"/>
              <a:gd name="connsiteX5" fmla="*/ 0 w 1462431"/>
              <a:gd name="connsiteY5" fmla="*/ 0 h 314326"/>
              <a:gd name="connsiteX0" fmla="*/ 0 w 1462431"/>
              <a:gd name="connsiteY0" fmla="*/ 0 h 314326"/>
              <a:gd name="connsiteX1" fmla="*/ 1462431 w 1462431"/>
              <a:gd name="connsiteY1" fmla="*/ 0 h 314326"/>
              <a:gd name="connsiteX2" fmla="*/ 767105 w 1462431"/>
              <a:gd name="connsiteY2" fmla="*/ 280988 h 314326"/>
              <a:gd name="connsiteX3" fmla="*/ 552794 w 1462431"/>
              <a:gd name="connsiteY3" fmla="*/ 311945 h 314326"/>
              <a:gd name="connsiteX4" fmla="*/ 0 w 1462431"/>
              <a:gd name="connsiteY4" fmla="*/ 314326 h 314326"/>
              <a:gd name="connsiteX5" fmla="*/ 0 w 1462431"/>
              <a:gd name="connsiteY5" fmla="*/ 0 h 314326"/>
              <a:gd name="connsiteX0" fmla="*/ 0 w 1462431"/>
              <a:gd name="connsiteY0" fmla="*/ 0 h 314326"/>
              <a:gd name="connsiteX1" fmla="*/ 1462431 w 1462431"/>
              <a:gd name="connsiteY1" fmla="*/ 0 h 314326"/>
              <a:gd name="connsiteX2" fmla="*/ 767105 w 1462431"/>
              <a:gd name="connsiteY2" fmla="*/ 280988 h 314326"/>
              <a:gd name="connsiteX3" fmla="*/ 552794 w 1462431"/>
              <a:gd name="connsiteY3" fmla="*/ 311945 h 314326"/>
              <a:gd name="connsiteX4" fmla="*/ 0 w 1462431"/>
              <a:gd name="connsiteY4" fmla="*/ 314326 h 314326"/>
              <a:gd name="connsiteX5" fmla="*/ 0 w 1462431"/>
              <a:gd name="connsiteY5" fmla="*/ 0 h 314326"/>
              <a:gd name="connsiteX0" fmla="*/ 0 w 1462431"/>
              <a:gd name="connsiteY0" fmla="*/ 0 h 338229"/>
              <a:gd name="connsiteX1" fmla="*/ 1462431 w 1462431"/>
              <a:gd name="connsiteY1" fmla="*/ 0 h 338229"/>
              <a:gd name="connsiteX2" fmla="*/ 767105 w 1462431"/>
              <a:gd name="connsiteY2" fmla="*/ 280988 h 338229"/>
              <a:gd name="connsiteX3" fmla="*/ 0 w 1462431"/>
              <a:gd name="connsiteY3" fmla="*/ 314326 h 338229"/>
              <a:gd name="connsiteX4" fmla="*/ 0 w 1462431"/>
              <a:gd name="connsiteY4" fmla="*/ 0 h 338229"/>
              <a:gd name="connsiteX0" fmla="*/ 0 w 1462431"/>
              <a:gd name="connsiteY0" fmla="*/ 0 h 342996"/>
              <a:gd name="connsiteX1" fmla="*/ 1462431 w 1462431"/>
              <a:gd name="connsiteY1" fmla="*/ 0 h 342996"/>
              <a:gd name="connsiteX2" fmla="*/ 712336 w 1462431"/>
              <a:gd name="connsiteY2" fmla="*/ 295275 h 342996"/>
              <a:gd name="connsiteX3" fmla="*/ 0 w 1462431"/>
              <a:gd name="connsiteY3" fmla="*/ 314326 h 342996"/>
              <a:gd name="connsiteX4" fmla="*/ 0 w 1462431"/>
              <a:gd name="connsiteY4" fmla="*/ 0 h 342996"/>
              <a:gd name="connsiteX0" fmla="*/ 0 w 1462431"/>
              <a:gd name="connsiteY0" fmla="*/ 0 h 340882"/>
              <a:gd name="connsiteX1" fmla="*/ 1462431 w 1462431"/>
              <a:gd name="connsiteY1" fmla="*/ 0 h 340882"/>
              <a:gd name="connsiteX2" fmla="*/ 712336 w 1462431"/>
              <a:gd name="connsiteY2" fmla="*/ 295275 h 340882"/>
              <a:gd name="connsiteX3" fmla="*/ 0 w 1462431"/>
              <a:gd name="connsiteY3" fmla="*/ 314326 h 340882"/>
              <a:gd name="connsiteX4" fmla="*/ 0 w 1462431"/>
              <a:gd name="connsiteY4" fmla="*/ 0 h 340882"/>
              <a:gd name="connsiteX0" fmla="*/ 0 w 1462431"/>
              <a:gd name="connsiteY0" fmla="*/ 0 h 315981"/>
              <a:gd name="connsiteX1" fmla="*/ 1462431 w 1462431"/>
              <a:gd name="connsiteY1" fmla="*/ 0 h 315981"/>
              <a:gd name="connsiteX2" fmla="*/ 712336 w 1462431"/>
              <a:gd name="connsiteY2" fmla="*/ 295275 h 315981"/>
              <a:gd name="connsiteX3" fmla="*/ 0 w 1462431"/>
              <a:gd name="connsiteY3" fmla="*/ 314326 h 315981"/>
              <a:gd name="connsiteX4" fmla="*/ 0 w 1462431"/>
              <a:gd name="connsiteY4" fmla="*/ 0 h 315981"/>
              <a:gd name="connsiteX0" fmla="*/ 0 w 1462431"/>
              <a:gd name="connsiteY0" fmla="*/ 0 h 318559"/>
              <a:gd name="connsiteX1" fmla="*/ 1462431 w 1462431"/>
              <a:gd name="connsiteY1" fmla="*/ 0 h 318559"/>
              <a:gd name="connsiteX2" fmla="*/ 712336 w 1462431"/>
              <a:gd name="connsiteY2" fmla="*/ 295275 h 318559"/>
              <a:gd name="connsiteX3" fmla="*/ 0 w 1462431"/>
              <a:gd name="connsiteY3" fmla="*/ 314326 h 318559"/>
              <a:gd name="connsiteX4" fmla="*/ 0 w 1462431"/>
              <a:gd name="connsiteY4" fmla="*/ 0 h 318559"/>
              <a:gd name="connsiteX0" fmla="*/ 0 w 1462431"/>
              <a:gd name="connsiteY0" fmla="*/ 0 h 314326"/>
              <a:gd name="connsiteX1" fmla="*/ 1462431 w 1462431"/>
              <a:gd name="connsiteY1" fmla="*/ 0 h 314326"/>
              <a:gd name="connsiteX2" fmla="*/ 712336 w 1462431"/>
              <a:gd name="connsiteY2" fmla="*/ 295275 h 314326"/>
              <a:gd name="connsiteX3" fmla="*/ 0 w 1462431"/>
              <a:gd name="connsiteY3" fmla="*/ 314326 h 314326"/>
              <a:gd name="connsiteX4" fmla="*/ 0 w 1462431"/>
              <a:gd name="connsiteY4" fmla="*/ 0 h 314326"/>
              <a:gd name="connsiteX0" fmla="*/ 0 w 1462431"/>
              <a:gd name="connsiteY0" fmla="*/ 0 h 1809751"/>
              <a:gd name="connsiteX1" fmla="*/ 1462431 w 1462431"/>
              <a:gd name="connsiteY1" fmla="*/ 0 h 1809751"/>
              <a:gd name="connsiteX2" fmla="*/ 712336 w 1462431"/>
              <a:gd name="connsiteY2" fmla="*/ 295275 h 1809751"/>
              <a:gd name="connsiteX3" fmla="*/ 0 w 1462431"/>
              <a:gd name="connsiteY3" fmla="*/ 1809751 h 1809751"/>
              <a:gd name="connsiteX4" fmla="*/ 0 w 1462431"/>
              <a:gd name="connsiteY4" fmla="*/ 0 h 1809751"/>
              <a:gd name="connsiteX0" fmla="*/ 0 w 1462431"/>
              <a:gd name="connsiteY0" fmla="*/ 0 h 1948711"/>
              <a:gd name="connsiteX1" fmla="*/ 1462431 w 1462431"/>
              <a:gd name="connsiteY1" fmla="*/ 0 h 1948711"/>
              <a:gd name="connsiteX2" fmla="*/ 740911 w 1462431"/>
              <a:gd name="connsiteY2" fmla="*/ 1819275 h 1948711"/>
              <a:gd name="connsiteX3" fmla="*/ 0 w 1462431"/>
              <a:gd name="connsiteY3" fmla="*/ 1809751 h 1948711"/>
              <a:gd name="connsiteX4" fmla="*/ 0 w 1462431"/>
              <a:gd name="connsiteY4" fmla="*/ 0 h 1948711"/>
              <a:gd name="connsiteX0" fmla="*/ 0 w 754562"/>
              <a:gd name="connsiteY0" fmla="*/ 0 h 1948711"/>
              <a:gd name="connsiteX1" fmla="*/ 628993 w 754562"/>
              <a:gd name="connsiteY1" fmla="*/ 0 h 1948711"/>
              <a:gd name="connsiteX2" fmla="*/ 740911 w 754562"/>
              <a:gd name="connsiteY2" fmla="*/ 1819275 h 1948711"/>
              <a:gd name="connsiteX3" fmla="*/ 0 w 754562"/>
              <a:gd name="connsiteY3" fmla="*/ 1809751 h 1948711"/>
              <a:gd name="connsiteX4" fmla="*/ 0 w 754562"/>
              <a:gd name="connsiteY4" fmla="*/ 0 h 1948711"/>
              <a:gd name="connsiteX0" fmla="*/ 0 w 819951"/>
              <a:gd name="connsiteY0" fmla="*/ 145836 h 2096134"/>
              <a:gd name="connsiteX1" fmla="*/ 628993 w 819951"/>
              <a:gd name="connsiteY1" fmla="*/ 145836 h 2096134"/>
              <a:gd name="connsiteX2" fmla="*/ 786156 w 819951"/>
              <a:gd name="connsiteY2" fmla="*/ 124394 h 2096134"/>
              <a:gd name="connsiteX3" fmla="*/ 740911 w 819951"/>
              <a:gd name="connsiteY3" fmla="*/ 1965111 h 2096134"/>
              <a:gd name="connsiteX4" fmla="*/ 0 w 819951"/>
              <a:gd name="connsiteY4" fmla="*/ 1955587 h 2096134"/>
              <a:gd name="connsiteX5" fmla="*/ 0 w 819951"/>
              <a:gd name="connsiteY5" fmla="*/ 145836 h 2096134"/>
              <a:gd name="connsiteX0" fmla="*/ 0 w 943625"/>
              <a:gd name="connsiteY0" fmla="*/ 145836 h 2059495"/>
              <a:gd name="connsiteX1" fmla="*/ 628993 w 943625"/>
              <a:gd name="connsiteY1" fmla="*/ 145836 h 2059495"/>
              <a:gd name="connsiteX2" fmla="*/ 786156 w 943625"/>
              <a:gd name="connsiteY2" fmla="*/ 124394 h 2059495"/>
              <a:gd name="connsiteX3" fmla="*/ 943319 w 943625"/>
              <a:gd name="connsiteY3" fmla="*/ 619693 h 2059495"/>
              <a:gd name="connsiteX4" fmla="*/ 740911 w 943625"/>
              <a:gd name="connsiteY4" fmla="*/ 1965111 h 2059495"/>
              <a:gd name="connsiteX5" fmla="*/ 0 w 943625"/>
              <a:gd name="connsiteY5" fmla="*/ 1955587 h 2059495"/>
              <a:gd name="connsiteX6" fmla="*/ 0 w 943625"/>
              <a:gd name="connsiteY6" fmla="*/ 145836 h 2059495"/>
              <a:gd name="connsiteX0" fmla="*/ 0 w 960447"/>
              <a:gd name="connsiteY0" fmla="*/ 145836 h 1989021"/>
              <a:gd name="connsiteX1" fmla="*/ 628993 w 960447"/>
              <a:gd name="connsiteY1" fmla="*/ 145836 h 1989021"/>
              <a:gd name="connsiteX2" fmla="*/ 786156 w 960447"/>
              <a:gd name="connsiteY2" fmla="*/ 124394 h 1989021"/>
              <a:gd name="connsiteX3" fmla="*/ 943319 w 960447"/>
              <a:gd name="connsiteY3" fmla="*/ 619693 h 1989021"/>
              <a:gd name="connsiteX4" fmla="*/ 943319 w 960447"/>
              <a:gd name="connsiteY4" fmla="*/ 1576957 h 1989021"/>
              <a:gd name="connsiteX5" fmla="*/ 740911 w 960447"/>
              <a:gd name="connsiteY5" fmla="*/ 1965111 h 1989021"/>
              <a:gd name="connsiteX6" fmla="*/ 0 w 960447"/>
              <a:gd name="connsiteY6" fmla="*/ 1955587 h 1989021"/>
              <a:gd name="connsiteX7" fmla="*/ 0 w 960447"/>
              <a:gd name="connsiteY7" fmla="*/ 145836 h 1989021"/>
              <a:gd name="connsiteX0" fmla="*/ 0 w 960447"/>
              <a:gd name="connsiteY0" fmla="*/ 145836 h 1989021"/>
              <a:gd name="connsiteX1" fmla="*/ 628993 w 960447"/>
              <a:gd name="connsiteY1" fmla="*/ 145836 h 1989021"/>
              <a:gd name="connsiteX2" fmla="*/ 786156 w 960447"/>
              <a:gd name="connsiteY2" fmla="*/ 124394 h 1989021"/>
              <a:gd name="connsiteX3" fmla="*/ 943319 w 960447"/>
              <a:gd name="connsiteY3" fmla="*/ 619693 h 1989021"/>
              <a:gd name="connsiteX4" fmla="*/ 943319 w 960447"/>
              <a:gd name="connsiteY4" fmla="*/ 1576957 h 1989021"/>
              <a:gd name="connsiteX5" fmla="*/ 740911 w 960447"/>
              <a:gd name="connsiteY5" fmla="*/ 1965111 h 1989021"/>
              <a:gd name="connsiteX6" fmla="*/ 0 w 960447"/>
              <a:gd name="connsiteY6" fmla="*/ 1955587 h 1989021"/>
              <a:gd name="connsiteX7" fmla="*/ 0 w 960447"/>
              <a:gd name="connsiteY7" fmla="*/ 145836 h 1989021"/>
              <a:gd name="connsiteX0" fmla="*/ 0 w 960447"/>
              <a:gd name="connsiteY0" fmla="*/ 145836 h 1989021"/>
              <a:gd name="connsiteX1" fmla="*/ 628993 w 960447"/>
              <a:gd name="connsiteY1" fmla="*/ 145836 h 1989021"/>
              <a:gd name="connsiteX2" fmla="*/ 786156 w 960447"/>
              <a:gd name="connsiteY2" fmla="*/ 124394 h 1989021"/>
              <a:gd name="connsiteX3" fmla="*/ 943319 w 960447"/>
              <a:gd name="connsiteY3" fmla="*/ 619693 h 1989021"/>
              <a:gd name="connsiteX4" fmla="*/ 943319 w 960447"/>
              <a:gd name="connsiteY4" fmla="*/ 1576957 h 1989021"/>
              <a:gd name="connsiteX5" fmla="*/ 740911 w 960447"/>
              <a:gd name="connsiteY5" fmla="*/ 1965111 h 1989021"/>
              <a:gd name="connsiteX6" fmla="*/ 0 w 960447"/>
              <a:gd name="connsiteY6" fmla="*/ 1955587 h 1989021"/>
              <a:gd name="connsiteX7" fmla="*/ 0 w 960447"/>
              <a:gd name="connsiteY7" fmla="*/ 145836 h 1989021"/>
              <a:gd name="connsiteX0" fmla="*/ 0 w 948611"/>
              <a:gd name="connsiteY0" fmla="*/ 145836 h 1989021"/>
              <a:gd name="connsiteX1" fmla="*/ 628993 w 948611"/>
              <a:gd name="connsiteY1" fmla="*/ 145836 h 1989021"/>
              <a:gd name="connsiteX2" fmla="*/ 786156 w 948611"/>
              <a:gd name="connsiteY2" fmla="*/ 124394 h 1989021"/>
              <a:gd name="connsiteX3" fmla="*/ 943319 w 948611"/>
              <a:gd name="connsiteY3" fmla="*/ 619693 h 1989021"/>
              <a:gd name="connsiteX4" fmla="*/ 943319 w 948611"/>
              <a:gd name="connsiteY4" fmla="*/ 1576957 h 1989021"/>
              <a:gd name="connsiteX5" fmla="*/ 740911 w 948611"/>
              <a:gd name="connsiteY5" fmla="*/ 1965111 h 1989021"/>
              <a:gd name="connsiteX6" fmla="*/ 0 w 948611"/>
              <a:gd name="connsiteY6" fmla="*/ 1955587 h 1989021"/>
              <a:gd name="connsiteX7" fmla="*/ 0 w 948611"/>
              <a:gd name="connsiteY7" fmla="*/ 145836 h 1989021"/>
              <a:gd name="connsiteX0" fmla="*/ 0 w 954795"/>
              <a:gd name="connsiteY0" fmla="*/ 145836 h 1989021"/>
              <a:gd name="connsiteX1" fmla="*/ 628993 w 954795"/>
              <a:gd name="connsiteY1" fmla="*/ 145836 h 1989021"/>
              <a:gd name="connsiteX2" fmla="*/ 786156 w 954795"/>
              <a:gd name="connsiteY2" fmla="*/ 124394 h 1989021"/>
              <a:gd name="connsiteX3" fmla="*/ 943319 w 954795"/>
              <a:gd name="connsiteY3" fmla="*/ 619693 h 1989021"/>
              <a:gd name="connsiteX4" fmla="*/ 943319 w 954795"/>
              <a:gd name="connsiteY4" fmla="*/ 1576957 h 1989021"/>
              <a:gd name="connsiteX5" fmla="*/ 740911 w 954795"/>
              <a:gd name="connsiteY5" fmla="*/ 1965111 h 1989021"/>
              <a:gd name="connsiteX6" fmla="*/ 0 w 954795"/>
              <a:gd name="connsiteY6" fmla="*/ 1955587 h 1989021"/>
              <a:gd name="connsiteX7" fmla="*/ 0 w 954795"/>
              <a:gd name="connsiteY7" fmla="*/ 145836 h 1989021"/>
              <a:gd name="connsiteX0" fmla="*/ 0 w 954795"/>
              <a:gd name="connsiteY0" fmla="*/ 145836 h 1989021"/>
              <a:gd name="connsiteX1" fmla="*/ 628993 w 954795"/>
              <a:gd name="connsiteY1" fmla="*/ 145836 h 1989021"/>
              <a:gd name="connsiteX2" fmla="*/ 786156 w 954795"/>
              <a:gd name="connsiteY2" fmla="*/ 124394 h 1989021"/>
              <a:gd name="connsiteX3" fmla="*/ 943319 w 954795"/>
              <a:gd name="connsiteY3" fmla="*/ 619693 h 1989021"/>
              <a:gd name="connsiteX4" fmla="*/ 943319 w 954795"/>
              <a:gd name="connsiteY4" fmla="*/ 1576957 h 1989021"/>
              <a:gd name="connsiteX5" fmla="*/ 740911 w 954795"/>
              <a:gd name="connsiteY5" fmla="*/ 1965111 h 1989021"/>
              <a:gd name="connsiteX6" fmla="*/ 0 w 954795"/>
              <a:gd name="connsiteY6" fmla="*/ 1955587 h 1989021"/>
              <a:gd name="connsiteX7" fmla="*/ 0 w 954795"/>
              <a:gd name="connsiteY7" fmla="*/ 145836 h 1989021"/>
              <a:gd name="connsiteX0" fmla="*/ 0 w 948611"/>
              <a:gd name="connsiteY0" fmla="*/ 145836 h 1989021"/>
              <a:gd name="connsiteX1" fmla="*/ 628993 w 948611"/>
              <a:gd name="connsiteY1" fmla="*/ 145836 h 1989021"/>
              <a:gd name="connsiteX2" fmla="*/ 786156 w 948611"/>
              <a:gd name="connsiteY2" fmla="*/ 124394 h 1989021"/>
              <a:gd name="connsiteX3" fmla="*/ 943319 w 948611"/>
              <a:gd name="connsiteY3" fmla="*/ 619693 h 1989021"/>
              <a:gd name="connsiteX4" fmla="*/ 943319 w 948611"/>
              <a:gd name="connsiteY4" fmla="*/ 1576957 h 1989021"/>
              <a:gd name="connsiteX5" fmla="*/ 740911 w 948611"/>
              <a:gd name="connsiteY5" fmla="*/ 1965111 h 1989021"/>
              <a:gd name="connsiteX6" fmla="*/ 0 w 948611"/>
              <a:gd name="connsiteY6" fmla="*/ 1955587 h 1989021"/>
              <a:gd name="connsiteX7" fmla="*/ 0 w 948611"/>
              <a:gd name="connsiteY7" fmla="*/ 145836 h 1989021"/>
              <a:gd name="connsiteX0" fmla="*/ 0 w 948611"/>
              <a:gd name="connsiteY0" fmla="*/ 21442 h 1864627"/>
              <a:gd name="connsiteX1" fmla="*/ 628993 w 948611"/>
              <a:gd name="connsiteY1" fmla="*/ 21442 h 1864627"/>
              <a:gd name="connsiteX2" fmla="*/ 786156 w 948611"/>
              <a:gd name="connsiteY2" fmla="*/ 0 h 1864627"/>
              <a:gd name="connsiteX3" fmla="*/ 943319 w 948611"/>
              <a:gd name="connsiteY3" fmla="*/ 495299 h 1864627"/>
              <a:gd name="connsiteX4" fmla="*/ 943319 w 948611"/>
              <a:gd name="connsiteY4" fmla="*/ 1452563 h 1864627"/>
              <a:gd name="connsiteX5" fmla="*/ 740911 w 948611"/>
              <a:gd name="connsiteY5" fmla="*/ 1840717 h 1864627"/>
              <a:gd name="connsiteX6" fmla="*/ 0 w 948611"/>
              <a:gd name="connsiteY6" fmla="*/ 1831193 h 1864627"/>
              <a:gd name="connsiteX7" fmla="*/ 0 w 948611"/>
              <a:gd name="connsiteY7" fmla="*/ 21442 h 1864627"/>
              <a:gd name="connsiteX0" fmla="*/ 0 w 948611"/>
              <a:gd name="connsiteY0" fmla="*/ 21442 h 1864627"/>
              <a:gd name="connsiteX1" fmla="*/ 628993 w 948611"/>
              <a:gd name="connsiteY1" fmla="*/ 21442 h 1864627"/>
              <a:gd name="connsiteX2" fmla="*/ 786156 w 948611"/>
              <a:gd name="connsiteY2" fmla="*/ 0 h 1864627"/>
              <a:gd name="connsiteX3" fmla="*/ 943319 w 948611"/>
              <a:gd name="connsiteY3" fmla="*/ 495299 h 1864627"/>
              <a:gd name="connsiteX4" fmla="*/ 943319 w 948611"/>
              <a:gd name="connsiteY4" fmla="*/ 1452563 h 1864627"/>
              <a:gd name="connsiteX5" fmla="*/ 740911 w 948611"/>
              <a:gd name="connsiteY5" fmla="*/ 1840717 h 1864627"/>
              <a:gd name="connsiteX6" fmla="*/ 0 w 948611"/>
              <a:gd name="connsiteY6" fmla="*/ 1831193 h 1864627"/>
              <a:gd name="connsiteX7" fmla="*/ 0 w 948611"/>
              <a:gd name="connsiteY7" fmla="*/ 21442 h 1864627"/>
              <a:gd name="connsiteX0" fmla="*/ 0 w 948611"/>
              <a:gd name="connsiteY0" fmla="*/ 21442 h 1864627"/>
              <a:gd name="connsiteX1" fmla="*/ 628993 w 948611"/>
              <a:gd name="connsiteY1" fmla="*/ 21442 h 1864627"/>
              <a:gd name="connsiteX2" fmla="*/ 786156 w 948611"/>
              <a:gd name="connsiteY2" fmla="*/ 0 h 1864627"/>
              <a:gd name="connsiteX3" fmla="*/ 943319 w 948611"/>
              <a:gd name="connsiteY3" fmla="*/ 495299 h 1864627"/>
              <a:gd name="connsiteX4" fmla="*/ 943319 w 948611"/>
              <a:gd name="connsiteY4" fmla="*/ 1452563 h 1864627"/>
              <a:gd name="connsiteX5" fmla="*/ 740911 w 948611"/>
              <a:gd name="connsiteY5" fmla="*/ 1840717 h 1864627"/>
              <a:gd name="connsiteX6" fmla="*/ 0 w 948611"/>
              <a:gd name="connsiteY6" fmla="*/ 1831193 h 1864627"/>
              <a:gd name="connsiteX7" fmla="*/ 0 w 948611"/>
              <a:gd name="connsiteY7" fmla="*/ 21442 h 1864627"/>
              <a:gd name="connsiteX0" fmla="*/ 0 w 948611"/>
              <a:gd name="connsiteY0" fmla="*/ 21442 h 1864627"/>
              <a:gd name="connsiteX1" fmla="*/ 628993 w 948611"/>
              <a:gd name="connsiteY1" fmla="*/ 21442 h 1864627"/>
              <a:gd name="connsiteX2" fmla="*/ 786156 w 948611"/>
              <a:gd name="connsiteY2" fmla="*/ 0 h 1864627"/>
              <a:gd name="connsiteX3" fmla="*/ 943319 w 948611"/>
              <a:gd name="connsiteY3" fmla="*/ 495299 h 1864627"/>
              <a:gd name="connsiteX4" fmla="*/ 943319 w 948611"/>
              <a:gd name="connsiteY4" fmla="*/ 1452563 h 1864627"/>
              <a:gd name="connsiteX5" fmla="*/ 740911 w 948611"/>
              <a:gd name="connsiteY5" fmla="*/ 1840717 h 1864627"/>
              <a:gd name="connsiteX6" fmla="*/ 0 w 948611"/>
              <a:gd name="connsiteY6" fmla="*/ 1831193 h 1864627"/>
              <a:gd name="connsiteX7" fmla="*/ 0 w 948611"/>
              <a:gd name="connsiteY7" fmla="*/ 21442 h 1864627"/>
              <a:gd name="connsiteX0" fmla="*/ 0 w 956544"/>
              <a:gd name="connsiteY0" fmla="*/ 35730 h 1878915"/>
              <a:gd name="connsiteX1" fmla="*/ 628993 w 956544"/>
              <a:gd name="connsiteY1" fmla="*/ 35730 h 1878915"/>
              <a:gd name="connsiteX2" fmla="*/ 781394 w 956544"/>
              <a:gd name="connsiteY2" fmla="*/ 0 h 1878915"/>
              <a:gd name="connsiteX3" fmla="*/ 943319 w 956544"/>
              <a:gd name="connsiteY3" fmla="*/ 509587 h 1878915"/>
              <a:gd name="connsiteX4" fmla="*/ 943319 w 956544"/>
              <a:gd name="connsiteY4" fmla="*/ 1466851 h 1878915"/>
              <a:gd name="connsiteX5" fmla="*/ 740911 w 956544"/>
              <a:gd name="connsiteY5" fmla="*/ 1855005 h 1878915"/>
              <a:gd name="connsiteX6" fmla="*/ 0 w 956544"/>
              <a:gd name="connsiteY6" fmla="*/ 1845481 h 1878915"/>
              <a:gd name="connsiteX7" fmla="*/ 0 w 956544"/>
              <a:gd name="connsiteY7" fmla="*/ 35730 h 1878915"/>
              <a:gd name="connsiteX0" fmla="*/ 0 w 956544"/>
              <a:gd name="connsiteY0" fmla="*/ 35730 h 1878915"/>
              <a:gd name="connsiteX1" fmla="*/ 628993 w 956544"/>
              <a:gd name="connsiteY1" fmla="*/ 35730 h 1878915"/>
              <a:gd name="connsiteX2" fmla="*/ 781394 w 956544"/>
              <a:gd name="connsiteY2" fmla="*/ 0 h 1878915"/>
              <a:gd name="connsiteX3" fmla="*/ 943319 w 956544"/>
              <a:gd name="connsiteY3" fmla="*/ 509587 h 1878915"/>
              <a:gd name="connsiteX4" fmla="*/ 943319 w 956544"/>
              <a:gd name="connsiteY4" fmla="*/ 1466851 h 1878915"/>
              <a:gd name="connsiteX5" fmla="*/ 740911 w 956544"/>
              <a:gd name="connsiteY5" fmla="*/ 1855005 h 1878915"/>
              <a:gd name="connsiteX6" fmla="*/ 0 w 956544"/>
              <a:gd name="connsiteY6" fmla="*/ 1845481 h 1878915"/>
              <a:gd name="connsiteX7" fmla="*/ 0 w 956544"/>
              <a:gd name="connsiteY7" fmla="*/ 35730 h 1878915"/>
              <a:gd name="connsiteX0" fmla="*/ 0 w 956544"/>
              <a:gd name="connsiteY0" fmla="*/ 35730 h 1878915"/>
              <a:gd name="connsiteX1" fmla="*/ 628993 w 956544"/>
              <a:gd name="connsiteY1" fmla="*/ 35730 h 1878915"/>
              <a:gd name="connsiteX2" fmla="*/ 781394 w 956544"/>
              <a:gd name="connsiteY2" fmla="*/ 0 h 1878915"/>
              <a:gd name="connsiteX3" fmla="*/ 943319 w 956544"/>
              <a:gd name="connsiteY3" fmla="*/ 509587 h 1878915"/>
              <a:gd name="connsiteX4" fmla="*/ 943319 w 956544"/>
              <a:gd name="connsiteY4" fmla="*/ 1466851 h 1878915"/>
              <a:gd name="connsiteX5" fmla="*/ 740911 w 956544"/>
              <a:gd name="connsiteY5" fmla="*/ 1855005 h 1878915"/>
              <a:gd name="connsiteX6" fmla="*/ 0 w 956544"/>
              <a:gd name="connsiteY6" fmla="*/ 1845481 h 1878915"/>
              <a:gd name="connsiteX7" fmla="*/ 0 w 956544"/>
              <a:gd name="connsiteY7" fmla="*/ 35730 h 1878915"/>
              <a:gd name="connsiteX0" fmla="*/ 0 w 956544"/>
              <a:gd name="connsiteY0" fmla="*/ 35730 h 1867727"/>
              <a:gd name="connsiteX1" fmla="*/ 628993 w 956544"/>
              <a:gd name="connsiteY1" fmla="*/ 35730 h 1867727"/>
              <a:gd name="connsiteX2" fmla="*/ 781394 w 956544"/>
              <a:gd name="connsiteY2" fmla="*/ 0 h 1867727"/>
              <a:gd name="connsiteX3" fmla="*/ 943319 w 956544"/>
              <a:gd name="connsiteY3" fmla="*/ 509587 h 1867727"/>
              <a:gd name="connsiteX4" fmla="*/ 943319 w 956544"/>
              <a:gd name="connsiteY4" fmla="*/ 1466851 h 1867727"/>
              <a:gd name="connsiteX5" fmla="*/ 731386 w 956544"/>
              <a:gd name="connsiteY5" fmla="*/ 1840718 h 1867727"/>
              <a:gd name="connsiteX6" fmla="*/ 0 w 956544"/>
              <a:gd name="connsiteY6" fmla="*/ 1845481 h 1867727"/>
              <a:gd name="connsiteX7" fmla="*/ 0 w 956544"/>
              <a:gd name="connsiteY7" fmla="*/ 35730 h 1867727"/>
              <a:gd name="connsiteX0" fmla="*/ 0 w 956544"/>
              <a:gd name="connsiteY0" fmla="*/ 35730 h 1867727"/>
              <a:gd name="connsiteX1" fmla="*/ 628993 w 956544"/>
              <a:gd name="connsiteY1" fmla="*/ 35730 h 1867727"/>
              <a:gd name="connsiteX2" fmla="*/ 781394 w 956544"/>
              <a:gd name="connsiteY2" fmla="*/ 0 h 1867727"/>
              <a:gd name="connsiteX3" fmla="*/ 943319 w 956544"/>
              <a:gd name="connsiteY3" fmla="*/ 509587 h 1867727"/>
              <a:gd name="connsiteX4" fmla="*/ 943319 w 956544"/>
              <a:gd name="connsiteY4" fmla="*/ 1466851 h 1867727"/>
              <a:gd name="connsiteX5" fmla="*/ 731386 w 956544"/>
              <a:gd name="connsiteY5" fmla="*/ 1840718 h 1867727"/>
              <a:gd name="connsiteX6" fmla="*/ 0 w 956544"/>
              <a:gd name="connsiteY6" fmla="*/ 1845481 h 1867727"/>
              <a:gd name="connsiteX7" fmla="*/ 0 w 956544"/>
              <a:gd name="connsiteY7" fmla="*/ 35730 h 1867727"/>
              <a:gd name="connsiteX0" fmla="*/ 0 w 956544"/>
              <a:gd name="connsiteY0" fmla="*/ 35730 h 1867727"/>
              <a:gd name="connsiteX1" fmla="*/ 628993 w 956544"/>
              <a:gd name="connsiteY1" fmla="*/ 35730 h 1867727"/>
              <a:gd name="connsiteX2" fmla="*/ 781394 w 956544"/>
              <a:gd name="connsiteY2" fmla="*/ 0 h 1867727"/>
              <a:gd name="connsiteX3" fmla="*/ 943319 w 956544"/>
              <a:gd name="connsiteY3" fmla="*/ 509587 h 1867727"/>
              <a:gd name="connsiteX4" fmla="*/ 943319 w 956544"/>
              <a:gd name="connsiteY4" fmla="*/ 1466851 h 1867727"/>
              <a:gd name="connsiteX5" fmla="*/ 731386 w 956544"/>
              <a:gd name="connsiteY5" fmla="*/ 1840718 h 1867727"/>
              <a:gd name="connsiteX6" fmla="*/ 0 w 956544"/>
              <a:gd name="connsiteY6" fmla="*/ 1845481 h 1867727"/>
              <a:gd name="connsiteX7" fmla="*/ 0 w 956544"/>
              <a:gd name="connsiteY7" fmla="*/ 35730 h 1867727"/>
              <a:gd name="connsiteX0" fmla="*/ 0 w 959593"/>
              <a:gd name="connsiteY0" fmla="*/ 35730 h 1867727"/>
              <a:gd name="connsiteX1" fmla="*/ 628993 w 959593"/>
              <a:gd name="connsiteY1" fmla="*/ 35730 h 1867727"/>
              <a:gd name="connsiteX2" fmla="*/ 781394 w 959593"/>
              <a:gd name="connsiteY2" fmla="*/ 0 h 1867727"/>
              <a:gd name="connsiteX3" fmla="*/ 943319 w 959593"/>
              <a:gd name="connsiteY3" fmla="*/ 509587 h 1867727"/>
              <a:gd name="connsiteX4" fmla="*/ 950463 w 959593"/>
              <a:gd name="connsiteY4" fmla="*/ 1466851 h 1867727"/>
              <a:gd name="connsiteX5" fmla="*/ 731386 w 959593"/>
              <a:gd name="connsiteY5" fmla="*/ 1840718 h 1867727"/>
              <a:gd name="connsiteX6" fmla="*/ 0 w 959593"/>
              <a:gd name="connsiteY6" fmla="*/ 1845481 h 1867727"/>
              <a:gd name="connsiteX7" fmla="*/ 0 w 959593"/>
              <a:gd name="connsiteY7" fmla="*/ 35730 h 1867727"/>
              <a:gd name="connsiteX0" fmla="*/ 0 w 959593"/>
              <a:gd name="connsiteY0" fmla="*/ 35730 h 1867727"/>
              <a:gd name="connsiteX1" fmla="*/ 628993 w 959593"/>
              <a:gd name="connsiteY1" fmla="*/ 35730 h 1867727"/>
              <a:gd name="connsiteX2" fmla="*/ 781394 w 959593"/>
              <a:gd name="connsiteY2" fmla="*/ 0 h 1867727"/>
              <a:gd name="connsiteX3" fmla="*/ 943319 w 959593"/>
              <a:gd name="connsiteY3" fmla="*/ 509587 h 1867727"/>
              <a:gd name="connsiteX4" fmla="*/ 950463 w 959593"/>
              <a:gd name="connsiteY4" fmla="*/ 1466851 h 1867727"/>
              <a:gd name="connsiteX5" fmla="*/ 731386 w 959593"/>
              <a:gd name="connsiteY5" fmla="*/ 1840718 h 1867727"/>
              <a:gd name="connsiteX6" fmla="*/ 0 w 959593"/>
              <a:gd name="connsiteY6" fmla="*/ 1845481 h 1867727"/>
              <a:gd name="connsiteX7" fmla="*/ 0 w 959593"/>
              <a:gd name="connsiteY7" fmla="*/ 35730 h 1867727"/>
              <a:gd name="connsiteX0" fmla="*/ 0 w 959593"/>
              <a:gd name="connsiteY0" fmla="*/ 35730 h 1845481"/>
              <a:gd name="connsiteX1" fmla="*/ 628993 w 959593"/>
              <a:gd name="connsiteY1" fmla="*/ 35730 h 1845481"/>
              <a:gd name="connsiteX2" fmla="*/ 781394 w 959593"/>
              <a:gd name="connsiteY2" fmla="*/ 0 h 1845481"/>
              <a:gd name="connsiteX3" fmla="*/ 943319 w 959593"/>
              <a:gd name="connsiteY3" fmla="*/ 509587 h 1845481"/>
              <a:gd name="connsiteX4" fmla="*/ 950463 w 959593"/>
              <a:gd name="connsiteY4" fmla="*/ 1466851 h 1845481"/>
              <a:gd name="connsiteX5" fmla="*/ 731386 w 959593"/>
              <a:gd name="connsiteY5" fmla="*/ 1840718 h 1845481"/>
              <a:gd name="connsiteX6" fmla="*/ 0 w 959593"/>
              <a:gd name="connsiteY6" fmla="*/ 1845481 h 1845481"/>
              <a:gd name="connsiteX7" fmla="*/ 0 w 959593"/>
              <a:gd name="connsiteY7" fmla="*/ 35730 h 1845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9593" h="1845481">
                <a:moveTo>
                  <a:pt x="0" y="35730"/>
                </a:moveTo>
                <a:lnTo>
                  <a:pt x="628993" y="35730"/>
                </a:lnTo>
                <a:cubicBezTo>
                  <a:pt x="719538" y="10725"/>
                  <a:pt x="698049" y="29772"/>
                  <a:pt x="781394" y="0"/>
                </a:cubicBezTo>
                <a:cubicBezTo>
                  <a:pt x="876643" y="94851"/>
                  <a:pt x="915141" y="265112"/>
                  <a:pt x="943319" y="509587"/>
                </a:cubicBezTo>
                <a:cubicBezTo>
                  <a:pt x="971497" y="754062"/>
                  <a:pt x="955623" y="1242615"/>
                  <a:pt x="950463" y="1466851"/>
                </a:cubicBezTo>
                <a:cubicBezTo>
                  <a:pt x="828621" y="1638700"/>
                  <a:pt x="793356" y="1737132"/>
                  <a:pt x="731386" y="1840718"/>
                </a:cubicBezTo>
                <a:cubicBezTo>
                  <a:pt x="555116" y="1846673"/>
                  <a:pt x="385027" y="1835162"/>
                  <a:pt x="0" y="1845481"/>
                </a:cubicBezTo>
                <a:lnTo>
                  <a:pt x="0" y="3573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1651861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67DA19-C242-6E57-0F61-F71D25834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Temperatuur </a:t>
            </a:r>
            <a:r>
              <a:rPr lang="nl-BE" b="0" noProof="0" dirty="0" err="1"/>
              <a:t>T</a:t>
            </a:r>
            <a:r>
              <a:rPr lang="nl-BE" b="0" baseline="-25000" noProof="0" dirty="0" err="1"/>
              <a:t>λ</a:t>
            </a:r>
            <a:r>
              <a:rPr lang="nl-BE" b="0" noProof="0" dirty="0"/>
              <a:t> = 2,17K : </a:t>
            </a:r>
            <a:r>
              <a:rPr lang="nl-BE" noProof="0" dirty="0">
                <a:solidFill>
                  <a:schemeClr val="accent2"/>
                </a:solidFill>
              </a:rPr>
              <a:t>nieuwe faseovergang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1927: "toevallig" gezien door W. </a:t>
            </a:r>
            <a:r>
              <a:rPr lang="nl-BE" b="0" noProof="0" dirty="0" err="1"/>
              <a:t>Keesom</a:t>
            </a:r>
            <a:r>
              <a:rPr lang="nl-BE" b="0" noProof="0" dirty="0"/>
              <a:t> (Nederland), kort na ontdekking vloeibaar helium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1937: echt ontdekt, onafhankelijk van elkaar door P. </a:t>
            </a:r>
            <a:r>
              <a:rPr lang="nl-BE" b="0" noProof="0" dirty="0" err="1"/>
              <a:t>Kapitsa</a:t>
            </a:r>
            <a:r>
              <a:rPr lang="nl-BE" b="0" noProof="0" dirty="0"/>
              <a:t> (Syrische Rijksuniversiteit) en J.F. Allen &amp; A.D. </a:t>
            </a:r>
            <a:r>
              <a:rPr lang="nl-BE" b="0" noProof="0" dirty="0" err="1"/>
              <a:t>Misener</a:t>
            </a:r>
            <a:r>
              <a:rPr lang="nl-BE" b="0" noProof="0" dirty="0"/>
              <a:t> (VK)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nl-BE" noProof="0" dirty="0"/>
              <a:t>jaren 40: u</a:t>
            </a:r>
            <a:r>
              <a:rPr lang="nl-BE" b="0" noProof="0" dirty="0"/>
              <a:t>itgelegd door L. Landau, F. London en L. </a:t>
            </a:r>
            <a:r>
              <a:rPr lang="nl-BE" b="0" noProof="0" dirty="0" err="1"/>
              <a:t>Tisza</a:t>
            </a:r>
            <a:r>
              <a:rPr lang="nl-BE" b="0" noProof="0" dirty="0"/>
              <a:t> (het beroemde 2-vloeistoffenmodel)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nl-BE" b="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Superfluïde toestand: unieke thermische en stromingseigenschappen </a:t>
            </a:r>
            <a:br>
              <a:rPr lang="nl-BE" b="0" noProof="0" dirty="0"/>
            </a:br>
            <a:r>
              <a:rPr lang="nl-BE" b="0" noProof="0" dirty="0"/>
              <a:t>verschillend van andere vloeistoffen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Zeer lage viscositeit van He II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Warmtetransportefficiëntie: hele hoge thermische </a:t>
            </a:r>
            <a:r>
              <a:rPr lang="nl-BE" b="0" noProof="0" dirty="0" err="1"/>
              <a:t>conductiviteit</a:t>
            </a:r>
            <a:endParaRPr lang="nl-BE" b="0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E49E454-0C6D-52C0-8970-203EB05C4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24474"/>
          </a:xfrm>
        </p:spPr>
        <p:txBody>
          <a:bodyPr/>
          <a:lstStyle/>
          <a:p>
            <a:r>
              <a:rPr lang="nl-BE" noProof="0" dirty="0"/>
              <a:t>Superfluïditeit van </a:t>
            </a:r>
            <a:r>
              <a:rPr lang="nl-BE" baseline="30000" noProof="0" dirty="0"/>
              <a:t>4</a:t>
            </a:r>
            <a:r>
              <a:rPr lang="nl-BE" noProof="0" dirty="0"/>
              <a:t>He: He II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7AFDCD-ABDE-83DE-A299-6B461FB43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C449A-0F04-B391-DFEA-7DD0AD72A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96D60-A7EC-E435-17E3-ABEECE26D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16</a:t>
            </a:fld>
            <a:endParaRPr lang="nl-BE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1FE2F1-4385-47EF-388B-CF6F9CE9C2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183" y="3912557"/>
            <a:ext cx="2867390" cy="23857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AE398C-49F9-4138-9829-2EACAEFCEBF1}"/>
              </a:ext>
            </a:extLst>
          </p:cNvPr>
          <p:cNvSpPr txBox="1"/>
          <p:nvPr/>
        </p:nvSpPr>
        <p:spPr>
          <a:xfrm>
            <a:off x="5877029" y="5554120"/>
            <a:ext cx="3134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00" i="1" noProof="0" dirty="0"/>
              <a:t>Helium warmtecapaciteit rond </a:t>
            </a:r>
            <a:r>
              <a:rPr lang="nl-BE" sz="1200" i="1" noProof="0" dirty="0" err="1"/>
              <a:t>lambda</a:t>
            </a:r>
            <a:r>
              <a:rPr lang="nl-BE" sz="1200" i="1" noProof="0" dirty="0"/>
              <a:t> punt </a:t>
            </a:r>
          </a:p>
          <a:p>
            <a:r>
              <a:rPr lang="nl-BE" sz="1200" i="1" noProof="0" dirty="0"/>
              <a:t>(eerste plot van </a:t>
            </a:r>
            <a:r>
              <a:rPr lang="nl-BE" sz="1200" i="1" noProof="0" dirty="0" err="1"/>
              <a:t>Keesom</a:t>
            </a:r>
            <a:r>
              <a:rPr lang="nl-BE" sz="1200" i="1" noProof="0" dirty="0"/>
              <a:t> in 1927)</a:t>
            </a:r>
          </a:p>
        </p:txBody>
      </p:sp>
    </p:spTree>
    <p:extLst>
      <p:ext uri="{BB962C8B-B14F-4D97-AF65-F5344CB8AC3E}">
        <p14:creationId xmlns:p14="http://schemas.microsoft.com/office/powerpoint/2010/main" val="35923433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062269-5877-CEEC-409F-61DA851DEA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3CF9F6-250A-31A5-40C2-F897C047A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914649"/>
            <a:ext cx="11376024" cy="328612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1 liter vloeistof = 700 liter gas bij omgevingsdruk/temperatuur!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Vloeibaar helium: potentiële energie om voor ontploffingen te zorgen!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De juiste veiligheidsmaatregelen zijn nodig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3380DC-9813-E715-FB8A-E539C6CAC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Helium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C9F5B-3473-6361-69D3-67EF9FD4A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E6088-D47C-D215-A17E-88C7A7091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28347A-95D3-52AD-AD36-40E771A05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17</a:t>
            </a:fld>
            <a:endParaRPr lang="nl-BE" noProof="0" dirty="0"/>
          </a:p>
        </p:txBody>
      </p:sp>
      <p:graphicFrame>
        <p:nvGraphicFramePr>
          <p:cNvPr id="9" name="Content Placeholder 1">
            <a:extLst>
              <a:ext uri="{FF2B5EF4-FFF2-40B4-BE49-F238E27FC236}">
                <a16:creationId xmlns:a16="http://schemas.microsoft.com/office/drawing/2014/main" id="{58652B61-9B1F-E84E-0402-A231E9EA5F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0729778"/>
              </p:ext>
            </p:extLst>
          </p:nvPr>
        </p:nvGraphicFramePr>
        <p:xfrm>
          <a:off x="407987" y="1114442"/>
          <a:ext cx="9787138" cy="1440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632802768"/>
                    </a:ext>
                  </a:extLst>
                </a:gridCol>
                <a:gridCol w="571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chemeClr val="bg1"/>
                          </a:solidFill>
                        </a:rPr>
                        <a:t>Eigenschap</a:t>
                      </a:r>
                    </a:p>
                  </a:txBody>
                  <a:tcPr marT="45717" marB="45717"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chemeClr val="bg1"/>
                          </a:solidFill>
                        </a:rPr>
                        <a:t>Eenheid</a:t>
                      </a:r>
                    </a:p>
                  </a:txBody>
                  <a:tcPr marT="45717" marB="45717"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chemeClr val="bg1"/>
                          </a:solidFill>
                        </a:rPr>
                        <a:t>He</a:t>
                      </a:r>
                    </a:p>
                  </a:txBody>
                  <a:tcPr marT="45717" marB="45717"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nl-BE" sz="1200" baseline="-25000" noProof="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T="45717" marB="45717"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chemeClr val="bg1"/>
                          </a:solidFill>
                        </a:rPr>
                        <a:t>Ar</a:t>
                      </a:r>
                    </a:p>
                  </a:txBody>
                  <a:tcPr marT="45717" marB="45717"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nl-BE" sz="1200" baseline="-25000" noProof="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T="45717" marB="45717"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chemeClr val="bg1"/>
                          </a:solidFill>
                        </a:rPr>
                        <a:t>O</a:t>
                      </a:r>
                      <a:r>
                        <a:rPr lang="nl-BE" sz="1200" baseline="-25000" noProof="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T="45717" marB="45717"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chemeClr val="bg1"/>
                          </a:solidFill>
                        </a:rPr>
                        <a:t>Kr</a:t>
                      </a:r>
                    </a:p>
                  </a:txBody>
                  <a:tcPr marT="45717" marB="45717"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chemeClr val="bg1"/>
                          </a:solidFill>
                        </a:rPr>
                        <a:t>Ne</a:t>
                      </a:r>
                    </a:p>
                  </a:txBody>
                  <a:tcPr marT="45717" marB="45717"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chemeClr val="bg1"/>
                          </a:solidFill>
                        </a:rPr>
                        <a:t>Air</a:t>
                      </a:r>
                    </a:p>
                  </a:txBody>
                  <a:tcPr marT="45717" marB="45717"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chemeClr val="bg1"/>
                          </a:solidFill>
                        </a:rPr>
                        <a:t>Water</a:t>
                      </a:r>
                      <a:endParaRPr lang="nl-BE" sz="1200" i="1" noProof="0" dirty="0">
                        <a:solidFill>
                          <a:schemeClr val="bg1"/>
                        </a:solidFill>
                      </a:endParaRPr>
                    </a:p>
                  </a:txBody>
                  <a:tcPr marT="45717" marB="45717"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nl-BE" sz="1200" noProof="0" dirty="0"/>
                        <a:t>Kooktemperatuur (Tb) </a:t>
                      </a:r>
                      <a:r>
                        <a:rPr lang="nl-BE" sz="1200" baseline="0" noProof="0" dirty="0"/>
                        <a:t>bij 1.013 bar</a:t>
                      </a:r>
                      <a:endParaRPr lang="nl-BE" sz="1200" noProof="0" dirty="0"/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/>
                        <a:t>[K]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4.2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77.3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87.3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20.3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90.2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119.8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27.1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78.8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rgbClr val="0000FF"/>
                          </a:solidFill>
                        </a:rPr>
                        <a:t>373</a:t>
                      </a:r>
                      <a:endParaRPr lang="nl-BE" sz="1200" i="1" noProof="0" dirty="0">
                        <a:solidFill>
                          <a:srgbClr val="0000FF"/>
                        </a:solidFill>
                      </a:endParaRP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nl-BE" sz="1200" noProof="0" dirty="0"/>
                        <a:t>Latente warmte (verdamping bij Tb)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/>
                        <a:t>[kJ/kg]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21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199.1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163.2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200" noProof="0" dirty="0"/>
                        <a:t>448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213.1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107.7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87.2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205.2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rgbClr val="0000FF"/>
                          </a:solidFill>
                        </a:rPr>
                        <a:t>2260</a:t>
                      </a:r>
                      <a:endParaRPr lang="nl-BE" sz="1200" i="1" noProof="0" dirty="0">
                        <a:solidFill>
                          <a:srgbClr val="0000FF"/>
                        </a:solidFill>
                      </a:endParaRP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rgbClr val="C00000"/>
                          </a:solidFill>
                        </a:rPr>
                        <a:t>Ratio volume</a:t>
                      </a:r>
                      <a:r>
                        <a:rPr lang="nl-BE" sz="1200" baseline="0" noProof="0" dirty="0">
                          <a:solidFill>
                            <a:srgbClr val="C00000"/>
                          </a:solidFill>
                        </a:rPr>
                        <a:t> gas (273 K) / vloeistof</a:t>
                      </a:r>
                      <a:endParaRPr lang="nl-BE" sz="1200" noProof="0" dirty="0">
                        <a:solidFill>
                          <a:srgbClr val="C00000"/>
                        </a:solidFill>
                      </a:endParaRP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rgbClr val="C00000"/>
                          </a:solidFill>
                        </a:rPr>
                        <a:t>[-]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chemeClr val="bg1"/>
                          </a:solidFill>
                        </a:rPr>
                        <a:t>709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rgbClr val="C00000"/>
                          </a:solidFill>
                        </a:rPr>
                        <a:t>652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rgbClr val="C00000"/>
                          </a:solidFill>
                        </a:rPr>
                        <a:t>795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rgbClr val="C00000"/>
                          </a:solidFill>
                        </a:rPr>
                        <a:t>798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rgbClr val="C00000"/>
                          </a:solidFill>
                        </a:rPr>
                        <a:t>808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rgbClr val="C00000"/>
                          </a:solidFill>
                        </a:rPr>
                        <a:t>653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rgbClr val="C00000"/>
                          </a:solidFill>
                        </a:rPr>
                        <a:t>1356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rgbClr val="C00000"/>
                          </a:solidFill>
                        </a:rPr>
                        <a:t>685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rgbClr val="0000FF"/>
                          </a:solidFill>
                        </a:rPr>
                        <a:t>-----</a:t>
                      </a:r>
                      <a:endParaRPr lang="nl-BE" sz="1200" i="1" noProof="0" dirty="0">
                        <a:solidFill>
                          <a:srgbClr val="0000FF"/>
                        </a:solidFill>
                      </a:endParaRP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200" noProof="0" dirty="0"/>
                        <a:t>Dichtheid vloeistof (bij Tb)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/>
                        <a:t>[kg/m3]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125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804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1400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71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1140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2413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1204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/>
                        <a:t>874</a:t>
                      </a: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200" noProof="0" dirty="0">
                          <a:solidFill>
                            <a:srgbClr val="0000FF"/>
                          </a:solidFill>
                        </a:rPr>
                        <a:t>960</a:t>
                      </a:r>
                      <a:endParaRPr lang="nl-BE" sz="1200" i="1" noProof="0" dirty="0">
                        <a:solidFill>
                          <a:srgbClr val="0000FF"/>
                        </a:solidFill>
                      </a:endParaRPr>
                    </a:p>
                  </a:txBody>
                  <a:tcPr marT="45717" marB="457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3" name="Picture 3">
            <a:extLst>
              <a:ext uri="{FF2B5EF4-FFF2-40B4-BE49-F238E27FC236}">
                <a16:creationId xmlns:a16="http://schemas.microsoft.com/office/drawing/2014/main" id="{18A9D616-AFB7-7A91-DC59-2E5377050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1862" y="3224211"/>
            <a:ext cx="2166938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4A3C40A-23E3-8B6C-65DA-90249E9C4644}"/>
              </a:ext>
            </a:extLst>
          </p:cNvPr>
          <p:cNvSpPr txBox="1"/>
          <p:nvPr/>
        </p:nvSpPr>
        <p:spPr>
          <a:xfrm>
            <a:off x="403202" y="6062275"/>
            <a:ext cx="401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00" i="1" noProof="0" dirty="0"/>
              <a:t>Afbeelding: </a:t>
            </a:r>
            <a:r>
              <a:rPr lang="nl-BE" sz="1200" i="1" noProof="0" dirty="0" err="1"/>
              <a:t>Cryogenic</a:t>
            </a:r>
            <a:r>
              <a:rPr lang="nl-BE" sz="1200" i="1" noProof="0" dirty="0"/>
              <a:t> Safety Training CERN (T. Koettig)</a:t>
            </a:r>
          </a:p>
        </p:txBody>
      </p:sp>
    </p:spTree>
    <p:extLst>
      <p:ext uri="{BB962C8B-B14F-4D97-AF65-F5344CB8AC3E}">
        <p14:creationId xmlns:p14="http://schemas.microsoft.com/office/powerpoint/2010/main" val="23363400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E23A7B-0A5B-86AE-5D7F-DE386D9D5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BE" b="0" noProof="0" dirty="0"/>
              <a:t>Supergeleidende magneet warmt lokaal klein beetje op</a:t>
            </a:r>
          </a:p>
          <a:p>
            <a:pPr marL="457200" indent="-457200">
              <a:buFont typeface="+mj-lt"/>
              <a:buAutoNum type="arabicPeriod"/>
            </a:pPr>
            <a:r>
              <a:rPr lang="nl-BE" b="0" noProof="0" dirty="0"/>
              <a:t>Supergeleidbaarheid gaat verloren</a:t>
            </a:r>
          </a:p>
          <a:p>
            <a:pPr marL="457200" indent="-457200">
              <a:buFont typeface="+mj-lt"/>
              <a:buAutoNum type="arabicPeriod"/>
            </a:pPr>
            <a:r>
              <a:rPr lang="nl-BE" b="0" noProof="0" dirty="0"/>
              <a:t>Elektrische weerstand komt terug</a:t>
            </a:r>
          </a:p>
          <a:p>
            <a:pPr marL="457200" indent="-457200">
              <a:buFont typeface="+mj-lt"/>
              <a:buAutoNum type="arabicPeriod"/>
            </a:pPr>
            <a:r>
              <a:rPr lang="nl-BE" b="0" noProof="0" dirty="0"/>
              <a:t>Nog meer warmteproductie</a:t>
            </a:r>
          </a:p>
          <a:p>
            <a:pPr marL="457200" indent="-457200">
              <a:buFont typeface="+mj-lt"/>
              <a:buAutoNum type="arabicPeriod"/>
            </a:pPr>
            <a:r>
              <a:rPr lang="nl-BE" b="0" noProof="0" dirty="0"/>
              <a:t>Vloeibaar helium verdampt razendsnel</a:t>
            </a:r>
          </a:p>
          <a:p>
            <a:pPr marL="457200" indent="-457200">
              <a:buFont typeface="+mj-lt"/>
              <a:buAutoNum type="arabicPeriod"/>
            </a:pPr>
            <a:r>
              <a:rPr lang="nl-BE" b="0" noProof="0" dirty="0"/>
              <a:t>Dat helium gas moet weg om ontploffing te voorkomen</a:t>
            </a:r>
          </a:p>
          <a:p>
            <a:endParaRPr lang="nl-BE" b="0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93F176-7E31-E379-0190-9EFB0D70A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 err="1"/>
              <a:t>Quench</a:t>
            </a:r>
            <a:endParaRPr lang="nl-BE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57675-DF6E-06DB-F847-1C77C7A72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12242-6759-3C88-8884-559F4AB89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F99FDA-6004-A27B-4ED6-F2D543E69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18</a:t>
            </a:fld>
            <a:endParaRPr lang="nl-BE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BF146C-44BB-2277-B70D-B4136FE2EC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989" y="1439335"/>
            <a:ext cx="3790811" cy="28431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BF18353-6916-6D8C-48BA-EDD0310108F0}"/>
              </a:ext>
            </a:extLst>
          </p:cNvPr>
          <p:cNvSpPr txBox="1"/>
          <p:nvPr/>
        </p:nvSpPr>
        <p:spPr>
          <a:xfrm>
            <a:off x="403202" y="6062275"/>
            <a:ext cx="401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00" i="1" noProof="0" dirty="0"/>
              <a:t>Afbeelding: </a:t>
            </a:r>
            <a:r>
              <a:rPr lang="nl-BE" sz="1200" i="1" noProof="0" dirty="0" err="1"/>
              <a:t>Cryogenic</a:t>
            </a:r>
            <a:r>
              <a:rPr lang="nl-BE" sz="1200" i="1" noProof="0" dirty="0"/>
              <a:t> Safety Training CERN (T. Koettig)</a:t>
            </a:r>
          </a:p>
        </p:txBody>
      </p:sp>
    </p:spTree>
    <p:extLst>
      <p:ext uri="{BB962C8B-B14F-4D97-AF65-F5344CB8AC3E}">
        <p14:creationId xmlns:p14="http://schemas.microsoft.com/office/powerpoint/2010/main" val="37376554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21968B3-00E4-13AD-CB36-EE307903C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Hoe maak je vloeibaar He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C7D46A-C4DF-A7BC-01A8-479332D77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1BE-D6AB-0259-3C51-19EB8BDAB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48672-5DF1-57BF-00B2-DD3F4731F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19</a:t>
            </a:fld>
            <a:endParaRPr lang="nl-BE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AE7104-EA85-430C-429C-06159A0A3E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439"/>
          <a:stretch>
            <a:fillRect/>
          </a:stretch>
        </p:blipFill>
        <p:spPr>
          <a:xfrm>
            <a:off x="1921698" y="1876208"/>
            <a:ext cx="2555737" cy="365576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80DA7C7-0F0E-1827-F71B-3DAD8565E2BE}"/>
              </a:ext>
            </a:extLst>
          </p:cNvPr>
          <p:cNvSpPr txBox="1"/>
          <p:nvPr/>
        </p:nvSpPr>
        <p:spPr>
          <a:xfrm>
            <a:off x="3199566" y="5603768"/>
            <a:ext cx="12778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900" noProof="0" dirty="0"/>
              <a:t>Afbeelding: (</a:t>
            </a:r>
            <a:r>
              <a:rPr lang="nl-BE" sz="900" noProof="0" dirty="0">
                <a:hlinkClick r:id="rId3"/>
              </a:rPr>
              <a:t>Link</a:t>
            </a:r>
            <a:r>
              <a:rPr lang="nl-BE" sz="900" noProof="0" dirty="0"/>
              <a:t>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2C1ADE1-FA80-09FE-CC67-23BCC8767B9D}"/>
              </a:ext>
            </a:extLst>
          </p:cNvPr>
          <p:cNvCxnSpPr>
            <a:cxnSpLocks/>
          </p:cNvCxnSpPr>
          <p:nvPr/>
        </p:nvCxnSpPr>
        <p:spPr>
          <a:xfrm>
            <a:off x="1921698" y="2785188"/>
            <a:ext cx="276383" cy="179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2F578E7-8662-9BC7-D13B-DB6B80058119}"/>
              </a:ext>
            </a:extLst>
          </p:cNvPr>
          <p:cNvSpPr txBox="1"/>
          <p:nvPr/>
        </p:nvSpPr>
        <p:spPr>
          <a:xfrm>
            <a:off x="369281" y="2486676"/>
            <a:ext cx="1828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BE" sz="1600" noProof="0" dirty="0"/>
              <a:t>Expansieventiel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6FABEF6-B743-6C8F-B9F7-6755D53A530E}"/>
              </a:ext>
            </a:extLst>
          </p:cNvPr>
          <p:cNvCxnSpPr>
            <a:cxnSpLocks/>
          </p:cNvCxnSpPr>
          <p:nvPr/>
        </p:nvCxnSpPr>
        <p:spPr>
          <a:xfrm>
            <a:off x="2336272" y="1748092"/>
            <a:ext cx="381526" cy="4369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BE787D-011B-8DEB-6A3C-67EADBB7C21D}"/>
              </a:ext>
            </a:extLst>
          </p:cNvPr>
          <p:cNvCxnSpPr>
            <a:cxnSpLocks/>
          </p:cNvCxnSpPr>
          <p:nvPr/>
        </p:nvCxnSpPr>
        <p:spPr>
          <a:xfrm flipV="1">
            <a:off x="1809989" y="4439197"/>
            <a:ext cx="289823" cy="1437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8966D56-8110-FBEA-64E0-8FFFAF606358}"/>
              </a:ext>
            </a:extLst>
          </p:cNvPr>
          <p:cNvSpPr txBox="1"/>
          <p:nvPr/>
        </p:nvSpPr>
        <p:spPr>
          <a:xfrm>
            <a:off x="369281" y="4515319"/>
            <a:ext cx="1828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BE" sz="1600" noProof="0" dirty="0"/>
              <a:t>Condensator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C9CACB-3DBB-10AE-F2DC-3744DB6800E4}"/>
              </a:ext>
            </a:extLst>
          </p:cNvPr>
          <p:cNvSpPr txBox="1"/>
          <p:nvPr/>
        </p:nvSpPr>
        <p:spPr>
          <a:xfrm>
            <a:off x="1145489" y="1520550"/>
            <a:ext cx="11907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BE" sz="1600" noProof="0" dirty="0"/>
              <a:t>Verdamper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BFE46E3-C398-6AB5-21FA-14D0A2C978A6}"/>
              </a:ext>
            </a:extLst>
          </p:cNvPr>
          <p:cNvCxnSpPr>
            <a:cxnSpLocks/>
          </p:cNvCxnSpPr>
          <p:nvPr/>
        </p:nvCxnSpPr>
        <p:spPr>
          <a:xfrm flipV="1">
            <a:off x="2336272" y="5275745"/>
            <a:ext cx="381526" cy="384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44028B5-118B-3420-DA1E-F208FA12BF09}"/>
              </a:ext>
            </a:extLst>
          </p:cNvPr>
          <p:cNvSpPr txBox="1"/>
          <p:nvPr/>
        </p:nvSpPr>
        <p:spPr>
          <a:xfrm>
            <a:off x="1040500" y="5575977"/>
            <a:ext cx="12957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BE" sz="1600" noProof="0" dirty="0"/>
              <a:t>Compressor</a:t>
            </a:r>
          </a:p>
        </p:txBody>
      </p:sp>
      <p:pic>
        <p:nvPicPr>
          <p:cNvPr id="8200" name="Picture 8" descr="Clean Condenser Coil Fridge + Impressive Cyclopentane Fridge">
            <a:extLst>
              <a:ext uri="{FF2B5EF4-FFF2-40B4-BE49-F238E27FC236}">
                <a16:creationId xmlns:a16="http://schemas.microsoft.com/office/drawing/2014/main" id="{02666BD9-51D8-917D-91C7-6BE068A10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7327" y="-647734"/>
            <a:ext cx="2371832" cy="1783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ounded Rectangle 5">
            <a:extLst>
              <a:ext uri="{FF2B5EF4-FFF2-40B4-BE49-F238E27FC236}">
                <a16:creationId xmlns:a16="http://schemas.microsoft.com/office/drawing/2014/main" id="{5D803540-F6D3-C608-F69F-E839B34D5F88}"/>
              </a:ext>
            </a:extLst>
          </p:cNvPr>
          <p:cNvSpPr/>
          <p:nvPr/>
        </p:nvSpPr>
        <p:spPr>
          <a:xfrm>
            <a:off x="5166399" y="1748092"/>
            <a:ext cx="2880000" cy="864000"/>
          </a:xfrm>
          <a:prstGeom prst="roundRect">
            <a:avLst/>
          </a:prstGeom>
          <a:solidFill>
            <a:srgbClr val="0054A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600" b="1" noProof="0" dirty="0"/>
              <a:t>Compressor</a:t>
            </a:r>
          </a:p>
          <a:p>
            <a:pPr algn="ctr"/>
            <a:r>
              <a:rPr lang="nl-BE" sz="1600" noProof="0" dirty="0">
                <a:sym typeface="Wingdings" panose="05000000000000000000" pitchFamily="2" charset="2"/>
              </a:rPr>
              <a:t> Comprimeren gas</a:t>
            </a:r>
            <a:endParaRPr lang="nl-BE" sz="1600" noProof="0" dirty="0"/>
          </a:p>
        </p:txBody>
      </p:sp>
      <p:sp>
        <p:nvSpPr>
          <p:cNvPr id="32" name="Rounded Rectangle 6">
            <a:extLst>
              <a:ext uri="{FF2B5EF4-FFF2-40B4-BE49-F238E27FC236}">
                <a16:creationId xmlns:a16="http://schemas.microsoft.com/office/drawing/2014/main" id="{C1BB8751-C475-208E-6B6B-85FC7B8F2811}"/>
              </a:ext>
            </a:extLst>
          </p:cNvPr>
          <p:cNvSpPr/>
          <p:nvPr/>
        </p:nvSpPr>
        <p:spPr>
          <a:xfrm>
            <a:off x="5166398" y="3422605"/>
            <a:ext cx="2880000" cy="864000"/>
          </a:xfrm>
          <a:prstGeom prst="roundRect">
            <a:avLst/>
          </a:prstGeom>
          <a:solidFill>
            <a:srgbClr val="0054A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600" b="1" noProof="0" dirty="0"/>
              <a:t>Koelbox</a:t>
            </a:r>
          </a:p>
          <a:p>
            <a:pPr algn="ctr"/>
            <a:r>
              <a:rPr lang="nl-BE" sz="1600" noProof="0" dirty="0">
                <a:sym typeface="Wingdings" panose="05000000000000000000" pitchFamily="2" charset="2"/>
              </a:rPr>
              <a:t> Expansie van gas om het af te koelen</a:t>
            </a:r>
            <a:endParaRPr lang="nl-BE" sz="1600" noProof="0" dirty="0"/>
          </a:p>
        </p:txBody>
      </p:sp>
      <p:sp>
        <p:nvSpPr>
          <p:cNvPr id="33" name="Rounded Rectangle 7">
            <a:extLst>
              <a:ext uri="{FF2B5EF4-FFF2-40B4-BE49-F238E27FC236}">
                <a16:creationId xmlns:a16="http://schemas.microsoft.com/office/drawing/2014/main" id="{14293CDF-A5CC-CF40-E4F3-8DC9E14C89F2}"/>
              </a:ext>
            </a:extLst>
          </p:cNvPr>
          <p:cNvSpPr/>
          <p:nvPr/>
        </p:nvSpPr>
        <p:spPr>
          <a:xfrm>
            <a:off x="5166399" y="5100315"/>
            <a:ext cx="2880000" cy="864000"/>
          </a:xfrm>
          <a:prstGeom prst="roundRect">
            <a:avLst/>
          </a:prstGeom>
          <a:solidFill>
            <a:srgbClr val="0054A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600" b="1" noProof="0" dirty="0"/>
              <a:t>Distributie/Evaporatie</a:t>
            </a:r>
          </a:p>
          <a:p>
            <a:pPr marL="285750" indent="-285750" algn="ctr">
              <a:buFont typeface="Wingdings" panose="05000000000000000000" pitchFamily="2" charset="2"/>
              <a:buChar char="è"/>
            </a:pPr>
            <a:r>
              <a:rPr lang="nl-BE" sz="1600" noProof="0" dirty="0">
                <a:sym typeface="Wingdings" panose="05000000000000000000" pitchFamily="2" charset="2"/>
              </a:rPr>
              <a:t>Warmtebelasting</a:t>
            </a:r>
          </a:p>
        </p:txBody>
      </p:sp>
      <p:pic>
        <p:nvPicPr>
          <p:cNvPr id="8202" name="Picture 10" descr="The challenge of keeping cool – CERN Courier">
            <a:extLst>
              <a:ext uri="{FF2B5EF4-FFF2-40B4-BE49-F238E27FC236}">
                <a16:creationId xmlns:a16="http://schemas.microsoft.com/office/drawing/2014/main" id="{F05AD346-FE96-6587-4B3E-F6341C34C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7255" y="238288"/>
            <a:ext cx="2647521" cy="217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1A3CA52B-3C3A-3750-6D47-A9C67968E26A}"/>
              </a:ext>
            </a:extLst>
          </p:cNvPr>
          <p:cNvSpPr txBox="1"/>
          <p:nvPr/>
        </p:nvSpPr>
        <p:spPr>
          <a:xfrm>
            <a:off x="10696907" y="2406458"/>
            <a:ext cx="12778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900" noProof="0" dirty="0"/>
              <a:t>Afbeelding: (</a:t>
            </a:r>
            <a:r>
              <a:rPr lang="nl-BE" sz="900" noProof="0" dirty="0">
                <a:hlinkClick r:id="rId6"/>
              </a:rPr>
              <a:t>Link</a:t>
            </a:r>
            <a:r>
              <a:rPr lang="nl-BE" sz="900" noProof="0" dirty="0"/>
              <a:t>)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0A554B8-1295-DF14-7004-F012DABCB0A8}"/>
              </a:ext>
            </a:extLst>
          </p:cNvPr>
          <p:cNvCxnSpPr>
            <a:cxnSpLocks/>
          </p:cNvCxnSpPr>
          <p:nvPr/>
        </p:nvCxnSpPr>
        <p:spPr>
          <a:xfrm flipV="1">
            <a:off x="7390176" y="4286605"/>
            <a:ext cx="0" cy="804918"/>
          </a:xfrm>
          <a:prstGeom prst="straightConnector1">
            <a:avLst/>
          </a:prstGeom>
          <a:ln w="57150">
            <a:solidFill>
              <a:srgbClr val="00B0F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833B40F4-44AD-ED17-D00E-B218F3185C15}"/>
              </a:ext>
            </a:extLst>
          </p:cNvPr>
          <p:cNvSpPr txBox="1"/>
          <p:nvPr/>
        </p:nvSpPr>
        <p:spPr>
          <a:xfrm>
            <a:off x="7511636" y="447227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noProof="0" dirty="0">
                <a:solidFill>
                  <a:srgbClr val="00B0F0"/>
                </a:solidFill>
              </a:rPr>
              <a:t>Vloeistof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8F8DC50-50BD-63A4-BD0E-6D60A7656493}"/>
              </a:ext>
            </a:extLst>
          </p:cNvPr>
          <p:cNvCxnSpPr>
            <a:cxnSpLocks/>
          </p:cNvCxnSpPr>
          <p:nvPr/>
        </p:nvCxnSpPr>
        <p:spPr>
          <a:xfrm>
            <a:off x="5754807" y="4286605"/>
            <a:ext cx="0" cy="804918"/>
          </a:xfrm>
          <a:prstGeom prst="straightConnector1">
            <a:avLst/>
          </a:prstGeom>
          <a:ln w="5715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9439C4C-C87B-AF49-15AB-810B999D46E4}"/>
              </a:ext>
            </a:extLst>
          </p:cNvPr>
          <p:cNvCxnSpPr>
            <a:cxnSpLocks/>
          </p:cNvCxnSpPr>
          <p:nvPr/>
        </p:nvCxnSpPr>
        <p:spPr>
          <a:xfrm>
            <a:off x="5754807" y="2610515"/>
            <a:ext cx="0" cy="804918"/>
          </a:xfrm>
          <a:prstGeom prst="straightConnector1">
            <a:avLst/>
          </a:prstGeom>
          <a:ln w="5715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24ABCEF-0C33-0F3E-C504-A39108C72200}"/>
              </a:ext>
            </a:extLst>
          </p:cNvPr>
          <p:cNvSpPr txBox="1"/>
          <p:nvPr/>
        </p:nvSpPr>
        <p:spPr>
          <a:xfrm>
            <a:off x="5146948" y="4551151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noProof="0" dirty="0">
                <a:solidFill>
                  <a:schemeClr val="bg1">
                    <a:lumMod val="65000"/>
                  </a:schemeClr>
                </a:solidFill>
              </a:rPr>
              <a:t>Gas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4539946-F7BA-CAEE-0260-25918844F496}"/>
              </a:ext>
            </a:extLst>
          </p:cNvPr>
          <p:cNvSpPr txBox="1"/>
          <p:nvPr/>
        </p:nvSpPr>
        <p:spPr>
          <a:xfrm>
            <a:off x="4539045" y="2875958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noProof="0" dirty="0">
                <a:solidFill>
                  <a:schemeClr val="bg1">
                    <a:lumMod val="65000"/>
                  </a:schemeClr>
                </a:solidFill>
              </a:rPr>
              <a:t>Lage druk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5FB037D-2CDC-26BD-11F1-B7D65B226394}"/>
              </a:ext>
            </a:extLst>
          </p:cNvPr>
          <p:cNvCxnSpPr>
            <a:cxnSpLocks/>
          </p:cNvCxnSpPr>
          <p:nvPr/>
        </p:nvCxnSpPr>
        <p:spPr>
          <a:xfrm flipV="1">
            <a:off x="7390176" y="2615290"/>
            <a:ext cx="0" cy="804918"/>
          </a:xfrm>
          <a:prstGeom prst="straightConnector1">
            <a:avLst/>
          </a:prstGeom>
          <a:ln w="5715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57B0A1EF-FF6A-CC1B-CE12-CF5D8812F92E}"/>
              </a:ext>
            </a:extLst>
          </p:cNvPr>
          <p:cNvSpPr txBox="1"/>
          <p:nvPr/>
        </p:nvSpPr>
        <p:spPr>
          <a:xfrm>
            <a:off x="7421869" y="2736183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noProof="0" dirty="0">
                <a:solidFill>
                  <a:schemeClr val="bg1">
                    <a:lumMod val="65000"/>
                  </a:schemeClr>
                </a:solidFill>
              </a:rPr>
              <a:t>Hoge druk</a:t>
            </a:r>
          </a:p>
        </p:txBody>
      </p:sp>
      <p:pic>
        <p:nvPicPr>
          <p:cNvPr id="8204" name="Picture 12" descr="Linde Engineering to Support Major Upgrade of CERN's Large Hadron Collider  | A Linde Company">
            <a:extLst>
              <a:ext uri="{FF2B5EF4-FFF2-40B4-BE49-F238E27FC236}">
                <a16:creationId xmlns:a16="http://schemas.microsoft.com/office/drawing/2014/main" id="{3510A5C0-A16A-2A70-4A6D-C76245515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3771" y="4656936"/>
            <a:ext cx="2651005" cy="149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9F8BD164-F951-D3FA-A03E-BBF6245867B7}"/>
              </a:ext>
            </a:extLst>
          </p:cNvPr>
          <p:cNvSpPr txBox="1"/>
          <p:nvPr/>
        </p:nvSpPr>
        <p:spPr>
          <a:xfrm>
            <a:off x="9715501" y="6147543"/>
            <a:ext cx="22592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900" noProof="0" dirty="0"/>
              <a:t>Afbeelding: Daniel </a:t>
            </a:r>
            <a:r>
              <a:rPr lang="nl-BE" sz="900" noProof="0" dirty="0" err="1"/>
              <a:t>Dominguez</a:t>
            </a:r>
            <a:r>
              <a:rPr lang="nl-BE" sz="900" noProof="0" dirty="0"/>
              <a:t> / CERN</a:t>
            </a:r>
          </a:p>
        </p:txBody>
      </p:sp>
      <p:pic>
        <p:nvPicPr>
          <p:cNvPr id="8206" name="Picture 14" descr="Benjamin Bradu's HomePage">
            <a:extLst>
              <a:ext uri="{FF2B5EF4-FFF2-40B4-BE49-F238E27FC236}">
                <a16:creationId xmlns:a16="http://schemas.microsoft.com/office/drawing/2014/main" id="{B219048D-6EA9-5B03-11A9-1834F1C66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7255" y="2914156"/>
            <a:ext cx="2647521" cy="1302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179BEF41-D952-7E37-0F1C-85EF022EA144}"/>
              </a:ext>
            </a:extLst>
          </p:cNvPr>
          <p:cNvSpPr txBox="1"/>
          <p:nvPr/>
        </p:nvSpPr>
        <p:spPr>
          <a:xfrm>
            <a:off x="10696907" y="4219754"/>
            <a:ext cx="12778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900" noProof="0" dirty="0"/>
              <a:t>Afbeelding: (</a:t>
            </a:r>
            <a:r>
              <a:rPr lang="nl-BE" sz="900" noProof="0" dirty="0">
                <a:hlinkClick r:id="rId9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8210" name="Picture 18">
            <a:extLst>
              <a:ext uri="{FF2B5EF4-FFF2-40B4-BE49-F238E27FC236}">
                <a16:creationId xmlns:a16="http://schemas.microsoft.com/office/drawing/2014/main" id="{27C093C5-3FC2-30E2-82C2-A518D3779F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588" y="3429000"/>
            <a:ext cx="816272" cy="8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6FEAB8E0-342E-92B2-D2A0-EC6FD05E1A01}"/>
              </a:ext>
            </a:extLst>
          </p:cNvPr>
          <p:cNvSpPr txBox="1"/>
          <p:nvPr/>
        </p:nvSpPr>
        <p:spPr>
          <a:xfrm>
            <a:off x="8337289" y="4219754"/>
            <a:ext cx="12778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Afbeelding: (</a:t>
            </a:r>
            <a:r>
              <a:rPr lang="nl-BE" sz="900" noProof="0" dirty="0">
                <a:hlinkClick r:id="rId11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420AF5E5-2894-8384-532D-30BA447ECB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42093" y="238288"/>
            <a:ext cx="925222" cy="73798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16A3B9BB-6B9B-C739-E87F-5C4577C67CAB}"/>
              </a:ext>
            </a:extLst>
          </p:cNvPr>
          <p:cNvSpPr txBox="1"/>
          <p:nvPr/>
        </p:nvSpPr>
        <p:spPr>
          <a:xfrm>
            <a:off x="8105263" y="1020149"/>
            <a:ext cx="12778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Afbeelding: (</a:t>
            </a:r>
            <a:r>
              <a:rPr lang="nl-BE" sz="900" noProof="0" dirty="0">
                <a:hlinkClick r:id="rId13"/>
              </a:rPr>
              <a:t>Link</a:t>
            </a:r>
            <a:r>
              <a:rPr lang="nl-BE" sz="900" noProof="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8056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0" grpId="0"/>
      <p:bldP spid="23" grpId="0"/>
      <p:bldP spid="31" grpId="0" animBg="1"/>
      <p:bldP spid="32" grpId="0" animBg="1"/>
      <p:bldP spid="33" grpId="0" animBg="1"/>
      <p:bldP spid="35" grpId="0"/>
      <p:bldP spid="37" grpId="0"/>
      <p:bldP spid="41" grpId="0"/>
      <p:bldP spid="42" grpId="0"/>
      <p:bldP spid="44" grpId="0"/>
      <p:bldP spid="46" grpId="0"/>
      <p:bldP spid="47" grpId="0"/>
      <p:bldP spid="48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9971E32-DDFD-FAC8-62DC-11F1EBD0C0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Mijn achtergrond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Mijn werk op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Cursus </a:t>
            </a:r>
            <a:r>
              <a:rPr lang="nl-BE" b="0" noProof="0" dirty="0" err="1"/>
              <a:t>cryogenie</a:t>
            </a:r>
            <a:r>
              <a:rPr lang="nl-BE" b="0" noProof="0" dirty="0"/>
              <a:t> (</a:t>
            </a:r>
            <a:r>
              <a:rPr lang="nl-BE" b="0" i="1" noProof="0" dirty="0" err="1"/>
              <a:t>cryogenics</a:t>
            </a:r>
            <a:r>
              <a:rPr lang="nl-BE" b="0" noProof="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Cryogene toepassingen</a:t>
            </a:r>
          </a:p>
          <a:p>
            <a:endParaRPr lang="nl-BE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BFF081A-0ED2-3BEC-7DCE-6F2FC065D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Inhoud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51BC7-3B94-8322-7B5F-39A714F7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D1C3F-93BB-3FF2-64C8-772E252AB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91BF6-FE2F-346B-69A8-150A76462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2</a:t>
            </a:fld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27114917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24612-EAE0-2385-0430-41A2C51A8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</a:t>
            </a:r>
            <a:r>
              <a:rPr lang="en-US" dirty="0" err="1"/>
              <a:t>Koelbox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993177-9980-7179-D563-D870175CB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5C743-714D-1497-C965-9A7471FCF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6B7298-3AA7-ADFA-1951-19D7CD884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Content Placeholder 5" descr="Picture2.png">
            <a:extLst>
              <a:ext uri="{FF2B5EF4-FFF2-40B4-BE49-F238E27FC236}">
                <a16:creationId xmlns:a16="http://schemas.microsoft.com/office/drawing/2014/main" id="{0C25FC40-41E8-8836-54F1-EE73081231B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4245" y="1051378"/>
            <a:ext cx="8229600" cy="36632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640C4D-0B79-C3FC-FD4E-679FFFF75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739" y="4920747"/>
            <a:ext cx="2333434" cy="8294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9DACEC-4453-AE6F-AD41-B9CCED969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5174" y="1107833"/>
            <a:ext cx="2327509" cy="29746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C7E02A0-AFD7-C189-8975-6409020D8E8A}"/>
              </a:ext>
            </a:extLst>
          </p:cNvPr>
          <p:cNvSpPr txBox="1"/>
          <p:nvPr/>
        </p:nvSpPr>
        <p:spPr>
          <a:xfrm>
            <a:off x="9055174" y="791048"/>
            <a:ext cx="260195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/>
              <a:t>Linde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44D64F-94EE-F3EF-6B1A-6588A4F071F7}"/>
              </a:ext>
            </a:extLst>
          </p:cNvPr>
          <p:cNvSpPr txBox="1"/>
          <p:nvPr/>
        </p:nvSpPr>
        <p:spPr>
          <a:xfrm>
            <a:off x="407987" y="6017949"/>
            <a:ext cx="37353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Afbeeldingen: LHC compressor station </a:t>
            </a:r>
            <a:r>
              <a:rPr lang="nl-BE" sz="900" noProof="0" dirty="0" err="1"/>
              <a:t>operation</a:t>
            </a:r>
            <a:r>
              <a:rPr lang="nl-BE" sz="900" noProof="0" dirty="0"/>
              <a:t> – Joe Pews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67BBBE-7966-309F-4722-4B3A9158DB89}"/>
              </a:ext>
            </a:extLst>
          </p:cNvPr>
          <p:cNvSpPr txBox="1"/>
          <p:nvPr/>
        </p:nvSpPr>
        <p:spPr>
          <a:xfrm>
            <a:off x="9055174" y="4598458"/>
            <a:ext cx="260195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/>
              <a:t>Air Liquide</a:t>
            </a:r>
          </a:p>
        </p:txBody>
      </p:sp>
    </p:spTree>
    <p:extLst>
      <p:ext uri="{BB962C8B-B14F-4D97-AF65-F5344CB8AC3E}">
        <p14:creationId xmlns:p14="http://schemas.microsoft.com/office/powerpoint/2010/main" val="116061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247DB6-A0C6-1023-46D2-A6B9DEF22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Binnenin een koelbox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41B11-B8CB-759B-3F30-246D740F3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9D65A-6AA4-7933-15EE-D072DD0D5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CEE9A-9500-5F9D-ED66-0C2447E89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21</a:t>
            </a:fld>
            <a:endParaRPr lang="nl-BE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289B54-5F69-7B14-C9C1-4DB6E05AC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2312756"/>
            <a:ext cx="1728436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ryogenic installation at P4 during LS2">
            <a:extLst>
              <a:ext uri="{FF2B5EF4-FFF2-40B4-BE49-F238E27FC236}">
                <a16:creationId xmlns:a16="http://schemas.microsoft.com/office/drawing/2014/main" id="{0DA251DF-4878-C5D8-CFD5-895398683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077" y="2349000"/>
            <a:ext cx="32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9C3904-DF7B-C15E-BF5A-CD084F76DA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8553" y="2349000"/>
            <a:ext cx="3060247" cy="21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51F1CF-B7D2-4036-4481-531DD0E584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361" y="2349000"/>
            <a:ext cx="218224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238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E7A3BB-C36E-E7E6-BE0F-3D0D5C39BA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Typische</a:t>
            </a:r>
            <a:r>
              <a:rPr lang="en-US" dirty="0"/>
              <a:t> </a:t>
            </a:r>
            <a:r>
              <a:rPr lang="en-US" dirty="0" err="1"/>
              <a:t>afkoelcyclus</a:t>
            </a:r>
            <a:endParaRPr lang="en-US" dirty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starten heliumcirculatie bij kamertemperatuur, inclusief spoelen: 1 week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afkoelen van 300 naar 4,5 K (90% van de </a:t>
            </a:r>
            <a:r>
              <a:rPr lang="nl-NL" b="0" dirty="0" err="1"/>
              <a:t>LHe</a:t>
            </a:r>
            <a:r>
              <a:rPr lang="nl-NL" b="0" dirty="0"/>
              <a:t>-voorraad in de sector): 4 weken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afkoelen en stabiliseren van sector bij nominale omstandigheden van 1,9 K: 1 week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uitvoeren van koude cryogene tests: 2 weken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bijkomende kwalificaties: enkele weken</a:t>
            </a:r>
          </a:p>
          <a:p>
            <a:r>
              <a:rPr lang="nl-NL" b="0" dirty="0"/>
              <a:t>Totaal: +8-10 weken</a:t>
            </a:r>
            <a:endParaRPr lang="en-GB" b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3AB64F-B927-6F5A-BA72-90CB34689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Afkoelcyclus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E27F63-8ADA-5A5A-936F-B99AF4EB4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D61E8B-BA52-627D-9746-DABE39788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130FD2-0E9A-72AC-3908-9AA85F22A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7595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EBFF90-DA12-C4F3-F5C8-AB6D29F2B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1D975A2-18DB-97DC-A8CF-EA695201B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noProof="0" dirty="0"/>
              <a:t>Thermische contractie / </a:t>
            </a:r>
            <a:r>
              <a:rPr lang="nl-BE" noProof="0" dirty="0" err="1"/>
              <a:t>dillatatie</a:t>
            </a:r>
            <a:endParaRPr lang="nl-BE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LHC tunnel: omtrek van 27 km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 err="1"/>
              <a:t>Krimt</a:t>
            </a:r>
            <a:r>
              <a:rPr lang="nl-BE" b="0" noProof="0" dirty="0"/>
              <a:t> ~80m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2CE4B8-7DAA-4C79-0339-1B18B959E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Afkoelen / Opwarmen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74638-D63B-5EFF-BC8D-DE11DE07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AB8886-AEFE-EA89-7328-FD5F9DE28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E6955-82AF-D744-936D-3EE600499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23</a:t>
            </a:fld>
            <a:endParaRPr lang="nl-BE" noProof="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8366242-397A-8D5F-685F-F8133A61E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110" y="2883710"/>
            <a:ext cx="4269075" cy="3201807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7B26BB79-72BD-0DA9-BDA9-25876A97BA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872" y="2883711"/>
            <a:ext cx="4269074" cy="320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5263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B198B4-4C25-CBB5-2B89-691387A6E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Afkoelcyclus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11EA5-19D3-10C4-ED41-798D25503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25/09/2025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28E249-41E4-382B-1BEF-67F33A63B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Cryogenics at CERN | The art of low temperature engineering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633286-85CB-0D92-85E9-ED6D378AA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A501F94-517F-CE5A-34AA-F700E0134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630" y="1077385"/>
            <a:ext cx="4906103" cy="3070231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3C754EC8-04E2-9A6E-917D-55D5BDC74929}"/>
              </a:ext>
            </a:extLst>
          </p:cNvPr>
          <p:cNvSpPr/>
          <p:nvPr/>
        </p:nvSpPr>
        <p:spPr>
          <a:xfrm>
            <a:off x="812410" y="2362189"/>
            <a:ext cx="1063690" cy="21544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6FD2A0-E818-135F-2700-989D3E6CEFF3}"/>
              </a:ext>
            </a:extLst>
          </p:cNvPr>
          <p:cNvSpPr txBox="1"/>
          <p:nvPr/>
        </p:nvSpPr>
        <p:spPr>
          <a:xfrm>
            <a:off x="370346" y="2154353"/>
            <a:ext cx="17232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Negligible below 80 K</a:t>
            </a:r>
            <a:endParaRPr lang="en-GB" sz="1400" dirty="0">
              <a:solidFill>
                <a:srgbClr val="C00000"/>
              </a:solidFill>
            </a:endParaRPr>
          </a:p>
        </p:txBody>
      </p:sp>
      <p:pic>
        <p:nvPicPr>
          <p:cNvPr id="12" name="Picture 11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BABE7BD8-5C29-2182-7684-DE3152EC9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4505834"/>
            <a:ext cx="2370505" cy="17408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02100FC-A083-F5EA-90FB-29DB191F8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16869"/>
            <a:ext cx="5848141" cy="383074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7EF4478-C321-E7F4-50B9-BF94DB107FDD}"/>
              </a:ext>
            </a:extLst>
          </p:cNvPr>
          <p:cNvSpPr txBox="1"/>
          <p:nvPr/>
        </p:nvSpPr>
        <p:spPr>
          <a:xfrm>
            <a:off x="407987" y="6015842"/>
            <a:ext cx="34782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Afbeeldingen: LHC </a:t>
            </a:r>
            <a:r>
              <a:rPr lang="nl-BE" sz="900" noProof="0" dirty="0" err="1"/>
              <a:t>Transient</a:t>
            </a:r>
            <a:r>
              <a:rPr lang="nl-BE" sz="900" noProof="0" dirty="0"/>
              <a:t> operations – Gerard </a:t>
            </a:r>
            <a:r>
              <a:rPr lang="nl-BE" sz="900" noProof="0" dirty="0" err="1"/>
              <a:t>Ferlin</a:t>
            </a:r>
            <a:endParaRPr lang="nl-BE" sz="900" noProof="0" dirty="0"/>
          </a:p>
        </p:txBody>
      </p:sp>
    </p:spTree>
    <p:extLst>
      <p:ext uri="{BB962C8B-B14F-4D97-AF65-F5344CB8AC3E}">
        <p14:creationId xmlns:p14="http://schemas.microsoft.com/office/powerpoint/2010/main" val="3609985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1C223F-90CE-6EA1-3DA0-28EED404B2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94436EC-D0C6-8C12-6DBF-7D2D72919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Cryogene toepassingen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B218E8B-4377-ACD1-7150-ACA088D76C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noProof="0" dirty="0"/>
              <a:t>Op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AA97B-1A1B-E241-8211-51D414E4B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EC807-19E5-8F34-B09D-C747FD285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947F0-DEBB-D753-4BA9-54E7D8512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25</a:t>
            </a:fld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1570913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7EC789-BCFF-B6B8-B13B-D5AD17430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08963"/>
            <a:ext cx="11376024" cy="5168011"/>
          </a:xfrm>
        </p:spPr>
        <p:txBody>
          <a:bodyPr>
            <a:normAutofit/>
          </a:bodyPr>
          <a:lstStyle/>
          <a:p>
            <a:r>
              <a:rPr lang="nl-BE" noProof="0" dirty="0"/>
              <a:t>LHC  versneller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Supergeleidende magneten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Supergeleidende radiofrequentie (SRF) </a:t>
            </a:r>
            <a:r>
              <a:rPr lang="nl-BE" b="0" noProof="0" dirty="0" err="1"/>
              <a:t>caviteiten</a:t>
            </a:r>
            <a:endParaRPr lang="nl-BE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BE" b="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BE" noProof="0" dirty="0"/>
          </a:p>
          <a:p>
            <a:endParaRPr lang="nl-BE" dirty="0"/>
          </a:p>
          <a:p>
            <a:endParaRPr lang="nl-BE" noProof="0" dirty="0"/>
          </a:p>
          <a:p>
            <a:endParaRPr lang="nl-BE" noProof="0" dirty="0"/>
          </a:p>
          <a:p>
            <a:endParaRPr lang="nl-BE" noProof="0" dirty="0"/>
          </a:p>
          <a:p>
            <a:r>
              <a:rPr lang="nl-BE" noProof="0" dirty="0"/>
              <a:t>LHC </a:t>
            </a:r>
            <a:r>
              <a:rPr lang="nl-BE" noProof="0" dirty="0" err="1"/>
              <a:t>physics</a:t>
            </a:r>
            <a:r>
              <a:rPr lang="nl-BE" noProof="0" dirty="0"/>
              <a:t> detectors</a:t>
            </a:r>
            <a:endParaRPr lang="nl-BE" b="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Supergeleidende magneten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 err="1"/>
              <a:t>LAr</a:t>
            </a:r>
            <a:r>
              <a:rPr lang="nl-BE" b="0" noProof="0" dirty="0"/>
              <a:t> calorimeters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32F8F2-4605-263E-0447-1B174A14C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Cryogene toepassingen op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2425F2-2FBB-D45A-999F-A498FF606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552D8-79CC-3F9F-DA48-0521FA67B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992A5-F4BB-23DE-7276-139C1308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26</a:t>
            </a:fld>
            <a:endParaRPr lang="nl-BE" noProof="0" dirty="0"/>
          </a:p>
        </p:txBody>
      </p:sp>
      <p:pic>
        <p:nvPicPr>
          <p:cNvPr id="22530" name="Picture 2" descr="ATLAS | CERN">
            <a:extLst>
              <a:ext uri="{FF2B5EF4-FFF2-40B4-BE49-F238E27FC236}">
                <a16:creationId xmlns:a16="http://schemas.microsoft.com/office/drawing/2014/main" id="{9581FD80-B7F6-0575-3915-749BDF704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2611" y="3838575"/>
            <a:ext cx="33014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92C7F2-4E7B-D293-C07D-28370127694B}"/>
              </a:ext>
            </a:extLst>
          </p:cNvPr>
          <p:cNvSpPr txBox="1"/>
          <p:nvPr/>
        </p:nvSpPr>
        <p:spPr>
          <a:xfrm>
            <a:off x="9277350" y="6046143"/>
            <a:ext cx="25114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900" noProof="0" dirty="0"/>
              <a:t>Afbeelding: ATLAS experiment (</a:t>
            </a:r>
            <a:r>
              <a:rPr lang="nl-BE" sz="900" noProof="0" dirty="0">
                <a:hlinkClick r:id="rId3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22532" name="Picture 4" descr="ATLAS images gallery | CERN">
            <a:extLst>
              <a:ext uri="{FF2B5EF4-FFF2-40B4-BE49-F238E27FC236}">
                <a16:creationId xmlns:a16="http://schemas.microsoft.com/office/drawing/2014/main" id="{6B557206-4F8C-FB87-A7C0-B2DBA6E27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997" y="3838575"/>
            <a:ext cx="2107804" cy="1686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FF30A-5B6B-0562-2D2B-37E53E8C103D}"/>
              </a:ext>
            </a:extLst>
          </p:cNvPr>
          <p:cNvSpPr txBox="1"/>
          <p:nvPr/>
        </p:nvSpPr>
        <p:spPr>
          <a:xfrm>
            <a:off x="6197996" y="5518205"/>
            <a:ext cx="25114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Afbeelding: ATLAS experiment (</a:t>
            </a:r>
            <a:r>
              <a:rPr lang="nl-BE" sz="900" noProof="0" dirty="0">
                <a:hlinkClick r:id="rId5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22534" name="Picture 6" descr="CMS | CERN">
            <a:extLst>
              <a:ext uri="{FF2B5EF4-FFF2-40B4-BE49-F238E27FC236}">
                <a16:creationId xmlns:a16="http://schemas.microsoft.com/office/drawing/2014/main" id="{3D4BE59A-AF6F-2BE4-EFF5-0A4A596C8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302" y="903678"/>
            <a:ext cx="1721271" cy="1147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8" descr="Experiments | CERN">
            <a:extLst>
              <a:ext uri="{FF2B5EF4-FFF2-40B4-BE49-F238E27FC236}">
                <a16:creationId xmlns:a16="http://schemas.microsoft.com/office/drawing/2014/main" id="{86700919-5D28-FCE4-7B6A-045B70C68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8774" y="906464"/>
            <a:ext cx="2535237" cy="2535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8E3291-E0D2-60AF-FA38-0BB8D5F554A2}"/>
              </a:ext>
            </a:extLst>
          </p:cNvPr>
          <p:cNvSpPr txBox="1"/>
          <p:nvPr/>
        </p:nvSpPr>
        <p:spPr>
          <a:xfrm>
            <a:off x="7251899" y="2102194"/>
            <a:ext cx="2511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Afbeelding: CMS experiment (</a:t>
            </a:r>
            <a:r>
              <a:rPr lang="nl-BE" sz="900" noProof="0" dirty="0">
                <a:hlinkClick r:id="rId8"/>
              </a:rPr>
              <a:t>Link</a:t>
            </a:r>
            <a:r>
              <a:rPr lang="nl-BE" sz="900" noProof="0" dirty="0"/>
              <a:t>)</a:t>
            </a:r>
          </a:p>
          <a:p>
            <a:r>
              <a:rPr lang="nl-BE" sz="900" dirty="0"/>
              <a:t>en (</a:t>
            </a:r>
            <a:r>
              <a:rPr lang="nl-BE" sz="900" dirty="0">
                <a:hlinkClick r:id="rId8"/>
              </a:rPr>
              <a:t>Link</a:t>
            </a:r>
            <a:r>
              <a:rPr lang="nl-BE" sz="900" dirty="0"/>
              <a:t>)</a:t>
            </a:r>
            <a:endParaRPr lang="nl-BE" sz="900" noProof="0" dirty="0"/>
          </a:p>
        </p:txBody>
      </p:sp>
      <p:pic>
        <p:nvPicPr>
          <p:cNvPr id="22538" name="Picture 10" descr="RADIOFREQUENCY CAVITIES | Future Circular Collider">
            <a:extLst>
              <a:ext uri="{FF2B5EF4-FFF2-40B4-BE49-F238E27FC236}">
                <a16:creationId xmlns:a16="http://schemas.microsoft.com/office/drawing/2014/main" id="{02D8CF59-5F8D-BE83-A69B-91DBF6A23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01" y="2384414"/>
            <a:ext cx="2054675" cy="1542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714C798-08EC-7462-8F0F-7F850C818E15}"/>
              </a:ext>
            </a:extLst>
          </p:cNvPr>
          <p:cNvSpPr txBox="1"/>
          <p:nvPr/>
        </p:nvSpPr>
        <p:spPr>
          <a:xfrm>
            <a:off x="403201" y="3959094"/>
            <a:ext cx="25114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Afbeelding: SRF module (</a:t>
            </a:r>
            <a:r>
              <a:rPr lang="nl-BE" sz="900" noProof="0" dirty="0">
                <a:hlinkClick r:id="rId10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22540" name="Picture 12" descr="View of the LHC tunnel with an artistic cut through a LHC dipole... |  Download Scientific Diagram">
            <a:extLst>
              <a:ext uri="{FF2B5EF4-FFF2-40B4-BE49-F238E27FC236}">
                <a16:creationId xmlns:a16="http://schemas.microsoft.com/office/drawing/2014/main" id="{6C2C1A24-44E5-6D4F-D2D0-F09AB5747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597" y="2384414"/>
            <a:ext cx="2294506" cy="153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FE28391-6DA3-1DD4-CB48-8A02889B0201}"/>
              </a:ext>
            </a:extLst>
          </p:cNvPr>
          <p:cNvSpPr txBox="1"/>
          <p:nvPr/>
        </p:nvSpPr>
        <p:spPr>
          <a:xfrm>
            <a:off x="2645597" y="3959094"/>
            <a:ext cx="25114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Afbeelding: LHC (</a:t>
            </a:r>
            <a:r>
              <a:rPr lang="nl-BE" sz="900" noProof="0" dirty="0">
                <a:hlinkClick r:id="rId12"/>
              </a:rPr>
              <a:t>Link</a:t>
            </a:r>
            <a:r>
              <a:rPr lang="nl-BE" sz="900" noProof="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92432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8512AED-A043-55E4-54D2-8A17E6B28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71566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Testopstellingen voor magneten en RF </a:t>
            </a:r>
            <a:r>
              <a:rPr lang="nl-BE" b="0" noProof="0" dirty="0" err="1"/>
              <a:t>cavities</a:t>
            </a:r>
            <a:r>
              <a:rPr lang="nl-BE" b="0" noProof="0" dirty="0"/>
              <a:t> (acceleratoren)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Detector componenten testen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BE" b="0" noProof="0" dirty="0"/>
              <a:t>Grote magnetische spectrometers voor </a:t>
            </a:r>
            <a:r>
              <a:rPr lang="nl-BE" b="0" noProof="0" dirty="0" err="1"/>
              <a:t>fixed</a:t>
            </a:r>
            <a:r>
              <a:rPr lang="nl-BE" b="0" noProof="0" dirty="0"/>
              <a:t>-target experimenten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BE" b="0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4B6469A-76CA-5C53-FE06-777F62C52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Cryogene toepassingen op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34726-AB52-7AB6-29B0-297C5B88B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9538C-1F11-24CF-58F0-5CAB9929C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3E59D-9021-B480-C0A6-80FC162A9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27</a:t>
            </a:fld>
            <a:endParaRPr lang="nl-BE" noProof="0" dirty="0"/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A7CF8306-7AF1-545F-01BF-37B728B86F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10" y="2520112"/>
            <a:ext cx="2716045" cy="18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BA2A98-BF33-6152-3FBE-E28711D126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58" y="4434517"/>
            <a:ext cx="2455880" cy="184190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DC92544A-E843-22CE-94BA-3300160C7274}"/>
              </a:ext>
            </a:extLst>
          </p:cNvPr>
          <p:cNvGrpSpPr/>
          <p:nvPr/>
        </p:nvGrpSpPr>
        <p:grpSpPr>
          <a:xfrm>
            <a:off x="6042413" y="2520112"/>
            <a:ext cx="2978201" cy="1812973"/>
            <a:chOff x="5520789" y="2235488"/>
            <a:chExt cx="2435587" cy="148265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29FA8F0-CE1A-C9E0-D14C-056C6C354E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1143"/>
            <a:stretch/>
          </p:blipFill>
          <p:spPr>
            <a:xfrm>
              <a:off x="5520789" y="2235488"/>
              <a:ext cx="2435587" cy="1482657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FB8C4D0-F40F-C84F-828C-0C0E86844C62}"/>
                </a:ext>
              </a:extLst>
            </p:cNvPr>
            <p:cNvSpPr txBox="1"/>
            <p:nvPr/>
          </p:nvSpPr>
          <p:spPr>
            <a:xfrm>
              <a:off x="5539521" y="3468774"/>
              <a:ext cx="915543" cy="226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sz="1200" b="1" noProof="0" dirty="0">
                  <a:solidFill>
                    <a:schemeClr val="bg1"/>
                  </a:solidFill>
                </a:rPr>
                <a:t>B180 /WAT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5E77F83-152C-5C34-5B47-720CFEB2066F}"/>
              </a:ext>
            </a:extLst>
          </p:cNvPr>
          <p:cNvGrpSpPr/>
          <p:nvPr/>
        </p:nvGrpSpPr>
        <p:grpSpPr>
          <a:xfrm>
            <a:off x="3457990" y="2531531"/>
            <a:ext cx="2393976" cy="1795797"/>
            <a:chOff x="2999672" y="2245459"/>
            <a:chExt cx="1986526" cy="149015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29574D6-00DE-CA08-DD3E-E41026B461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99672" y="2245459"/>
              <a:ext cx="1986526" cy="148944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57F7F7E-4F62-66D4-875C-A994962CA176}"/>
                </a:ext>
              </a:extLst>
            </p:cNvPr>
            <p:cNvSpPr txBox="1"/>
            <p:nvPr/>
          </p:nvSpPr>
          <p:spPr>
            <a:xfrm>
              <a:off x="2999672" y="3505760"/>
              <a:ext cx="1115378" cy="229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sz="1200" b="1" noProof="0" dirty="0">
                  <a:solidFill>
                    <a:schemeClr val="bg1"/>
                  </a:solidFill>
                </a:rPr>
                <a:t>HIE ISOLDE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18D4977-CF4E-DFAD-FCFD-5E258A0B4060}"/>
              </a:ext>
            </a:extLst>
          </p:cNvPr>
          <p:cNvSpPr txBox="1"/>
          <p:nvPr/>
        </p:nvSpPr>
        <p:spPr>
          <a:xfrm>
            <a:off x="575358" y="5968651"/>
            <a:ext cx="117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noProof="0" dirty="0">
                <a:solidFill>
                  <a:schemeClr val="bg1"/>
                </a:solidFill>
              </a:rPr>
              <a:t>SM18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A9CFDE1-17C4-CE1F-65B7-82076440F310}"/>
              </a:ext>
            </a:extLst>
          </p:cNvPr>
          <p:cNvSpPr txBox="1"/>
          <p:nvPr/>
        </p:nvSpPr>
        <p:spPr>
          <a:xfrm>
            <a:off x="528210" y="4070246"/>
            <a:ext cx="747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noProof="0" dirty="0">
                <a:solidFill>
                  <a:schemeClr val="bg1"/>
                </a:solidFill>
              </a:rPr>
              <a:t>SM18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8BFB36C-5DE7-6BC6-253D-9A1524D7334D}"/>
              </a:ext>
            </a:extLst>
          </p:cNvPr>
          <p:cNvGrpSpPr/>
          <p:nvPr/>
        </p:nvGrpSpPr>
        <p:grpSpPr>
          <a:xfrm>
            <a:off x="9214548" y="2497952"/>
            <a:ext cx="2604224" cy="1828515"/>
            <a:chOff x="9161101" y="404662"/>
            <a:chExt cx="2602077" cy="1827007"/>
          </a:xfrm>
        </p:grpSpPr>
        <p:pic>
          <p:nvPicPr>
            <p:cNvPr id="20" name="Picture 19" descr="A picture containing engine&#10;&#10;Description automatically generated">
              <a:extLst>
                <a:ext uri="{FF2B5EF4-FFF2-40B4-BE49-F238E27FC236}">
                  <a16:creationId xmlns:a16="http://schemas.microsoft.com/office/drawing/2014/main" id="{59128CBD-7C49-0760-2D50-BC0D717F55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9161101" y="404662"/>
              <a:ext cx="2493902" cy="1827007"/>
            </a:xfrm>
            <a:prstGeom prst="rect">
              <a:avLst/>
            </a:prstGeom>
          </p:spPr>
        </p:pic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A322BDE-D4B2-26DB-DF86-C91081521BA5}"/>
                </a:ext>
              </a:extLst>
            </p:cNvPr>
            <p:cNvSpPr/>
            <p:nvPr/>
          </p:nvSpPr>
          <p:spPr>
            <a:xfrm>
              <a:off x="9609624" y="760962"/>
              <a:ext cx="876873" cy="828262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2400" noProof="0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A22F9DE-EE84-6E61-EB08-967428003934}"/>
                </a:ext>
              </a:extLst>
            </p:cNvPr>
            <p:cNvSpPr/>
            <p:nvPr/>
          </p:nvSpPr>
          <p:spPr>
            <a:xfrm>
              <a:off x="9555940" y="1589224"/>
              <a:ext cx="2207238" cy="46548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2400" noProof="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5A936B6-D463-F532-B099-68F677D69F45}"/>
              </a:ext>
            </a:extLst>
          </p:cNvPr>
          <p:cNvSpPr txBox="1"/>
          <p:nvPr/>
        </p:nvSpPr>
        <p:spPr>
          <a:xfrm>
            <a:off x="9233966" y="3995862"/>
            <a:ext cx="117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noProof="0" dirty="0">
                <a:solidFill>
                  <a:schemeClr val="bg1"/>
                </a:solidFill>
              </a:rPr>
              <a:t>B163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D9AF874-BB9A-67FD-D183-C9FD563A2ED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571"/>
          <a:stretch/>
        </p:blipFill>
        <p:spPr>
          <a:xfrm rot="5400000">
            <a:off x="3437312" y="4560723"/>
            <a:ext cx="1787481" cy="166683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494C773-BA16-8B8C-2B2E-E732FB818D8B}"/>
              </a:ext>
            </a:extLst>
          </p:cNvPr>
          <p:cNvSpPr txBox="1"/>
          <p:nvPr/>
        </p:nvSpPr>
        <p:spPr>
          <a:xfrm>
            <a:off x="3544866" y="5957493"/>
            <a:ext cx="1666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noProof="0" dirty="0">
                <a:solidFill>
                  <a:schemeClr val="bg1"/>
                </a:solidFill>
              </a:rPr>
              <a:t>Central He </a:t>
            </a:r>
            <a:r>
              <a:rPr lang="nl-BE" sz="1200" b="1" noProof="0" dirty="0" err="1">
                <a:solidFill>
                  <a:schemeClr val="bg1"/>
                </a:solidFill>
              </a:rPr>
              <a:t>liquefier</a:t>
            </a:r>
            <a:endParaRPr lang="nl-BE" sz="1200" b="1" noProof="0" dirty="0">
              <a:solidFill>
                <a:schemeClr val="bg1"/>
              </a:solidFill>
            </a:endParaRPr>
          </a:p>
        </p:txBody>
      </p:sp>
      <p:pic>
        <p:nvPicPr>
          <p:cNvPr id="26" name="Picture 9">
            <a:extLst>
              <a:ext uri="{FF2B5EF4-FFF2-40B4-BE49-F238E27FC236}">
                <a16:creationId xmlns:a16="http://schemas.microsoft.com/office/drawing/2014/main" id="{CD4E7E73-12CE-286D-EB50-5826AB9B6A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99" t="15271" b="31138"/>
          <a:stretch/>
        </p:blipFill>
        <p:spPr bwMode="auto">
          <a:xfrm>
            <a:off x="9020614" y="4461734"/>
            <a:ext cx="1712069" cy="1851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EC957C4-7C8E-FD23-FF65-FBBB6EE367FE}"/>
              </a:ext>
            </a:extLst>
          </p:cNvPr>
          <p:cNvSpPr txBox="1"/>
          <p:nvPr/>
        </p:nvSpPr>
        <p:spPr>
          <a:xfrm>
            <a:off x="9065852" y="6047310"/>
            <a:ext cx="1666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noProof="0" dirty="0">
                <a:solidFill>
                  <a:schemeClr val="bg1"/>
                </a:solidFill>
              </a:rPr>
              <a:t>Compass (NA)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F8AE200-4FE8-E719-92CE-EEA3B25FE57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3724" y="4500396"/>
            <a:ext cx="2969956" cy="181297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C4DE614-A57D-5ABA-B335-0F50072D8197}"/>
              </a:ext>
            </a:extLst>
          </p:cNvPr>
          <p:cNvSpPr txBox="1"/>
          <p:nvPr/>
        </p:nvSpPr>
        <p:spPr>
          <a:xfrm>
            <a:off x="5683724" y="5957492"/>
            <a:ext cx="1666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noProof="0" dirty="0">
                <a:solidFill>
                  <a:schemeClr val="bg1"/>
                </a:solidFill>
              </a:rPr>
              <a:t>SPS BA6</a:t>
            </a:r>
          </a:p>
        </p:txBody>
      </p:sp>
    </p:spTree>
    <p:extLst>
      <p:ext uri="{BB962C8B-B14F-4D97-AF65-F5344CB8AC3E}">
        <p14:creationId xmlns:p14="http://schemas.microsoft.com/office/powerpoint/2010/main" val="16959878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0452E6D-E1B6-DEAA-C187-653FF0E03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Cryogene toepassingen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B057CA5-6101-2D33-D6F3-CEEA91C3B9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noProof="0" dirty="0"/>
              <a:t>Buiten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EB23D-1FE8-2071-D88E-97E97D21C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E85BA3-1EC7-3F5C-BF30-292E96D7E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5962C3-C77A-3EB4-7A24-2714F46F4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28</a:t>
            </a:fld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27353304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C6B3A3-C7CF-93FD-F435-D4F50D3C4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1DF026-527D-0CDF-95CB-F455C5CAC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Cryogene medische toepassingen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82EBA-C911-1054-B458-E92DBB07C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5097B-51B3-E58D-C6C4-56189FD3E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4351D-2A02-16D5-716A-E47DEBF5B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29</a:t>
            </a:fld>
            <a:endParaRPr lang="nl-BE" noProof="0" dirty="0"/>
          </a:p>
        </p:txBody>
      </p:sp>
      <p:pic>
        <p:nvPicPr>
          <p:cNvPr id="7" name="Picture 2" descr="Liquid Nitrogen — San Francisco Dermatology | Best Dermatologist Bay Area">
            <a:extLst>
              <a:ext uri="{FF2B5EF4-FFF2-40B4-BE49-F238E27FC236}">
                <a16:creationId xmlns:a16="http://schemas.microsoft.com/office/drawing/2014/main" id="{3661990C-ED0E-7B68-F488-D305097478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448903"/>
            <a:ext cx="3354387" cy="21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7B55731-A640-B9C9-66FB-686D5D1ED3FC}"/>
              </a:ext>
            </a:extLst>
          </p:cNvPr>
          <p:cNvSpPr txBox="1"/>
          <p:nvPr/>
        </p:nvSpPr>
        <p:spPr>
          <a:xfrm>
            <a:off x="407988" y="3583513"/>
            <a:ext cx="3303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 (</a:t>
            </a:r>
            <a:r>
              <a:rPr lang="nl-BE" sz="900" noProof="0" dirty="0">
                <a:hlinkClick r:id="rId3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13314" name="Picture 2" descr="Things You Should Know Before An MRI Scan">
            <a:extLst>
              <a:ext uri="{FF2B5EF4-FFF2-40B4-BE49-F238E27FC236}">
                <a16:creationId xmlns:a16="http://schemas.microsoft.com/office/drawing/2014/main" id="{B3D25C65-7D8F-8E7F-3E10-66F7D1EC9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656" y="1446767"/>
            <a:ext cx="3209820" cy="214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0EAD147-6993-3050-CA3D-5F7829001AAA}"/>
              </a:ext>
            </a:extLst>
          </p:cNvPr>
          <p:cNvSpPr txBox="1"/>
          <p:nvPr/>
        </p:nvSpPr>
        <p:spPr>
          <a:xfrm>
            <a:off x="4019656" y="3583513"/>
            <a:ext cx="3303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 (</a:t>
            </a:r>
            <a:r>
              <a:rPr lang="nl-BE" sz="900" noProof="0" dirty="0">
                <a:hlinkClick r:id="rId5"/>
              </a:rPr>
              <a:t>Link</a:t>
            </a:r>
            <a:r>
              <a:rPr lang="nl-BE" sz="900" noProof="0" dirty="0"/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B51F86-1C88-3209-2555-80E94478FDBA}"/>
              </a:ext>
            </a:extLst>
          </p:cNvPr>
          <p:cNvSpPr txBox="1"/>
          <p:nvPr/>
        </p:nvSpPr>
        <p:spPr>
          <a:xfrm>
            <a:off x="407988" y="1079571"/>
            <a:ext cx="3517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noProof="0" dirty="0"/>
              <a:t>Cryogene chirurgie (bv. wratten verwijderen)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A6D40C-5E00-EC33-7094-4A143C2949A4}"/>
              </a:ext>
            </a:extLst>
          </p:cNvPr>
          <p:cNvSpPr txBox="1"/>
          <p:nvPr/>
        </p:nvSpPr>
        <p:spPr>
          <a:xfrm>
            <a:off x="4019656" y="1079571"/>
            <a:ext cx="3303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noProof="0" dirty="0"/>
              <a:t>MRI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23DFD1-86CC-DBBF-457D-26F76262A4BD}"/>
              </a:ext>
            </a:extLst>
          </p:cNvPr>
          <p:cNvSpPr txBox="1"/>
          <p:nvPr/>
        </p:nvSpPr>
        <p:spPr>
          <a:xfrm>
            <a:off x="8480260" y="3583513"/>
            <a:ext cx="3303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900" noProof="0" dirty="0"/>
              <a:t>Afbeelding (</a:t>
            </a:r>
            <a:r>
              <a:rPr lang="nl-BE" sz="900" noProof="0" dirty="0">
                <a:hlinkClick r:id="rId6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19458" name="Picture 2" descr="What is cryopreservation? | LabTech">
            <a:extLst>
              <a:ext uri="{FF2B5EF4-FFF2-40B4-BE49-F238E27FC236}">
                <a16:creationId xmlns:a16="http://schemas.microsoft.com/office/drawing/2014/main" id="{979B9372-264C-C00B-808B-0FAA6E835F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33"/>
          <a:stretch>
            <a:fillRect/>
          </a:stretch>
        </p:blipFill>
        <p:spPr bwMode="auto">
          <a:xfrm>
            <a:off x="7600855" y="1456815"/>
            <a:ext cx="4183158" cy="214094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0736F71-E02A-A0E3-0836-8BB246C587C1}"/>
              </a:ext>
            </a:extLst>
          </p:cNvPr>
          <p:cNvSpPr txBox="1"/>
          <p:nvPr/>
        </p:nvSpPr>
        <p:spPr>
          <a:xfrm>
            <a:off x="7546496" y="1079571"/>
            <a:ext cx="4144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noProof="0" dirty="0"/>
              <a:t>Cryogene bewaring (bloed, embryo’s, stamcellen, …)</a:t>
            </a:r>
          </a:p>
        </p:txBody>
      </p:sp>
    </p:spTree>
    <p:extLst>
      <p:ext uri="{BB962C8B-B14F-4D97-AF65-F5344CB8AC3E}">
        <p14:creationId xmlns:p14="http://schemas.microsoft.com/office/powerpoint/2010/main" val="54929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46580E0-4243-C280-CC98-D4B65F83BE48}"/>
              </a:ext>
            </a:extLst>
          </p:cNvPr>
          <p:cNvCxnSpPr/>
          <p:nvPr/>
        </p:nvCxnSpPr>
        <p:spPr>
          <a:xfrm>
            <a:off x="6096000" y="5783991"/>
            <a:ext cx="0" cy="288000"/>
          </a:xfrm>
          <a:prstGeom prst="line">
            <a:avLst/>
          </a:prstGeom>
          <a:ln>
            <a:solidFill>
              <a:srgbClr val="FFC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345A964-A0BE-A87F-1D14-E0F24A054206}"/>
              </a:ext>
            </a:extLst>
          </p:cNvPr>
          <p:cNvCxnSpPr/>
          <p:nvPr/>
        </p:nvCxnSpPr>
        <p:spPr>
          <a:xfrm>
            <a:off x="6096000" y="2723991"/>
            <a:ext cx="0" cy="306000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B685D39B-6DD5-98D7-16C2-DBFB57FF7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Mijn achtergrond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4BC0B-4998-C534-805E-6CE0DED8F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A30CD-5CB9-D0AA-9EAF-0913A2DF1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4BE142-6B55-537B-55A4-D6592CF86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3</a:t>
            </a:fld>
            <a:endParaRPr lang="nl-BE" noProof="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B8A0299-C544-CB9F-DEE3-6B6F05F35301}"/>
              </a:ext>
            </a:extLst>
          </p:cNvPr>
          <p:cNvCxnSpPr/>
          <p:nvPr/>
        </p:nvCxnSpPr>
        <p:spPr>
          <a:xfrm>
            <a:off x="6096000" y="923991"/>
            <a:ext cx="0" cy="180000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2664BC5D-8008-4452-113C-3D14A7C97170}"/>
              </a:ext>
            </a:extLst>
          </p:cNvPr>
          <p:cNvSpPr/>
          <p:nvPr/>
        </p:nvSpPr>
        <p:spPr>
          <a:xfrm>
            <a:off x="6042000" y="869991"/>
            <a:ext cx="108000" cy="1080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517C825-963A-010D-6ABF-4AD973E35F2A}"/>
              </a:ext>
            </a:extLst>
          </p:cNvPr>
          <p:cNvSpPr/>
          <p:nvPr/>
        </p:nvSpPr>
        <p:spPr>
          <a:xfrm>
            <a:off x="6042000" y="2669991"/>
            <a:ext cx="108000" cy="1080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8B7E3C9-E0C7-4CC5-54D0-BFAE500DA1CE}"/>
              </a:ext>
            </a:extLst>
          </p:cNvPr>
          <p:cNvSpPr/>
          <p:nvPr/>
        </p:nvSpPr>
        <p:spPr>
          <a:xfrm>
            <a:off x="6042000" y="5546912"/>
            <a:ext cx="108000" cy="1080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74FD3F-CABF-CE72-D994-89FC32415923}"/>
              </a:ext>
            </a:extLst>
          </p:cNvPr>
          <p:cNvSpPr txBox="1"/>
          <p:nvPr/>
        </p:nvSpPr>
        <p:spPr>
          <a:xfrm>
            <a:off x="5516975" y="785491"/>
            <a:ext cx="5245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BE" sz="1200" noProof="0" dirty="0">
                <a:solidFill>
                  <a:schemeClr val="accent6"/>
                </a:solidFill>
              </a:rPr>
              <a:t>2012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7FD464-6413-D61D-52BE-58ECAD22DA7B}"/>
              </a:ext>
            </a:extLst>
          </p:cNvPr>
          <p:cNvSpPr txBox="1"/>
          <p:nvPr/>
        </p:nvSpPr>
        <p:spPr>
          <a:xfrm>
            <a:off x="5516975" y="2585491"/>
            <a:ext cx="5245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BE" sz="1200" noProof="0" dirty="0">
                <a:solidFill>
                  <a:schemeClr val="accent6"/>
                </a:solidFill>
              </a:rPr>
              <a:t>2017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8E3DCC-8FEB-9D79-A3B5-C761272BA08C}"/>
              </a:ext>
            </a:extLst>
          </p:cNvPr>
          <p:cNvSpPr txBox="1"/>
          <p:nvPr/>
        </p:nvSpPr>
        <p:spPr>
          <a:xfrm>
            <a:off x="5516975" y="5468351"/>
            <a:ext cx="5245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BE" sz="1200" noProof="0" dirty="0">
                <a:solidFill>
                  <a:schemeClr val="accent6"/>
                </a:solidFill>
              </a:rPr>
              <a:t>2025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CFC19F-1912-A7FE-128B-6241FAAEAC16}"/>
              </a:ext>
            </a:extLst>
          </p:cNvPr>
          <p:cNvSpPr txBox="1"/>
          <p:nvPr/>
        </p:nvSpPr>
        <p:spPr>
          <a:xfrm>
            <a:off x="3224701" y="1597611"/>
            <a:ext cx="28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BE" sz="1200" noProof="0" dirty="0">
                <a:solidFill>
                  <a:schemeClr val="accent6"/>
                </a:solidFill>
              </a:rPr>
              <a:t>Ingenieursstudie: </a:t>
            </a:r>
            <a:r>
              <a:rPr lang="nl-BE" sz="1200" b="1" noProof="0" dirty="0">
                <a:solidFill>
                  <a:schemeClr val="accent6"/>
                </a:solidFill>
              </a:rPr>
              <a:t>Werktuigkunde</a:t>
            </a:r>
          </a:p>
          <a:p>
            <a:pPr algn="r"/>
            <a:r>
              <a:rPr lang="nl-BE" sz="1200" noProof="0" dirty="0">
                <a:solidFill>
                  <a:schemeClr val="accent6"/>
                </a:solidFill>
              </a:rPr>
              <a:t>Optie: Lucht- en ruimtevaarttechnologie</a:t>
            </a:r>
          </a:p>
        </p:txBody>
      </p:sp>
      <p:pic>
        <p:nvPicPr>
          <p:cNvPr id="25" name="Picture 2" descr="Katholieke Universiteit Leuven - Wikipedia">
            <a:extLst>
              <a:ext uri="{FF2B5EF4-FFF2-40B4-BE49-F238E27FC236}">
                <a16:creationId xmlns:a16="http://schemas.microsoft.com/office/drawing/2014/main" id="{750C8C2D-4C98-2089-921C-EB235D040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829" y="1117732"/>
            <a:ext cx="933450" cy="33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E559D06-19F1-80F9-2CFC-853ED66FF256}"/>
              </a:ext>
            </a:extLst>
          </p:cNvPr>
          <p:cNvSpPr txBox="1"/>
          <p:nvPr/>
        </p:nvSpPr>
        <p:spPr>
          <a:xfrm>
            <a:off x="6247093" y="1450738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00" noProof="0" dirty="0">
                <a:solidFill>
                  <a:schemeClr val="accent6"/>
                </a:solidFill>
              </a:rPr>
              <a:t>KU Leuven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5C8428B-10EC-8F0A-4963-0387F2FA4EC9}"/>
              </a:ext>
            </a:extLst>
          </p:cNvPr>
          <p:cNvSpPr txBox="1"/>
          <p:nvPr/>
        </p:nvSpPr>
        <p:spPr>
          <a:xfrm>
            <a:off x="5226832" y="5640189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BE" sz="1200" noProof="0" dirty="0">
                <a:solidFill>
                  <a:srgbClr val="FFC000"/>
                </a:solidFill>
              </a:rPr>
              <a:t>Mei 2025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1182722-52E8-FA54-DC5A-E65C490BC398}"/>
              </a:ext>
            </a:extLst>
          </p:cNvPr>
          <p:cNvSpPr/>
          <p:nvPr/>
        </p:nvSpPr>
        <p:spPr>
          <a:xfrm>
            <a:off x="6042000" y="5721589"/>
            <a:ext cx="108000" cy="108000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pic>
        <p:nvPicPr>
          <p:cNvPr id="37" name="Picture 4" descr="Atlas Copco - IMBIT">
            <a:extLst>
              <a:ext uri="{FF2B5EF4-FFF2-40B4-BE49-F238E27FC236}">
                <a16:creationId xmlns:a16="http://schemas.microsoft.com/office/drawing/2014/main" id="{97454FB2-A1EB-0FED-2CB8-FDFCC50384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1953" y="1968925"/>
            <a:ext cx="705851" cy="33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2FBA6960-97FC-914F-2F42-D0EAC88F2097}"/>
              </a:ext>
            </a:extLst>
          </p:cNvPr>
          <p:cNvSpPr txBox="1"/>
          <p:nvPr/>
        </p:nvSpPr>
        <p:spPr>
          <a:xfrm>
            <a:off x="1890331" y="2994077"/>
            <a:ext cx="41511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1200" noProof="0" dirty="0">
                <a:solidFill>
                  <a:schemeClr val="accent6"/>
                </a:solidFill>
              </a:rPr>
              <a:t>Loopbaan als werktuigkundige in </a:t>
            </a:r>
            <a:r>
              <a:rPr lang="nl-BE" sz="1200" b="1" noProof="0" dirty="0">
                <a:solidFill>
                  <a:schemeClr val="accent6"/>
                </a:solidFill>
              </a:rPr>
              <a:t>R&amp;D projecten</a:t>
            </a:r>
          </a:p>
          <a:p>
            <a:pPr algn="r"/>
            <a:r>
              <a:rPr lang="nl-BE" sz="1200" noProof="0" dirty="0">
                <a:solidFill>
                  <a:schemeClr val="accent6"/>
                </a:solidFill>
              </a:rPr>
              <a:t>+7y</a:t>
            </a:r>
          </a:p>
          <a:p>
            <a:pPr algn="r"/>
            <a:endParaRPr lang="nl-BE" sz="1200" noProof="0" dirty="0">
              <a:solidFill>
                <a:schemeClr val="accent6"/>
              </a:solidFill>
            </a:endParaRPr>
          </a:p>
          <a:p>
            <a:pPr algn="r"/>
            <a:r>
              <a:rPr lang="nl-BE" sz="1200" noProof="0" dirty="0">
                <a:solidFill>
                  <a:schemeClr val="accent6"/>
                </a:solidFill>
              </a:rPr>
              <a:t>Voornamelijk (+6y) als ontwikkelaar van compressor prototypes bij </a:t>
            </a:r>
            <a:r>
              <a:rPr lang="nl-BE" sz="1200" b="1" noProof="0" dirty="0">
                <a:solidFill>
                  <a:schemeClr val="accent6"/>
                </a:solidFill>
              </a:rPr>
              <a:t>Atlas </a:t>
            </a:r>
            <a:r>
              <a:rPr lang="nl-BE" sz="1200" b="1" noProof="0" dirty="0" err="1">
                <a:solidFill>
                  <a:schemeClr val="accent6"/>
                </a:solidFill>
              </a:rPr>
              <a:t>Copco</a:t>
            </a:r>
            <a:endParaRPr lang="nl-BE" sz="1200" b="1" noProof="0" dirty="0">
              <a:solidFill>
                <a:schemeClr val="accent6"/>
              </a:solidFill>
            </a:endParaRPr>
          </a:p>
          <a:p>
            <a:endParaRPr lang="nl-BE" sz="1200" noProof="0" dirty="0">
              <a:solidFill>
                <a:schemeClr val="accent6"/>
              </a:solidFill>
            </a:endParaRPr>
          </a:p>
          <a:p>
            <a:r>
              <a:rPr lang="nl-BE" sz="1200" noProof="0" dirty="0">
                <a:solidFill>
                  <a:schemeClr val="accent6"/>
                </a:solidFill>
              </a:rPr>
              <a:t>Verschillende technologieën:</a:t>
            </a:r>
          </a:p>
          <a:p>
            <a:pPr marL="171450" indent="-171450">
              <a:buFontTx/>
              <a:buChar char="-"/>
            </a:pPr>
            <a:r>
              <a:rPr lang="nl-BE" sz="1200" noProof="0" dirty="0">
                <a:solidFill>
                  <a:schemeClr val="accent6"/>
                </a:solidFill>
              </a:rPr>
              <a:t>olievrije turboblowers voor waterzuiveringsinstallaties</a:t>
            </a:r>
          </a:p>
          <a:p>
            <a:pPr marL="171450" indent="-171450">
              <a:buFontTx/>
              <a:buChar char="-"/>
            </a:pPr>
            <a:r>
              <a:rPr lang="nl-BE" sz="1200" noProof="0" dirty="0">
                <a:solidFill>
                  <a:schemeClr val="accent6"/>
                </a:solidFill>
              </a:rPr>
              <a:t>olievrije turbocompressoren</a:t>
            </a:r>
          </a:p>
          <a:p>
            <a:pPr marL="171450" indent="-171450">
              <a:buFontTx/>
              <a:buChar char="-"/>
            </a:pPr>
            <a:r>
              <a:rPr lang="nl-BE" sz="1200" noProof="0" dirty="0">
                <a:solidFill>
                  <a:schemeClr val="accent6"/>
                </a:solidFill>
              </a:rPr>
              <a:t>olievrije tandrotorcompressoren</a:t>
            </a:r>
          </a:p>
          <a:p>
            <a:pPr marL="171450" indent="-171450">
              <a:buFontTx/>
              <a:buChar char="-"/>
            </a:pPr>
            <a:r>
              <a:rPr lang="nl-BE" sz="1200" noProof="0" dirty="0">
                <a:solidFill>
                  <a:schemeClr val="accent6"/>
                </a:solidFill>
              </a:rPr>
              <a:t>energierecuperatie</a:t>
            </a:r>
          </a:p>
          <a:p>
            <a:pPr marL="171450" indent="-171450">
              <a:buFontTx/>
              <a:buChar char="-"/>
            </a:pPr>
            <a:r>
              <a:rPr lang="nl-BE" sz="1200" noProof="0" dirty="0">
                <a:solidFill>
                  <a:schemeClr val="accent6"/>
                </a:solidFill>
              </a:rPr>
              <a:t>hogedruk waterstofcompressoren</a:t>
            </a:r>
          </a:p>
        </p:txBody>
      </p:sp>
      <p:pic>
        <p:nvPicPr>
          <p:cNvPr id="40" name="Picture 4" descr="CERN Logo and symbol, meaning, history, PNG, brand">
            <a:extLst>
              <a:ext uri="{FF2B5EF4-FFF2-40B4-BE49-F238E27FC236}">
                <a16:creationId xmlns:a16="http://schemas.microsoft.com/office/drawing/2014/main" id="{FB6FB015-AA7E-B4C5-A3C2-DD7590BA1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829" y="5744026"/>
            <a:ext cx="463718" cy="392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45F11326-A238-8E5E-F498-F89F9B1F95BB}"/>
              </a:ext>
            </a:extLst>
          </p:cNvPr>
          <p:cNvSpPr txBox="1"/>
          <p:nvPr/>
        </p:nvSpPr>
        <p:spPr>
          <a:xfrm>
            <a:off x="3653880" y="5934009"/>
            <a:ext cx="2387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1200" noProof="0" dirty="0">
                <a:solidFill>
                  <a:srgbClr val="FFC000"/>
                </a:solidFill>
              </a:rPr>
              <a:t>Start nieuw avontuur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5984A6B7-CA8A-EA91-E7BA-C0B534FC0E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4973" y="3659969"/>
            <a:ext cx="1379916" cy="121702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C1F0DA76-E1EB-5D78-7F93-EF22D8466B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69923" y="3180764"/>
            <a:ext cx="1802175" cy="1080456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76AF566-DA85-D052-43D3-20F09C2C34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3346" y="1841239"/>
            <a:ext cx="1096939" cy="135446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15846315-5000-0596-E5E3-78CC2356A7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55184" y="1968925"/>
            <a:ext cx="1347592" cy="749295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55D501D5-0A54-5652-0351-1D279C69DD35}"/>
              </a:ext>
            </a:extLst>
          </p:cNvPr>
          <p:cNvSpPr txBox="1"/>
          <p:nvPr/>
        </p:nvSpPr>
        <p:spPr>
          <a:xfrm>
            <a:off x="310459" y="5783991"/>
            <a:ext cx="41184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600" noProof="0" dirty="0">
                <a:solidFill>
                  <a:srgbClr val="00407A"/>
                </a:solidFill>
              </a:rPr>
              <a:t>[1] Atlas </a:t>
            </a:r>
            <a:r>
              <a:rPr lang="nl-BE" sz="600" noProof="0" dirty="0" err="1">
                <a:solidFill>
                  <a:srgbClr val="00407A"/>
                </a:solidFill>
              </a:rPr>
              <a:t>Copco</a:t>
            </a:r>
            <a:r>
              <a:rPr lang="nl-BE" sz="600" noProof="0" dirty="0">
                <a:solidFill>
                  <a:srgbClr val="00407A"/>
                </a:solidFill>
              </a:rPr>
              <a:t>, Oil-free air </a:t>
            </a:r>
            <a:r>
              <a:rPr lang="nl-BE" sz="600" noProof="0" dirty="0" err="1">
                <a:solidFill>
                  <a:srgbClr val="00407A"/>
                </a:solidFill>
              </a:rPr>
              <a:t>centrifugal</a:t>
            </a:r>
            <a:r>
              <a:rPr lang="nl-BE" sz="600" noProof="0" dirty="0">
                <a:solidFill>
                  <a:srgbClr val="00407A"/>
                </a:solidFill>
              </a:rPr>
              <a:t> blowers – ZB 5-6 VSD</a:t>
            </a:r>
            <a:r>
              <a:rPr lang="nl-BE" sz="600" baseline="30000" noProof="0" dirty="0">
                <a:solidFill>
                  <a:srgbClr val="00407A"/>
                </a:solidFill>
              </a:rPr>
              <a:t>+</a:t>
            </a:r>
            <a:r>
              <a:rPr lang="nl-BE" sz="600" noProof="0" dirty="0">
                <a:solidFill>
                  <a:srgbClr val="00407A"/>
                </a:solidFill>
              </a:rPr>
              <a:t>, </a:t>
            </a:r>
            <a:r>
              <a:rPr lang="nl-BE" sz="600" b="1" noProof="0" dirty="0">
                <a:solidFill>
                  <a:srgbClr val="00B0F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endParaRPr lang="nl-BE" sz="600" b="1" noProof="0" dirty="0">
              <a:solidFill>
                <a:srgbClr val="00B0F0"/>
              </a:solidFill>
            </a:endParaRPr>
          </a:p>
          <a:p>
            <a:r>
              <a:rPr lang="nl-BE" sz="600" noProof="0" dirty="0">
                <a:solidFill>
                  <a:srgbClr val="00407A"/>
                </a:solidFill>
              </a:rPr>
              <a:t>[2] Atlas </a:t>
            </a:r>
            <a:r>
              <a:rPr lang="nl-BE" sz="600" noProof="0" dirty="0" err="1">
                <a:solidFill>
                  <a:srgbClr val="00407A"/>
                </a:solidFill>
              </a:rPr>
              <a:t>Copco</a:t>
            </a:r>
            <a:r>
              <a:rPr lang="nl-BE" sz="600" noProof="0" dirty="0">
                <a:solidFill>
                  <a:srgbClr val="00407A"/>
                </a:solidFill>
              </a:rPr>
              <a:t>, Oil-free </a:t>
            </a:r>
            <a:r>
              <a:rPr lang="nl-BE" sz="600" noProof="0" dirty="0" err="1">
                <a:solidFill>
                  <a:srgbClr val="00407A"/>
                </a:solidFill>
              </a:rPr>
              <a:t>centrifugal</a:t>
            </a:r>
            <a:r>
              <a:rPr lang="nl-BE" sz="600" noProof="0" dirty="0">
                <a:solidFill>
                  <a:srgbClr val="00407A"/>
                </a:solidFill>
              </a:rPr>
              <a:t> compressors, </a:t>
            </a:r>
            <a:r>
              <a:rPr lang="nl-BE" sz="600" noProof="0" dirty="0">
                <a:solidFill>
                  <a:srgbClr val="00B0F0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endParaRPr lang="nl-BE" sz="600" b="1" noProof="0" dirty="0">
              <a:solidFill>
                <a:srgbClr val="00B0F0"/>
              </a:solidFill>
            </a:endParaRPr>
          </a:p>
          <a:p>
            <a:r>
              <a:rPr lang="nl-BE" sz="600" noProof="0" dirty="0">
                <a:solidFill>
                  <a:srgbClr val="00407A"/>
                </a:solidFill>
              </a:rPr>
              <a:t>[3] Atlas </a:t>
            </a:r>
            <a:r>
              <a:rPr lang="nl-BE" sz="600" noProof="0" dirty="0" err="1">
                <a:solidFill>
                  <a:srgbClr val="00407A"/>
                </a:solidFill>
              </a:rPr>
              <a:t>Copco</a:t>
            </a:r>
            <a:r>
              <a:rPr lang="nl-BE" sz="600" noProof="0" dirty="0">
                <a:solidFill>
                  <a:srgbClr val="00407A"/>
                </a:solidFill>
              </a:rPr>
              <a:t>, Oil-free </a:t>
            </a:r>
            <a:r>
              <a:rPr lang="nl-BE" sz="600" noProof="0" dirty="0" err="1">
                <a:solidFill>
                  <a:srgbClr val="00407A"/>
                </a:solidFill>
              </a:rPr>
              <a:t>rotary</a:t>
            </a:r>
            <a:r>
              <a:rPr lang="nl-BE" sz="600" noProof="0" dirty="0">
                <a:solidFill>
                  <a:srgbClr val="00407A"/>
                </a:solidFill>
              </a:rPr>
              <a:t> </a:t>
            </a:r>
            <a:r>
              <a:rPr lang="nl-BE" sz="600" noProof="0" dirty="0" err="1">
                <a:solidFill>
                  <a:srgbClr val="00407A"/>
                </a:solidFill>
              </a:rPr>
              <a:t>tooth</a:t>
            </a:r>
            <a:r>
              <a:rPr lang="nl-BE" sz="600" noProof="0" dirty="0">
                <a:solidFill>
                  <a:srgbClr val="00407A"/>
                </a:solidFill>
              </a:rPr>
              <a:t> compressor – ZT 30-55 VSD</a:t>
            </a:r>
            <a:r>
              <a:rPr lang="nl-BE" sz="600" baseline="30000" noProof="0" dirty="0">
                <a:solidFill>
                  <a:srgbClr val="00407A"/>
                </a:solidFill>
              </a:rPr>
              <a:t>+</a:t>
            </a:r>
            <a:r>
              <a:rPr lang="nl-BE" sz="600" noProof="0" dirty="0">
                <a:solidFill>
                  <a:srgbClr val="00407A"/>
                </a:solidFill>
              </a:rPr>
              <a:t> (FF), </a:t>
            </a:r>
            <a:r>
              <a:rPr lang="nl-BE" sz="600" b="1" noProof="0" dirty="0">
                <a:solidFill>
                  <a:srgbClr val="00B0F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endParaRPr lang="nl-BE" sz="600" b="1" noProof="0" dirty="0">
              <a:solidFill>
                <a:srgbClr val="00B0F0"/>
              </a:solidFill>
            </a:endParaRPr>
          </a:p>
          <a:p>
            <a:r>
              <a:rPr lang="nl-BE" sz="600" noProof="0" dirty="0">
                <a:solidFill>
                  <a:srgbClr val="00407A"/>
                </a:solidFill>
              </a:rPr>
              <a:t>[4] Atlas </a:t>
            </a:r>
            <a:r>
              <a:rPr lang="nl-BE" sz="600" noProof="0" dirty="0" err="1">
                <a:solidFill>
                  <a:srgbClr val="00407A"/>
                </a:solidFill>
              </a:rPr>
              <a:t>Copco</a:t>
            </a:r>
            <a:r>
              <a:rPr lang="nl-BE" sz="600" noProof="0" dirty="0">
                <a:solidFill>
                  <a:srgbClr val="00407A"/>
                </a:solidFill>
              </a:rPr>
              <a:t>, Save energy </a:t>
            </a:r>
            <a:r>
              <a:rPr lang="nl-BE" sz="600" noProof="0" dirty="0" err="1">
                <a:solidFill>
                  <a:srgbClr val="00407A"/>
                </a:solidFill>
              </a:rPr>
              <a:t>with</a:t>
            </a:r>
            <a:r>
              <a:rPr lang="nl-BE" sz="600" noProof="0" dirty="0">
                <a:solidFill>
                  <a:srgbClr val="00407A"/>
                </a:solidFill>
              </a:rPr>
              <a:t> </a:t>
            </a:r>
            <a:r>
              <a:rPr lang="nl-BE" sz="600" noProof="0" dirty="0" err="1">
                <a:solidFill>
                  <a:srgbClr val="00407A"/>
                </a:solidFill>
              </a:rPr>
              <a:t>oil</a:t>
            </a:r>
            <a:r>
              <a:rPr lang="nl-BE" sz="600" noProof="0" dirty="0">
                <a:solidFill>
                  <a:srgbClr val="00407A"/>
                </a:solidFill>
              </a:rPr>
              <a:t>-free water-</a:t>
            </a:r>
            <a:r>
              <a:rPr lang="nl-BE" sz="600" noProof="0" dirty="0" err="1">
                <a:solidFill>
                  <a:srgbClr val="00407A"/>
                </a:solidFill>
              </a:rPr>
              <a:t>cooled</a:t>
            </a:r>
            <a:r>
              <a:rPr lang="nl-BE" sz="600" noProof="0" dirty="0">
                <a:solidFill>
                  <a:srgbClr val="00407A"/>
                </a:solidFill>
              </a:rPr>
              <a:t> compressors – Energy recovery </a:t>
            </a:r>
            <a:r>
              <a:rPr lang="nl-BE" sz="600" noProof="0" dirty="0" err="1">
                <a:solidFill>
                  <a:srgbClr val="00407A"/>
                </a:solidFill>
              </a:rPr>
              <a:t>solutions</a:t>
            </a:r>
            <a:r>
              <a:rPr lang="nl-BE" sz="600" noProof="0" dirty="0">
                <a:solidFill>
                  <a:srgbClr val="00407A"/>
                </a:solidFill>
              </a:rPr>
              <a:t> (ER 90-900), </a:t>
            </a:r>
            <a:r>
              <a:rPr lang="nl-BE" sz="600" b="1" noProof="0" dirty="0">
                <a:solidFill>
                  <a:srgbClr val="00B0F0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endParaRPr lang="nl-BE" sz="600" b="1" noProof="0" dirty="0">
              <a:solidFill>
                <a:srgbClr val="00B0F0"/>
              </a:solidFill>
            </a:endParaRPr>
          </a:p>
          <a:p>
            <a:r>
              <a:rPr lang="nl-BE" sz="600" noProof="0" dirty="0">
                <a:solidFill>
                  <a:srgbClr val="00407A"/>
                </a:solidFill>
              </a:rPr>
              <a:t>[5] Atlas </a:t>
            </a:r>
            <a:r>
              <a:rPr lang="nl-BE" sz="600" noProof="0" dirty="0" err="1">
                <a:solidFill>
                  <a:srgbClr val="00407A"/>
                </a:solidFill>
              </a:rPr>
              <a:t>Copco</a:t>
            </a:r>
            <a:r>
              <a:rPr lang="nl-BE" sz="600" noProof="0" dirty="0">
                <a:solidFill>
                  <a:srgbClr val="00407A"/>
                </a:solidFill>
              </a:rPr>
              <a:t>, High </a:t>
            </a:r>
            <a:r>
              <a:rPr lang="nl-BE" sz="600" noProof="0" dirty="0" err="1">
                <a:solidFill>
                  <a:srgbClr val="00407A"/>
                </a:solidFill>
              </a:rPr>
              <a:t>pressure</a:t>
            </a:r>
            <a:r>
              <a:rPr lang="nl-BE" sz="600" noProof="0" dirty="0">
                <a:solidFill>
                  <a:srgbClr val="00407A"/>
                </a:solidFill>
              </a:rPr>
              <a:t> </a:t>
            </a:r>
            <a:r>
              <a:rPr lang="nl-BE" sz="600" noProof="0" dirty="0" err="1">
                <a:solidFill>
                  <a:srgbClr val="00407A"/>
                </a:solidFill>
              </a:rPr>
              <a:t>hydrogen</a:t>
            </a:r>
            <a:r>
              <a:rPr lang="nl-BE" sz="600" noProof="0" dirty="0">
                <a:solidFill>
                  <a:srgbClr val="00407A"/>
                </a:solidFill>
              </a:rPr>
              <a:t> compressor </a:t>
            </a:r>
            <a:r>
              <a:rPr lang="nl-BE" sz="600" noProof="0" dirty="0" err="1">
                <a:solidFill>
                  <a:srgbClr val="00407A"/>
                </a:solidFill>
              </a:rPr>
              <a:t>for</a:t>
            </a:r>
            <a:r>
              <a:rPr lang="nl-BE" sz="600" noProof="0" dirty="0">
                <a:solidFill>
                  <a:srgbClr val="00407A"/>
                </a:solidFill>
              </a:rPr>
              <a:t> </a:t>
            </a:r>
            <a:r>
              <a:rPr lang="nl-BE" sz="600" noProof="0" dirty="0" err="1">
                <a:solidFill>
                  <a:srgbClr val="00407A"/>
                </a:solidFill>
              </a:rPr>
              <a:t>mobility</a:t>
            </a:r>
            <a:r>
              <a:rPr lang="nl-BE" sz="600" noProof="0" dirty="0">
                <a:solidFill>
                  <a:srgbClr val="00407A"/>
                </a:solidFill>
              </a:rPr>
              <a:t> H2Y, </a:t>
            </a:r>
            <a:r>
              <a:rPr lang="nl-BE" sz="600" b="1" noProof="0" dirty="0">
                <a:solidFill>
                  <a:srgbClr val="00B0F0"/>
                </a:solid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endParaRPr lang="nl-BE" sz="600" b="1" noProof="0" dirty="0">
              <a:solidFill>
                <a:srgbClr val="00B0F0"/>
              </a:solidFill>
            </a:endParaRPr>
          </a:p>
        </p:txBody>
      </p:sp>
      <p:pic>
        <p:nvPicPr>
          <p:cNvPr id="49" name="Picture 2" descr="h2y hydrogen mobility product">
            <a:extLst>
              <a:ext uri="{FF2B5EF4-FFF2-40B4-BE49-F238E27FC236}">
                <a16:creationId xmlns:a16="http://schemas.microsoft.com/office/drawing/2014/main" id="{D63AB000-80D4-371D-69D7-6F7910A6F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4631" y="4416322"/>
            <a:ext cx="2392915" cy="179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0FFBDBE6-B7E4-F941-19EF-D46C0E6B7498}"/>
              </a:ext>
            </a:extLst>
          </p:cNvPr>
          <p:cNvSpPr txBox="1"/>
          <p:nvPr/>
        </p:nvSpPr>
        <p:spPr>
          <a:xfrm>
            <a:off x="7479460" y="185707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800" noProof="0" dirty="0">
                <a:solidFill>
                  <a:srgbClr val="00407A"/>
                </a:solidFill>
              </a:rPr>
              <a:t>[1]</a:t>
            </a:r>
            <a:endParaRPr lang="nl-BE" sz="800" b="1" noProof="0" dirty="0">
              <a:solidFill>
                <a:srgbClr val="00B0F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4F9D378-D6B1-4DA7-E90F-A649160095B0}"/>
              </a:ext>
            </a:extLst>
          </p:cNvPr>
          <p:cNvSpPr txBox="1"/>
          <p:nvPr/>
        </p:nvSpPr>
        <p:spPr>
          <a:xfrm>
            <a:off x="10687609" y="322443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800" noProof="0" dirty="0">
                <a:solidFill>
                  <a:srgbClr val="00407A"/>
                </a:solidFill>
              </a:rPr>
              <a:t>[2]</a:t>
            </a:r>
            <a:endParaRPr lang="nl-BE" sz="800" b="1" noProof="0" dirty="0">
              <a:solidFill>
                <a:srgbClr val="00B0F0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564EFFF-A91F-C78E-F91D-4F8DFAE77DC5}"/>
              </a:ext>
            </a:extLst>
          </p:cNvPr>
          <p:cNvSpPr txBox="1"/>
          <p:nvPr/>
        </p:nvSpPr>
        <p:spPr>
          <a:xfrm>
            <a:off x="7560503" y="467874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800" noProof="0" dirty="0">
                <a:solidFill>
                  <a:srgbClr val="00407A"/>
                </a:solidFill>
              </a:rPr>
              <a:t>[3]</a:t>
            </a:r>
            <a:endParaRPr lang="nl-BE" sz="800" b="1" noProof="0" dirty="0">
              <a:solidFill>
                <a:srgbClr val="00B0F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88D7BA0-578E-41D4-024B-6CF05BE80F8D}"/>
              </a:ext>
            </a:extLst>
          </p:cNvPr>
          <p:cNvSpPr txBox="1"/>
          <p:nvPr/>
        </p:nvSpPr>
        <p:spPr>
          <a:xfrm>
            <a:off x="10627932" y="484549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800" noProof="0" dirty="0">
                <a:solidFill>
                  <a:srgbClr val="00407A"/>
                </a:solidFill>
              </a:rPr>
              <a:t>[5]</a:t>
            </a:r>
            <a:endParaRPr lang="nl-BE" sz="800" b="1" noProof="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466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1" grpId="0"/>
      <p:bldP spid="26" grpId="0"/>
      <p:bldP spid="34" grpId="0"/>
      <p:bldP spid="35" grpId="0" animBg="1"/>
      <p:bldP spid="39" grpId="0"/>
      <p:bldP spid="41" grpId="0"/>
      <p:bldP spid="47" grpId="0"/>
      <p:bldP spid="53" grpId="0"/>
      <p:bldP spid="54" grpId="0"/>
      <p:bldP spid="55" grpId="0"/>
      <p:bldP spid="5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8FD59-AB16-69A9-B656-8226FBBAE1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DB9019-2FD8-7F06-3835-BEDBF64FE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Cryogene ruimtevaarttoepassingen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5747AF-281C-B647-001C-EDCC0A0AF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7E4B6C-F96E-26AC-2A3E-942702EEF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851C19-35A9-B92A-DB4E-E0C2C800F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30</a:t>
            </a:fld>
            <a:endParaRPr lang="nl-BE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32E51C-6882-E4A6-9538-BABB60513478}"/>
              </a:ext>
            </a:extLst>
          </p:cNvPr>
          <p:cNvSpPr txBox="1"/>
          <p:nvPr/>
        </p:nvSpPr>
        <p:spPr>
          <a:xfrm>
            <a:off x="407988" y="3583513"/>
            <a:ext cx="3303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Afbeelding: James Webb Space </a:t>
            </a:r>
            <a:r>
              <a:rPr lang="nl-BE" sz="900" noProof="0" dirty="0" err="1"/>
              <a:t>Telescope</a:t>
            </a:r>
            <a:r>
              <a:rPr lang="nl-BE" sz="900" noProof="0" dirty="0"/>
              <a:t> (</a:t>
            </a:r>
            <a:r>
              <a:rPr lang="nl-BE" sz="900" noProof="0" dirty="0">
                <a:hlinkClick r:id="rId2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13316" name="Picture 4" descr="Wat is een raket? - Spacepage">
            <a:extLst>
              <a:ext uri="{FF2B5EF4-FFF2-40B4-BE49-F238E27FC236}">
                <a16:creationId xmlns:a16="http://schemas.microsoft.com/office/drawing/2014/main" id="{A99A7AA8-F494-76E6-3561-1219A75BAA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444" y="1439335"/>
            <a:ext cx="4288356" cy="214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BCFFF7F-1421-06A0-7288-541A17C24E88}"/>
              </a:ext>
            </a:extLst>
          </p:cNvPr>
          <p:cNvSpPr txBox="1"/>
          <p:nvPr/>
        </p:nvSpPr>
        <p:spPr>
          <a:xfrm>
            <a:off x="8480260" y="3583513"/>
            <a:ext cx="3303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900" noProof="0" dirty="0"/>
              <a:t>Afbeelding (</a:t>
            </a:r>
            <a:r>
              <a:rPr lang="nl-BE" sz="900" noProof="0" dirty="0">
                <a:hlinkClick r:id="rId4"/>
              </a:rPr>
              <a:t>Link</a:t>
            </a:r>
            <a:r>
              <a:rPr lang="nl-BE" sz="900" noProof="0" dirty="0"/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880DCC-8978-40A4-2DE7-62865EAEC684}"/>
              </a:ext>
            </a:extLst>
          </p:cNvPr>
          <p:cNvSpPr txBox="1"/>
          <p:nvPr/>
        </p:nvSpPr>
        <p:spPr>
          <a:xfrm>
            <a:off x="407988" y="1079571"/>
            <a:ext cx="5040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noProof="0" dirty="0"/>
              <a:t>Koelen van gevoelige instrumenten aan boord van satellieten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40A0C4-086A-D967-109C-D9F52D016E38}"/>
              </a:ext>
            </a:extLst>
          </p:cNvPr>
          <p:cNvSpPr txBox="1"/>
          <p:nvPr/>
        </p:nvSpPr>
        <p:spPr>
          <a:xfrm>
            <a:off x="7500444" y="1079571"/>
            <a:ext cx="3303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noProof="0" dirty="0"/>
              <a:t>Ruimtevaart (raketbrandstof)</a:t>
            </a:r>
          </a:p>
        </p:txBody>
      </p:sp>
      <p:pic>
        <p:nvPicPr>
          <p:cNvPr id="20482" name="Picture 2" descr="Maak kennis met de James Webb Space Telescope - Spacepage">
            <a:extLst>
              <a:ext uri="{FF2B5EF4-FFF2-40B4-BE49-F238E27FC236}">
                <a16:creationId xmlns:a16="http://schemas.microsoft.com/office/drawing/2014/main" id="{8D9EE31F-BAA0-1B15-1127-614C022CE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7" y="1439335"/>
            <a:ext cx="4288356" cy="214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1573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984E68-AE51-8F41-A3DB-F5ACAEA43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Cryogene transporttoepassingen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6D8763-CFD9-2FBD-6BDF-3A896D99D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8A505-2967-2D62-A53F-C7552D48B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60B0D-AF58-ADE9-C05E-3638212AF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31</a:t>
            </a:fld>
            <a:endParaRPr lang="nl-BE" noProof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630AAC-4212-DDE4-F297-06982730FAA7}"/>
              </a:ext>
            </a:extLst>
          </p:cNvPr>
          <p:cNvSpPr txBox="1"/>
          <p:nvPr/>
        </p:nvSpPr>
        <p:spPr>
          <a:xfrm>
            <a:off x="8485048" y="3903486"/>
            <a:ext cx="3303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900" noProof="0" dirty="0"/>
              <a:t>Afbeelding (</a:t>
            </a:r>
            <a:r>
              <a:rPr lang="nl-BE" sz="900" noProof="0" dirty="0">
                <a:hlinkClick r:id="rId2"/>
              </a:rPr>
              <a:t>Link</a:t>
            </a:r>
            <a:r>
              <a:rPr lang="nl-BE" sz="900" noProof="0" dirty="0"/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BF4282-C92A-FEEF-55CC-D09DF0D5B4A4}"/>
              </a:ext>
            </a:extLst>
          </p:cNvPr>
          <p:cNvSpPr txBox="1"/>
          <p:nvPr/>
        </p:nvSpPr>
        <p:spPr>
          <a:xfrm>
            <a:off x="4087705" y="1092342"/>
            <a:ext cx="6238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noProof="0" dirty="0"/>
              <a:t>Vloeibaar waterstof als brandstof voor vrachtwagens en vliegtuigen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D4FF37-83FB-F7A9-CC5B-962E3ED77D13}"/>
              </a:ext>
            </a:extLst>
          </p:cNvPr>
          <p:cNvSpPr txBox="1"/>
          <p:nvPr/>
        </p:nvSpPr>
        <p:spPr>
          <a:xfrm>
            <a:off x="457964" y="3945091"/>
            <a:ext cx="3303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noProof="0" dirty="0" err="1"/>
              <a:t>SCMaglev</a:t>
            </a:r>
            <a:endParaRPr lang="nl-BE" sz="1200" b="1" noProof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D206B7-4A09-0676-D326-2B162737465F}"/>
              </a:ext>
            </a:extLst>
          </p:cNvPr>
          <p:cNvSpPr txBox="1"/>
          <p:nvPr/>
        </p:nvSpPr>
        <p:spPr>
          <a:xfrm>
            <a:off x="469105" y="5957880"/>
            <a:ext cx="3303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 (</a:t>
            </a:r>
            <a:r>
              <a:rPr lang="nl-BE" sz="900" noProof="0" dirty="0">
                <a:hlinkClick r:id="rId3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13326" name="Picture 14" descr="Sc Maglev Train Speed + Exquisite Shanghai To Hong Kong High Speed Train">
            <a:extLst>
              <a:ext uri="{FF2B5EF4-FFF2-40B4-BE49-F238E27FC236}">
                <a16:creationId xmlns:a16="http://schemas.microsoft.com/office/drawing/2014/main" id="{931AD4F6-186B-459D-96E8-C668499602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" y="4304855"/>
            <a:ext cx="2914544" cy="165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8" name="Picture 16" descr="Airbus Unveils Designs For Hydrogen-Powered Aircraft Which Could Be Flying  By 2035">
            <a:extLst>
              <a:ext uri="{FF2B5EF4-FFF2-40B4-BE49-F238E27FC236}">
                <a16:creationId xmlns:a16="http://schemas.microsoft.com/office/drawing/2014/main" id="{D216DFB3-3C2D-E0AD-1B31-25ABD91CFC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737" y="1387773"/>
            <a:ext cx="377606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BC5DFAA-F37B-5CF3-62C1-E852958F24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7705" y="1387773"/>
            <a:ext cx="3776567" cy="252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CE032BD-D3C2-932E-EBCC-58D44AFFC966}"/>
              </a:ext>
            </a:extLst>
          </p:cNvPr>
          <p:cNvSpPr txBox="1"/>
          <p:nvPr/>
        </p:nvSpPr>
        <p:spPr>
          <a:xfrm>
            <a:off x="4087705" y="3907773"/>
            <a:ext cx="3254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 (</a:t>
            </a:r>
            <a:r>
              <a:rPr lang="nl-BE" sz="900" noProof="0" dirty="0">
                <a:hlinkClick r:id="rId7"/>
              </a:rPr>
              <a:t>Link</a:t>
            </a:r>
            <a:r>
              <a:rPr lang="nl-BE" sz="900" noProof="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315050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8A7F66-DC73-E618-A8C8-DC0D3E0DD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8DEDE8B-8573-97FC-A75A-AAC0E8E8A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 err="1"/>
              <a:t>Cryogenie</a:t>
            </a:r>
            <a:r>
              <a:rPr lang="nl-BE" noProof="0" dirty="0"/>
              <a:t> in toekomstige </a:t>
            </a:r>
            <a:r>
              <a:rPr lang="nl-BE" noProof="0" dirty="0" err="1"/>
              <a:t>technologiën</a:t>
            </a:r>
            <a:endParaRPr lang="nl-BE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BB4F9-0928-999C-BCCF-7BCD47416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322BA-5D0B-1613-DC2F-1B0C5F165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2358B-9FD3-27FE-91A9-BC31AEA2C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32</a:t>
            </a:fld>
            <a:endParaRPr lang="nl-BE" noProof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7D5341-C7E6-A52D-F898-82B2643C68EA}"/>
              </a:ext>
            </a:extLst>
          </p:cNvPr>
          <p:cNvSpPr txBox="1"/>
          <p:nvPr/>
        </p:nvSpPr>
        <p:spPr>
          <a:xfrm>
            <a:off x="8480260" y="3200018"/>
            <a:ext cx="3303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900" noProof="0" dirty="0"/>
              <a:t>Afbeelding (</a:t>
            </a:r>
            <a:r>
              <a:rPr lang="nl-BE" sz="900" noProof="0" dirty="0">
                <a:hlinkClick r:id="rId2"/>
              </a:rPr>
              <a:t>Link</a:t>
            </a:r>
            <a:r>
              <a:rPr lang="nl-BE" sz="900" noProof="0" dirty="0"/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67911A-52BE-8CDE-91EE-BC360DDF5211}"/>
              </a:ext>
            </a:extLst>
          </p:cNvPr>
          <p:cNvSpPr txBox="1"/>
          <p:nvPr/>
        </p:nvSpPr>
        <p:spPr>
          <a:xfrm>
            <a:off x="6096000" y="1079571"/>
            <a:ext cx="3303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noProof="0" dirty="0"/>
              <a:t>Kwantumcomputers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D3642F-E30F-C1E4-BCEA-8A2F619024E2}"/>
              </a:ext>
            </a:extLst>
          </p:cNvPr>
          <p:cNvSpPr txBox="1"/>
          <p:nvPr/>
        </p:nvSpPr>
        <p:spPr>
          <a:xfrm>
            <a:off x="407988" y="3728808"/>
            <a:ext cx="3303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Afbeelding: ITER </a:t>
            </a:r>
            <a:r>
              <a:rPr lang="nl-BE" sz="900" noProof="0" dirty="0" err="1"/>
              <a:t>tokamak</a:t>
            </a:r>
            <a:r>
              <a:rPr lang="nl-BE" sz="900" noProof="0" dirty="0"/>
              <a:t> (</a:t>
            </a:r>
            <a:r>
              <a:rPr lang="nl-BE" sz="900" noProof="0" dirty="0">
                <a:hlinkClick r:id="rId3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13320" name="Picture 8" descr="What will ITER do?">
            <a:extLst>
              <a:ext uri="{FF2B5EF4-FFF2-40B4-BE49-F238E27FC236}">
                <a16:creationId xmlns:a16="http://schemas.microsoft.com/office/drawing/2014/main" id="{89E9C31B-C0AE-685B-D3E0-2DB1DDDD5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416261"/>
            <a:ext cx="4768520" cy="233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529F289-53ED-37AA-6161-77A33BF586C9}"/>
              </a:ext>
            </a:extLst>
          </p:cNvPr>
          <p:cNvSpPr txBox="1"/>
          <p:nvPr/>
        </p:nvSpPr>
        <p:spPr>
          <a:xfrm>
            <a:off x="407988" y="1079571"/>
            <a:ext cx="3303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noProof="0" dirty="0"/>
              <a:t>Nucleaire fusiereactoren</a:t>
            </a:r>
          </a:p>
        </p:txBody>
      </p:sp>
      <p:pic>
        <p:nvPicPr>
          <p:cNvPr id="21506" name="Picture 2" descr="De kwantumcomputer kraakt straks alle huidige encryptie">
            <a:extLst>
              <a:ext uri="{FF2B5EF4-FFF2-40B4-BE49-F238E27FC236}">
                <a16:creationId xmlns:a16="http://schemas.microsoft.com/office/drawing/2014/main" id="{4FCCB8E6-33C2-B62D-9CBD-43E414295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237" y="1439335"/>
            <a:ext cx="3152775" cy="177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E190C9F-728F-54ED-E527-19632D1D8EDC}"/>
              </a:ext>
            </a:extLst>
          </p:cNvPr>
          <p:cNvSpPr txBox="1"/>
          <p:nvPr/>
        </p:nvSpPr>
        <p:spPr>
          <a:xfrm>
            <a:off x="6128445" y="4516065"/>
            <a:ext cx="3303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 (</a:t>
            </a:r>
            <a:r>
              <a:rPr lang="nl-BE" sz="900" noProof="0" dirty="0">
                <a:hlinkClick r:id="rId6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21510" name="Picture 6" descr="Finland zet een grote stap in quantumcomputing met een 20-qubit  supergeleider - TW.nl">
            <a:extLst>
              <a:ext uri="{FF2B5EF4-FFF2-40B4-BE49-F238E27FC236}">
                <a16:creationId xmlns:a16="http://schemas.microsoft.com/office/drawing/2014/main" id="{B5233CA7-8C07-FCDC-971D-DD0BF55F1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445" y="1439335"/>
            <a:ext cx="235181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2" name="Picture 8" descr="New records on Wendelstein 7-X">
            <a:extLst>
              <a:ext uri="{FF2B5EF4-FFF2-40B4-BE49-F238E27FC236}">
                <a16:creationId xmlns:a16="http://schemas.microsoft.com/office/drawing/2014/main" id="{5C0B837C-A717-6E93-368D-3FEA2B59CA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50" y="4106574"/>
            <a:ext cx="2753298" cy="1835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DCEA7AB-6228-99B5-7595-ACC3B5B836EE}"/>
              </a:ext>
            </a:extLst>
          </p:cNvPr>
          <p:cNvSpPr txBox="1"/>
          <p:nvPr/>
        </p:nvSpPr>
        <p:spPr>
          <a:xfrm>
            <a:off x="2419350" y="5922558"/>
            <a:ext cx="3303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Afbeelding: </a:t>
            </a:r>
            <a:r>
              <a:rPr lang="nl-BE" sz="900" noProof="0" dirty="0" err="1"/>
              <a:t>Wendelstein</a:t>
            </a:r>
            <a:r>
              <a:rPr lang="nl-BE" sz="900" noProof="0" dirty="0"/>
              <a:t> 7-X </a:t>
            </a:r>
            <a:r>
              <a:rPr lang="nl-BE" sz="900" noProof="0" dirty="0" err="1"/>
              <a:t>stellarator</a:t>
            </a:r>
            <a:r>
              <a:rPr lang="nl-BE" sz="900" noProof="0" dirty="0"/>
              <a:t> (</a:t>
            </a:r>
            <a:r>
              <a:rPr lang="nl-BE" sz="900" noProof="0" dirty="0">
                <a:hlinkClick r:id="rId9"/>
              </a:rPr>
              <a:t>Link</a:t>
            </a:r>
            <a:r>
              <a:rPr lang="nl-BE" sz="900" noProof="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442305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7D8E3BD-3069-871B-0DD4-57F539118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Hoe ben ik bij CERN beland?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A7C1C2-DA5C-F215-9EAC-857F47C23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A26C72-0A48-28DA-5251-913AFCA79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80E2FC-3953-847D-A88D-8699E9CBA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4</a:t>
            </a:fld>
            <a:endParaRPr lang="nl-BE" noProof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98BF7F-2CED-6AFC-8D7F-262E7E3C8C73}"/>
              </a:ext>
            </a:extLst>
          </p:cNvPr>
          <p:cNvSpPr txBox="1"/>
          <p:nvPr/>
        </p:nvSpPr>
        <p:spPr>
          <a:xfrm>
            <a:off x="407986" y="6062404"/>
            <a:ext cx="41224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Afbeelding: CERN </a:t>
            </a:r>
            <a:r>
              <a:rPr lang="nl-BE" sz="900" noProof="0" dirty="0" err="1"/>
              <a:t>Science</a:t>
            </a:r>
            <a:r>
              <a:rPr lang="nl-BE" sz="900" noProof="0" dirty="0"/>
              <a:t> Gateway (</a:t>
            </a:r>
            <a:r>
              <a:rPr lang="nl-BE" sz="900" noProof="0" dirty="0">
                <a:hlinkClick r:id="rId2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2050" name="Picture 2" descr="SBB (Swiss Federal Railways) long-distance service network map. By SBB  (2021) : r/TransitDiagrams">
            <a:extLst>
              <a:ext uri="{FF2B5EF4-FFF2-40B4-BE49-F238E27FC236}">
                <a16:creationId xmlns:a16="http://schemas.microsoft.com/office/drawing/2014/main" id="{7503F6E3-6836-4436-E3CB-FB5E54DAAC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702" y="1147382"/>
            <a:ext cx="7004050" cy="4947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E183CF35-7CCE-0368-1DF3-726DE623B039}"/>
              </a:ext>
            </a:extLst>
          </p:cNvPr>
          <p:cNvGrpSpPr/>
          <p:nvPr/>
        </p:nvGrpSpPr>
        <p:grpSpPr>
          <a:xfrm>
            <a:off x="6700864" y="2213124"/>
            <a:ext cx="914400" cy="914400"/>
            <a:chOff x="3624645" y="2181024"/>
            <a:chExt cx="914400" cy="914400"/>
          </a:xfrm>
        </p:grpSpPr>
        <p:pic>
          <p:nvPicPr>
            <p:cNvPr id="16" name="Graphic 15" descr="Marker with solid fill">
              <a:extLst>
                <a:ext uri="{FF2B5EF4-FFF2-40B4-BE49-F238E27FC236}">
                  <a16:creationId xmlns:a16="http://schemas.microsoft.com/office/drawing/2014/main" id="{0174C472-818C-E023-83B0-9AE2E1AB18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624645" y="2181024"/>
              <a:ext cx="914400" cy="914400"/>
            </a:xfrm>
            <a:prstGeom prst="rect">
              <a:avLst/>
            </a:prstGeom>
          </p:spPr>
        </p:pic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07DF16C-4F2C-FE40-15CE-05E546EA611E}"/>
                </a:ext>
              </a:extLst>
            </p:cNvPr>
            <p:cNvSpPr/>
            <p:nvPr/>
          </p:nvSpPr>
          <p:spPr>
            <a:xfrm>
              <a:off x="3973845" y="2395892"/>
              <a:ext cx="216000" cy="216000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noProof="0" dirty="0"/>
            </a:p>
          </p:txBody>
        </p:sp>
        <p:pic>
          <p:nvPicPr>
            <p:cNvPr id="19" name="Graphic 18" descr="Heart with solid fill">
              <a:extLst>
                <a:ext uri="{FF2B5EF4-FFF2-40B4-BE49-F238E27FC236}">
                  <a16:creationId xmlns:a16="http://schemas.microsoft.com/office/drawing/2014/main" id="{7ABB8084-06BF-D261-2A55-95EFC06ED29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901845" y="2350224"/>
              <a:ext cx="360000" cy="360000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B1A8AFE-0C12-A719-8022-0F3F6235C1FA}"/>
              </a:ext>
            </a:extLst>
          </p:cNvPr>
          <p:cNvSpPr txBox="1"/>
          <p:nvPr/>
        </p:nvSpPr>
        <p:spPr>
          <a:xfrm>
            <a:off x="4701631" y="6056419"/>
            <a:ext cx="41224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Afbeelding:  SBB long-</a:t>
            </a:r>
            <a:r>
              <a:rPr lang="nl-BE" sz="900" noProof="0" dirty="0" err="1"/>
              <a:t>distance</a:t>
            </a:r>
            <a:r>
              <a:rPr lang="nl-BE" sz="900" noProof="0" dirty="0"/>
              <a:t> service </a:t>
            </a:r>
            <a:r>
              <a:rPr lang="nl-BE" sz="900" noProof="0" dirty="0" err="1"/>
              <a:t>network</a:t>
            </a:r>
            <a:r>
              <a:rPr lang="nl-BE" sz="900" noProof="0" dirty="0"/>
              <a:t> map (</a:t>
            </a:r>
            <a:r>
              <a:rPr lang="nl-BE" sz="900" noProof="0" dirty="0">
                <a:hlinkClick r:id="rId8"/>
              </a:rPr>
              <a:t>https://company.sbb.ch</a:t>
            </a:r>
            <a:r>
              <a:rPr lang="nl-BE" sz="900" noProof="0" dirty="0"/>
              <a:t>)</a:t>
            </a:r>
          </a:p>
        </p:txBody>
      </p:sp>
      <p:pic>
        <p:nvPicPr>
          <p:cNvPr id="2054" name="Picture 6" descr="Belgian railway network : r/belgium">
            <a:extLst>
              <a:ext uri="{FF2B5EF4-FFF2-40B4-BE49-F238E27FC236}">
                <a16:creationId xmlns:a16="http://schemas.microsoft.com/office/drawing/2014/main" id="{363F61BF-1E1C-50A6-E3FF-238200650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" y="1147382"/>
            <a:ext cx="1746863" cy="1605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216525C-82BC-CA57-199E-1D91AC7D3B05}"/>
              </a:ext>
            </a:extLst>
          </p:cNvPr>
          <p:cNvSpPr txBox="1"/>
          <p:nvPr/>
        </p:nvSpPr>
        <p:spPr>
          <a:xfrm>
            <a:off x="407987" y="2766957"/>
            <a:ext cx="41224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Afbeelding:  </a:t>
            </a:r>
            <a:r>
              <a:rPr lang="nl-BE" sz="900" noProof="0" dirty="0" err="1"/>
              <a:t>Belgian</a:t>
            </a:r>
            <a:r>
              <a:rPr lang="nl-BE" sz="900" noProof="0" dirty="0"/>
              <a:t> </a:t>
            </a:r>
            <a:r>
              <a:rPr lang="nl-BE" sz="900" noProof="0" dirty="0" err="1"/>
              <a:t>railway</a:t>
            </a:r>
            <a:r>
              <a:rPr lang="nl-BE" sz="900" noProof="0" dirty="0"/>
              <a:t> </a:t>
            </a:r>
            <a:r>
              <a:rPr lang="nl-BE" sz="900" noProof="0" dirty="0" err="1"/>
              <a:t>network</a:t>
            </a:r>
            <a:r>
              <a:rPr lang="nl-BE" sz="900" noProof="0" dirty="0"/>
              <a:t> (</a:t>
            </a:r>
            <a:r>
              <a:rPr lang="nl-BE" sz="900" noProof="0" dirty="0">
                <a:hlinkClick r:id="rId10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27" name="Graphic 26" descr="Marker with solid fill">
            <a:extLst>
              <a:ext uri="{FF2B5EF4-FFF2-40B4-BE49-F238E27FC236}">
                <a16:creationId xmlns:a16="http://schemas.microsoft.com/office/drawing/2014/main" id="{CB9A3E93-B2CC-7BC3-1314-EB4BD4103A7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479551" y="1133093"/>
            <a:ext cx="504000" cy="504000"/>
          </a:xfrm>
          <a:prstGeom prst="rect">
            <a:avLst/>
          </a:prstGeom>
        </p:spPr>
      </p:pic>
      <p:pic>
        <p:nvPicPr>
          <p:cNvPr id="28" name="Graphic 27" descr="Marker with solid fill">
            <a:extLst>
              <a:ext uri="{FF2B5EF4-FFF2-40B4-BE49-F238E27FC236}">
                <a16:creationId xmlns:a16="http://schemas.microsoft.com/office/drawing/2014/main" id="{AE4220B9-AE66-DE2F-122C-8989F876650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811887" y="4207035"/>
            <a:ext cx="504000" cy="504000"/>
          </a:xfrm>
          <a:prstGeom prst="rect">
            <a:avLst/>
          </a:prstGeom>
        </p:spPr>
      </p:pic>
      <p:pic>
        <p:nvPicPr>
          <p:cNvPr id="29" name="Graphic 28" descr="Marker with solid fill">
            <a:extLst>
              <a:ext uri="{FF2B5EF4-FFF2-40B4-BE49-F238E27FC236}">
                <a16:creationId xmlns:a16="http://schemas.microsoft.com/office/drawing/2014/main" id="{0A6D2E7D-AB0C-E345-DB2E-C1322372044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708389" y="3551526"/>
            <a:ext cx="504000" cy="504000"/>
          </a:xfrm>
          <a:prstGeom prst="rect">
            <a:avLst/>
          </a:prstGeom>
        </p:spPr>
      </p:pic>
      <p:pic>
        <p:nvPicPr>
          <p:cNvPr id="2056" name="Picture 8" descr="Relations internationales de la Ville – Ville de Lausanne">
            <a:extLst>
              <a:ext uri="{FF2B5EF4-FFF2-40B4-BE49-F238E27FC236}">
                <a16:creationId xmlns:a16="http://schemas.microsoft.com/office/drawing/2014/main" id="{40DE3C1C-3066-9C42-8766-15D0C774E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9" y="3137332"/>
            <a:ext cx="3236731" cy="2427548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45E5D1D-DF80-8243-A86E-84D06304743A}"/>
              </a:ext>
            </a:extLst>
          </p:cNvPr>
          <p:cNvSpPr txBox="1"/>
          <p:nvPr/>
        </p:nvSpPr>
        <p:spPr>
          <a:xfrm>
            <a:off x="8405011" y="3198168"/>
            <a:ext cx="2324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Afbeelding:  </a:t>
            </a:r>
            <a:r>
              <a:rPr lang="nl-BE" sz="900" noProof="0" dirty="0" err="1"/>
              <a:t>Ville</a:t>
            </a:r>
            <a:r>
              <a:rPr lang="nl-BE" sz="900" noProof="0" dirty="0"/>
              <a:t> de Lausanne (</a:t>
            </a:r>
            <a:r>
              <a:rPr lang="nl-BE" sz="900" noProof="0" dirty="0">
                <a:hlinkClick r:id="rId14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2060" name="Picture 12" descr="Science Gateway CERN - Porte spatio-temporelle -">
            <a:extLst>
              <a:ext uri="{FF2B5EF4-FFF2-40B4-BE49-F238E27FC236}">
                <a16:creationId xmlns:a16="http://schemas.microsoft.com/office/drawing/2014/main" id="{63D6D80D-C897-0BDE-8DC5-E62CDFD52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3159998"/>
            <a:ext cx="3859212" cy="288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66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2" grpId="0"/>
      <p:bldP spid="25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D748D6-1ED4-5233-7FFA-4798CFE0B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605410"/>
            <a:ext cx="11376024" cy="3124200"/>
          </a:xfrm>
        </p:spPr>
        <p:txBody>
          <a:bodyPr/>
          <a:lstStyle/>
          <a:p>
            <a:pPr algn="ctr"/>
            <a:r>
              <a:rPr lang="nl-BE" noProof="0" dirty="0"/>
              <a:t>Cryogeen ingenieur bij (ATS) TE-CRG-OP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FE4430-8C4E-DD7A-2791-665B2538D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Mijn werk bij CERN?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E07361-7BC1-17D9-F923-80E6A2E6C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AA0784-393F-1099-3B4F-45C640F02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E00BC5-5FBD-46A1-C3A9-084965FB9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5</a:t>
            </a:fld>
            <a:endParaRPr lang="nl-BE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7C775B-AB3F-AD98-E87B-4C0E1E6B8245}"/>
              </a:ext>
            </a:extLst>
          </p:cNvPr>
          <p:cNvSpPr txBox="1"/>
          <p:nvPr/>
        </p:nvSpPr>
        <p:spPr>
          <a:xfrm>
            <a:off x="7163676" y="618101"/>
            <a:ext cx="28756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100" b="1" noProof="0" dirty="0"/>
              <a:t>A</a:t>
            </a:r>
            <a:r>
              <a:rPr lang="nl-BE" sz="1100" noProof="0" dirty="0"/>
              <a:t>ccelerator &amp; </a:t>
            </a:r>
            <a:r>
              <a:rPr lang="nl-BE" sz="1100" b="1" noProof="0" dirty="0"/>
              <a:t>T</a:t>
            </a:r>
            <a:r>
              <a:rPr lang="nl-BE" sz="1100" noProof="0" dirty="0"/>
              <a:t>echnology </a:t>
            </a:r>
            <a:r>
              <a:rPr lang="nl-BE" sz="1100" b="1" noProof="0" dirty="0"/>
              <a:t>S</a:t>
            </a:r>
            <a:r>
              <a:rPr lang="nl-BE" sz="1100" noProof="0" dirty="0"/>
              <a:t>ector</a:t>
            </a:r>
            <a:br>
              <a:rPr lang="nl-BE" sz="1100" noProof="0" dirty="0"/>
            </a:br>
            <a:r>
              <a:rPr lang="nl-BE" sz="900" noProof="0" dirty="0"/>
              <a:t>(</a:t>
            </a:r>
            <a:r>
              <a:rPr lang="nl-BE" sz="900" noProof="0" dirty="0">
                <a:hlinkClick r:id="rId2"/>
              </a:rPr>
              <a:t>https://ats.web.cern.ch/organisation</a:t>
            </a:r>
            <a:r>
              <a:rPr lang="nl-BE" sz="900" noProof="0" dirty="0"/>
              <a:t>)</a:t>
            </a:r>
            <a:endParaRPr lang="nl-BE" sz="1100" noProof="0" dirty="0"/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9DE7ECD5-288A-BC14-9647-E249DB7D59DA}"/>
              </a:ext>
            </a:extLst>
          </p:cNvPr>
          <p:cNvCxnSpPr>
            <a:cxnSpLocks/>
            <a:endCxn id="7" idx="1"/>
          </p:cNvCxnSpPr>
          <p:nvPr/>
        </p:nvCxnSpPr>
        <p:spPr>
          <a:xfrm rot="5400000" flipH="1" flipV="1">
            <a:off x="6582957" y="1024691"/>
            <a:ext cx="779560" cy="381878"/>
          </a:xfrm>
          <a:prstGeom prst="bentConnector2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4759055-234A-DFE6-CF15-A632B2A74E3E}"/>
              </a:ext>
            </a:extLst>
          </p:cNvPr>
          <p:cNvSpPr txBox="1"/>
          <p:nvPr/>
        </p:nvSpPr>
        <p:spPr>
          <a:xfrm>
            <a:off x="7895253" y="2496036"/>
            <a:ext cx="214409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100" b="1" noProof="0" dirty="0" err="1"/>
              <a:t>TE</a:t>
            </a:r>
            <a:r>
              <a:rPr lang="nl-BE" sz="1100" noProof="0" dirty="0" err="1"/>
              <a:t>chnology</a:t>
            </a:r>
            <a:r>
              <a:rPr lang="nl-BE" sz="1100" noProof="0" dirty="0"/>
              <a:t> </a:t>
            </a:r>
            <a:r>
              <a:rPr lang="nl-BE" sz="1100" noProof="0" dirty="0" err="1"/>
              <a:t>department</a:t>
            </a:r>
            <a:endParaRPr lang="nl-BE" sz="1100" noProof="0" dirty="0"/>
          </a:p>
          <a:p>
            <a:r>
              <a:rPr lang="nl-BE" sz="800" noProof="0" dirty="0"/>
              <a:t>(</a:t>
            </a:r>
            <a:r>
              <a:rPr lang="nl-BE" sz="800" noProof="0" dirty="0">
                <a:hlinkClick r:id="rId3"/>
              </a:rPr>
              <a:t>https://te-dep.web.cern.ch/</a:t>
            </a:r>
            <a:r>
              <a:rPr lang="nl-BE" sz="800" noProof="0" dirty="0"/>
              <a:t>)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01F0B1D5-DE61-8718-1466-319C17364398}"/>
              </a:ext>
            </a:extLst>
          </p:cNvPr>
          <p:cNvCxnSpPr>
            <a:cxnSpLocks/>
            <a:endCxn id="12" idx="1"/>
          </p:cNvCxnSpPr>
          <p:nvPr/>
        </p:nvCxnSpPr>
        <p:spPr>
          <a:xfrm rot="16200000" flipH="1">
            <a:off x="7253640" y="2046784"/>
            <a:ext cx="755998" cy="527228"/>
          </a:xfrm>
          <a:prstGeom prst="bentConnector2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B15C826-627A-26F2-A2DB-C024047461B5}"/>
              </a:ext>
            </a:extLst>
          </p:cNvPr>
          <p:cNvSpPr txBox="1"/>
          <p:nvPr/>
        </p:nvSpPr>
        <p:spPr>
          <a:xfrm>
            <a:off x="8174703" y="1033599"/>
            <a:ext cx="176309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100" b="1" noProof="0" dirty="0" err="1"/>
              <a:t>CR</a:t>
            </a:r>
            <a:r>
              <a:rPr lang="nl-BE" sz="1100" noProof="0" dirty="0" err="1"/>
              <a:t>yo</a:t>
            </a:r>
            <a:r>
              <a:rPr lang="nl-BE" sz="1100" b="1" noProof="0" dirty="0" err="1"/>
              <a:t>G</a:t>
            </a:r>
            <a:r>
              <a:rPr lang="nl-BE" sz="1100" noProof="0" dirty="0" err="1"/>
              <a:t>enics</a:t>
            </a:r>
            <a:endParaRPr lang="nl-BE" sz="1100" noProof="0" dirty="0"/>
          </a:p>
          <a:p>
            <a:r>
              <a:rPr lang="nl-BE" sz="800" noProof="0" dirty="0"/>
              <a:t>(</a:t>
            </a:r>
            <a:r>
              <a:rPr lang="nl-BE" sz="800" noProof="0" dirty="0">
                <a:hlinkClick r:id="rId4"/>
              </a:rPr>
              <a:t>https://crg.web.cern.ch/</a:t>
            </a:r>
            <a:r>
              <a:rPr lang="nl-BE" sz="800" noProof="0" dirty="0"/>
              <a:t>)</a:t>
            </a:r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D683B2C4-590C-9A2F-486F-37A69C5AFB34}"/>
              </a:ext>
            </a:extLst>
          </p:cNvPr>
          <p:cNvCxnSpPr>
            <a:cxnSpLocks/>
            <a:endCxn id="17" idx="1"/>
          </p:cNvCxnSpPr>
          <p:nvPr/>
        </p:nvCxnSpPr>
        <p:spPr>
          <a:xfrm rot="5400000" flipH="1" flipV="1">
            <a:off x="7905995" y="1247990"/>
            <a:ext cx="290738" cy="246678"/>
          </a:xfrm>
          <a:prstGeom prst="bentConnector2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54307DC-DF77-9D26-7639-C71494FD663A}"/>
              </a:ext>
            </a:extLst>
          </p:cNvPr>
          <p:cNvSpPr txBox="1"/>
          <p:nvPr/>
        </p:nvSpPr>
        <p:spPr>
          <a:xfrm>
            <a:off x="8705851" y="2036085"/>
            <a:ext cx="257175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100" b="1" noProof="0" dirty="0"/>
              <a:t>Op</a:t>
            </a:r>
            <a:r>
              <a:rPr lang="nl-BE" sz="1100" noProof="0" dirty="0"/>
              <a:t>erations</a:t>
            </a:r>
          </a:p>
          <a:p>
            <a:r>
              <a:rPr lang="nl-BE" sz="800" noProof="0" dirty="0"/>
              <a:t>(</a:t>
            </a:r>
            <a:r>
              <a:rPr lang="nl-BE" sz="800" noProof="0" dirty="0">
                <a:hlinkClick r:id="rId5"/>
              </a:rPr>
              <a:t>https://crg.web.cern.ch/operation-website</a:t>
            </a:r>
            <a:r>
              <a:rPr lang="nl-BE" sz="800" noProof="0" dirty="0"/>
              <a:t>)</a:t>
            </a: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A364CF53-00C3-5D8B-912D-2FA1CB42DA28}"/>
              </a:ext>
            </a:extLst>
          </p:cNvPr>
          <p:cNvCxnSpPr>
            <a:cxnSpLocks/>
            <a:endCxn id="21" idx="1"/>
          </p:cNvCxnSpPr>
          <p:nvPr/>
        </p:nvCxnSpPr>
        <p:spPr>
          <a:xfrm rot="16200000" flipH="1">
            <a:off x="8460932" y="1983527"/>
            <a:ext cx="285100" cy="204738"/>
          </a:xfrm>
          <a:prstGeom prst="bentConnector2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>
            <a:extLst>
              <a:ext uri="{FF2B5EF4-FFF2-40B4-BE49-F238E27FC236}">
                <a16:creationId xmlns:a16="http://schemas.microsoft.com/office/drawing/2014/main" id="{3DF5E756-55EF-F497-21E6-940ABFFD76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972" y="3180319"/>
            <a:ext cx="4867430" cy="2740698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8FB4AF0-7990-3D8B-781D-1FAC27A1A377}"/>
              </a:ext>
            </a:extLst>
          </p:cNvPr>
          <p:cNvCxnSpPr>
            <a:cxnSpLocks/>
          </p:cNvCxnSpPr>
          <p:nvPr/>
        </p:nvCxnSpPr>
        <p:spPr>
          <a:xfrm>
            <a:off x="6096000" y="3109610"/>
            <a:ext cx="0" cy="306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2">
            <a:extLst>
              <a:ext uri="{FF2B5EF4-FFF2-40B4-BE49-F238E27FC236}">
                <a16:creationId xmlns:a16="http://schemas.microsoft.com/office/drawing/2014/main" id="{D25ED3EA-F42C-2DCF-673A-B23705ED2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375" y="3155224"/>
            <a:ext cx="775011" cy="742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D82757AF-6FC5-3D0C-44B9-E7C3805F5C11}"/>
              </a:ext>
            </a:extLst>
          </p:cNvPr>
          <p:cNvSpPr txBox="1"/>
          <p:nvPr/>
        </p:nvSpPr>
        <p:spPr>
          <a:xfrm>
            <a:off x="407988" y="5906462"/>
            <a:ext cx="47642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Afbeelding: CERN 25 </a:t>
            </a:r>
            <a:r>
              <a:rPr lang="nl-BE" sz="900" noProof="0" dirty="0" err="1"/>
              <a:t>years</a:t>
            </a:r>
            <a:r>
              <a:rPr lang="nl-BE" sz="900" noProof="0" dirty="0"/>
              <a:t> of Large </a:t>
            </a:r>
            <a:r>
              <a:rPr lang="nl-BE" sz="900" noProof="0" dirty="0" err="1"/>
              <a:t>Hadron</a:t>
            </a:r>
            <a:r>
              <a:rPr lang="nl-BE" sz="900" noProof="0" dirty="0"/>
              <a:t> Collider </a:t>
            </a:r>
            <a:r>
              <a:rPr lang="nl-BE" sz="900" noProof="0" dirty="0" err="1"/>
              <a:t>experimental</a:t>
            </a:r>
            <a:r>
              <a:rPr lang="nl-BE" sz="900" noProof="0" dirty="0"/>
              <a:t> </a:t>
            </a:r>
            <a:r>
              <a:rPr lang="nl-BE" sz="900" noProof="0" dirty="0" err="1"/>
              <a:t>programme</a:t>
            </a:r>
            <a:r>
              <a:rPr lang="nl-BE" sz="900" noProof="0" dirty="0"/>
              <a:t> (</a:t>
            </a:r>
            <a:r>
              <a:rPr lang="nl-BE" sz="900" noProof="0" dirty="0">
                <a:hlinkClick r:id="rId8"/>
              </a:rPr>
              <a:t>Link</a:t>
            </a:r>
            <a:r>
              <a:rPr lang="nl-BE" sz="900" noProof="0" dirty="0"/>
              <a:t>)</a:t>
            </a:r>
          </a:p>
        </p:txBody>
      </p:sp>
      <p:pic>
        <p:nvPicPr>
          <p:cNvPr id="4104" name="Picture 8" descr="Home | Future Circular Collider">
            <a:extLst>
              <a:ext uri="{FF2B5EF4-FFF2-40B4-BE49-F238E27FC236}">
                <a16:creationId xmlns:a16="http://schemas.microsoft.com/office/drawing/2014/main" id="{26F87977-23CC-0D49-D7C9-77C380FC5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138" y="3148347"/>
            <a:ext cx="3939890" cy="275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6" descr="FCC Software">
            <a:extLst>
              <a:ext uri="{FF2B5EF4-FFF2-40B4-BE49-F238E27FC236}">
                <a16:creationId xmlns:a16="http://schemas.microsoft.com/office/drawing/2014/main" id="{41EBDA3C-4B74-35DE-EE13-463B00C37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280" y="3226314"/>
            <a:ext cx="1108491" cy="392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2EEB2F2C-DC15-B94F-1A6C-A9339B6FC71E}"/>
              </a:ext>
            </a:extLst>
          </p:cNvPr>
          <p:cNvSpPr txBox="1"/>
          <p:nvPr/>
        </p:nvSpPr>
        <p:spPr>
          <a:xfrm>
            <a:off x="6209162" y="5906462"/>
            <a:ext cx="47642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900" noProof="0" dirty="0"/>
              <a:t>Afbeelding: CERN FCC (</a:t>
            </a:r>
            <a:r>
              <a:rPr lang="nl-BE" sz="900" noProof="0" dirty="0">
                <a:hlinkClick r:id="rId11"/>
              </a:rPr>
              <a:t>Link</a:t>
            </a:r>
            <a:r>
              <a:rPr lang="nl-BE" sz="900" noProof="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44791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84CD61-981F-8A5B-5075-92667F866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38475"/>
            <a:ext cx="11376024" cy="3162300"/>
          </a:xfrm>
        </p:spPr>
        <p:txBody>
          <a:bodyPr/>
          <a:lstStyle/>
          <a:p>
            <a:pPr algn="ctr"/>
            <a:r>
              <a:rPr lang="nl-BE" noProof="0" dirty="0"/>
              <a:t>Spoedcursus </a:t>
            </a:r>
            <a:r>
              <a:rPr lang="nl-BE" noProof="0" dirty="0" err="1"/>
              <a:t>cryogenie</a:t>
            </a:r>
            <a:r>
              <a:rPr lang="nl-BE" noProof="0" dirty="0"/>
              <a:t> (</a:t>
            </a:r>
            <a:r>
              <a:rPr lang="nl-BE" i="1" noProof="0" dirty="0" err="1"/>
              <a:t>cryogenics</a:t>
            </a:r>
            <a:r>
              <a:rPr lang="nl-BE" noProof="0" dirty="0"/>
              <a:t>)</a:t>
            </a:r>
          </a:p>
          <a:p>
            <a:pPr algn="ctr"/>
            <a:r>
              <a:rPr lang="nl-BE" noProof="0" dirty="0"/>
              <a:t>De basis in &lt;1u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9FC401-6A17-6A3D-2581-4FFC5F54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 err="1"/>
              <a:t>Cryogenie</a:t>
            </a:r>
            <a:r>
              <a:rPr lang="nl-BE" noProof="0" dirty="0"/>
              <a:t>: wat is dat juist?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96820C-0E97-B792-B6FB-E96EAB296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4239DA-12A0-CF69-748E-E85482B51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24A402-AD08-3638-41B0-56E680116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6</a:t>
            </a:fld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2757002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BA1479-EE35-205B-F92D-17C29499C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4608512"/>
          </a:xfrm>
        </p:spPr>
        <p:txBody>
          <a:bodyPr/>
          <a:lstStyle/>
          <a:p>
            <a:r>
              <a:rPr lang="nl-BE" noProof="0" dirty="0" err="1"/>
              <a:t>Cryogenie</a:t>
            </a:r>
            <a:r>
              <a:rPr lang="nl-BE" b="0" noProof="0" dirty="0"/>
              <a:t> is de tak van de natuurkunde (thermodynamica) die zich bezighoudt met de productie van </a:t>
            </a:r>
            <a:r>
              <a:rPr lang="nl-BE" noProof="0" dirty="0"/>
              <a:t>zeer lage temperaturen</a:t>
            </a:r>
            <a:r>
              <a:rPr lang="nl-BE" b="0" noProof="0" dirty="0"/>
              <a:t> en de effecten daarvan op de materie</a:t>
            </a:r>
          </a:p>
          <a:p>
            <a:endParaRPr lang="nl-BE" b="0" noProof="0" dirty="0"/>
          </a:p>
          <a:p>
            <a:endParaRPr lang="nl-BE" b="0" noProof="0" dirty="0"/>
          </a:p>
          <a:p>
            <a:endParaRPr lang="nl-BE" b="0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1B1D2A-CB05-75B9-48F4-41D5AD04E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 err="1"/>
              <a:t>Cryogenie</a:t>
            </a:r>
            <a:endParaRPr lang="nl-BE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68013-D843-6DC7-3F65-8FC069992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88B67-ED62-D541-DC0C-7DA2240EA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62D96-968B-CD60-573C-86E8B5C2C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7</a:t>
            </a:fld>
            <a:endParaRPr lang="nl-BE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100A36-2A43-1B4E-036A-483131C3BC1D}"/>
              </a:ext>
            </a:extLst>
          </p:cNvPr>
          <p:cNvSpPr txBox="1"/>
          <p:nvPr/>
        </p:nvSpPr>
        <p:spPr>
          <a:xfrm>
            <a:off x="407987" y="2598003"/>
            <a:ext cx="647541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BE" b="1" noProof="0" dirty="0"/>
              <a:t>&lt; 120 K </a:t>
            </a:r>
            <a:r>
              <a:rPr lang="nl-BE" noProof="0" dirty="0"/>
              <a:t>(-153 °C) is de gebruikelijke limiet</a:t>
            </a:r>
          </a:p>
          <a:p>
            <a:pPr algn="ctr"/>
            <a:r>
              <a:rPr lang="nl-BE" noProof="0" dirty="0"/>
              <a:t>dit is het punt waarop de lucht vloeibaar wordt, </a:t>
            </a:r>
          </a:p>
          <a:p>
            <a:pPr algn="ctr"/>
            <a:r>
              <a:rPr lang="nl-BE" noProof="0" dirty="0"/>
              <a:t>de wereld is dan niet meer hetzelfde!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FBC919-A73A-FF3D-AAC6-D8C190645634}"/>
              </a:ext>
            </a:extLst>
          </p:cNvPr>
          <p:cNvSpPr txBox="1"/>
          <p:nvPr/>
        </p:nvSpPr>
        <p:spPr>
          <a:xfrm>
            <a:off x="407987" y="2052914"/>
            <a:ext cx="64754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BE" b="1" noProof="0" dirty="0"/>
              <a:t>Hou koud dan?</a:t>
            </a:r>
          </a:p>
        </p:txBody>
      </p:sp>
      <p:pic>
        <p:nvPicPr>
          <p:cNvPr id="6146" name="Picture 2" descr="tabel van mendeljev - Google zoeken">
            <a:extLst>
              <a:ext uri="{FF2B5EF4-FFF2-40B4-BE49-F238E27FC236}">
                <a16:creationId xmlns:a16="http://schemas.microsoft.com/office/drawing/2014/main" id="{0B37BBED-0EA2-D87B-7D93-28A35F7150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414" y="2131072"/>
            <a:ext cx="5120386" cy="3513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D0AE08-DB6D-6B41-A55F-FF52754DCE7C}"/>
              </a:ext>
            </a:extLst>
          </p:cNvPr>
          <p:cNvSpPr txBox="1"/>
          <p:nvPr/>
        </p:nvSpPr>
        <p:spPr>
          <a:xfrm>
            <a:off x="6883400" y="5906462"/>
            <a:ext cx="47642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900" noProof="0" dirty="0"/>
              <a:t>Afbeelding: </a:t>
            </a:r>
            <a:r>
              <a:rPr lang="nl-BE" sz="900" noProof="0" dirty="0" err="1"/>
              <a:t>Periodic</a:t>
            </a:r>
            <a:r>
              <a:rPr lang="nl-BE" sz="900" noProof="0" dirty="0"/>
              <a:t> </a:t>
            </a:r>
            <a:r>
              <a:rPr lang="nl-BE" sz="900" noProof="0" dirty="0" err="1"/>
              <a:t>Table</a:t>
            </a:r>
            <a:r>
              <a:rPr lang="nl-BE" sz="900" noProof="0" dirty="0"/>
              <a:t> (</a:t>
            </a:r>
            <a:r>
              <a:rPr lang="nl-BE" sz="900" noProof="0" dirty="0">
                <a:hlinkClick r:id="rId3"/>
              </a:rPr>
              <a:t>Link</a:t>
            </a:r>
            <a:r>
              <a:rPr lang="nl-BE" sz="900" noProof="0" dirty="0"/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388190-FDD4-9146-EA4F-E8D980C96DCA}"/>
              </a:ext>
            </a:extLst>
          </p:cNvPr>
          <p:cNvSpPr txBox="1"/>
          <p:nvPr/>
        </p:nvSpPr>
        <p:spPr>
          <a:xfrm>
            <a:off x="407989" y="3697090"/>
            <a:ext cx="5333191" cy="3231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BE" sz="2100" noProof="0" dirty="0">
                <a:solidFill>
                  <a:schemeClr val="tx2"/>
                </a:solidFill>
              </a:rPr>
              <a:t>Atmosferische gascondensatietemperaturen: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D6D211F-340B-DDBA-FD35-C1E62A5AC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955653"/>
              </p:ext>
            </p:extLst>
          </p:nvPr>
        </p:nvGraphicFramePr>
        <p:xfrm>
          <a:off x="403200" y="4180709"/>
          <a:ext cx="2304000" cy="201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1267095168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407298226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270268230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nl-BE" sz="1200" b="1" noProof="0" dirty="0">
                          <a:solidFill>
                            <a:schemeClr val="tx2"/>
                          </a:solidFill>
                        </a:rPr>
                        <a:t>Krypton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(Kr)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120 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202289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200" b="1" noProof="0" dirty="0" err="1">
                          <a:solidFill>
                            <a:schemeClr val="tx2"/>
                          </a:solidFill>
                        </a:rPr>
                        <a:t>Oxygen</a:t>
                      </a:r>
                      <a:endParaRPr lang="nl-BE" sz="1200" b="1" noProof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(O</a:t>
                      </a:r>
                      <a:r>
                        <a:rPr lang="nl-BE" sz="1200" baseline="-25000" noProof="0" dirty="0">
                          <a:solidFill>
                            <a:schemeClr val="tx2"/>
                          </a:solidFill>
                        </a:rPr>
                        <a:t>2</a:t>
                      </a:r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90 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133651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200" b="1" noProof="0" dirty="0">
                          <a:solidFill>
                            <a:schemeClr val="tx2"/>
                          </a:solidFill>
                        </a:rPr>
                        <a:t>Argon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(Ar)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87 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4221937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200" b="1" noProof="0" dirty="0" err="1">
                          <a:solidFill>
                            <a:schemeClr val="tx2"/>
                          </a:solidFill>
                        </a:rPr>
                        <a:t>Nitrogen</a:t>
                      </a:r>
                      <a:endParaRPr lang="nl-BE" sz="1200" b="1" noProof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(N</a:t>
                      </a:r>
                      <a:r>
                        <a:rPr lang="nl-BE" sz="1200" baseline="-25000" noProof="0" dirty="0">
                          <a:solidFill>
                            <a:schemeClr val="tx2"/>
                          </a:solidFill>
                        </a:rPr>
                        <a:t>2</a:t>
                      </a:r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77 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525176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200" b="1" noProof="0" dirty="0">
                          <a:solidFill>
                            <a:schemeClr val="tx2"/>
                          </a:solidFill>
                        </a:rPr>
                        <a:t>Neon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(Ne)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27 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885355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200" b="1" noProof="0" dirty="0" err="1">
                          <a:solidFill>
                            <a:schemeClr val="tx2"/>
                          </a:solidFill>
                        </a:rPr>
                        <a:t>Hydrogen</a:t>
                      </a:r>
                      <a:endParaRPr lang="nl-BE" sz="1200" b="1" noProof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(H</a:t>
                      </a:r>
                      <a:r>
                        <a:rPr lang="nl-BE" sz="1200" baseline="-25000" noProof="0" dirty="0">
                          <a:solidFill>
                            <a:schemeClr val="tx2"/>
                          </a:solidFill>
                        </a:rPr>
                        <a:t>2</a:t>
                      </a:r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20 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3300449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200" b="1" noProof="0" dirty="0">
                          <a:solidFill>
                            <a:schemeClr val="tx2"/>
                          </a:solidFill>
                        </a:rPr>
                        <a:t>Helium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(He)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1200" noProof="0" dirty="0">
                          <a:solidFill>
                            <a:schemeClr val="tx2"/>
                          </a:solidFill>
                        </a:rPr>
                        <a:t>4.2 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21292961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F377B536-8C7A-16CC-7590-8BF192C68E64}"/>
              </a:ext>
            </a:extLst>
          </p:cNvPr>
          <p:cNvSpPr/>
          <p:nvPr/>
        </p:nvSpPr>
        <p:spPr>
          <a:xfrm>
            <a:off x="7103269" y="2474119"/>
            <a:ext cx="242887" cy="28813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5694E9-1C74-0916-4112-FAB0FCC4B431}"/>
              </a:ext>
            </a:extLst>
          </p:cNvPr>
          <p:cNvSpPr/>
          <p:nvPr/>
        </p:nvSpPr>
        <p:spPr>
          <a:xfrm>
            <a:off x="10568390" y="2764634"/>
            <a:ext cx="499660" cy="28813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540EB78-B3D1-C7E4-E642-5EED8486F4A3}"/>
              </a:ext>
            </a:extLst>
          </p:cNvPr>
          <p:cNvSpPr/>
          <p:nvPr/>
        </p:nvSpPr>
        <p:spPr>
          <a:xfrm>
            <a:off x="11318485" y="2474119"/>
            <a:ext cx="242887" cy="1188244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EE494A-2D16-A0E1-0F12-F17383C02E81}"/>
              </a:ext>
            </a:extLst>
          </p:cNvPr>
          <p:cNvSpPr/>
          <p:nvPr/>
        </p:nvSpPr>
        <p:spPr>
          <a:xfrm>
            <a:off x="407987" y="5906462"/>
            <a:ext cx="2106613" cy="28813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450F31-A616-592C-D8C6-5CCE2CFCC215}"/>
              </a:ext>
            </a:extLst>
          </p:cNvPr>
          <p:cNvSpPr txBox="1"/>
          <p:nvPr/>
        </p:nvSpPr>
        <p:spPr>
          <a:xfrm>
            <a:off x="2599548" y="5818216"/>
            <a:ext cx="64492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BE" sz="1200" noProof="0" dirty="0"/>
              <a:t>Helium is het ENIGE ELEMENT dat geen vaste stof is &lt;10 K (onafhankelijk van de druk)</a:t>
            </a:r>
          </a:p>
          <a:p>
            <a:r>
              <a:rPr lang="nl-BE" sz="1200" noProof="0" dirty="0"/>
              <a:t>→ de ENIGE VLOEISTOF die cryogene processen onder 10 K mogelijk maakt...</a:t>
            </a:r>
          </a:p>
        </p:txBody>
      </p:sp>
    </p:spTree>
    <p:extLst>
      <p:ext uri="{BB962C8B-B14F-4D97-AF65-F5344CB8AC3E}">
        <p14:creationId xmlns:p14="http://schemas.microsoft.com/office/powerpoint/2010/main" val="188226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 animBg="1"/>
      <p:bldP spid="13" grpId="0" animBg="1"/>
      <p:bldP spid="14" grpId="0" animBg="1"/>
      <p:bldP spid="15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B7473C-B4C8-656A-37EA-B2FD64439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74BFE-72C7-1453-D837-9F547BF23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A307D-C891-F912-3A88-0EE61643F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8</a:t>
            </a:fld>
            <a:endParaRPr lang="nl-BE" noProof="0" dirty="0"/>
          </a:p>
        </p:txBody>
      </p:sp>
      <p:pic>
        <p:nvPicPr>
          <p:cNvPr id="8" name="Picture 2" descr="Illustration Nebula in deep space with stars">
            <a:extLst>
              <a:ext uri="{FF2B5EF4-FFF2-40B4-BE49-F238E27FC236}">
                <a16:creationId xmlns:a16="http://schemas.microsoft.com/office/drawing/2014/main" id="{AF165AF4-8E88-6E13-263C-C55A75F0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30" y="1978106"/>
            <a:ext cx="4351338" cy="29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57A4C18-B2AA-581C-0004-8D1A94DDE732}"/>
              </a:ext>
            </a:extLst>
          </p:cNvPr>
          <p:cNvSpPr txBox="1"/>
          <p:nvPr/>
        </p:nvSpPr>
        <p:spPr>
          <a:xfrm>
            <a:off x="2858293" y="928558"/>
            <a:ext cx="64754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BE" noProof="0" dirty="0"/>
              <a:t>Ruimte: Gemiddelde temperatuur is 2.7 K</a:t>
            </a:r>
          </a:p>
          <a:p>
            <a:pPr algn="ctr"/>
            <a:r>
              <a:rPr lang="nl-BE" noProof="0" dirty="0"/>
              <a:t>LHC: magneten worden gehouden op </a:t>
            </a:r>
            <a:r>
              <a:rPr lang="nl-BE" b="1" noProof="0" dirty="0"/>
              <a:t>1.9 K</a:t>
            </a:r>
            <a:endParaRPr lang="nl-BE" noProof="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6A81E4-068A-A59D-EFF8-FD7B91D289C9}"/>
              </a:ext>
            </a:extLst>
          </p:cNvPr>
          <p:cNvSpPr txBox="1"/>
          <p:nvPr/>
        </p:nvSpPr>
        <p:spPr>
          <a:xfrm>
            <a:off x="3920330" y="4883088"/>
            <a:ext cx="43513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sz="900" noProof="0" dirty="0"/>
              <a:t>Afbeelding: (</a:t>
            </a:r>
            <a:r>
              <a:rPr lang="nl-BE" sz="900" noProof="0" dirty="0">
                <a:hlinkClick r:id="rId3"/>
              </a:rPr>
              <a:t>Link</a:t>
            </a:r>
            <a:r>
              <a:rPr lang="nl-BE" sz="900" noProof="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8729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D8F4A6-2922-FA37-BE5C-0B2F656E4B37}"/>
              </a:ext>
            </a:extLst>
          </p:cNvPr>
          <p:cNvSpPr/>
          <p:nvPr/>
        </p:nvSpPr>
        <p:spPr>
          <a:xfrm>
            <a:off x="0" y="1772164"/>
            <a:ext cx="12191999" cy="4320000"/>
          </a:xfrm>
          <a:prstGeom prst="rect">
            <a:avLst/>
          </a:prstGeom>
          <a:solidFill>
            <a:srgbClr val="0054A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noProof="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613CAB-B544-E367-D447-DF1C69126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45173"/>
            <a:ext cx="11376024" cy="476003"/>
          </a:xfrm>
        </p:spPr>
        <p:txBody>
          <a:bodyPr/>
          <a:lstStyle/>
          <a:p>
            <a:r>
              <a:rPr lang="nl-BE" noProof="0" dirty="0"/>
              <a:t>Deeltjesversneller </a:t>
            </a:r>
            <a:r>
              <a:rPr lang="nl-BE" b="0" noProof="0" dirty="0"/>
              <a:t>= Versnelling (</a:t>
            </a:r>
            <a:r>
              <a:rPr lang="nl-BE" b="0" noProof="0" dirty="0">
                <a:solidFill>
                  <a:schemeClr val="accent3"/>
                </a:solidFill>
              </a:rPr>
              <a:t>RF</a:t>
            </a:r>
            <a:r>
              <a:rPr lang="nl-BE" b="0" noProof="0" dirty="0"/>
              <a:t>) + Buigen (</a:t>
            </a:r>
            <a:r>
              <a:rPr lang="nl-BE" b="0" noProof="0" dirty="0">
                <a:solidFill>
                  <a:srgbClr val="FF0000"/>
                </a:solidFill>
              </a:rPr>
              <a:t>Dipool</a:t>
            </a:r>
            <a:r>
              <a:rPr lang="nl-BE" b="0" noProof="0" dirty="0"/>
              <a:t>) + Focussen (</a:t>
            </a:r>
            <a:r>
              <a:rPr lang="nl-BE" b="0" noProof="0" dirty="0" err="1">
                <a:solidFill>
                  <a:srgbClr val="FFC000"/>
                </a:solidFill>
              </a:rPr>
              <a:t>Quadrupool</a:t>
            </a:r>
            <a:r>
              <a:rPr lang="nl-BE" b="0" noProof="0" dirty="0"/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C56775-9DA1-8283-22B0-E6403C4CB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noProof="0" dirty="0"/>
              <a:t>Waarom </a:t>
            </a:r>
            <a:r>
              <a:rPr lang="nl-BE" noProof="0" dirty="0" err="1"/>
              <a:t>cryogenen</a:t>
            </a:r>
            <a:r>
              <a:rPr lang="nl-BE" noProof="0" dirty="0"/>
              <a:t> in deeltjesversnellers?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F93B7-1403-628E-972B-77EFF8E6A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25/09/2025</a:t>
            </a:r>
            <a:endParaRPr lang="nl-BE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D130B-E778-6CBD-1A64-500DE69DC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Cryogenics at CERN | The art of low temperature engineering</a:t>
            </a:r>
            <a:endParaRPr lang="nl-BE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F822B-48BD-8B4F-B475-79E55A2A2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nl-BE" noProof="0" smtClean="0"/>
              <a:pPr/>
              <a:t>9</a:t>
            </a:fld>
            <a:endParaRPr lang="nl-BE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0CC5AD-C75C-1235-6531-E3C07855D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352" y="2090681"/>
            <a:ext cx="4261902" cy="288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EB5D04-75F4-C681-6A72-BAF2454EF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1941" y="2090681"/>
            <a:ext cx="4594707" cy="288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8452374-4903-48B5-8AEF-35A1FF70DDA7}"/>
              </a:ext>
            </a:extLst>
          </p:cNvPr>
          <p:cNvSpPr txBox="1"/>
          <p:nvPr/>
        </p:nvSpPr>
        <p:spPr>
          <a:xfrm>
            <a:off x="4585809" y="5164912"/>
            <a:ext cx="30203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noProof="0" dirty="0">
                <a:solidFill>
                  <a:schemeClr val="bg1"/>
                </a:solidFill>
                <a:sym typeface="Wingdings" panose="05000000000000000000" pitchFamily="2" charset="2"/>
              </a:rPr>
              <a:t>→ </a:t>
            </a:r>
            <a:r>
              <a:rPr lang="nl-BE" sz="1400" noProof="0" dirty="0">
                <a:solidFill>
                  <a:schemeClr val="bg1"/>
                </a:solidFill>
              </a:rPr>
              <a:t>energetischere deeltjes</a:t>
            </a:r>
          </a:p>
          <a:p>
            <a:r>
              <a:rPr lang="nl-BE" sz="1400" noProof="0" dirty="0">
                <a:solidFill>
                  <a:schemeClr val="bg1"/>
                </a:solidFill>
                <a:sym typeface="Wingdings" panose="05000000000000000000" pitchFamily="2" charset="2"/>
              </a:rPr>
              <a:t>→ s</a:t>
            </a:r>
            <a:r>
              <a:rPr lang="nl-BE" sz="1400" noProof="0" dirty="0">
                <a:solidFill>
                  <a:schemeClr val="bg1"/>
                </a:solidFill>
              </a:rPr>
              <a:t>terkere buiging nodig</a:t>
            </a:r>
          </a:p>
          <a:p>
            <a:r>
              <a:rPr lang="nl-BE" sz="1400" noProof="0" dirty="0">
                <a:solidFill>
                  <a:schemeClr val="bg1"/>
                </a:solidFill>
                <a:sym typeface="Wingdings" panose="05000000000000000000" pitchFamily="2" charset="2"/>
              </a:rPr>
              <a:t>→ Sterkere magnetische veld nodig</a:t>
            </a:r>
            <a:endParaRPr lang="nl-BE" sz="14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33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1600</TotalTime>
  <Words>1919</Words>
  <Application>Microsoft Office PowerPoint</Application>
  <PresentationFormat>Widescreen</PresentationFormat>
  <Paragraphs>428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Cambria Math</vt:lpstr>
      <vt:lpstr>Wingdings</vt:lpstr>
      <vt:lpstr>Office Theme</vt:lpstr>
      <vt:lpstr>Cryogenics at CERN The art of low temperature engineering</vt:lpstr>
      <vt:lpstr>Inhoud</vt:lpstr>
      <vt:lpstr>Mijn achtergrond</vt:lpstr>
      <vt:lpstr>Hoe ben ik bij CERN beland?</vt:lpstr>
      <vt:lpstr>Mijn werk bij CERN?</vt:lpstr>
      <vt:lpstr>Cryogenie: wat is dat juist?</vt:lpstr>
      <vt:lpstr>Cryogenie</vt:lpstr>
      <vt:lpstr>PowerPoint Presentation</vt:lpstr>
      <vt:lpstr>Waarom cryogenen in deeltjesversnellers?</vt:lpstr>
      <vt:lpstr>Electromagneten</vt:lpstr>
      <vt:lpstr>Electromagneten</vt:lpstr>
      <vt:lpstr>Supergeleidbaarheid</vt:lpstr>
      <vt:lpstr>Waarom cryogenen in deeltjesversnellers?</vt:lpstr>
      <vt:lpstr>Helium</vt:lpstr>
      <vt:lpstr>Helium</vt:lpstr>
      <vt:lpstr>Superfluïditeit van 4He: He II</vt:lpstr>
      <vt:lpstr>Helium</vt:lpstr>
      <vt:lpstr>Quench</vt:lpstr>
      <vt:lpstr>Hoe maak je vloeibaar He</vt:lpstr>
      <vt:lpstr>LHC Koelbox</vt:lpstr>
      <vt:lpstr>Binnenin een koelbox </vt:lpstr>
      <vt:lpstr>Afkoelcyclus</vt:lpstr>
      <vt:lpstr>Afkoelen / Opwarmen</vt:lpstr>
      <vt:lpstr>Afkoelcyclus</vt:lpstr>
      <vt:lpstr>Cryogene toepassingen</vt:lpstr>
      <vt:lpstr>Cryogene toepassingen op CERN</vt:lpstr>
      <vt:lpstr>Cryogene toepassingen op CERN</vt:lpstr>
      <vt:lpstr>Cryogene toepassingen</vt:lpstr>
      <vt:lpstr>Cryogene medische toepassingen</vt:lpstr>
      <vt:lpstr>Cryogene ruimtevaarttoepassingen</vt:lpstr>
      <vt:lpstr>Cryogene transporttoepassingen</vt:lpstr>
      <vt:lpstr>Cryogenie in toekomstige technologiën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Thomas Luc Swerts</dc:creator>
  <cp:lastModifiedBy>Thomas Luc Swerts</cp:lastModifiedBy>
  <cp:revision>7</cp:revision>
  <dcterms:created xsi:type="dcterms:W3CDTF">2025-09-23T11:28:54Z</dcterms:created>
  <dcterms:modified xsi:type="dcterms:W3CDTF">2025-09-25T06:10:37Z</dcterms:modified>
</cp:coreProperties>
</file>