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322" r:id="rId3"/>
    <p:sldId id="325" r:id="rId4"/>
    <p:sldId id="312" r:id="rId5"/>
    <p:sldId id="326" r:id="rId6"/>
    <p:sldId id="259" r:id="rId7"/>
    <p:sldId id="328" r:id="rId8"/>
    <p:sldId id="349" r:id="rId9"/>
    <p:sldId id="353" r:id="rId10"/>
    <p:sldId id="354" r:id="rId11"/>
    <p:sldId id="373" r:id="rId12"/>
    <p:sldId id="372" r:id="rId13"/>
    <p:sldId id="355" r:id="rId14"/>
    <p:sldId id="356" r:id="rId15"/>
    <p:sldId id="329" r:id="rId16"/>
    <p:sldId id="260" r:id="rId17"/>
    <p:sldId id="263" r:id="rId18"/>
    <p:sldId id="330" r:id="rId19"/>
    <p:sldId id="357" r:id="rId20"/>
    <p:sldId id="358" r:id="rId21"/>
    <p:sldId id="359" r:id="rId22"/>
    <p:sldId id="371" r:id="rId23"/>
    <p:sldId id="348" r:id="rId24"/>
    <p:sldId id="370" r:id="rId25"/>
    <p:sldId id="265" r:id="rId26"/>
    <p:sldId id="266" r:id="rId27"/>
    <p:sldId id="267" r:id="rId28"/>
    <p:sldId id="268" r:id="rId29"/>
    <p:sldId id="270" r:id="rId30"/>
    <p:sldId id="337" r:id="rId31"/>
    <p:sldId id="283" r:id="rId32"/>
    <p:sldId id="338" r:id="rId33"/>
    <p:sldId id="350" r:id="rId34"/>
    <p:sldId id="351" r:id="rId35"/>
    <p:sldId id="352" r:id="rId36"/>
    <p:sldId id="347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7B4FCC"/>
    <a:srgbClr val="0033CC"/>
    <a:srgbClr val="E70C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952" autoAdjust="0"/>
    <p:restoredTop sz="93057" autoAdjust="0"/>
  </p:normalViewPr>
  <p:slideViewPr>
    <p:cSldViewPr>
      <p:cViewPr varScale="1">
        <p:scale>
          <a:sx n="117" d="100"/>
          <a:sy n="117" d="100"/>
        </p:scale>
        <p:origin x="76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A59ECC-2C69-604A-A563-89C4B8627DB9}" type="datetimeFigureOut">
              <a:rPr lang="en-US" smtClean="0"/>
              <a:t>9/9/25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FED5C6-D335-4248-AB42-AE54790C3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4613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A3CEC-6764-486D-88F8-42EFDF8EA801}" type="datetimeFigureOut">
              <a:rPr lang="en-US" smtClean="0"/>
              <a:pPr/>
              <a:t>9/9/25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5BE671-B794-41D8-A2B2-4DFB45657E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526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D88251-A3C7-4D3F-AD59-9735264321A7}" type="slidenum">
              <a:rPr lang="en-US"/>
              <a:pPr/>
              <a:t>2</a:t>
            </a:fld>
            <a:endParaRPr lang="en-US"/>
          </a:p>
        </p:txBody>
      </p:sp>
      <p:sp>
        <p:nvSpPr>
          <p:cNvPr id="304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5BE671-B794-41D8-A2B2-4DFB45657EF4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8583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282C91-E575-468C-A081-81F76249DFD8}" type="slidenum">
              <a:rPr lang="en-US"/>
              <a:pPr/>
              <a:t>5</a:t>
            </a:fld>
            <a:endParaRPr lang="en-US"/>
          </a:p>
        </p:txBody>
      </p:sp>
      <p:sp>
        <p:nvSpPr>
          <p:cNvPr id="328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5BE671-B794-41D8-A2B2-4DFB45657EF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446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5BE671-B794-41D8-A2B2-4DFB45657EF4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1010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E0BF0D-0D33-4344-AE49-2AA2EABBAE6D}" type="slidenum">
              <a:rPr lang="en-US"/>
              <a:pPr/>
              <a:t>15</a:t>
            </a:fld>
            <a:endParaRPr lang="en-US"/>
          </a:p>
        </p:txBody>
      </p:sp>
      <p:sp>
        <p:nvSpPr>
          <p:cNvPr id="353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3F74F1-B0D6-49FF-BD7B-1C002164FDB9}" type="slidenum">
              <a:rPr lang="en-US"/>
              <a:pPr/>
              <a:t>18</a:t>
            </a:fld>
            <a:endParaRPr lang="en-US"/>
          </a:p>
        </p:txBody>
      </p:sp>
      <p:sp>
        <p:nvSpPr>
          <p:cNvPr id="355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5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0688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5D986C4B-AA9F-05D1-F9C9-09F07289A5F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1CBB37-6848-EA47-A60F-302EF3229661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363522" name="Rectangle 2">
            <a:extLst>
              <a:ext uri="{FF2B5EF4-FFF2-40B4-BE49-F238E27FC236}">
                <a16:creationId xmlns:a16="http://schemas.microsoft.com/office/drawing/2014/main" id="{A955919A-8FBB-2954-DA4A-F8A6E4F7C1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3523" name="Rectangle 3">
            <a:extLst>
              <a:ext uri="{FF2B5EF4-FFF2-40B4-BE49-F238E27FC236}">
                <a16:creationId xmlns:a16="http://schemas.microsoft.com/office/drawing/2014/main" id="{7C8D8007-B0FB-B1B0-3274-2545288979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9808FC48-72D9-3C48-88B3-EC47D6D6B6D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BB27B0-8BE3-2343-A598-BA1048DEA306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365570" name="Rectangle 2">
            <a:extLst>
              <a:ext uri="{FF2B5EF4-FFF2-40B4-BE49-F238E27FC236}">
                <a16:creationId xmlns:a16="http://schemas.microsoft.com/office/drawing/2014/main" id="{79EA6668-78CC-2E2C-5DFA-A7BBCDD07DC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5571" name="Rectangle 3">
            <a:extLst>
              <a:ext uri="{FF2B5EF4-FFF2-40B4-BE49-F238E27FC236}">
                <a16:creationId xmlns:a16="http://schemas.microsoft.com/office/drawing/2014/main" id="{4135FD1C-42D5-BEBD-574D-1D9E717CFF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D4D7B1F8-2894-8092-ADB2-77608662086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2932F1-E11A-1849-8699-456DF84EE6B8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415746" name="Rectangle 2">
            <a:extLst>
              <a:ext uri="{FF2B5EF4-FFF2-40B4-BE49-F238E27FC236}">
                <a16:creationId xmlns:a16="http://schemas.microsoft.com/office/drawing/2014/main" id="{64848A66-19AC-5C64-9615-97DD8197493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5747" name="Rectangle 3">
            <a:extLst>
              <a:ext uri="{FF2B5EF4-FFF2-40B4-BE49-F238E27FC236}">
                <a16:creationId xmlns:a16="http://schemas.microsoft.com/office/drawing/2014/main" id="{596C5A8A-8D91-4D54-5E3D-AD0870857F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8600" y="6245225"/>
            <a:ext cx="26670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CERN, 10.9.2025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3276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M.Mikuž: Detektorji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Marko Miku</a:t>
            </a:r>
            <a:r>
              <a:rPr lang="sl-SI"/>
              <a:t>ž      </a:t>
            </a:r>
            <a:fld id="{566C0DB8-2EF8-4B5F-BB80-4149544E856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2032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28600" y="6245225"/>
            <a:ext cx="26670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CERN, 10.9.2025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3276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M.Mikuž: Detektorji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Marko Miku</a:t>
            </a:r>
            <a:r>
              <a:rPr lang="sl-SI"/>
              <a:t>ž      </a:t>
            </a:r>
            <a:fld id="{15D20580-3F00-47BF-AC64-4F211AFB89E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9426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220A5-2521-21E3-534D-20E19E2C0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7C8A65-C423-3173-230A-CCE0D1D9AD58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01BC0C4B-AAF9-9E95-B427-95A71C2CBD97}"/>
              </a:ext>
            </a:extLst>
          </p:cNvPr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EA16BF-1801-9165-BEFA-B5FEFDC41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8600" y="6245225"/>
            <a:ext cx="26670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GB" altLang="en-US"/>
              <a:t>CERN, 10.9.2025</a:t>
            </a:r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53D61F-E0E9-CF28-DEF7-6D0F3E1DE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3276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M.Mikuž: Detektorji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A27C1F-7DA4-0521-0553-F6DC2E940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Marko Miku</a:t>
            </a:r>
            <a:r>
              <a:rPr lang="sl-SI" altLang="en-US"/>
              <a:t>ž      </a:t>
            </a:r>
            <a:fld id="{8F0D7BA2-F395-CB4E-85EE-CC1A24575CB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1411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5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/>
              <a:t>CERN, 10.9.2025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Wave 10"/>
          <p:cNvSpPr/>
          <p:nvPr userDrawn="1"/>
        </p:nvSpPr>
        <p:spPr>
          <a:xfrm>
            <a:off x="827584" y="908720"/>
            <a:ext cx="7286676" cy="285752"/>
          </a:xfrm>
          <a:prstGeom prst="wave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CERN, 10.9.2025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M.Mikuž: Detektorji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246477B-9240-4E05-8851-DAC26B3DA6D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3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13" Type="http://schemas.openxmlformats.org/officeDocument/2006/relationships/image" Target="../media/image77.jpeg"/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12" Type="http://schemas.openxmlformats.org/officeDocument/2006/relationships/image" Target="../media/image7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11" Type="http://schemas.openxmlformats.org/officeDocument/2006/relationships/image" Target="../media/image75.jpeg"/><Relationship Id="rId5" Type="http://schemas.openxmlformats.org/officeDocument/2006/relationships/image" Target="../media/image69.jpeg"/><Relationship Id="rId10" Type="http://schemas.openxmlformats.org/officeDocument/2006/relationships/image" Target="../media/image74.jpeg"/><Relationship Id="rId4" Type="http://schemas.openxmlformats.org/officeDocument/2006/relationships/image" Target="../media/image68.jpeg"/><Relationship Id="rId9" Type="http://schemas.openxmlformats.org/officeDocument/2006/relationships/image" Target="../media/image73.jpeg"/><Relationship Id="rId14" Type="http://schemas.openxmlformats.org/officeDocument/2006/relationships/image" Target="../media/image7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2" Type="http://schemas.openxmlformats.org/officeDocument/2006/relationships/image" Target="../media/image79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gif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https://cds.cern.ch/record/2160228/files/figures_mass_spin2_bkg.png" TargetMode="External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5" Type="http://schemas.openxmlformats.org/officeDocument/2006/relationships/image" Target="https://cds.cern.ch/record/2274538/files/figures_mass_spin2_bkg.png" TargetMode="External"/><Relationship Id="rId4" Type="http://schemas.openxmlformats.org/officeDocument/2006/relationships/image" Target="../media/image10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4" Type="http://schemas.openxmlformats.org/officeDocument/2006/relationships/image" Target="https://atlas-public.web.cern.ch/sites/atlas-public.web.cern.ch/files/field/image/Dilepton_figure.png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11480"/>
            <a:ext cx="9144000" cy="603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3933056"/>
            <a:ext cx="8496944" cy="2616696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Marko Miku</a:t>
            </a:r>
            <a:r>
              <a:rPr lang="sl-SI" b="1" dirty="0">
                <a:solidFill>
                  <a:schemeClr val="bg1"/>
                </a:solidFill>
              </a:rPr>
              <a:t>ž</a:t>
            </a:r>
          </a:p>
          <a:p>
            <a:r>
              <a:rPr lang="en-GB" sz="2400" dirty="0" err="1">
                <a:solidFill>
                  <a:schemeClr val="bg1"/>
                </a:solidFill>
              </a:rPr>
              <a:t>Univerza</a:t>
            </a:r>
            <a:r>
              <a:rPr lang="en-GB" sz="2400" dirty="0">
                <a:solidFill>
                  <a:schemeClr val="bg1"/>
                </a:solidFill>
              </a:rPr>
              <a:t> v </a:t>
            </a:r>
            <a:r>
              <a:rPr lang="en-GB" sz="2400" dirty="0" err="1">
                <a:solidFill>
                  <a:schemeClr val="bg1"/>
                </a:solidFill>
              </a:rPr>
              <a:t>Ljubljani</a:t>
            </a:r>
            <a:r>
              <a:rPr lang="en-GB" sz="2400" dirty="0">
                <a:solidFill>
                  <a:schemeClr val="bg1"/>
                </a:solidFill>
              </a:rPr>
              <a:t> &amp; </a:t>
            </a:r>
            <a:r>
              <a:rPr lang="sl-SI" sz="2400" dirty="0">
                <a:solidFill>
                  <a:schemeClr val="bg1"/>
                </a:solidFill>
              </a:rPr>
              <a:t>Institut </a:t>
            </a:r>
            <a:r>
              <a:rPr lang="en-GB" sz="2400" dirty="0">
                <a:solidFill>
                  <a:schemeClr val="bg1"/>
                </a:solidFill>
              </a:rPr>
              <a:t>Jo</a:t>
            </a:r>
            <a:r>
              <a:rPr lang="sl-SI" sz="2400" dirty="0">
                <a:solidFill>
                  <a:schemeClr val="bg1"/>
                </a:solidFill>
              </a:rPr>
              <a:t>žef Stefan</a:t>
            </a:r>
          </a:p>
          <a:p>
            <a:endParaRPr lang="en-GB" sz="2400" dirty="0">
              <a:solidFill>
                <a:schemeClr val="tx1"/>
              </a:solidFill>
            </a:endParaRPr>
          </a:p>
          <a:p>
            <a:r>
              <a:rPr lang="en-GB" sz="2400" dirty="0">
                <a:solidFill>
                  <a:schemeClr val="bg1"/>
                </a:solidFill>
              </a:rPr>
              <a:t>Slovenian Teachers Programme</a:t>
            </a:r>
          </a:p>
          <a:p>
            <a:r>
              <a:rPr lang="en-GB" sz="2400" dirty="0">
                <a:solidFill>
                  <a:schemeClr val="bg1"/>
                </a:solidFill>
              </a:rPr>
              <a:t>CERN, 10. </a:t>
            </a:r>
            <a:r>
              <a:rPr lang="sl-SI" sz="2400" dirty="0">
                <a:solidFill>
                  <a:schemeClr val="bg1"/>
                </a:solidFill>
              </a:rPr>
              <a:t> september 2025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09233" y="4581128"/>
            <a:ext cx="1434767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6650" y="4869160"/>
            <a:ext cx="1071570" cy="1334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85EA1DD9-1A8C-73B5-1522-F405431772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7584" y="1259967"/>
            <a:ext cx="7772400" cy="1664977"/>
          </a:xfrm>
        </p:spPr>
        <p:txBody>
          <a:bodyPr>
            <a:normAutofit fontScale="90000"/>
          </a:bodyPr>
          <a:lstStyle/>
          <a:p>
            <a:r>
              <a:rPr lang="en-GB" sz="6000" b="1" dirty="0" err="1">
                <a:solidFill>
                  <a:schemeClr val="bg1"/>
                </a:solidFill>
              </a:rPr>
              <a:t>Detektorji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v </a:t>
            </a:r>
            <a:r>
              <a:rPr lang="en-GB" b="1" dirty="0" err="1">
                <a:solidFill>
                  <a:schemeClr val="bg1"/>
                </a:solidFill>
              </a:rPr>
              <a:t>fiziki</a:t>
            </a:r>
            <a:r>
              <a:rPr lang="en-GB" b="1" dirty="0">
                <a:solidFill>
                  <a:schemeClr val="bg1"/>
                </a:solidFill>
              </a:rPr>
              <a:t> </a:t>
            </a:r>
            <a:r>
              <a:rPr lang="en-GB" b="1" dirty="0" err="1">
                <a:solidFill>
                  <a:schemeClr val="bg1"/>
                </a:solidFill>
              </a:rPr>
              <a:t>delcev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CC49E-EC1D-3006-F8D3-342133C70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Ionizacija</a:t>
            </a:r>
            <a:r>
              <a:rPr lang="en-GB" dirty="0"/>
              <a:t> </a:t>
            </a:r>
            <a:r>
              <a:rPr lang="en-GB" dirty="0" err="1"/>
              <a:t>nabitih</a:t>
            </a:r>
            <a:r>
              <a:rPr lang="en-GB" dirty="0"/>
              <a:t> </a:t>
            </a:r>
            <a:r>
              <a:rPr lang="en-GB" dirty="0" err="1"/>
              <a:t>delcev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C4F3B1-CF6F-2DF9-FF3E-DFC4CA6919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Ionizacija</a:t>
            </a:r>
            <a:r>
              <a:rPr lang="en-GB" dirty="0"/>
              <a:t>: </a:t>
            </a:r>
            <a:r>
              <a:rPr lang="en-GB" dirty="0" err="1"/>
              <a:t>enačba</a:t>
            </a:r>
            <a:r>
              <a:rPr lang="en-GB" dirty="0"/>
              <a:t> Bethe-</a:t>
            </a:r>
            <a:r>
              <a:rPr lang="en-GB" dirty="0" err="1"/>
              <a:t>Blocha</a:t>
            </a:r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 err="1"/>
              <a:t>Težki</a:t>
            </a:r>
            <a:r>
              <a:rPr lang="en-GB" dirty="0"/>
              <a:t> </a:t>
            </a:r>
            <a:r>
              <a:rPr lang="en-GB" dirty="0" err="1"/>
              <a:t>nabiti</a:t>
            </a:r>
            <a:r>
              <a:rPr lang="en-GB" dirty="0"/>
              <a:t> </a:t>
            </a:r>
            <a:r>
              <a:rPr lang="en-GB" dirty="0" err="1"/>
              <a:t>delci</a:t>
            </a:r>
            <a:r>
              <a:rPr lang="en-GB" dirty="0"/>
              <a:t> (ne </a:t>
            </a:r>
            <a:r>
              <a:rPr lang="en-GB" i="1" dirty="0"/>
              <a:t>e</a:t>
            </a:r>
            <a:r>
              <a:rPr lang="en-GB" i="1" baseline="30000" dirty="0"/>
              <a:t>±</a:t>
            </a:r>
            <a:r>
              <a:rPr lang="en-GB" dirty="0"/>
              <a:t>)</a:t>
            </a:r>
            <a:endParaRPr lang="en-GB" i="1" baseline="30000" dirty="0"/>
          </a:p>
          <a:p>
            <a:pPr lvl="1"/>
            <a:r>
              <a:rPr lang="en-GB" dirty="0"/>
              <a:t>Za </a:t>
            </a:r>
            <a:r>
              <a:rPr lang="en-GB" i="1" dirty="0"/>
              <a:t>e</a:t>
            </a:r>
            <a:r>
              <a:rPr lang="en-GB" i="1" baseline="30000" dirty="0"/>
              <a:t>±</a:t>
            </a:r>
            <a:r>
              <a:rPr lang="en-GB" dirty="0"/>
              <a:t> </a:t>
            </a:r>
            <a:r>
              <a:rPr lang="en-GB" dirty="0" err="1"/>
              <a:t>podobno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2D875C-DCE2-2501-49FE-52C9DBEA7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273F-E920-E7E1-7ED8-774E63A10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C16772-5675-8FB5-4817-EEB086A99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86209B5E-6137-66C9-32E9-6D34C2740D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925" y="1855481"/>
            <a:ext cx="5232251" cy="1153374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8280392-18C9-2784-6EB0-8DFA06611DA3}"/>
              </a:ext>
            </a:extLst>
          </p:cNvPr>
          <p:cNvSpPr txBox="1"/>
          <p:nvPr/>
        </p:nvSpPr>
        <p:spPr>
          <a:xfrm>
            <a:off x="1296000" y="2484000"/>
            <a:ext cx="2856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𝜌</a:t>
            </a:r>
            <a:endParaRPr lang="en-GB" dirty="0"/>
          </a:p>
        </p:txBody>
      </p:sp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3C6066FC-89BE-B949-7E54-B2D05B346B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3029375"/>
            <a:ext cx="3181879" cy="2921973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C558C97-587F-8648-ACDB-46167FB4C5D9}"/>
              </a:ext>
            </a:extLst>
          </p:cNvPr>
          <p:cNvSpPr txBox="1"/>
          <p:nvPr/>
        </p:nvSpPr>
        <p:spPr>
          <a:xfrm>
            <a:off x="5870548" y="5337103"/>
            <a:ext cx="3007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MIP: </a:t>
            </a:r>
            <a:r>
              <a:rPr lang="en-GB" i="1" dirty="0" err="1"/>
              <a:t>dE</a:t>
            </a:r>
            <a:r>
              <a:rPr lang="en-GB" dirty="0"/>
              <a:t>/𝜌</a:t>
            </a:r>
            <a:r>
              <a:rPr lang="en-GB" i="1" dirty="0"/>
              <a:t>dx</a:t>
            </a:r>
            <a:r>
              <a:rPr lang="en-GB" dirty="0"/>
              <a:t> ⪅ 2MeV/(g/cm</a:t>
            </a:r>
            <a:r>
              <a:rPr lang="en-GB" baseline="30000" dirty="0"/>
              <a:t>2</a:t>
            </a:r>
            <a:r>
              <a:rPr lang="en-GB" dirty="0"/>
              <a:t>)</a:t>
            </a:r>
          </a:p>
        </p:txBody>
      </p:sp>
      <p:pic>
        <p:nvPicPr>
          <p:cNvPr id="11" name="Image" descr="Image">
            <a:extLst>
              <a:ext uri="{FF2B5EF4-FFF2-40B4-BE49-F238E27FC236}">
                <a16:creationId xmlns:a16="http://schemas.microsoft.com/office/drawing/2014/main" id="{E0043F0F-C3F4-86F8-B036-24F23680B57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693" y="4033910"/>
            <a:ext cx="3717773" cy="2352061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715F0E7-1C96-7656-204A-D18691B7582F}"/>
              </a:ext>
            </a:extLst>
          </p:cNvPr>
          <p:cNvSpPr txBox="1"/>
          <p:nvPr/>
        </p:nvSpPr>
        <p:spPr>
          <a:xfrm>
            <a:off x="3032335" y="4725144"/>
            <a:ext cx="14321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Identifikacija</a:t>
            </a:r>
            <a:r>
              <a:rPr lang="en-GB" dirty="0"/>
              <a:t> </a:t>
            </a:r>
          </a:p>
          <a:p>
            <a:r>
              <a:rPr lang="en-GB" dirty="0" err="1"/>
              <a:t>delcev</a:t>
            </a:r>
            <a:r>
              <a:rPr lang="en-GB" dirty="0"/>
              <a:t> !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181773-5657-48CB-565D-B08C51EBAF42}"/>
              </a:ext>
            </a:extLst>
          </p:cNvPr>
          <p:cNvSpPr txBox="1"/>
          <p:nvPr/>
        </p:nvSpPr>
        <p:spPr>
          <a:xfrm>
            <a:off x="6106625" y="2624373"/>
            <a:ext cx="2502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le </a:t>
            </a:r>
            <a:r>
              <a:rPr lang="en-GB" dirty="0" err="1"/>
              <a:t>funkcija</a:t>
            </a:r>
            <a:r>
              <a:rPr lang="en-GB" dirty="0"/>
              <a:t> </a:t>
            </a:r>
            <a:r>
              <a:rPr lang="en-GB" dirty="0" err="1"/>
              <a:t>hitrosti</a:t>
            </a:r>
            <a:r>
              <a:rPr lang="en-GB" dirty="0"/>
              <a:t> 𝛽=</a:t>
            </a:r>
            <a:r>
              <a:rPr lang="en-GB" i="1" dirty="0"/>
              <a:t>v/c</a:t>
            </a:r>
            <a:r>
              <a:rPr lang="en-GB" dirty="0"/>
              <a:t> </a:t>
            </a:r>
          </a:p>
        </p:txBody>
      </p:sp>
      <p:pic>
        <p:nvPicPr>
          <p:cNvPr id="14" name="Image" descr="Image">
            <a:extLst>
              <a:ext uri="{FF2B5EF4-FFF2-40B4-BE49-F238E27FC236}">
                <a16:creationId xmlns:a16="http://schemas.microsoft.com/office/drawing/2014/main" id="{16FDC04F-34F2-E199-3139-B38ED69FD5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3138" y="1229666"/>
            <a:ext cx="1364965" cy="140030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6200212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14B4A1-7A64-7BF3-1F29-3EE4FCE41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Sledilnik</a:t>
            </a:r>
            <a:r>
              <a:rPr lang="en-GB" dirty="0"/>
              <a:t> - </a:t>
            </a:r>
            <a:r>
              <a:rPr lang="en-GB" dirty="0" err="1"/>
              <a:t>plinski</a:t>
            </a:r>
            <a:r>
              <a:rPr lang="en-GB" dirty="0"/>
              <a:t> </a:t>
            </a:r>
            <a:r>
              <a:rPr lang="en-GB" dirty="0" err="1"/>
              <a:t>detektorji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6481D0-F219-215D-C5B3-175B8DDEC4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760"/>
            <a:ext cx="5915000" cy="5040560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Prva “</a:t>
            </a:r>
            <a:r>
              <a:rPr lang="en-GB" dirty="0" err="1"/>
              <a:t>elektronska</a:t>
            </a:r>
            <a:r>
              <a:rPr lang="en-GB" dirty="0"/>
              <a:t> </a:t>
            </a:r>
            <a:r>
              <a:rPr lang="en-GB" dirty="0" err="1"/>
              <a:t>mehurčna</a:t>
            </a:r>
            <a:r>
              <a:rPr lang="en-GB" dirty="0"/>
              <a:t> </a:t>
            </a:r>
            <a:r>
              <a:rPr lang="en-GB" dirty="0" err="1"/>
              <a:t>celica</a:t>
            </a:r>
            <a:r>
              <a:rPr lang="en-GB" dirty="0"/>
              <a:t>”</a:t>
            </a:r>
          </a:p>
          <a:p>
            <a:pPr lvl="1"/>
            <a:r>
              <a:rPr lang="en-GB" dirty="0" err="1"/>
              <a:t>elektronski</a:t>
            </a:r>
            <a:r>
              <a:rPr lang="en-GB" dirty="0"/>
              <a:t> </a:t>
            </a:r>
            <a:r>
              <a:rPr lang="en-GB" dirty="0" err="1"/>
              <a:t>signali</a:t>
            </a:r>
            <a:r>
              <a:rPr lang="en-GB" dirty="0"/>
              <a:t> </a:t>
            </a:r>
          </a:p>
          <a:p>
            <a:pPr lvl="2"/>
            <a:r>
              <a:rPr lang="en-GB" dirty="0" err="1"/>
              <a:t>hitro</a:t>
            </a:r>
            <a:r>
              <a:rPr lang="en-GB" dirty="0"/>
              <a:t> </a:t>
            </a:r>
            <a:r>
              <a:rPr lang="en-GB" dirty="0" err="1"/>
              <a:t>zajemanje</a:t>
            </a:r>
            <a:r>
              <a:rPr lang="en-GB" dirty="0"/>
              <a:t> </a:t>
            </a:r>
            <a:r>
              <a:rPr lang="en-GB" dirty="0" err="1"/>
              <a:t>dogodkov</a:t>
            </a:r>
            <a:endParaRPr lang="en-GB" dirty="0"/>
          </a:p>
          <a:p>
            <a:pPr lvl="2"/>
            <a:r>
              <a:rPr lang="en-GB" dirty="0" err="1"/>
              <a:t>računalniška</a:t>
            </a:r>
            <a:r>
              <a:rPr lang="en-GB" dirty="0"/>
              <a:t> </a:t>
            </a:r>
            <a:r>
              <a:rPr lang="en-GB" dirty="0" err="1"/>
              <a:t>obdelava</a:t>
            </a:r>
            <a:endParaRPr lang="en-GB" dirty="0"/>
          </a:p>
          <a:p>
            <a:r>
              <a:rPr lang="en-GB" dirty="0"/>
              <a:t>G. </a:t>
            </a:r>
            <a:r>
              <a:rPr lang="en-GB" dirty="0" err="1"/>
              <a:t>Charpak</a:t>
            </a:r>
            <a:r>
              <a:rPr lang="en-GB" dirty="0"/>
              <a:t> 1968 -&gt; Nobel 1992</a:t>
            </a:r>
          </a:p>
          <a:p>
            <a:pPr lvl="1"/>
            <a:r>
              <a:rPr lang="en-GB" dirty="0" err="1"/>
              <a:t>nabiti</a:t>
            </a:r>
            <a:r>
              <a:rPr lang="en-GB" dirty="0"/>
              <a:t> </a:t>
            </a:r>
            <a:r>
              <a:rPr lang="en-GB" dirty="0" err="1"/>
              <a:t>delci</a:t>
            </a:r>
            <a:r>
              <a:rPr lang="en-GB" dirty="0"/>
              <a:t> </a:t>
            </a:r>
            <a:r>
              <a:rPr lang="en-GB" dirty="0" err="1"/>
              <a:t>ionizirajo</a:t>
            </a:r>
            <a:r>
              <a:rPr lang="en-GB" dirty="0"/>
              <a:t> </a:t>
            </a:r>
            <a:r>
              <a:rPr lang="en-GB" dirty="0" err="1"/>
              <a:t>plin</a:t>
            </a:r>
            <a:r>
              <a:rPr lang="en-GB" dirty="0"/>
              <a:t> v </a:t>
            </a:r>
            <a:r>
              <a:rPr lang="en-GB" dirty="0" err="1"/>
              <a:t>komori</a:t>
            </a:r>
            <a:r>
              <a:rPr lang="en-GB" dirty="0"/>
              <a:t> </a:t>
            </a:r>
          </a:p>
          <a:p>
            <a:pPr lvl="1"/>
            <a:r>
              <a:rPr lang="en-GB" dirty="0" err="1"/>
              <a:t>žice</a:t>
            </a:r>
            <a:r>
              <a:rPr lang="en-GB" dirty="0"/>
              <a:t> (anode)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pozitivni</a:t>
            </a:r>
            <a:r>
              <a:rPr lang="en-GB" dirty="0"/>
              <a:t> </a:t>
            </a:r>
            <a:r>
              <a:rPr lang="en-GB" dirty="0" err="1"/>
              <a:t>visoki</a:t>
            </a:r>
            <a:r>
              <a:rPr lang="en-GB" dirty="0"/>
              <a:t> </a:t>
            </a:r>
            <a:r>
              <a:rPr lang="en-GB" dirty="0" err="1"/>
              <a:t>napetosti</a:t>
            </a:r>
            <a:r>
              <a:rPr lang="en-GB" dirty="0"/>
              <a:t> </a:t>
            </a:r>
          </a:p>
          <a:p>
            <a:pPr lvl="2"/>
            <a:r>
              <a:rPr lang="en-GB" dirty="0"/>
              <a:t>el. polje </a:t>
            </a:r>
            <a:r>
              <a:rPr lang="en-GB" dirty="0" err="1"/>
              <a:t>pomnoži</a:t>
            </a:r>
            <a:r>
              <a:rPr lang="en-GB" dirty="0"/>
              <a:t> </a:t>
            </a:r>
            <a:r>
              <a:rPr lang="en-GB" dirty="0" err="1"/>
              <a:t>elektrone</a:t>
            </a:r>
            <a:r>
              <a:rPr lang="en-GB" dirty="0"/>
              <a:t> -&gt; </a:t>
            </a:r>
            <a:r>
              <a:rPr lang="en-GB" dirty="0" err="1"/>
              <a:t>večji</a:t>
            </a:r>
            <a:r>
              <a:rPr lang="en-GB" dirty="0"/>
              <a:t> signal</a:t>
            </a:r>
          </a:p>
          <a:p>
            <a:pPr lvl="2"/>
            <a:r>
              <a:rPr lang="en-GB" dirty="0" err="1"/>
              <a:t>naboj</a:t>
            </a:r>
            <a:r>
              <a:rPr lang="en-GB" dirty="0"/>
              <a:t> </a:t>
            </a:r>
            <a:r>
              <a:rPr lang="en-GB" dirty="0" err="1"/>
              <a:t>sorazmeren</a:t>
            </a:r>
            <a:r>
              <a:rPr lang="en-GB" dirty="0"/>
              <a:t> z </a:t>
            </a:r>
            <a:r>
              <a:rPr lang="en-GB" dirty="0" err="1"/>
              <a:t>absorbirano</a:t>
            </a:r>
            <a:r>
              <a:rPr lang="en-GB" dirty="0"/>
              <a:t> </a:t>
            </a:r>
            <a:r>
              <a:rPr lang="en-GB" dirty="0" err="1"/>
              <a:t>energijo</a:t>
            </a:r>
            <a:endParaRPr lang="en-GB" dirty="0"/>
          </a:p>
          <a:p>
            <a:r>
              <a:rPr lang="en-GB" dirty="0" err="1"/>
              <a:t>Izboljšave</a:t>
            </a:r>
            <a:r>
              <a:rPr lang="en-GB" dirty="0"/>
              <a:t>/</a:t>
            </a:r>
            <a:r>
              <a:rPr lang="en-GB" dirty="0" err="1"/>
              <a:t>razvoj</a:t>
            </a:r>
            <a:r>
              <a:rPr lang="en-GB" dirty="0"/>
              <a:t>: Drift chamber, Time-projection chamber…</a:t>
            </a:r>
          </a:p>
          <a:p>
            <a:r>
              <a:rPr lang="en-GB" dirty="0"/>
              <a:t>Danes v </a:t>
            </a:r>
            <a:r>
              <a:rPr lang="en-GB" dirty="0" err="1"/>
              <a:t>delih</a:t>
            </a:r>
            <a:r>
              <a:rPr lang="en-GB" dirty="0"/>
              <a:t> </a:t>
            </a:r>
            <a:r>
              <a:rPr lang="en-GB" dirty="0" err="1"/>
              <a:t>detektorja</a:t>
            </a:r>
            <a:r>
              <a:rPr lang="en-GB" dirty="0"/>
              <a:t> z ne </a:t>
            </a:r>
            <a:r>
              <a:rPr lang="en-GB" dirty="0" err="1"/>
              <a:t>preveliko</a:t>
            </a:r>
            <a:r>
              <a:rPr lang="en-GB" dirty="0"/>
              <a:t> </a:t>
            </a:r>
            <a:r>
              <a:rPr lang="en-GB" dirty="0" err="1"/>
              <a:t>gostoto</a:t>
            </a:r>
            <a:r>
              <a:rPr lang="en-GB" dirty="0"/>
              <a:t> </a:t>
            </a:r>
            <a:r>
              <a:rPr lang="en-GB" dirty="0" err="1"/>
              <a:t>sledi</a:t>
            </a:r>
            <a:endParaRPr lang="en-GB" dirty="0"/>
          </a:p>
          <a:p>
            <a:pPr lvl="1"/>
            <a:r>
              <a:rPr lang="en-GB" dirty="0" err="1"/>
              <a:t>seldilniki</a:t>
            </a:r>
            <a:r>
              <a:rPr lang="en-GB" dirty="0"/>
              <a:t> </a:t>
            </a:r>
            <a:r>
              <a:rPr lang="en-GB" dirty="0" err="1"/>
              <a:t>pri</a:t>
            </a:r>
            <a:r>
              <a:rPr lang="en-GB" dirty="0"/>
              <a:t> </a:t>
            </a:r>
            <a:r>
              <a:rPr lang="en-GB" dirty="0" err="1"/>
              <a:t>trkalnikih</a:t>
            </a:r>
            <a:r>
              <a:rPr lang="en-GB" dirty="0"/>
              <a:t> </a:t>
            </a:r>
            <a:r>
              <a:rPr lang="en-GB" dirty="0" err="1"/>
              <a:t>težkih</a:t>
            </a:r>
            <a:r>
              <a:rPr lang="en-GB" dirty="0"/>
              <a:t> </a:t>
            </a:r>
            <a:r>
              <a:rPr lang="en-GB" dirty="0" err="1"/>
              <a:t>ionov</a:t>
            </a:r>
            <a:r>
              <a:rPr lang="en-GB" dirty="0"/>
              <a:t> in </a:t>
            </a:r>
            <a:r>
              <a:rPr lang="en-GB" i="1" dirty="0" err="1"/>
              <a:t>e</a:t>
            </a:r>
            <a:r>
              <a:rPr lang="en-GB" i="1" baseline="30000" dirty="0" err="1"/>
              <a:t>+</a:t>
            </a:r>
            <a:r>
              <a:rPr lang="en-GB" i="1" dirty="0" err="1"/>
              <a:t>e</a:t>
            </a:r>
            <a:r>
              <a:rPr lang="en-GB" i="1" baseline="30000" dirty="0"/>
              <a:t>-</a:t>
            </a:r>
          </a:p>
          <a:p>
            <a:pPr lvl="1"/>
            <a:r>
              <a:rPr lang="en-GB" dirty="0" err="1"/>
              <a:t>detektorji</a:t>
            </a:r>
            <a:r>
              <a:rPr lang="en-GB" dirty="0"/>
              <a:t> </a:t>
            </a:r>
            <a:r>
              <a:rPr lang="en-GB" dirty="0" err="1"/>
              <a:t>mionov</a:t>
            </a:r>
            <a:r>
              <a:rPr lang="en-GB" dirty="0"/>
              <a:t> v ATLAS, CMS</a:t>
            </a:r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9CF984-FD94-7FAD-EEE2-AD4C4A61A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BBA34-9EC0-9610-8BF4-4D943D2D0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10B611-CFEE-20C2-93E2-84D3A51C0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Wire_chamber_schematic.svg.png" descr="Wire_chamber_schematic.svg.png">
            <a:extLst>
              <a:ext uri="{FF2B5EF4-FFF2-40B4-BE49-F238E27FC236}">
                <a16:creationId xmlns:a16="http://schemas.microsoft.com/office/drawing/2014/main" id="{D7F46131-8782-8B2F-FE9A-413B83AED9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1382" y="1256109"/>
            <a:ext cx="3410457" cy="273103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338" name="Picture 2" descr="TPC installation">
            <a:extLst>
              <a:ext uri="{FF2B5EF4-FFF2-40B4-BE49-F238E27FC236}">
                <a16:creationId xmlns:a16="http://schemas.microsoft.com/office/drawing/2014/main" id="{2C1D6478-8B4A-B26C-530D-265C55CE85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6586" y="4170943"/>
            <a:ext cx="3006828" cy="2255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75649D9-A0D0-410E-956A-0BBFB2B70C89}"/>
              </a:ext>
            </a:extLst>
          </p:cNvPr>
          <p:cNvSpPr txBox="1"/>
          <p:nvPr/>
        </p:nvSpPr>
        <p:spPr>
          <a:xfrm>
            <a:off x="7829397" y="4170943"/>
            <a:ext cx="1273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TPC v ALICE</a:t>
            </a:r>
          </a:p>
        </p:txBody>
      </p:sp>
    </p:spTree>
    <p:extLst>
      <p:ext uri="{BB962C8B-B14F-4D97-AF65-F5344CB8AC3E}">
        <p14:creationId xmlns:p14="http://schemas.microsoft.com/office/powerpoint/2010/main" val="32504177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C1491-DAD3-E148-AF89-8E67DB586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Sledilnik</a:t>
            </a:r>
            <a:r>
              <a:rPr lang="en-GB" dirty="0"/>
              <a:t> – </a:t>
            </a:r>
            <a:r>
              <a:rPr lang="en-GB" dirty="0" err="1"/>
              <a:t>polprevodniški</a:t>
            </a:r>
            <a:r>
              <a:rPr lang="en-GB" dirty="0"/>
              <a:t> </a:t>
            </a:r>
            <a:r>
              <a:rPr lang="en-GB" dirty="0" err="1"/>
              <a:t>detektorji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F1950B-1915-14BC-8422-23E2330118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268759"/>
            <a:ext cx="5760640" cy="5182877"/>
          </a:xfrm>
        </p:spPr>
        <p:txBody>
          <a:bodyPr>
            <a:normAutofit fontScale="70000" lnSpcReduction="20000"/>
          </a:bodyPr>
          <a:lstStyle/>
          <a:p>
            <a:r>
              <a:rPr lang="en-GB" dirty="0" err="1"/>
              <a:t>Polprevodnik</a:t>
            </a:r>
            <a:r>
              <a:rPr lang="en-GB" dirty="0"/>
              <a:t> – </a:t>
            </a:r>
            <a:r>
              <a:rPr lang="en-GB" dirty="0" err="1"/>
              <a:t>silicij</a:t>
            </a:r>
            <a:endParaRPr lang="en-GB" dirty="0"/>
          </a:p>
          <a:p>
            <a:pPr lvl="1"/>
            <a:r>
              <a:rPr lang="en-GB" dirty="0" err="1"/>
              <a:t>monokristalne</a:t>
            </a:r>
            <a:r>
              <a:rPr lang="en-GB" dirty="0"/>
              <a:t> </a:t>
            </a:r>
            <a:r>
              <a:rPr lang="en-GB" dirty="0" err="1"/>
              <a:t>rezine</a:t>
            </a:r>
            <a:r>
              <a:rPr lang="en-GB" dirty="0"/>
              <a:t> do </a:t>
            </a:r>
            <a:r>
              <a:rPr lang="en-GB" i="1" dirty="0"/>
              <a:t>d</a:t>
            </a:r>
            <a:r>
              <a:rPr lang="en-GB" dirty="0"/>
              <a:t>=45 cm</a:t>
            </a:r>
          </a:p>
          <a:p>
            <a:r>
              <a:rPr lang="en-GB" dirty="0"/>
              <a:t>Za </a:t>
            </a:r>
            <a:r>
              <a:rPr lang="en-GB" dirty="0" err="1"/>
              <a:t>detektor</a:t>
            </a:r>
            <a:r>
              <a:rPr lang="en-GB" dirty="0"/>
              <a:t> </a:t>
            </a:r>
            <a:r>
              <a:rPr lang="en-GB" dirty="0" err="1"/>
              <a:t>potrebujemo</a:t>
            </a:r>
            <a:r>
              <a:rPr lang="en-GB" dirty="0"/>
              <a:t> </a:t>
            </a:r>
            <a:r>
              <a:rPr lang="en-GB" i="1" dirty="0"/>
              <a:t>p-n</a:t>
            </a:r>
            <a:r>
              <a:rPr lang="en-GB" dirty="0"/>
              <a:t> </a:t>
            </a:r>
            <a:r>
              <a:rPr lang="en-GB" dirty="0" err="1"/>
              <a:t>stik</a:t>
            </a:r>
            <a:r>
              <a:rPr lang="en-GB" dirty="0"/>
              <a:t> (</a:t>
            </a:r>
            <a:r>
              <a:rPr lang="en-GB" dirty="0" err="1"/>
              <a:t>dioda</a:t>
            </a:r>
            <a:r>
              <a:rPr lang="en-GB" dirty="0"/>
              <a:t>) pod </a:t>
            </a:r>
            <a:r>
              <a:rPr lang="en-GB" dirty="0" err="1"/>
              <a:t>zaporno</a:t>
            </a:r>
            <a:r>
              <a:rPr lang="en-GB" dirty="0"/>
              <a:t> </a:t>
            </a:r>
            <a:r>
              <a:rPr lang="en-GB" dirty="0" err="1"/>
              <a:t>napetostjo</a:t>
            </a:r>
            <a:endParaRPr lang="en-GB" dirty="0"/>
          </a:p>
          <a:p>
            <a:pPr lvl="1"/>
            <a:r>
              <a:rPr lang="en-GB" dirty="0" err="1"/>
              <a:t>osiromašena</a:t>
            </a:r>
            <a:r>
              <a:rPr lang="en-GB" dirty="0"/>
              <a:t> </a:t>
            </a:r>
            <a:r>
              <a:rPr lang="en-GB" dirty="0" err="1"/>
              <a:t>plast</a:t>
            </a:r>
            <a:r>
              <a:rPr lang="en-GB" dirty="0"/>
              <a:t> (</a:t>
            </a:r>
            <a:r>
              <a:rPr lang="en-GB" i="1" dirty="0"/>
              <a:t>d</a:t>
            </a:r>
            <a:r>
              <a:rPr lang="en-GB" dirty="0"/>
              <a:t> =100-300 </a:t>
            </a:r>
            <a:r>
              <a:rPr lang="el-GR" altLang="en-US" sz="2800" dirty="0">
                <a:latin typeface="Arial" panose="020B0604020202020204" pitchFamily="34" charset="0"/>
              </a:rPr>
              <a:t>μ</a:t>
            </a:r>
            <a:r>
              <a:rPr lang="sl-SI" altLang="en-US" sz="2800" dirty="0">
                <a:latin typeface="Arial" panose="020B0604020202020204" pitchFamily="34" charset="0"/>
              </a:rPr>
              <a:t>m) </a:t>
            </a:r>
            <a:r>
              <a:rPr lang="en-GB" dirty="0" err="1"/>
              <a:t>deluje</a:t>
            </a:r>
            <a:r>
              <a:rPr lang="en-GB" dirty="0"/>
              <a:t> </a:t>
            </a:r>
            <a:r>
              <a:rPr lang="en-GB" dirty="0" err="1"/>
              <a:t>kot</a:t>
            </a:r>
            <a:r>
              <a:rPr lang="en-GB" dirty="0"/>
              <a:t> </a:t>
            </a:r>
            <a:r>
              <a:rPr lang="en-GB" dirty="0" err="1"/>
              <a:t>ionizacijska</a:t>
            </a:r>
            <a:r>
              <a:rPr lang="en-GB" dirty="0"/>
              <a:t> </a:t>
            </a:r>
            <a:r>
              <a:rPr lang="en-GB" dirty="0" err="1"/>
              <a:t>celica</a:t>
            </a:r>
            <a:endParaRPr lang="en-GB" dirty="0"/>
          </a:p>
          <a:p>
            <a:pPr lvl="1"/>
            <a:r>
              <a:rPr lang="en-GB" dirty="0" err="1"/>
              <a:t>premikanje</a:t>
            </a:r>
            <a:r>
              <a:rPr lang="en-GB" dirty="0"/>
              <a:t> </a:t>
            </a:r>
            <a:r>
              <a:rPr lang="en-GB" dirty="0" err="1"/>
              <a:t>ioniziranih</a:t>
            </a:r>
            <a:r>
              <a:rPr lang="en-GB" dirty="0"/>
              <a:t> </a:t>
            </a:r>
            <a:r>
              <a:rPr lang="en-GB" dirty="0" err="1"/>
              <a:t>parov</a:t>
            </a:r>
            <a:r>
              <a:rPr lang="en-GB" dirty="0"/>
              <a:t> (100 </a:t>
            </a:r>
            <a:r>
              <a:rPr lang="en-GB" i="1" dirty="0"/>
              <a:t>e-h</a:t>
            </a:r>
            <a:r>
              <a:rPr lang="en-GB" dirty="0"/>
              <a:t>/</a:t>
            </a:r>
            <a:r>
              <a:rPr lang="el-GR" altLang="en-US" sz="2800" dirty="0">
                <a:latin typeface="Arial" panose="020B0604020202020204" pitchFamily="34" charset="0"/>
              </a:rPr>
              <a:t>μ</a:t>
            </a:r>
            <a:r>
              <a:rPr lang="sl-SI" altLang="en-US" sz="2800" dirty="0">
                <a:latin typeface="Arial" panose="020B0604020202020204" pitchFamily="34" charset="0"/>
              </a:rPr>
              <a:t>m) </a:t>
            </a:r>
            <a:r>
              <a:rPr lang="en-GB" dirty="0" err="1"/>
              <a:t>elekton-vrzel</a:t>
            </a:r>
            <a:r>
              <a:rPr lang="en-GB" dirty="0"/>
              <a:t> -&gt; el. signal</a:t>
            </a:r>
          </a:p>
          <a:p>
            <a:r>
              <a:rPr lang="en-GB" dirty="0" err="1"/>
              <a:t>Detektor</a:t>
            </a:r>
            <a:r>
              <a:rPr lang="en-GB" dirty="0"/>
              <a:t> </a:t>
            </a:r>
            <a:r>
              <a:rPr lang="en-GB" dirty="0" err="1"/>
              <a:t>segmentiran</a:t>
            </a:r>
            <a:r>
              <a:rPr lang="en-GB" dirty="0"/>
              <a:t> v </a:t>
            </a:r>
            <a:r>
              <a:rPr lang="en-GB" dirty="0" err="1"/>
              <a:t>pasove</a:t>
            </a:r>
            <a:r>
              <a:rPr lang="en-GB" dirty="0"/>
              <a:t> </a:t>
            </a:r>
            <a:r>
              <a:rPr lang="en-GB" dirty="0" err="1"/>
              <a:t>ali</a:t>
            </a:r>
            <a:r>
              <a:rPr lang="en-GB" dirty="0"/>
              <a:t> </a:t>
            </a:r>
            <a:r>
              <a:rPr lang="en-GB" dirty="0" err="1"/>
              <a:t>blazinice</a:t>
            </a:r>
            <a:endParaRPr lang="en-GB" dirty="0"/>
          </a:p>
          <a:p>
            <a:pPr lvl="1"/>
            <a:r>
              <a:rPr lang="en-GB" dirty="0" err="1"/>
              <a:t>litografska</a:t>
            </a:r>
            <a:r>
              <a:rPr lang="en-GB" dirty="0"/>
              <a:t> </a:t>
            </a:r>
            <a:r>
              <a:rPr lang="en-GB" dirty="0" err="1"/>
              <a:t>tehnologija</a:t>
            </a:r>
            <a:endParaRPr lang="en-GB" dirty="0"/>
          </a:p>
          <a:p>
            <a:pPr lvl="1"/>
            <a:r>
              <a:rPr lang="en-GB" dirty="0" err="1"/>
              <a:t>meritev</a:t>
            </a:r>
            <a:r>
              <a:rPr lang="en-GB" dirty="0"/>
              <a:t> </a:t>
            </a:r>
            <a:r>
              <a:rPr lang="en-GB" dirty="0" err="1"/>
              <a:t>koordinat</a:t>
            </a:r>
            <a:r>
              <a:rPr lang="en-GB" dirty="0"/>
              <a:t> z </a:t>
            </a:r>
            <a:r>
              <a:rPr lang="en-GB" dirty="0" err="1"/>
              <a:t>natančnostjo</a:t>
            </a:r>
            <a:r>
              <a:rPr lang="en-GB" dirty="0"/>
              <a:t> 1-100 </a:t>
            </a:r>
            <a:r>
              <a:rPr lang="el-GR" altLang="en-US" sz="2800" dirty="0">
                <a:latin typeface="Arial" panose="020B0604020202020204" pitchFamily="34" charset="0"/>
              </a:rPr>
              <a:t>μ</a:t>
            </a:r>
            <a:r>
              <a:rPr lang="sl-SI" altLang="en-US" sz="2800" dirty="0">
                <a:latin typeface="Arial" panose="020B0604020202020204" pitchFamily="34" charset="0"/>
              </a:rPr>
              <a:t>m</a:t>
            </a:r>
          </a:p>
          <a:p>
            <a:r>
              <a:rPr lang="sl-SI" sz="3100" dirty="0"/>
              <a:t>Več zaporednih meritev </a:t>
            </a:r>
            <a:r>
              <a:rPr lang="en-GB" dirty="0"/>
              <a:t>-&gt; sled </a:t>
            </a:r>
            <a:r>
              <a:rPr lang="en-GB" dirty="0" err="1"/>
              <a:t>nabitega</a:t>
            </a:r>
            <a:r>
              <a:rPr lang="en-GB" dirty="0"/>
              <a:t> </a:t>
            </a:r>
            <a:r>
              <a:rPr lang="en-GB" dirty="0" err="1"/>
              <a:t>delca</a:t>
            </a:r>
            <a:endParaRPr lang="en-GB" dirty="0"/>
          </a:p>
          <a:p>
            <a:pPr lvl="1"/>
            <a:r>
              <a:rPr lang="en-GB" dirty="0" err="1"/>
              <a:t>tipično</a:t>
            </a:r>
            <a:r>
              <a:rPr lang="en-GB" dirty="0"/>
              <a:t> 3-4 </a:t>
            </a:r>
            <a:r>
              <a:rPr lang="en-GB" dirty="0" err="1"/>
              <a:t>plasti</a:t>
            </a:r>
            <a:r>
              <a:rPr lang="en-GB" dirty="0"/>
              <a:t> </a:t>
            </a:r>
            <a:r>
              <a:rPr lang="en-GB" dirty="0" err="1"/>
              <a:t>blazinic</a:t>
            </a:r>
            <a:r>
              <a:rPr lang="en-GB" dirty="0"/>
              <a:t> in 3-4 </a:t>
            </a:r>
            <a:r>
              <a:rPr lang="en-GB" dirty="0" err="1"/>
              <a:t>plasti</a:t>
            </a:r>
            <a:r>
              <a:rPr lang="en-GB" dirty="0"/>
              <a:t> </a:t>
            </a:r>
            <a:r>
              <a:rPr lang="en-GB" dirty="0" err="1"/>
              <a:t>pasov</a:t>
            </a:r>
            <a:endParaRPr lang="en-GB" dirty="0"/>
          </a:p>
          <a:p>
            <a:pPr lvl="1"/>
            <a:r>
              <a:rPr lang="en-GB" dirty="0" err="1"/>
              <a:t>dimenzije</a:t>
            </a:r>
            <a:r>
              <a:rPr lang="en-GB" dirty="0"/>
              <a:t> </a:t>
            </a:r>
            <a:r>
              <a:rPr lang="en-GB" dirty="0" err="1"/>
              <a:t>prilagojene</a:t>
            </a:r>
            <a:r>
              <a:rPr lang="en-GB" dirty="0"/>
              <a:t> </a:t>
            </a:r>
            <a:r>
              <a:rPr lang="en-GB" dirty="0" err="1"/>
              <a:t>ločljivosti</a:t>
            </a:r>
            <a:r>
              <a:rPr lang="en-GB" dirty="0"/>
              <a:t> in </a:t>
            </a:r>
            <a:r>
              <a:rPr lang="en-GB" dirty="0" err="1"/>
              <a:t>gostoti</a:t>
            </a:r>
            <a:r>
              <a:rPr lang="en-GB" dirty="0"/>
              <a:t> </a:t>
            </a:r>
            <a:r>
              <a:rPr lang="en-GB" dirty="0" err="1"/>
              <a:t>sledi</a:t>
            </a:r>
            <a:endParaRPr lang="en-GB" dirty="0"/>
          </a:p>
          <a:p>
            <a:r>
              <a:rPr lang="en-GB" dirty="0" err="1"/>
              <a:t>Površine</a:t>
            </a:r>
            <a:r>
              <a:rPr lang="en-GB" dirty="0"/>
              <a:t> Si v </a:t>
            </a:r>
            <a:r>
              <a:rPr lang="en-GB" dirty="0" err="1"/>
              <a:t>seldilnikih</a:t>
            </a:r>
            <a:r>
              <a:rPr lang="en-GB" dirty="0"/>
              <a:t> </a:t>
            </a:r>
            <a:r>
              <a:rPr lang="en-GB" dirty="0" err="1"/>
              <a:t>naraščajo</a:t>
            </a:r>
            <a:r>
              <a:rPr lang="en-GB" dirty="0"/>
              <a:t> </a:t>
            </a:r>
            <a:r>
              <a:rPr lang="en-GB" dirty="0" err="1"/>
              <a:t>eksponentno</a:t>
            </a:r>
            <a:endParaRPr lang="en-GB" dirty="0"/>
          </a:p>
          <a:p>
            <a:pPr lvl="1"/>
            <a:r>
              <a:rPr lang="en-GB" dirty="0" err="1"/>
              <a:t>podvojitveni</a:t>
            </a:r>
            <a:r>
              <a:rPr lang="en-GB" dirty="0"/>
              <a:t> </a:t>
            </a:r>
            <a:r>
              <a:rPr lang="en-GB" dirty="0" err="1"/>
              <a:t>čas</a:t>
            </a:r>
            <a:r>
              <a:rPr lang="en-GB" dirty="0"/>
              <a:t> 4 </a:t>
            </a:r>
            <a:r>
              <a:rPr lang="en-GB" dirty="0" err="1"/>
              <a:t>leta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368883-6D44-EF15-FB97-616330B29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CB6F73-E1F7-C158-2C2E-3BA097779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F45BB5-2D8A-D45E-AF5E-0C15B6FFB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48" name="Picture 47" descr="A screenshot of a computer&#10;&#10;Description automatically generated">
            <a:extLst>
              <a:ext uri="{FF2B5EF4-FFF2-40B4-BE49-F238E27FC236}">
                <a16:creationId xmlns:a16="http://schemas.microsoft.com/office/drawing/2014/main" id="{4DFF9133-364B-DA2E-1475-1D48EE9BC61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9144" y="1143000"/>
            <a:ext cx="2927555" cy="1756533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58A27729-9AB5-E555-3639-B21C367FD1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9144" y="2857126"/>
            <a:ext cx="2284458" cy="144751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32913AFD-C4F8-8537-9C24-1A3DA5C24D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6670" y="4365104"/>
            <a:ext cx="3077330" cy="2492896"/>
          </a:xfrm>
          <a:prstGeom prst="rect">
            <a:avLst/>
          </a:prstGeom>
        </p:spPr>
      </p:pic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E4CFCB5E-5BC4-84BE-B730-A0F77EF1A68D}"/>
              </a:ext>
            </a:extLst>
          </p:cNvPr>
          <p:cNvCxnSpPr>
            <a:cxnSpLocks/>
          </p:cNvCxnSpPr>
          <p:nvPr/>
        </p:nvCxnSpPr>
        <p:spPr>
          <a:xfrm flipV="1">
            <a:off x="6732240" y="4867461"/>
            <a:ext cx="2232248" cy="158417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3839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CC49E-EC1D-3006-F8D3-342133C70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Kalorimeter</a:t>
            </a:r>
            <a:r>
              <a:rPr lang="en-GB" dirty="0"/>
              <a:t>: </a:t>
            </a:r>
            <a:r>
              <a:rPr lang="en-GB" dirty="0" err="1"/>
              <a:t>elektroni</a:t>
            </a:r>
            <a:r>
              <a:rPr lang="en-GB" dirty="0"/>
              <a:t>, </a:t>
            </a:r>
            <a:r>
              <a:rPr lang="en-GB" dirty="0" err="1"/>
              <a:t>fotoni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7C4F3B1-CF6F-2DF9-FF3E-DFC4CA69197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5915000" cy="5184576"/>
              </a:xfrm>
            </p:spPr>
            <p:txBody>
              <a:bodyPr>
                <a:normAutofit fontScale="55000" lnSpcReduction="20000"/>
              </a:bodyPr>
              <a:lstStyle/>
              <a:p>
                <a:r>
                  <a:rPr lang="en-GB" dirty="0"/>
                  <a:t>Ionizacija le </a:t>
                </a:r>
                <a:r>
                  <a:rPr lang="en-GB" dirty="0" err="1"/>
                  <a:t>manjši</a:t>
                </a:r>
                <a:r>
                  <a:rPr lang="en-GB" dirty="0"/>
                  <a:t> del </a:t>
                </a:r>
                <a:r>
                  <a:rPr lang="en-GB" dirty="0" err="1"/>
                  <a:t>izgub</a:t>
                </a:r>
                <a:r>
                  <a:rPr lang="en-GB" dirty="0"/>
                  <a:t> </a:t>
                </a:r>
                <a:r>
                  <a:rPr lang="en-GB" dirty="0" err="1"/>
                  <a:t>pri</a:t>
                </a:r>
                <a:r>
                  <a:rPr lang="en-GB" dirty="0"/>
                  <a:t> </a:t>
                </a:r>
                <a:r>
                  <a:rPr lang="en-GB" dirty="0" err="1"/>
                  <a:t>velikih</a:t>
                </a:r>
                <a:r>
                  <a:rPr lang="en-GB" dirty="0"/>
                  <a:t> </a:t>
                </a:r>
                <a:r>
                  <a:rPr lang="en-GB" dirty="0" err="1"/>
                  <a:t>energijah</a:t>
                </a:r>
                <a:r>
                  <a:rPr lang="en-GB" dirty="0"/>
                  <a:t> – </a:t>
                </a:r>
                <a:r>
                  <a:rPr lang="en-GB" dirty="0" err="1"/>
                  <a:t>prevladuje</a:t>
                </a:r>
                <a:r>
                  <a:rPr lang="en-GB" dirty="0"/>
                  <a:t> </a:t>
                </a:r>
                <a:r>
                  <a:rPr lang="en-GB" dirty="0" err="1"/>
                  <a:t>zavorno</a:t>
                </a:r>
                <a:r>
                  <a:rPr lang="en-GB" dirty="0"/>
                  <a:t> </a:t>
                </a:r>
                <a:r>
                  <a:rPr lang="en-GB" dirty="0" err="1"/>
                  <a:t>sevanje</a:t>
                </a:r>
                <a:endParaRPr lang="en-GB" dirty="0"/>
              </a:p>
              <a:p>
                <a:pPr lvl="1"/>
                <a:r>
                  <a:rPr lang="en-GB" dirty="0" err="1"/>
                  <a:t>elektron</a:t>
                </a:r>
                <a:r>
                  <a:rPr lang="en-GB" dirty="0"/>
                  <a:t> </a:t>
                </a:r>
                <a:r>
                  <a:rPr lang="en-GB" dirty="0" err="1"/>
                  <a:t>izseva</a:t>
                </a:r>
                <a:r>
                  <a:rPr lang="en-GB" dirty="0"/>
                  <a:t> </a:t>
                </a:r>
                <a:r>
                  <a:rPr lang="en-GB" dirty="0" err="1"/>
                  <a:t>foton</a:t>
                </a:r>
                <a:r>
                  <a:rPr lang="en-GB" dirty="0"/>
                  <a:t> v EM </a:t>
                </a:r>
                <a:r>
                  <a:rPr lang="en-GB" dirty="0" err="1"/>
                  <a:t>polju</a:t>
                </a:r>
                <a:r>
                  <a:rPr lang="en-GB" dirty="0"/>
                  <a:t> </a:t>
                </a:r>
                <a:r>
                  <a:rPr lang="en-GB" dirty="0" err="1"/>
                  <a:t>jedra</a:t>
                </a:r>
                <a:endParaRPr lang="en-GB" dirty="0"/>
              </a:p>
              <a:p>
                <a:pPr lvl="1"/>
                <a:r>
                  <a:rPr lang="en-GB" dirty="0" err="1"/>
                  <a:t>kot</a:t>
                </a:r>
                <a:r>
                  <a:rPr lang="en-GB" dirty="0"/>
                  <a:t> v </a:t>
                </a:r>
                <a:r>
                  <a:rPr lang="en-GB" dirty="0" err="1"/>
                  <a:t>rentgenski</a:t>
                </a:r>
                <a:r>
                  <a:rPr lang="en-GB" dirty="0"/>
                  <a:t> </a:t>
                </a:r>
                <a:r>
                  <a:rPr lang="en-GB" dirty="0" err="1"/>
                  <a:t>cevi</a:t>
                </a:r>
                <a:endParaRPr lang="en-GB" dirty="0"/>
              </a:p>
              <a:p>
                <a:r>
                  <a:rPr lang="en-GB" dirty="0"/>
                  <a:t>Foton se v </a:t>
                </a:r>
                <a:r>
                  <a:rPr lang="en-GB" dirty="0" err="1"/>
                  <a:t>polju</a:t>
                </a:r>
                <a:r>
                  <a:rPr lang="en-GB" dirty="0"/>
                  <a:t> </a:t>
                </a:r>
                <a:r>
                  <a:rPr lang="en-GB" dirty="0" err="1"/>
                  <a:t>jedra</a:t>
                </a:r>
                <a:r>
                  <a:rPr lang="en-GB" dirty="0"/>
                  <a:t> </a:t>
                </a:r>
                <a:r>
                  <a:rPr lang="en-GB" dirty="0" err="1"/>
                  <a:t>pretvori</a:t>
                </a:r>
                <a:r>
                  <a:rPr lang="en-GB" dirty="0"/>
                  <a:t> v par </a:t>
                </a:r>
                <a:r>
                  <a:rPr lang="en-GB" i="1" dirty="0"/>
                  <a:t>e</a:t>
                </a:r>
                <a:r>
                  <a:rPr lang="en-GB" i="1" baseline="30000" dirty="0"/>
                  <a:t>± </a:t>
                </a:r>
                <a:r>
                  <a:rPr lang="en-GB" dirty="0"/>
                  <a:t>- </a:t>
                </a:r>
                <a:r>
                  <a:rPr lang="en-GB" dirty="0" err="1"/>
                  <a:t>tvorba</a:t>
                </a:r>
                <a:r>
                  <a:rPr lang="en-GB" dirty="0"/>
                  <a:t> </a:t>
                </a:r>
                <a:r>
                  <a:rPr lang="en-GB" dirty="0" err="1"/>
                  <a:t>parov</a:t>
                </a:r>
                <a:r>
                  <a:rPr lang="en-GB" dirty="0"/>
                  <a:t> </a:t>
                </a:r>
              </a:p>
              <a:p>
                <a:pPr lvl="1"/>
                <a:r>
                  <a:rPr lang="en-GB" dirty="0" err="1"/>
                  <a:t>pri</a:t>
                </a:r>
                <a:r>
                  <a:rPr lang="en-GB" dirty="0"/>
                  <a:t> </a:t>
                </a:r>
                <a:r>
                  <a:rPr lang="en-GB" dirty="0" err="1"/>
                  <a:t>nižjih</a:t>
                </a:r>
                <a:r>
                  <a:rPr lang="en-GB" dirty="0"/>
                  <a:t> </a:t>
                </a:r>
                <a:r>
                  <a:rPr lang="en-GB" dirty="0" err="1"/>
                  <a:t>energijah</a:t>
                </a:r>
                <a:r>
                  <a:rPr lang="en-GB" dirty="0"/>
                  <a:t> (&lt;1 MeV) </a:t>
                </a:r>
                <a:r>
                  <a:rPr lang="en-GB" dirty="0" err="1"/>
                  <a:t>še</a:t>
                </a:r>
                <a:r>
                  <a:rPr lang="en-GB" dirty="0"/>
                  <a:t>: </a:t>
                </a:r>
                <a:r>
                  <a:rPr lang="en-GB" dirty="0" err="1"/>
                  <a:t>fotoefekt</a:t>
                </a:r>
                <a:r>
                  <a:rPr lang="en-GB" dirty="0"/>
                  <a:t>, Compton</a:t>
                </a:r>
              </a:p>
              <a:p>
                <a:r>
                  <a:rPr lang="en-GB" dirty="0"/>
                  <a:t>Oba </a:t>
                </a:r>
                <a:r>
                  <a:rPr lang="en-GB" dirty="0" err="1"/>
                  <a:t>procesa</a:t>
                </a:r>
                <a:r>
                  <a:rPr lang="en-GB" dirty="0"/>
                  <a:t> – </a:t>
                </a:r>
                <a:r>
                  <a:rPr lang="en-GB" dirty="0" err="1"/>
                  <a:t>radiacijska</a:t>
                </a:r>
                <a:r>
                  <a:rPr lang="en-GB" dirty="0"/>
                  <a:t> </a:t>
                </a:r>
                <a:r>
                  <a:rPr lang="en-GB" dirty="0" err="1"/>
                  <a:t>dolžina</a:t>
                </a:r>
                <a:r>
                  <a:rPr lang="en-GB" dirty="0"/>
                  <a:t> </a:t>
                </a:r>
                <a:r>
                  <a:rPr lang="en-GB" i="1" dirty="0"/>
                  <a:t>X</a:t>
                </a:r>
                <a:r>
                  <a:rPr lang="en-GB" i="1" baseline="-25000" dirty="0"/>
                  <a:t>0</a:t>
                </a:r>
              </a:p>
              <a:p>
                <a:pPr lvl="1"/>
                <a:r>
                  <a:rPr lang="en-GB" i="1" dirty="0"/>
                  <a:t>X</a:t>
                </a:r>
                <a:r>
                  <a:rPr lang="en-GB" i="1" baseline="-25000" dirty="0"/>
                  <a:t>0</a:t>
                </a:r>
                <a:r>
                  <a:rPr lang="en-GB" dirty="0"/>
                  <a:t> Pb = 5.6 mm, </a:t>
                </a:r>
                <a:r>
                  <a:rPr lang="en-GB" dirty="0" err="1"/>
                  <a:t>scintilator</a:t>
                </a:r>
                <a:r>
                  <a:rPr lang="en-GB" dirty="0"/>
                  <a:t>(</a:t>
                </a:r>
                <a:r>
                  <a:rPr lang="en-GB" dirty="0" err="1"/>
                  <a:t>plastika</a:t>
                </a:r>
                <a:r>
                  <a:rPr lang="en-GB" dirty="0"/>
                  <a:t>) = 35 cm</a:t>
                </a:r>
                <a:endParaRPr lang="en-GB" i="1" baseline="-25000" dirty="0"/>
              </a:p>
              <a:p>
                <a:r>
                  <a:rPr lang="en-GB" dirty="0" err="1"/>
                  <a:t>Elektroni</a:t>
                </a:r>
                <a:r>
                  <a:rPr lang="en-GB" dirty="0"/>
                  <a:t> in </a:t>
                </a:r>
                <a:r>
                  <a:rPr lang="en-GB" dirty="0" err="1"/>
                  <a:t>fotoni</a:t>
                </a:r>
                <a:r>
                  <a:rPr lang="en-GB" dirty="0"/>
                  <a:t> se </a:t>
                </a:r>
                <a:r>
                  <a:rPr lang="en-GB" dirty="0" err="1"/>
                  <a:t>podvajajo</a:t>
                </a:r>
                <a:r>
                  <a:rPr lang="en-GB" dirty="0"/>
                  <a:t>, </a:t>
                </a:r>
                <a:r>
                  <a:rPr lang="en-GB" dirty="0" err="1"/>
                  <a:t>dokler</a:t>
                </a:r>
                <a:r>
                  <a:rPr lang="en-GB" dirty="0"/>
                  <a:t> je </a:t>
                </a:r>
                <a:r>
                  <a:rPr lang="en-GB" dirty="0" err="1"/>
                  <a:t>dovolj</a:t>
                </a:r>
                <a:r>
                  <a:rPr lang="en-GB" dirty="0"/>
                  <a:t> </a:t>
                </a:r>
                <a:r>
                  <a:rPr lang="en-GB" dirty="0" err="1"/>
                  <a:t>energije</a:t>
                </a:r>
                <a:r>
                  <a:rPr lang="en-GB" dirty="0"/>
                  <a:t> – </a:t>
                </a:r>
                <a:r>
                  <a:rPr lang="en-GB" dirty="0" err="1"/>
                  <a:t>kritična</a:t>
                </a:r>
                <a:r>
                  <a:rPr lang="en-GB" dirty="0"/>
                  <a:t> </a:t>
                </a:r>
                <a:r>
                  <a:rPr lang="en-GB" dirty="0" err="1"/>
                  <a:t>energija</a:t>
                </a:r>
                <a:r>
                  <a:rPr lang="en-GB" dirty="0"/>
                  <a:t> </a:t>
                </a:r>
                <a:r>
                  <a:rPr lang="en-GB" i="1" dirty="0" err="1"/>
                  <a:t>E</a:t>
                </a:r>
                <a:r>
                  <a:rPr lang="en-GB" i="1" baseline="-25000" dirty="0" err="1"/>
                  <a:t>c</a:t>
                </a:r>
                <a:r>
                  <a:rPr lang="en-GB" dirty="0"/>
                  <a:t>, </a:t>
                </a:r>
                <a:r>
                  <a:rPr lang="en-GB" dirty="0" err="1"/>
                  <a:t>potem</a:t>
                </a:r>
                <a:r>
                  <a:rPr lang="en-GB" dirty="0"/>
                  <a:t> </a:t>
                </a:r>
                <a:r>
                  <a:rPr lang="en-GB" dirty="0" err="1"/>
                  <a:t>prevlada</a:t>
                </a:r>
                <a:r>
                  <a:rPr lang="en-GB" dirty="0"/>
                  <a:t> </a:t>
                </a:r>
                <a:r>
                  <a:rPr lang="en-GB" dirty="0" err="1"/>
                  <a:t>ionizacija</a:t>
                </a:r>
                <a:endParaRPr lang="en-GB" i="1" baseline="-25000" dirty="0"/>
              </a:p>
              <a:p>
                <a:pPr lvl="1"/>
                <a:r>
                  <a:rPr lang="en-GB" dirty="0"/>
                  <a:t>EM </a:t>
                </a:r>
                <a:r>
                  <a:rPr lang="en-GB" dirty="0" err="1"/>
                  <a:t>plaz</a:t>
                </a:r>
                <a:r>
                  <a:rPr lang="en-GB" dirty="0"/>
                  <a:t>, </a:t>
                </a:r>
                <a:r>
                  <a:rPr lang="en-GB" dirty="0" err="1"/>
                  <a:t>dolžina</a:t>
                </a:r>
                <a:r>
                  <a:rPr lang="en-GB" dirty="0"/>
                  <a:t> ∝ ln(</a:t>
                </a:r>
                <a:r>
                  <a:rPr lang="en-GB" i="1" dirty="0"/>
                  <a:t>E/</a:t>
                </a:r>
                <a:r>
                  <a:rPr lang="en-GB" i="1" dirty="0" err="1"/>
                  <a:t>E</a:t>
                </a:r>
                <a:r>
                  <a:rPr lang="en-GB" i="1" baseline="-25000" dirty="0" err="1"/>
                  <a:t>c</a:t>
                </a:r>
                <a:r>
                  <a:rPr lang="en-GB" dirty="0"/>
                  <a:t>)</a:t>
                </a:r>
              </a:p>
              <a:p>
                <a:pPr lvl="1"/>
                <a:r>
                  <a:rPr lang="en-GB" dirty="0"/>
                  <a:t>EM </a:t>
                </a:r>
                <a:r>
                  <a:rPr lang="en-GB" dirty="0" err="1"/>
                  <a:t>kalorimetri</a:t>
                </a:r>
                <a:r>
                  <a:rPr lang="en-GB" dirty="0"/>
                  <a:t>: </a:t>
                </a:r>
                <a:r>
                  <a:rPr lang="en-GB" dirty="0" err="1"/>
                  <a:t>debelina</a:t>
                </a:r>
                <a:r>
                  <a:rPr lang="en-GB" dirty="0"/>
                  <a:t> </a:t>
                </a:r>
                <a:r>
                  <a:rPr lang="en-US" dirty="0"/>
                  <a:t>~25 </a:t>
                </a:r>
                <a:r>
                  <a:rPr lang="en-GB" i="1" dirty="0"/>
                  <a:t>X</a:t>
                </a:r>
                <a:r>
                  <a:rPr lang="en-GB" i="1" baseline="-25000" dirty="0"/>
                  <a:t>0</a:t>
                </a:r>
                <a:endParaRPr lang="en-GB" dirty="0"/>
              </a:p>
              <a:p>
                <a:r>
                  <a:rPr lang="en-GB" dirty="0" err="1"/>
                  <a:t>Končni</a:t>
                </a:r>
                <a:r>
                  <a:rPr lang="en-GB" dirty="0"/>
                  <a:t> signal - </a:t>
                </a:r>
                <a:r>
                  <a:rPr lang="en-GB" dirty="0" err="1"/>
                  <a:t>naboj</a:t>
                </a:r>
                <a:r>
                  <a:rPr lang="en-GB" dirty="0"/>
                  <a:t> </a:t>
                </a:r>
                <a:r>
                  <a:rPr lang="en-GB" dirty="0" err="1"/>
                  <a:t>zaradi</a:t>
                </a:r>
                <a:r>
                  <a:rPr lang="en-GB" dirty="0"/>
                  <a:t> </a:t>
                </a:r>
                <a:r>
                  <a:rPr lang="en-GB" dirty="0" err="1"/>
                  <a:t>ionizacije</a:t>
                </a:r>
                <a:endParaRPr lang="en-GB" dirty="0"/>
              </a:p>
              <a:p>
                <a:r>
                  <a:rPr lang="en-GB" dirty="0" err="1"/>
                  <a:t>Linearni</a:t>
                </a:r>
                <a:r>
                  <a:rPr lang="en-GB" dirty="0"/>
                  <a:t> </a:t>
                </a:r>
                <a:r>
                  <a:rPr lang="en-GB" dirty="0" err="1"/>
                  <a:t>odziv</a:t>
                </a:r>
                <a:r>
                  <a:rPr lang="en-GB" dirty="0"/>
                  <a:t> EM </a:t>
                </a:r>
                <a:r>
                  <a:rPr lang="en-GB" dirty="0" err="1"/>
                  <a:t>kalorimetra</a:t>
                </a:r>
                <a:endParaRPr lang="en-GB" dirty="0"/>
              </a:p>
              <a:p>
                <a:r>
                  <a:rPr lang="en-GB" dirty="0" err="1"/>
                  <a:t>Relativna</a:t>
                </a:r>
                <a:r>
                  <a:rPr lang="en-GB" dirty="0"/>
                  <a:t> </a:t>
                </a:r>
                <a:r>
                  <a:rPr lang="en-GB" dirty="0" err="1"/>
                  <a:t>ločljivost</a:t>
                </a:r>
                <a:r>
                  <a:rPr lang="en-GB" dirty="0"/>
                  <a:t> se </a:t>
                </a:r>
                <a:r>
                  <a:rPr lang="en-GB" dirty="0" err="1"/>
                  <a:t>izboljšuje</a:t>
                </a:r>
                <a:r>
                  <a:rPr lang="en-GB" dirty="0"/>
                  <a:t> </a:t>
                </a:r>
                <a:r>
                  <a:rPr lang="en-GB" dirty="0" err="1"/>
                  <a:t>kot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sl-SI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sl-SI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rad>
                      </m:den>
                    </m:f>
                  </m:oMath>
                </a14:m>
                <a:endParaRPr lang="en-GB" dirty="0"/>
              </a:p>
              <a:p>
                <a:r>
                  <a:rPr lang="en-GB" dirty="0" err="1"/>
                  <a:t>Tipične</a:t>
                </a:r>
                <a:r>
                  <a:rPr lang="en-GB" dirty="0"/>
                  <a:t> </a:t>
                </a:r>
                <a:r>
                  <a:rPr lang="en-GB" dirty="0" err="1"/>
                  <a:t>vrednosti</a:t>
                </a:r>
                <a:r>
                  <a:rPr lang="en-GB" dirty="0"/>
                  <a:t> ⪅10 % za E = 1 GeV</a:t>
                </a:r>
              </a:p>
              <a:p>
                <a:r>
                  <a:rPr lang="en-GB" dirty="0" err="1"/>
                  <a:t>Dve</a:t>
                </a:r>
                <a:r>
                  <a:rPr lang="en-GB" dirty="0"/>
                  <a:t> </a:t>
                </a:r>
                <a:r>
                  <a:rPr lang="en-GB" dirty="0" err="1"/>
                  <a:t>izvedbi</a:t>
                </a:r>
                <a:endParaRPr lang="en-GB" dirty="0"/>
              </a:p>
              <a:p>
                <a:pPr lvl="1"/>
                <a:r>
                  <a:rPr lang="en-GB" dirty="0" err="1"/>
                  <a:t>homogeni</a:t>
                </a:r>
                <a:r>
                  <a:rPr lang="en-GB" dirty="0"/>
                  <a:t>: </a:t>
                </a:r>
                <a:r>
                  <a:rPr lang="en-GB" dirty="0" err="1"/>
                  <a:t>kristali</a:t>
                </a:r>
                <a:r>
                  <a:rPr lang="en-GB" dirty="0"/>
                  <a:t> (CMS)</a:t>
                </a:r>
              </a:p>
              <a:p>
                <a:pPr lvl="1"/>
                <a:r>
                  <a:rPr lang="en-GB" dirty="0" err="1"/>
                  <a:t>vzorčevalni</a:t>
                </a:r>
                <a:r>
                  <a:rPr lang="en-GB" dirty="0"/>
                  <a:t>: </a:t>
                </a:r>
                <a:r>
                  <a:rPr lang="en-GB" dirty="0" err="1"/>
                  <a:t>plasti</a:t>
                </a:r>
                <a:r>
                  <a:rPr lang="en-GB" dirty="0"/>
                  <a:t> absorber(Pb) / </a:t>
                </a:r>
                <a:r>
                  <a:rPr lang="en-GB" dirty="0" err="1"/>
                  <a:t>ionizacijska</a:t>
                </a:r>
                <a:r>
                  <a:rPr lang="en-GB" dirty="0"/>
                  <a:t> </a:t>
                </a:r>
                <a:r>
                  <a:rPr lang="en-GB" dirty="0" err="1"/>
                  <a:t>celica</a:t>
                </a:r>
                <a:r>
                  <a:rPr lang="en-GB" dirty="0"/>
                  <a:t> </a:t>
                </a:r>
                <a:r>
                  <a:rPr lang="en-GB" dirty="0" err="1"/>
                  <a:t>ali</a:t>
                </a:r>
                <a:r>
                  <a:rPr lang="en-GB" dirty="0"/>
                  <a:t> </a:t>
                </a:r>
                <a:r>
                  <a:rPr lang="en-GB" dirty="0" err="1"/>
                  <a:t>scintilator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7C4F3B1-CF6F-2DF9-FF3E-DFC4CA6919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5915000" cy="5184576"/>
              </a:xfrm>
              <a:blipFill>
                <a:blip r:embed="rId3"/>
                <a:stretch>
                  <a:fillRect l="-644" t="-1463" r="-8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2D875C-DCE2-2501-49FE-52C9DBEA7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273F-E920-E7E1-7ED8-774E63A10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C16772-5675-8FB5-4817-EEB086A99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4" name="Image" descr="Image">
            <a:extLst>
              <a:ext uri="{FF2B5EF4-FFF2-40B4-BE49-F238E27FC236}">
                <a16:creationId xmlns:a16="http://schemas.microsoft.com/office/drawing/2014/main" id="{DA0DC86E-F673-2D4E-80BC-E0804A06DD3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1822" y="1340768"/>
            <a:ext cx="2262178" cy="9983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A8C5808-5B6F-66B1-6EEC-5E2F5474F3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1822" y="2339078"/>
            <a:ext cx="2262178" cy="2075607"/>
          </a:xfrm>
          <a:prstGeom prst="rect">
            <a:avLst/>
          </a:prstGeom>
        </p:spPr>
      </p:pic>
      <p:pic>
        <p:nvPicPr>
          <p:cNvPr id="16" name="Image" descr="Image">
            <a:extLst>
              <a:ext uri="{FF2B5EF4-FFF2-40B4-BE49-F238E27FC236}">
                <a16:creationId xmlns:a16="http://schemas.microsoft.com/office/drawing/2014/main" id="{7B9DDB3E-CC71-80E4-3924-15F62D8FE5D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1822" y="4420296"/>
            <a:ext cx="2262178" cy="147995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548458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CC49E-EC1D-3006-F8D3-342133C70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Kalorimeter</a:t>
            </a:r>
            <a:r>
              <a:rPr lang="en-GB" dirty="0"/>
              <a:t>: </a:t>
            </a:r>
            <a:r>
              <a:rPr lang="en-GB" dirty="0" err="1"/>
              <a:t>hadroni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C4F3B1-CF6F-2DF9-FF3E-DFC4CA6919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760"/>
            <a:ext cx="5915000" cy="5040560"/>
          </a:xfrm>
        </p:spPr>
        <p:txBody>
          <a:bodyPr>
            <a:normAutofit fontScale="62500" lnSpcReduction="20000"/>
          </a:bodyPr>
          <a:lstStyle/>
          <a:p>
            <a:r>
              <a:rPr lang="en-GB" dirty="0" err="1"/>
              <a:t>Pomnoževanje</a:t>
            </a:r>
            <a:r>
              <a:rPr lang="en-GB" dirty="0"/>
              <a:t> </a:t>
            </a:r>
            <a:r>
              <a:rPr lang="en-GB" dirty="0" err="1"/>
              <a:t>preko</a:t>
            </a:r>
            <a:r>
              <a:rPr lang="en-GB" dirty="0"/>
              <a:t> </a:t>
            </a:r>
            <a:r>
              <a:rPr lang="en-GB" dirty="0" err="1"/>
              <a:t>jedrskih</a:t>
            </a:r>
            <a:r>
              <a:rPr lang="en-GB" dirty="0"/>
              <a:t> </a:t>
            </a:r>
            <a:r>
              <a:rPr lang="en-GB" dirty="0" err="1"/>
              <a:t>reakcij</a:t>
            </a:r>
            <a:endParaRPr lang="en-GB" dirty="0"/>
          </a:p>
          <a:p>
            <a:pPr lvl="1"/>
            <a:r>
              <a:rPr lang="en-GB" dirty="0" err="1"/>
              <a:t>tipično</a:t>
            </a:r>
            <a:r>
              <a:rPr lang="en-GB" dirty="0"/>
              <a:t> </a:t>
            </a:r>
            <a:r>
              <a:rPr lang="en-GB" dirty="0" err="1"/>
              <a:t>nastane</a:t>
            </a:r>
            <a:r>
              <a:rPr lang="en-GB" dirty="0"/>
              <a:t> </a:t>
            </a:r>
            <a:r>
              <a:rPr lang="en-GB" dirty="0" err="1"/>
              <a:t>veliko</a:t>
            </a:r>
            <a:r>
              <a:rPr lang="en-GB" dirty="0"/>
              <a:t> </a:t>
            </a:r>
            <a:r>
              <a:rPr lang="en-GB" dirty="0" err="1"/>
              <a:t>pionov</a:t>
            </a:r>
            <a:r>
              <a:rPr lang="en-GB" dirty="0"/>
              <a:t>, ki </a:t>
            </a:r>
            <a:r>
              <a:rPr lang="en-GB" dirty="0" err="1"/>
              <a:t>prožijo</a:t>
            </a:r>
            <a:r>
              <a:rPr lang="en-GB" dirty="0"/>
              <a:t> </a:t>
            </a:r>
            <a:r>
              <a:rPr lang="en-GB" dirty="0" err="1"/>
              <a:t>nove</a:t>
            </a:r>
            <a:r>
              <a:rPr lang="en-GB" dirty="0"/>
              <a:t> </a:t>
            </a:r>
            <a:r>
              <a:rPr lang="en-GB" dirty="0" err="1"/>
              <a:t>reakcije</a:t>
            </a:r>
            <a:r>
              <a:rPr lang="en-GB" dirty="0"/>
              <a:t> -&gt; </a:t>
            </a:r>
            <a:r>
              <a:rPr lang="en-GB" dirty="0" err="1"/>
              <a:t>hadronski</a:t>
            </a:r>
            <a:r>
              <a:rPr lang="en-GB" dirty="0"/>
              <a:t> </a:t>
            </a:r>
            <a:r>
              <a:rPr lang="en-GB" dirty="0" err="1"/>
              <a:t>plaz</a:t>
            </a:r>
            <a:endParaRPr lang="en-GB" dirty="0"/>
          </a:p>
          <a:p>
            <a:pPr lvl="1"/>
            <a:r>
              <a:rPr lang="en-GB" dirty="0" err="1"/>
              <a:t>meja</a:t>
            </a:r>
            <a:r>
              <a:rPr lang="en-GB" dirty="0"/>
              <a:t> – </a:t>
            </a:r>
            <a:r>
              <a:rPr lang="en-GB" dirty="0" err="1"/>
              <a:t>energija</a:t>
            </a:r>
            <a:r>
              <a:rPr lang="en-GB" dirty="0"/>
              <a:t> za </a:t>
            </a:r>
            <a:r>
              <a:rPr lang="en-GB" dirty="0" err="1"/>
              <a:t>tvorbo</a:t>
            </a:r>
            <a:r>
              <a:rPr lang="en-GB" dirty="0"/>
              <a:t> </a:t>
            </a:r>
            <a:r>
              <a:rPr lang="en-GB" dirty="0" err="1"/>
              <a:t>pionov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jedrih</a:t>
            </a:r>
            <a:endParaRPr lang="en-GB" dirty="0"/>
          </a:p>
          <a:p>
            <a:pPr lvl="1"/>
            <a:r>
              <a:rPr lang="en-GB" dirty="0"/>
              <a:t>signal – </a:t>
            </a:r>
            <a:r>
              <a:rPr lang="en-GB" dirty="0" err="1"/>
              <a:t>ionizacija</a:t>
            </a:r>
            <a:endParaRPr lang="en-GB" dirty="0"/>
          </a:p>
          <a:p>
            <a:r>
              <a:rPr lang="en-GB" dirty="0" err="1"/>
              <a:t>Karakteristična</a:t>
            </a:r>
            <a:r>
              <a:rPr lang="en-GB" dirty="0"/>
              <a:t> </a:t>
            </a:r>
            <a:r>
              <a:rPr lang="en-GB" dirty="0" err="1"/>
              <a:t>dimenzija</a:t>
            </a:r>
            <a:r>
              <a:rPr lang="en-GB" dirty="0"/>
              <a:t> – </a:t>
            </a:r>
            <a:r>
              <a:rPr lang="en-GB" dirty="0" err="1"/>
              <a:t>interakcijska</a:t>
            </a:r>
            <a:r>
              <a:rPr lang="en-GB" dirty="0"/>
              <a:t> </a:t>
            </a:r>
            <a:r>
              <a:rPr lang="en-GB" dirty="0" err="1"/>
              <a:t>dolžina</a:t>
            </a:r>
            <a:r>
              <a:rPr lang="en-GB" dirty="0"/>
              <a:t> </a:t>
            </a:r>
            <a:r>
              <a:rPr lang="en-GB" i="1" dirty="0" err="1"/>
              <a:t>λ</a:t>
            </a:r>
            <a:r>
              <a:rPr lang="en-GB" i="1" baseline="-25000" dirty="0" err="1"/>
              <a:t>int</a:t>
            </a:r>
            <a:endParaRPr lang="en-GB" i="1" baseline="-25000" dirty="0"/>
          </a:p>
          <a:p>
            <a:pPr lvl="1"/>
            <a:r>
              <a:rPr lang="en-GB" dirty="0" err="1"/>
              <a:t>tipično</a:t>
            </a:r>
            <a:r>
              <a:rPr lang="en-GB" dirty="0"/>
              <a:t> </a:t>
            </a:r>
            <a:r>
              <a:rPr lang="en-GB" i="1" dirty="0" err="1"/>
              <a:t>λ</a:t>
            </a:r>
            <a:r>
              <a:rPr lang="en-GB" i="1" baseline="-25000" dirty="0" err="1"/>
              <a:t>int</a:t>
            </a:r>
            <a:r>
              <a:rPr lang="en-GB" i="1" baseline="-25000" dirty="0"/>
              <a:t> </a:t>
            </a:r>
            <a:r>
              <a:rPr lang="en-GB" dirty="0"/>
              <a:t>&gt;&gt; </a:t>
            </a:r>
            <a:r>
              <a:rPr lang="en-GB" i="1" dirty="0"/>
              <a:t>X</a:t>
            </a:r>
            <a:r>
              <a:rPr lang="en-GB" i="1" baseline="-25000" dirty="0"/>
              <a:t>0</a:t>
            </a:r>
          </a:p>
          <a:p>
            <a:r>
              <a:rPr lang="en-GB" dirty="0" err="1"/>
              <a:t>Fluktuacije</a:t>
            </a:r>
            <a:endParaRPr lang="en-GB" dirty="0"/>
          </a:p>
          <a:p>
            <a:pPr lvl="1"/>
            <a:r>
              <a:rPr lang="en-GB" dirty="0" err="1"/>
              <a:t>tretjina</a:t>
            </a:r>
            <a:r>
              <a:rPr lang="en-GB" dirty="0"/>
              <a:t> </a:t>
            </a:r>
            <a:r>
              <a:rPr lang="en-GB" dirty="0" err="1"/>
              <a:t>nastalih</a:t>
            </a:r>
            <a:r>
              <a:rPr lang="en-GB" dirty="0"/>
              <a:t> </a:t>
            </a:r>
            <a:r>
              <a:rPr lang="en-GB" dirty="0" err="1"/>
              <a:t>pionov</a:t>
            </a:r>
            <a:r>
              <a:rPr lang="en-GB" dirty="0"/>
              <a:t> je </a:t>
            </a:r>
            <a:r>
              <a:rPr lang="en-GB" dirty="0" err="1"/>
              <a:t>nevtralnih</a:t>
            </a:r>
            <a:r>
              <a:rPr lang="en-GB" dirty="0"/>
              <a:t>: </a:t>
            </a:r>
            <a:r>
              <a:rPr lang="el-GR" i="1" dirty="0"/>
              <a:t>π</a:t>
            </a:r>
            <a:r>
              <a:rPr lang="el-GR" i="1" baseline="30000" dirty="0"/>
              <a:t>0</a:t>
            </a:r>
            <a:r>
              <a:rPr lang="el-GR" i="1" dirty="0"/>
              <a:t> → </a:t>
            </a:r>
            <a:r>
              <a:rPr lang="el-GR" i="1" dirty="0" err="1"/>
              <a:t>γγ</a:t>
            </a:r>
            <a:r>
              <a:rPr lang="el-GR" i="1" dirty="0"/>
              <a:t> </a:t>
            </a:r>
            <a:endParaRPr lang="sl-SI" i="1" dirty="0"/>
          </a:p>
          <a:p>
            <a:pPr lvl="2"/>
            <a:r>
              <a:rPr lang="sl-SI" dirty="0"/>
              <a:t>EM plaz znotraj hadronskega</a:t>
            </a:r>
          </a:p>
          <a:p>
            <a:pPr lvl="1"/>
            <a:r>
              <a:rPr lang="sl-SI" dirty="0"/>
              <a:t>pioni razpadajo v mione in nevtrine, ki uidejo</a:t>
            </a:r>
          </a:p>
          <a:p>
            <a:pPr lvl="1"/>
            <a:r>
              <a:rPr lang="sl-SI" dirty="0"/>
              <a:t>nevtroni iz razbitih jeder praviloma dajo manj signala</a:t>
            </a:r>
          </a:p>
          <a:p>
            <a:r>
              <a:rPr lang="sl-SI" dirty="0"/>
              <a:t>Odziv hadronskega kalorimetra ni linearen!</a:t>
            </a:r>
          </a:p>
          <a:p>
            <a:pPr lvl="1"/>
            <a:r>
              <a:rPr lang="sl-SI" dirty="0"/>
              <a:t>potrebna pazljiva umeritev odziva </a:t>
            </a:r>
          </a:p>
          <a:p>
            <a:pPr lvl="1"/>
            <a:r>
              <a:rPr lang="sl-SI" dirty="0"/>
              <a:t>ločljivost bistveno slabša kot pri EM kalorimetru</a:t>
            </a:r>
            <a:endParaRPr lang="en-GB" dirty="0"/>
          </a:p>
          <a:p>
            <a:pPr lvl="2"/>
            <a:r>
              <a:rPr lang="en-GB" dirty="0" err="1"/>
              <a:t>tipične</a:t>
            </a:r>
            <a:r>
              <a:rPr lang="en-GB" dirty="0"/>
              <a:t> </a:t>
            </a:r>
            <a:r>
              <a:rPr lang="en-GB" dirty="0" err="1"/>
              <a:t>vrednosti</a:t>
            </a:r>
            <a:r>
              <a:rPr lang="en-GB" dirty="0"/>
              <a:t> ⪅100 % za </a:t>
            </a:r>
            <a:r>
              <a:rPr lang="en-GB" i="1" dirty="0"/>
              <a:t>E</a:t>
            </a:r>
            <a:r>
              <a:rPr lang="en-GB" dirty="0"/>
              <a:t> = 1 GeV</a:t>
            </a:r>
          </a:p>
          <a:p>
            <a:pPr lvl="1"/>
            <a:r>
              <a:rPr lang="en-GB" dirty="0" err="1"/>
              <a:t>izključno</a:t>
            </a:r>
            <a:r>
              <a:rPr lang="en-GB" dirty="0"/>
              <a:t> </a:t>
            </a:r>
            <a:r>
              <a:rPr lang="en-GB" dirty="0" err="1"/>
              <a:t>vzorčevalni</a:t>
            </a:r>
            <a:r>
              <a:rPr lang="en-GB" dirty="0"/>
              <a:t>, absorber </a:t>
            </a:r>
            <a:r>
              <a:rPr lang="en-GB" dirty="0" err="1"/>
              <a:t>večinoma</a:t>
            </a:r>
            <a:r>
              <a:rPr lang="en-GB" dirty="0"/>
              <a:t> Fe</a:t>
            </a:r>
          </a:p>
          <a:p>
            <a:pPr lvl="1"/>
            <a:r>
              <a:rPr lang="en-GB" dirty="0" err="1"/>
              <a:t>debelina</a:t>
            </a:r>
            <a:r>
              <a:rPr lang="en-GB" dirty="0"/>
              <a:t> 6-9 </a:t>
            </a:r>
            <a:r>
              <a:rPr lang="en-GB" i="1" dirty="0" err="1"/>
              <a:t>λ</a:t>
            </a:r>
            <a:r>
              <a:rPr lang="en-GB" i="1" baseline="-25000" dirty="0" err="1"/>
              <a:t>int</a:t>
            </a:r>
            <a:endParaRPr lang="en-GB" dirty="0"/>
          </a:p>
          <a:p>
            <a:pPr lvl="1"/>
            <a:endParaRPr lang="sl-SI" dirty="0"/>
          </a:p>
          <a:p>
            <a:pPr lvl="1"/>
            <a:endParaRPr lang="en-GB" dirty="0"/>
          </a:p>
          <a:p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2D875C-DCE2-2501-49FE-52C9DBEA7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273F-E920-E7E1-7ED8-774E63A10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C16772-5675-8FB5-4817-EEB086A99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415C544F-7698-EBE2-A0B7-A1DD4D6C76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1340768"/>
            <a:ext cx="2656229" cy="194933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62B15C2-101F-FDD2-9851-E6398134B4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4248" y="3362106"/>
            <a:ext cx="1754708" cy="2996804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3F1867AA-B179-53CE-5C57-1287A84FA128}"/>
              </a:ext>
            </a:extLst>
          </p:cNvPr>
          <p:cNvSpPr/>
          <p:nvPr/>
        </p:nvSpPr>
        <p:spPr>
          <a:xfrm>
            <a:off x="7465578" y="4716492"/>
            <a:ext cx="432048" cy="28803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0B7C34C-75D5-45D5-C3EC-4A7982EF3ABB}"/>
              </a:ext>
            </a:extLst>
          </p:cNvPr>
          <p:cNvSpPr/>
          <p:nvPr/>
        </p:nvSpPr>
        <p:spPr>
          <a:xfrm>
            <a:off x="8028384" y="5157192"/>
            <a:ext cx="432048" cy="28803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9382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l-SI" sz="3200" dirty="0"/>
              <a:t>Generičen LHC detektor za (skoraj) vse delce</a:t>
            </a:r>
            <a:endParaRPr lang="en-US" sz="3200" dirty="0"/>
          </a:p>
        </p:txBody>
      </p:sp>
      <p:sp>
        <p:nvSpPr>
          <p:cNvPr id="7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/>
          </a:p>
        </p:txBody>
      </p:sp>
      <p:sp>
        <p:nvSpPr>
          <p:cNvPr id="8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</a:p>
        </p:txBody>
      </p:sp>
      <p:sp>
        <p:nvSpPr>
          <p:cNvPr id="352274" name="Rectangle 18"/>
          <p:cNvSpPr>
            <a:spLocks noChangeArrowheads="1"/>
          </p:cNvSpPr>
          <p:nvPr/>
        </p:nvSpPr>
        <p:spPr bwMode="auto">
          <a:xfrm>
            <a:off x="6931025" y="1754188"/>
            <a:ext cx="1727200" cy="4151312"/>
          </a:xfrm>
          <a:prstGeom prst="rect">
            <a:avLst/>
          </a:prstGeom>
          <a:solidFill>
            <a:srgbClr val="BBE0E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l-SI"/>
          </a:p>
        </p:txBody>
      </p:sp>
      <p:sp>
        <p:nvSpPr>
          <p:cNvPr id="352275" name="Rectangle 19"/>
          <p:cNvSpPr>
            <a:spLocks noChangeArrowheads="1"/>
          </p:cNvSpPr>
          <p:nvPr/>
        </p:nvSpPr>
        <p:spPr bwMode="auto">
          <a:xfrm>
            <a:off x="3810000" y="1752600"/>
            <a:ext cx="3419475" cy="4151313"/>
          </a:xfrm>
          <a:prstGeom prst="rect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l-SI"/>
          </a:p>
        </p:txBody>
      </p:sp>
      <p:sp>
        <p:nvSpPr>
          <p:cNvPr id="352276" name="Rectangle 20"/>
          <p:cNvSpPr>
            <a:spLocks noChangeArrowheads="1"/>
          </p:cNvSpPr>
          <p:nvPr/>
        </p:nvSpPr>
        <p:spPr bwMode="auto">
          <a:xfrm>
            <a:off x="476250" y="1746250"/>
            <a:ext cx="2036763" cy="41560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l-SI"/>
          </a:p>
        </p:txBody>
      </p:sp>
      <p:sp>
        <p:nvSpPr>
          <p:cNvPr id="352277" name="Rectangle 21"/>
          <p:cNvSpPr>
            <a:spLocks noChangeArrowheads="1"/>
          </p:cNvSpPr>
          <p:nvPr/>
        </p:nvSpPr>
        <p:spPr bwMode="auto">
          <a:xfrm>
            <a:off x="2424113" y="1751013"/>
            <a:ext cx="1465262" cy="4151312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l-SI"/>
          </a:p>
        </p:txBody>
      </p:sp>
      <p:graphicFrame>
        <p:nvGraphicFramePr>
          <p:cNvPr id="352278" name="Object 22"/>
          <p:cNvGraphicFramePr>
            <a:graphicFrameLocks noChangeAspect="1"/>
          </p:cNvGraphicFramePr>
          <p:nvPr/>
        </p:nvGraphicFramePr>
        <p:xfrm>
          <a:off x="2178050" y="1757363"/>
          <a:ext cx="2436813" cy="159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PhotoPaint.Image.11" r:id="rId3" imgW="609498" imgH="399255" progId="">
                  <p:embed/>
                </p:oleObj>
              </mc:Choice>
              <mc:Fallback>
                <p:oleObj name="CorelPhotoPaint.Image.11" r:id="rId3" imgW="609498" imgH="399255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8050" y="1757363"/>
                        <a:ext cx="2436813" cy="1597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2279" name="Object 23"/>
          <p:cNvGraphicFramePr>
            <a:graphicFrameLocks noChangeAspect="1"/>
          </p:cNvGraphicFramePr>
          <p:nvPr/>
        </p:nvGraphicFramePr>
        <p:xfrm>
          <a:off x="2187575" y="3363913"/>
          <a:ext cx="6446838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PhotoPaint.Image.11" r:id="rId5" imgW="1612122" imgH="225362" progId="">
                  <p:embed/>
                </p:oleObj>
              </mc:Choice>
              <mc:Fallback>
                <p:oleObj name="CorelPhotoPaint.Image.11" r:id="rId5" imgW="1612122" imgH="22536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7575" y="3363913"/>
                        <a:ext cx="6446838" cy="901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2280" name="Object 24"/>
          <p:cNvGraphicFramePr>
            <a:graphicFrameLocks noChangeAspect="1"/>
          </p:cNvGraphicFramePr>
          <p:nvPr/>
        </p:nvGraphicFramePr>
        <p:xfrm>
          <a:off x="2187575" y="3525838"/>
          <a:ext cx="6446838" cy="254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PhotoPaint.Image.11" r:id="rId7" imgW="1612122" imgH="636818" progId="">
                  <p:embed/>
                </p:oleObj>
              </mc:Choice>
              <mc:Fallback>
                <p:oleObj name="CorelPhotoPaint.Image.11" r:id="rId7" imgW="1612122" imgH="636818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7575" y="3525838"/>
                        <a:ext cx="6446838" cy="2546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2281" name="Text Box 25"/>
          <p:cNvSpPr txBox="1">
            <a:spLocks noChangeArrowheads="1"/>
          </p:cNvSpPr>
          <p:nvPr/>
        </p:nvSpPr>
        <p:spPr bwMode="auto">
          <a:xfrm>
            <a:off x="473075" y="2120900"/>
            <a:ext cx="1077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tabLst>
                <a:tab pos="2763838" algn="l"/>
              </a:tabLst>
            </a:pPr>
            <a:r>
              <a:rPr lang="en-US">
                <a:solidFill>
                  <a:schemeClr val="accent1"/>
                </a:solidFill>
                <a:latin typeface="Comic Sans MS" pitchFamily="66" charset="0"/>
              </a:rPr>
              <a:t>ele</a:t>
            </a:r>
            <a:r>
              <a:rPr lang="sl-SI">
                <a:solidFill>
                  <a:schemeClr val="accent1"/>
                </a:solidFill>
                <a:latin typeface="Comic Sans MS" pitchFamily="66" charset="0"/>
              </a:rPr>
              <a:t>k</a:t>
            </a:r>
            <a:r>
              <a:rPr lang="en-US">
                <a:solidFill>
                  <a:schemeClr val="accent1"/>
                </a:solidFill>
                <a:latin typeface="Comic Sans MS" pitchFamily="66" charset="0"/>
              </a:rPr>
              <a:t>tron</a:t>
            </a:r>
          </a:p>
        </p:txBody>
      </p:sp>
      <p:sp>
        <p:nvSpPr>
          <p:cNvPr id="352282" name="Text Box 26"/>
          <p:cNvSpPr txBox="1">
            <a:spLocks noChangeArrowheads="1"/>
          </p:cNvSpPr>
          <p:nvPr/>
        </p:nvSpPr>
        <p:spPr bwMode="auto">
          <a:xfrm>
            <a:off x="471488" y="3365500"/>
            <a:ext cx="1016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tabLst>
                <a:tab pos="2763838" algn="l"/>
              </a:tabLst>
            </a:pPr>
            <a:r>
              <a:rPr lang="en-US">
                <a:solidFill>
                  <a:schemeClr val="accent1"/>
                </a:solidFill>
                <a:latin typeface="Comic Sans MS" pitchFamily="66" charset="0"/>
              </a:rPr>
              <a:t>m</a:t>
            </a:r>
            <a:r>
              <a:rPr lang="sl-SI">
                <a:solidFill>
                  <a:schemeClr val="accent1"/>
                </a:solidFill>
                <a:latin typeface="Comic Sans MS" pitchFamily="66" charset="0"/>
              </a:rPr>
              <a:t>i</a:t>
            </a:r>
            <a:r>
              <a:rPr lang="en-US">
                <a:solidFill>
                  <a:schemeClr val="accent1"/>
                </a:solidFill>
                <a:latin typeface="Comic Sans MS" pitchFamily="66" charset="0"/>
              </a:rPr>
              <a:t>on</a:t>
            </a:r>
          </a:p>
        </p:txBody>
      </p:sp>
      <p:sp>
        <p:nvSpPr>
          <p:cNvPr id="352283" name="Text Box 27"/>
          <p:cNvSpPr txBox="1">
            <a:spLocks noChangeArrowheads="1"/>
          </p:cNvSpPr>
          <p:nvPr/>
        </p:nvSpPr>
        <p:spPr bwMode="auto">
          <a:xfrm>
            <a:off x="487363" y="4573588"/>
            <a:ext cx="1241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tabLst>
                <a:tab pos="2763838" algn="l"/>
              </a:tabLst>
            </a:pPr>
            <a:r>
              <a:rPr lang="en-US">
                <a:solidFill>
                  <a:schemeClr val="accent1"/>
                </a:solidFill>
                <a:latin typeface="Comic Sans MS" pitchFamily="66" charset="0"/>
              </a:rPr>
              <a:t>hadron</a:t>
            </a:r>
          </a:p>
        </p:txBody>
      </p:sp>
      <p:sp>
        <p:nvSpPr>
          <p:cNvPr id="352284" name="Line 28"/>
          <p:cNvSpPr>
            <a:spLocks noChangeShapeType="1"/>
          </p:cNvSpPr>
          <p:nvPr/>
        </p:nvSpPr>
        <p:spPr bwMode="auto">
          <a:xfrm flipH="1">
            <a:off x="476250" y="2506663"/>
            <a:ext cx="193675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285" name="Line 29"/>
          <p:cNvSpPr>
            <a:spLocks noChangeShapeType="1"/>
          </p:cNvSpPr>
          <p:nvPr/>
        </p:nvSpPr>
        <p:spPr bwMode="auto">
          <a:xfrm flipH="1">
            <a:off x="476250" y="3763963"/>
            <a:ext cx="1936750" cy="0"/>
          </a:xfrm>
          <a:prstGeom prst="line">
            <a:avLst/>
          </a:prstGeom>
          <a:noFill/>
          <a:ln w="28575">
            <a:solidFill>
              <a:srgbClr val="00CC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286" name="Line 30"/>
          <p:cNvSpPr>
            <a:spLocks noChangeShapeType="1"/>
          </p:cNvSpPr>
          <p:nvPr/>
        </p:nvSpPr>
        <p:spPr bwMode="auto">
          <a:xfrm flipH="1">
            <a:off x="476250" y="4981575"/>
            <a:ext cx="192405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292" name="Line 36"/>
          <p:cNvSpPr>
            <a:spLocks noChangeShapeType="1"/>
          </p:cNvSpPr>
          <p:nvPr/>
        </p:nvSpPr>
        <p:spPr bwMode="auto">
          <a:xfrm>
            <a:off x="7450138" y="3709988"/>
            <a:ext cx="100012" cy="10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293" name="Line 37"/>
          <p:cNvSpPr>
            <a:spLocks noChangeShapeType="1"/>
          </p:cNvSpPr>
          <p:nvPr/>
        </p:nvSpPr>
        <p:spPr bwMode="auto">
          <a:xfrm flipV="1">
            <a:off x="7451725" y="3713163"/>
            <a:ext cx="100013" cy="100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295" name="Line 39"/>
          <p:cNvSpPr>
            <a:spLocks noChangeShapeType="1"/>
          </p:cNvSpPr>
          <p:nvPr/>
        </p:nvSpPr>
        <p:spPr bwMode="auto">
          <a:xfrm>
            <a:off x="8510588" y="3708400"/>
            <a:ext cx="100012" cy="10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296" name="Line 40"/>
          <p:cNvSpPr>
            <a:spLocks noChangeShapeType="1"/>
          </p:cNvSpPr>
          <p:nvPr/>
        </p:nvSpPr>
        <p:spPr bwMode="auto">
          <a:xfrm flipV="1">
            <a:off x="8512175" y="3711575"/>
            <a:ext cx="100013" cy="100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298" name="Line 42"/>
          <p:cNvSpPr>
            <a:spLocks noChangeShapeType="1"/>
          </p:cNvSpPr>
          <p:nvPr/>
        </p:nvSpPr>
        <p:spPr bwMode="auto">
          <a:xfrm>
            <a:off x="7966075" y="3711575"/>
            <a:ext cx="100013" cy="10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299" name="Line 43"/>
          <p:cNvSpPr>
            <a:spLocks noChangeShapeType="1"/>
          </p:cNvSpPr>
          <p:nvPr/>
        </p:nvSpPr>
        <p:spPr bwMode="auto">
          <a:xfrm flipV="1">
            <a:off x="7967663" y="3714750"/>
            <a:ext cx="100012" cy="100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01" name="Line 45"/>
          <p:cNvSpPr>
            <a:spLocks noChangeShapeType="1"/>
          </p:cNvSpPr>
          <p:nvPr/>
        </p:nvSpPr>
        <p:spPr bwMode="auto">
          <a:xfrm>
            <a:off x="7439025" y="5394325"/>
            <a:ext cx="100013" cy="10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02" name="Line 46"/>
          <p:cNvSpPr>
            <a:spLocks noChangeShapeType="1"/>
          </p:cNvSpPr>
          <p:nvPr/>
        </p:nvSpPr>
        <p:spPr bwMode="auto">
          <a:xfrm flipV="1">
            <a:off x="7440613" y="5397500"/>
            <a:ext cx="100012" cy="100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04" name="Line 48"/>
          <p:cNvSpPr>
            <a:spLocks noChangeShapeType="1"/>
          </p:cNvSpPr>
          <p:nvPr/>
        </p:nvSpPr>
        <p:spPr bwMode="auto">
          <a:xfrm>
            <a:off x="8499475" y="5392738"/>
            <a:ext cx="100013" cy="10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05" name="Line 49"/>
          <p:cNvSpPr>
            <a:spLocks noChangeShapeType="1"/>
          </p:cNvSpPr>
          <p:nvPr/>
        </p:nvSpPr>
        <p:spPr bwMode="auto">
          <a:xfrm flipV="1">
            <a:off x="8501063" y="5395913"/>
            <a:ext cx="100012" cy="100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07" name="Line 51"/>
          <p:cNvSpPr>
            <a:spLocks noChangeShapeType="1"/>
          </p:cNvSpPr>
          <p:nvPr/>
        </p:nvSpPr>
        <p:spPr bwMode="auto">
          <a:xfrm>
            <a:off x="7954963" y="5395913"/>
            <a:ext cx="100012" cy="10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08" name="Line 52"/>
          <p:cNvSpPr>
            <a:spLocks noChangeShapeType="1"/>
          </p:cNvSpPr>
          <p:nvPr/>
        </p:nvSpPr>
        <p:spPr bwMode="auto">
          <a:xfrm flipV="1">
            <a:off x="7956550" y="5399088"/>
            <a:ext cx="100013" cy="100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10" name="Line 54"/>
          <p:cNvSpPr>
            <a:spLocks noChangeShapeType="1"/>
          </p:cNvSpPr>
          <p:nvPr/>
        </p:nvSpPr>
        <p:spPr bwMode="auto">
          <a:xfrm>
            <a:off x="7443788" y="5056188"/>
            <a:ext cx="100012" cy="10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11" name="Line 55"/>
          <p:cNvSpPr>
            <a:spLocks noChangeShapeType="1"/>
          </p:cNvSpPr>
          <p:nvPr/>
        </p:nvSpPr>
        <p:spPr bwMode="auto">
          <a:xfrm flipV="1">
            <a:off x="7445375" y="5059363"/>
            <a:ext cx="100013" cy="100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13" name="Line 57"/>
          <p:cNvSpPr>
            <a:spLocks noChangeShapeType="1"/>
          </p:cNvSpPr>
          <p:nvPr/>
        </p:nvSpPr>
        <p:spPr bwMode="auto">
          <a:xfrm>
            <a:off x="8504238" y="5135563"/>
            <a:ext cx="100012" cy="10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14" name="Line 58"/>
          <p:cNvSpPr>
            <a:spLocks noChangeShapeType="1"/>
          </p:cNvSpPr>
          <p:nvPr/>
        </p:nvSpPr>
        <p:spPr bwMode="auto">
          <a:xfrm flipV="1">
            <a:off x="8505825" y="5138738"/>
            <a:ext cx="100013" cy="100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16" name="Line 60"/>
          <p:cNvSpPr>
            <a:spLocks noChangeShapeType="1"/>
          </p:cNvSpPr>
          <p:nvPr/>
        </p:nvSpPr>
        <p:spPr bwMode="auto">
          <a:xfrm>
            <a:off x="7959725" y="5091113"/>
            <a:ext cx="100013" cy="10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17" name="Line 61"/>
          <p:cNvSpPr>
            <a:spLocks noChangeShapeType="1"/>
          </p:cNvSpPr>
          <p:nvPr/>
        </p:nvSpPr>
        <p:spPr bwMode="auto">
          <a:xfrm flipV="1">
            <a:off x="7961313" y="5094288"/>
            <a:ext cx="100012" cy="100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19" name="Line 63"/>
          <p:cNvSpPr>
            <a:spLocks noChangeShapeType="1"/>
          </p:cNvSpPr>
          <p:nvPr/>
        </p:nvSpPr>
        <p:spPr bwMode="auto">
          <a:xfrm>
            <a:off x="7439025" y="4613275"/>
            <a:ext cx="100013" cy="10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20" name="Line 64"/>
          <p:cNvSpPr>
            <a:spLocks noChangeShapeType="1"/>
          </p:cNvSpPr>
          <p:nvPr/>
        </p:nvSpPr>
        <p:spPr bwMode="auto">
          <a:xfrm flipV="1">
            <a:off x="7440613" y="4616450"/>
            <a:ext cx="100012" cy="100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22" name="Line 66"/>
          <p:cNvSpPr>
            <a:spLocks noChangeShapeType="1"/>
          </p:cNvSpPr>
          <p:nvPr/>
        </p:nvSpPr>
        <p:spPr bwMode="auto">
          <a:xfrm>
            <a:off x="8499475" y="4392613"/>
            <a:ext cx="100013" cy="10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23" name="Line 67"/>
          <p:cNvSpPr>
            <a:spLocks noChangeShapeType="1"/>
          </p:cNvSpPr>
          <p:nvPr/>
        </p:nvSpPr>
        <p:spPr bwMode="auto">
          <a:xfrm flipV="1">
            <a:off x="8501063" y="4395788"/>
            <a:ext cx="100012" cy="100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25" name="Line 69"/>
          <p:cNvSpPr>
            <a:spLocks noChangeShapeType="1"/>
          </p:cNvSpPr>
          <p:nvPr/>
        </p:nvSpPr>
        <p:spPr bwMode="auto">
          <a:xfrm>
            <a:off x="7954963" y="4495800"/>
            <a:ext cx="100012" cy="10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26" name="Line 70"/>
          <p:cNvSpPr>
            <a:spLocks noChangeShapeType="1"/>
          </p:cNvSpPr>
          <p:nvPr/>
        </p:nvSpPr>
        <p:spPr bwMode="auto">
          <a:xfrm flipV="1">
            <a:off x="7956550" y="4498975"/>
            <a:ext cx="100013" cy="100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28" name="Line 72"/>
          <p:cNvSpPr>
            <a:spLocks noChangeShapeType="1"/>
          </p:cNvSpPr>
          <p:nvPr/>
        </p:nvSpPr>
        <p:spPr bwMode="auto">
          <a:xfrm>
            <a:off x="596900" y="2449513"/>
            <a:ext cx="100013" cy="10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29" name="Line 73"/>
          <p:cNvSpPr>
            <a:spLocks noChangeShapeType="1"/>
          </p:cNvSpPr>
          <p:nvPr/>
        </p:nvSpPr>
        <p:spPr bwMode="auto">
          <a:xfrm flipV="1">
            <a:off x="598488" y="2452688"/>
            <a:ext cx="100012" cy="100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31" name="Line 75"/>
          <p:cNvSpPr>
            <a:spLocks noChangeShapeType="1"/>
          </p:cNvSpPr>
          <p:nvPr/>
        </p:nvSpPr>
        <p:spPr bwMode="auto">
          <a:xfrm>
            <a:off x="1685925" y="2452688"/>
            <a:ext cx="100013" cy="10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32" name="Line 76"/>
          <p:cNvSpPr>
            <a:spLocks noChangeShapeType="1"/>
          </p:cNvSpPr>
          <p:nvPr/>
        </p:nvSpPr>
        <p:spPr bwMode="auto">
          <a:xfrm flipV="1">
            <a:off x="1687513" y="2455863"/>
            <a:ext cx="100012" cy="100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34" name="Line 78"/>
          <p:cNvSpPr>
            <a:spLocks noChangeShapeType="1"/>
          </p:cNvSpPr>
          <p:nvPr/>
        </p:nvSpPr>
        <p:spPr bwMode="auto">
          <a:xfrm>
            <a:off x="1141413" y="2451100"/>
            <a:ext cx="100012" cy="10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35" name="Line 79"/>
          <p:cNvSpPr>
            <a:spLocks noChangeShapeType="1"/>
          </p:cNvSpPr>
          <p:nvPr/>
        </p:nvSpPr>
        <p:spPr bwMode="auto">
          <a:xfrm flipV="1">
            <a:off x="1143000" y="2454275"/>
            <a:ext cx="100013" cy="100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37" name="Line 81"/>
          <p:cNvSpPr>
            <a:spLocks noChangeShapeType="1"/>
          </p:cNvSpPr>
          <p:nvPr/>
        </p:nvSpPr>
        <p:spPr bwMode="auto">
          <a:xfrm>
            <a:off x="2227263" y="2455863"/>
            <a:ext cx="100012" cy="10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38" name="Line 82"/>
          <p:cNvSpPr>
            <a:spLocks noChangeShapeType="1"/>
          </p:cNvSpPr>
          <p:nvPr/>
        </p:nvSpPr>
        <p:spPr bwMode="auto">
          <a:xfrm flipV="1">
            <a:off x="2228850" y="2459038"/>
            <a:ext cx="100013" cy="100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40" name="Line 84"/>
          <p:cNvSpPr>
            <a:spLocks noChangeShapeType="1"/>
          </p:cNvSpPr>
          <p:nvPr/>
        </p:nvSpPr>
        <p:spPr bwMode="auto">
          <a:xfrm>
            <a:off x="595313" y="3705225"/>
            <a:ext cx="100012" cy="10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41" name="Line 85"/>
          <p:cNvSpPr>
            <a:spLocks noChangeShapeType="1"/>
          </p:cNvSpPr>
          <p:nvPr/>
        </p:nvSpPr>
        <p:spPr bwMode="auto">
          <a:xfrm flipV="1">
            <a:off x="596900" y="3708400"/>
            <a:ext cx="100013" cy="100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43" name="Line 87"/>
          <p:cNvSpPr>
            <a:spLocks noChangeShapeType="1"/>
          </p:cNvSpPr>
          <p:nvPr/>
        </p:nvSpPr>
        <p:spPr bwMode="auto">
          <a:xfrm>
            <a:off x="1684338" y="3708400"/>
            <a:ext cx="100012" cy="10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44" name="Line 88"/>
          <p:cNvSpPr>
            <a:spLocks noChangeShapeType="1"/>
          </p:cNvSpPr>
          <p:nvPr/>
        </p:nvSpPr>
        <p:spPr bwMode="auto">
          <a:xfrm flipV="1">
            <a:off x="1685925" y="3711575"/>
            <a:ext cx="100013" cy="100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46" name="Line 90"/>
          <p:cNvSpPr>
            <a:spLocks noChangeShapeType="1"/>
          </p:cNvSpPr>
          <p:nvPr/>
        </p:nvSpPr>
        <p:spPr bwMode="auto">
          <a:xfrm>
            <a:off x="1139825" y="3706813"/>
            <a:ext cx="100013" cy="10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47" name="Line 91"/>
          <p:cNvSpPr>
            <a:spLocks noChangeShapeType="1"/>
          </p:cNvSpPr>
          <p:nvPr/>
        </p:nvSpPr>
        <p:spPr bwMode="auto">
          <a:xfrm flipV="1">
            <a:off x="1141413" y="3709988"/>
            <a:ext cx="100012" cy="100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49" name="Line 93"/>
          <p:cNvSpPr>
            <a:spLocks noChangeShapeType="1"/>
          </p:cNvSpPr>
          <p:nvPr/>
        </p:nvSpPr>
        <p:spPr bwMode="auto">
          <a:xfrm>
            <a:off x="2225675" y="3711575"/>
            <a:ext cx="100013" cy="10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50" name="Line 94"/>
          <p:cNvSpPr>
            <a:spLocks noChangeShapeType="1"/>
          </p:cNvSpPr>
          <p:nvPr/>
        </p:nvSpPr>
        <p:spPr bwMode="auto">
          <a:xfrm flipV="1">
            <a:off x="2227263" y="3714750"/>
            <a:ext cx="100012" cy="100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52" name="Line 96"/>
          <p:cNvSpPr>
            <a:spLocks noChangeShapeType="1"/>
          </p:cNvSpPr>
          <p:nvPr/>
        </p:nvSpPr>
        <p:spPr bwMode="auto">
          <a:xfrm>
            <a:off x="595313" y="4924425"/>
            <a:ext cx="100012" cy="10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53" name="Line 97"/>
          <p:cNvSpPr>
            <a:spLocks noChangeShapeType="1"/>
          </p:cNvSpPr>
          <p:nvPr/>
        </p:nvSpPr>
        <p:spPr bwMode="auto">
          <a:xfrm flipV="1">
            <a:off x="596900" y="4927600"/>
            <a:ext cx="100013" cy="100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55" name="Line 99"/>
          <p:cNvSpPr>
            <a:spLocks noChangeShapeType="1"/>
          </p:cNvSpPr>
          <p:nvPr/>
        </p:nvSpPr>
        <p:spPr bwMode="auto">
          <a:xfrm>
            <a:off x="1684338" y="4927600"/>
            <a:ext cx="100012" cy="10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56" name="Line 100"/>
          <p:cNvSpPr>
            <a:spLocks noChangeShapeType="1"/>
          </p:cNvSpPr>
          <p:nvPr/>
        </p:nvSpPr>
        <p:spPr bwMode="auto">
          <a:xfrm flipV="1">
            <a:off x="1685925" y="4930775"/>
            <a:ext cx="100013" cy="100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58" name="Line 102"/>
          <p:cNvSpPr>
            <a:spLocks noChangeShapeType="1"/>
          </p:cNvSpPr>
          <p:nvPr/>
        </p:nvSpPr>
        <p:spPr bwMode="auto">
          <a:xfrm>
            <a:off x="1139825" y="4926013"/>
            <a:ext cx="100013" cy="10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59" name="Line 103"/>
          <p:cNvSpPr>
            <a:spLocks noChangeShapeType="1"/>
          </p:cNvSpPr>
          <p:nvPr/>
        </p:nvSpPr>
        <p:spPr bwMode="auto">
          <a:xfrm flipV="1">
            <a:off x="1141413" y="4929188"/>
            <a:ext cx="100012" cy="100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61" name="Line 105"/>
          <p:cNvSpPr>
            <a:spLocks noChangeShapeType="1"/>
          </p:cNvSpPr>
          <p:nvPr/>
        </p:nvSpPr>
        <p:spPr bwMode="auto">
          <a:xfrm>
            <a:off x="2225675" y="4930775"/>
            <a:ext cx="100013" cy="10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62" name="Line 106"/>
          <p:cNvSpPr>
            <a:spLocks noChangeShapeType="1"/>
          </p:cNvSpPr>
          <p:nvPr/>
        </p:nvSpPr>
        <p:spPr bwMode="auto">
          <a:xfrm flipV="1">
            <a:off x="2227263" y="4933950"/>
            <a:ext cx="100012" cy="100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66" name="Freeform 110"/>
          <p:cNvSpPr>
            <a:spLocks/>
          </p:cNvSpPr>
          <p:nvPr/>
        </p:nvSpPr>
        <p:spPr bwMode="auto">
          <a:xfrm>
            <a:off x="7642225" y="2301875"/>
            <a:ext cx="576263" cy="3079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09" y="3"/>
              </a:cxn>
              <a:cxn ang="0">
                <a:pos x="909" y="455"/>
              </a:cxn>
              <a:cxn ang="0">
                <a:pos x="618" y="459"/>
              </a:cxn>
              <a:cxn ang="0">
                <a:pos x="618" y="234"/>
              </a:cxn>
              <a:cxn ang="0">
                <a:pos x="0" y="233"/>
              </a:cxn>
              <a:cxn ang="0">
                <a:pos x="0" y="0"/>
              </a:cxn>
            </a:cxnLst>
            <a:rect l="0" t="0" r="r" b="b"/>
            <a:pathLst>
              <a:path w="909" h="459">
                <a:moveTo>
                  <a:pt x="0" y="0"/>
                </a:moveTo>
                <a:lnTo>
                  <a:pt x="909" y="3"/>
                </a:lnTo>
                <a:lnTo>
                  <a:pt x="909" y="455"/>
                </a:lnTo>
                <a:lnTo>
                  <a:pt x="618" y="459"/>
                </a:lnTo>
                <a:lnTo>
                  <a:pt x="618" y="234"/>
                </a:lnTo>
                <a:lnTo>
                  <a:pt x="0" y="233"/>
                </a:lnTo>
                <a:lnTo>
                  <a:pt x="0" y="0"/>
                </a:lnTo>
                <a:close/>
              </a:path>
            </a:pathLst>
          </a:cu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67" name="Freeform 111"/>
          <p:cNvSpPr>
            <a:spLocks/>
          </p:cNvSpPr>
          <p:nvPr/>
        </p:nvSpPr>
        <p:spPr bwMode="auto">
          <a:xfrm>
            <a:off x="7645400" y="2608263"/>
            <a:ext cx="573088" cy="306387"/>
          </a:xfrm>
          <a:custGeom>
            <a:avLst/>
            <a:gdLst/>
            <a:ahLst/>
            <a:cxnLst>
              <a:cxn ang="0">
                <a:pos x="0" y="223"/>
              </a:cxn>
              <a:cxn ang="0">
                <a:pos x="614" y="222"/>
              </a:cxn>
              <a:cxn ang="0">
                <a:pos x="614" y="6"/>
              </a:cxn>
              <a:cxn ang="0">
                <a:pos x="905" y="0"/>
              </a:cxn>
              <a:cxn ang="0">
                <a:pos x="905" y="456"/>
              </a:cxn>
              <a:cxn ang="0">
                <a:pos x="0" y="456"/>
              </a:cxn>
              <a:cxn ang="0">
                <a:pos x="0" y="223"/>
              </a:cxn>
            </a:cxnLst>
            <a:rect l="0" t="0" r="r" b="b"/>
            <a:pathLst>
              <a:path w="905" h="456">
                <a:moveTo>
                  <a:pt x="0" y="223"/>
                </a:moveTo>
                <a:lnTo>
                  <a:pt x="614" y="222"/>
                </a:lnTo>
                <a:lnTo>
                  <a:pt x="614" y="6"/>
                </a:lnTo>
                <a:lnTo>
                  <a:pt x="905" y="0"/>
                </a:lnTo>
                <a:lnTo>
                  <a:pt x="905" y="456"/>
                </a:lnTo>
                <a:lnTo>
                  <a:pt x="0" y="456"/>
                </a:lnTo>
                <a:lnTo>
                  <a:pt x="0" y="223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69" name="Freeform 113"/>
          <p:cNvSpPr>
            <a:spLocks/>
          </p:cNvSpPr>
          <p:nvPr/>
        </p:nvSpPr>
        <p:spPr bwMode="auto">
          <a:xfrm>
            <a:off x="1557338" y="2770188"/>
            <a:ext cx="576262" cy="3079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09" y="3"/>
              </a:cxn>
              <a:cxn ang="0">
                <a:pos x="909" y="455"/>
              </a:cxn>
              <a:cxn ang="0">
                <a:pos x="618" y="459"/>
              </a:cxn>
              <a:cxn ang="0">
                <a:pos x="618" y="234"/>
              </a:cxn>
              <a:cxn ang="0">
                <a:pos x="0" y="233"/>
              </a:cxn>
              <a:cxn ang="0">
                <a:pos x="0" y="0"/>
              </a:cxn>
            </a:cxnLst>
            <a:rect l="0" t="0" r="r" b="b"/>
            <a:pathLst>
              <a:path w="909" h="459">
                <a:moveTo>
                  <a:pt x="0" y="0"/>
                </a:moveTo>
                <a:lnTo>
                  <a:pt x="909" y="3"/>
                </a:lnTo>
                <a:lnTo>
                  <a:pt x="909" y="455"/>
                </a:lnTo>
                <a:lnTo>
                  <a:pt x="618" y="459"/>
                </a:lnTo>
                <a:lnTo>
                  <a:pt x="618" y="234"/>
                </a:lnTo>
                <a:lnTo>
                  <a:pt x="0" y="233"/>
                </a:lnTo>
                <a:lnTo>
                  <a:pt x="0" y="0"/>
                </a:lnTo>
                <a:close/>
              </a:path>
            </a:pathLst>
          </a:cu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70" name="Freeform 114"/>
          <p:cNvSpPr>
            <a:spLocks/>
          </p:cNvSpPr>
          <p:nvPr/>
        </p:nvSpPr>
        <p:spPr bwMode="auto">
          <a:xfrm>
            <a:off x="1560513" y="3076575"/>
            <a:ext cx="573087" cy="306388"/>
          </a:xfrm>
          <a:custGeom>
            <a:avLst/>
            <a:gdLst/>
            <a:ahLst/>
            <a:cxnLst>
              <a:cxn ang="0">
                <a:pos x="0" y="223"/>
              </a:cxn>
              <a:cxn ang="0">
                <a:pos x="614" y="222"/>
              </a:cxn>
              <a:cxn ang="0">
                <a:pos x="614" y="6"/>
              </a:cxn>
              <a:cxn ang="0">
                <a:pos x="905" y="0"/>
              </a:cxn>
              <a:cxn ang="0">
                <a:pos x="905" y="456"/>
              </a:cxn>
              <a:cxn ang="0">
                <a:pos x="0" y="456"/>
              </a:cxn>
              <a:cxn ang="0">
                <a:pos x="0" y="223"/>
              </a:cxn>
            </a:cxnLst>
            <a:rect l="0" t="0" r="r" b="b"/>
            <a:pathLst>
              <a:path w="905" h="456">
                <a:moveTo>
                  <a:pt x="0" y="223"/>
                </a:moveTo>
                <a:lnTo>
                  <a:pt x="614" y="222"/>
                </a:lnTo>
                <a:lnTo>
                  <a:pt x="614" y="6"/>
                </a:lnTo>
                <a:lnTo>
                  <a:pt x="905" y="0"/>
                </a:lnTo>
                <a:lnTo>
                  <a:pt x="905" y="456"/>
                </a:lnTo>
                <a:lnTo>
                  <a:pt x="0" y="456"/>
                </a:lnTo>
                <a:lnTo>
                  <a:pt x="0" y="223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sl-SI"/>
          </a:p>
        </p:txBody>
      </p:sp>
      <p:sp>
        <p:nvSpPr>
          <p:cNvPr id="352371" name="AutoShape 115"/>
          <p:cNvSpPr>
            <a:spLocks noChangeArrowheads="1"/>
          </p:cNvSpPr>
          <p:nvPr/>
        </p:nvSpPr>
        <p:spPr bwMode="auto">
          <a:xfrm>
            <a:off x="5410200" y="1752600"/>
            <a:ext cx="3200400" cy="609600"/>
          </a:xfrm>
          <a:prstGeom prst="wedgeRectCallout">
            <a:avLst>
              <a:gd name="adj1" fmla="val 35120"/>
              <a:gd name="adj2" fmla="val 86981"/>
            </a:avLst>
          </a:prstGeom>
          <a:solidFill>
            <a:schemeClr val="accent1">
              <a:alpha val="3999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4491038" algn="l"/>
              </a:tabLst>
            </a:pPr>
            <a:r>
              <a:rPr lang="en-US" sz="1400" b="1">
                <a:solidFill>
                  <a:schemeClr val="folHlink"/>
                </a:solidFill>
                <a:latin typeface="Comic Sans MS" pitchFamily="66" charset="0"/>
              </a:rPr>
              <a:t>Magnet</a:t>
            </a:r>
            <a:r>
              <a:rPr lang="sl-SI" sz="1400" b="1">
                <a:solidFill>
                  <a:schemeClr val="folHlink"/>
                </a:solidFill>
                <a:latin typeface="Comic Sans MS" pitchFamily="66" charset="0"/>
              </a:rPr>
              <a:t>no</a:t>
            </a:r>
            <a:r>
              <a:rPr lang="en-US" sz="1400" b="1">
                <a:solidFill>
                  <a:schemeClr val="folHlink"/>
                </a:solidFill>
                <a:latin typeface="Comic Sans MS" pitchFamily="66" charset="0"/>
              </a:rPr>
              <a:t> </a:t>
            </a:r>
            <a:r>
              <a:rPr lang="sl-SI" sz="1400" b="1">
                <a:solidFill>
                  <a:schemeClr val="folHlink"/>
                </a:solidFill>
                <a:latin typeface="Comic Sans MS" pitchFamily="66" charset="0"/>
              </a:rPr>
              <a:t>polje</a:t>
            </a:r>
            <a:r>
              <a:rPr lang="en-US" sz="1400" b="1">
                <a:solidFill>
                  <a:schemeClr val="folHlink"/>
                </a:solidFill>
                <a:latin typeface="Comic Sans MS" pitchFamily="66" charset="0"/>
              </a:rPr>
              <a:t> </a:t>
            </a:r>
            <a:r>
              <a:rPr lang="sl-SI" sz="1400">
                <a:solidFill>
                  <a:schemeClr val="folHlink"/>
                </a:solidFill>
                <a:latin typeface="Comic Sans MS" pitchFamily="66" charset="0"/>
              </a:rPr>
              <a:t>krivi sledi delcev in </a:t>
            </a:r>
          </a:p>
          <a:p>
            <a:pPr>
              <a:spcBef>
                <a:spcPct val="0"/>
              </a:spcBef>
              <a:tabLst>
                <a:tab pos="4491038" algn="l"/>
              </a:tabLst>
            </a:pPr>
            <a:r>
              <a:rPr lang="sl-SI" sz="1400">
                <a:solidFill>
                  <a:schemeClr val="folHlink"/>
                </a:solidFill>
                <a:latin typeface="Comic Sans MS" pitchFamily="66" charset="0"/>
              </a:rPr>
              <a:t>omogoča meritev gibalne količine</a:t>
            </a:r>
            <a:r>
              <a:rPr lang="en-US" sz="1400">
                <a:solidFill>
                  <a:schemeClr val="folHlink"/>
                </a:solidFill>
                <a:latin typeface="Comic Sans MS" pitchFamily="66" charset="0"/>
              </a:rPr>
              <a:t>.</a:t>
            </a:r>
            <a:endParaRPr lang="cs-CZ" sz="1400">
              <a:solidFill>
                <a:schemeClr val="folHlink"/>
              </a:solidFill>
              <a:latin typeface="Comic Sans MS" pitchFamily="66" charset="0"/>
            </a:endParaRPr>
          </a:p>
        </p:txBody>
      </p:sp>
      <p:sp>
        <p:nvSpPr>
          <p:cNvPr id="352372" name="AutoShape 116"/>
          <p:cNvSpPr>
            <a:spLocks noChangeArrowheads="1"/>
          </p:cNvSpPr>
          <p:nvPr/>
        </p:nvSpPr>
        <p:spPr bwMode="auto">
          <a:xfrm>
            <a:off x="533400" y="5105400"/>
            <a:ext cx="2236788" cy="712788"/>
          </a:xfrm>
          <a:prstGeom prst="wedgeRectCallout">
            <a:avLst>
              <a:gd name="adj1" fmla="val -37014"/>
              <a:gd name="adj2" fmla="val -237528"/>
            </a:avLst>
          </a:prstGeom>
          <a:solidFill>
            <a:srgbClr val="99CC00">
              <a:alpha val="3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4491038" algn="l"/>
              </a:tabLst>
            </a:pPr>
            <a:r>
              <a:rPr lang="sl-SI" sz="1400" b="1" dirty="0"/>
              <a:t>Sledilnik</a:t>
            </a:r>
            <a:r>
              <a:rPr lang="sl-SI" sz="1400" dirty="0"/>
              <a:t> z majhno maso </a:t>
            </a:r>
          </a:p>
          <a:p>
            <a:pPr>
              <a:spcBef>
                <a:spcPct val="0"/>
              </a:spcBef>
              <a:tabLst>
                <a:tab pos="4491038" algn="l"/>
              </a:tabLst>
            </a:pPr>
            <a:r>
              <a:rPr lang="sl-SI" sz="1400" dirty="0"/>
              <a:t>precizno</a:t>
            </a:r>
            <a:r>
              <a:rPr lang="en-US" sz="1400" dirty="0"/>
              <a:t> </a:t>
            </a:r>
            <a:r>
              <a:rPr lang="sl-SI" sz="1400" dirty="0"/>
              <a:t>izmeri več točk </a:t>
            </a:r>
          </a:p>
          <a:p>
            <a:pPr>
              <a:spcBef>
                <a:spcPct val="0"/>
              </a:spcBef>
              <a:tabLst>
                <a:tab pos="4491038" algn="l"/>
              </a:tabLst>
            </a:pPr>
            <a:r>
              <a:rPr lang="sl-SI" sz="1400" dirty="0"/>
              <a:t>na sledeh nabitih delcev</a:t>
            </a:r>
            <a:endParaRPr lang="cs-CZ" sz="1400" dirty="0"/>
          </a:p>
        </p:txBody>
      </p:sp>
      <p:sp>
        <p:nvSpPr>
          <p:cNvPr id="352373" name="AutoShape 117"/>
          <p:cNvSpPr>
            <a:spLocks noChangeArrowheads="1"/>
          </p:cNvSpPr>
          <p:nvPr/>
        </p:nvSpPr>
        <p:spPr bwMode="auto">
          <a:xfrm>
            <a:off x="1828800" y="3886200"/>
            <a:ext cx="2971800" cy="685800"/>
          </a:xfrm>
          <a:prstGeom prst="wedgeRectCallout">
            <a:avLst>
              <a:gd name="adj1" fmla="val -6944"/>
              <a:gd name="adj2" fmla="val -235417"/>
            </a:avLst>
          </a:prstGeom>
          <a:solidFill>
            <a:srgbClr val="99CC00">
              <a:alpha val="3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4491038" algn="l"/>
              </a:tabLst>
            </a:pP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</a:rPr>
              <a:t>Ele</a:t>
            </a:r>
            <a:r>
              <a:rPr lang="sl-SI" sz="1400" b="1" dirty="0">
                <a:solidFill>
                  <a:schemeClr val="accent1">
                    <a:lumMod val="75000"/>
                  </a:schemeClr>
                </a:solidFill>
              </a:rPr>
              <a:t>k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</a:rPr>
              <a:t>tromagnet</a:t>
            </a:r>
            <a:r>
              <a:rPr lang="sl-SI" sz="1400" b="1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l-SI" sz="1400" b="1" dirty="0">
                <a:solidFill>
                  <a:schemeClr val="accent1">
                    <a:lumMod val="75000"/>
                  </a:schemeClr>
                </a:solidFill>
              </a:rPr>
              <a:t>k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</a:rPr>
              <a:t>alorimeter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: </a:t>
            </a:r>
          </a:p>
          <a:p>
            <a:pPr>
              <a:spcBef>
                <a:spcPct val="0"/>
              </a:spcBef>
              <a:tabLst>
                <a:tab pos="4491038" algn="l"/>
              </a:tabLst>
            </a:pPr>
            <a:r>
              <a:rPr lang="sl-SI" sz="1400" dirty="0">
                <a:solidFill>
                  <a:schemeClr val="accent1">
                    <a:lumMod val="75000"/>
                  </a:schemeClr>
                </a:solidFill>
              </a:rPr>
              <a:t>ustavi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l-SI" sz="1400" dirty="0">
                <a:solidFill>
                  <a:schemeClr val="accent1">
                    <a:lumMod val="75000"/>
                  </a:schemeClr>
                </a:solidFill>
              </a:rPr>
              <a:t>EM plaz in mu izmeri energijo</a:t>
            </a:r>
            <a:endParaRPr lang="cs-CZ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52375" name="AutoShape 119"/>
          <p:cNvSpPr>
            <a:spLocks noChangeArrowheads="1"/>
          </p:cNvSpPr>
          <p:nvPr/>
        </p:nvSpPr>
        <p:spPr bwMode="auto">
          <a:xfrm>
            <a:off x="4114800" y="2438400"/>
            <a:ext cx="2362200" cy="685800"/>
          </a:xfrm>
          <a:prstGeom prst="wedgeRectCallout">
            <a:avLst>
              <a:gd name="adj1" fmla="val 9944"/>
              <a:gd name="adj2" fmla="val 319213"/>
            </a:avLst>
          </a:prstGeom>
          <a:solidFill>
            <a:srgbClr val="99CC00">
              <a:alpha val="3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4491038" algn="l"/>
              </a:tabLst>
            </a:pPr>
            <a:r>
              <a:rPr lang="sl-SI" sz="1400" b="1" dirty="0">
                <a:solidFill>
                  <a:schemeClr val="accent1">
                    <a:lumMod val="75000"/>
                  </a:schemeClr>
                </a:solidFill>
              </a:rPr>
              <a:t>Hadronsk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l-SI" sz="1400" b="1" dirty="0">
                <a:solidFill>
                  <a:schemeClr val="accent1">
                    <a:lumMod val="75000"/>
                  </a:schemeClr>
                </a:solidFill>
              </a:rPr>
              <a:t>k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</a:rPr>
              <a:t>alorimeter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: </a:t>
            </a:r>
          </a:p>
          <a:p>
            <a:pPr>
              <a:spcBef>
                <a:spcPct val="0"/>
              </a:spcBef>
              <a:tabLst>
                <a:tab pos="4491038" algn="l"/>
              </a:tabLst>
            </a:pPr>
            <a:r>
              <a:rPr lang="sl-SI" sz="1400" dirty="0">
                <a:solidFill>
                  <a:schemeClr val="accent1">
                    <a:lumMod val="75000"/>
                  </a:schemeClr>
                </a:solidFill>
              </a:rPr>
              <a:t>ustavi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l-SI" sz="1400" dirty="0">
                <a:solidFill>
                  <a:schemeClr val="accent1">
                    <a:lumMod val="75000"/>
                  </a:schemeClr>
                </a:solidFill>
              </a:rPr>
              <a:t>hadronski plaz in mu </a:t>
            </a:r>
          </a:p>
          <a:p>
            <a:pPr>
              <a:spcBef>
                <a:spcPct val="0"/>
              </a:spcBef>
              <a:tabLst>
                <a:tab pos="4491038" algn="l"/>
              </a:tabLst>
            </a:pPr>
            <a:r>
              <a:rPr lang="sl-SI" sz="1400" dirty="0">
                <a:solidFill>
                  <a:schemeClr val="accent1">
                    <a:lumMod val="75000"/>
                  </a:schemeClr>
                </a:solidFill>
              </a:rPr>
              <a:t>skupaj z EM izmeri energijo</a:t>
            </a:r>
            <a:endParaRPr lang="cs-CZ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52376" name="AutoShape 120"/>
          <p:cNvSpPr>
            <a:spLocks noChangeArrowheads="1"/>
          </p:cNvSpPr>
          <p:nvPr/>
        </p:nvSpPr>
        <p:spPr bwMode="auto">
          <a:xfrm>
            <a:off x="7010400" y="4343400"/>
            <a:ext cx="1600200" cy="685800"/>
          </a:xfrm>
          <a:prstGeom prst="wedgeRectCallout">
            <a:avLst>
              <a:gd name="adj1" fmla="val 1389"/>
              <a:gd name="adj2" fmla="val -137731"/>
            </a:avLst>
          </a:prstGeom>
          <a:solidFill>
            <a:srgbClr val="99CC00">
              <a:alpha val="3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4491038" algn="l"/>
              </a:tabLst>
            </a:pPr>
            <a:r>
              <a:rPr lang="sl-SI" sz="1400" b="1">
                <a:solidFill>
                  <a:schemeClr val="bg2"/>
                </a:solidFill>
              </a:rPr>
              <a:t>Mionsk</a:t>
            </a:r>
            <a:r>
              <a:rPr lang="en-US" sz="1400" b="1">
                <a:solidFill>
                  <a:schemeClr val="bg2"/>
                </a:solidFill>
              </a:rPr>
              <a:t>i </a:t>
            </a:r>
            <a:r>
              <a:rPr lang="sl-SI" sz="1400" b="1">
                <a:solidFill>
                  <a:schemeClr val="bg2"/>
                </a:solidFill>
              </a:rPr>
              <a:t>detektor</a:t>
            </a:r>
            <a:r>
              <a:rPr lang="en-US" sz="1400">
                <a:solidFill>
                  <a:schemeClr val="bg2"/>
                </a:solidFill>
              </a:rPr>
              <a:t>: </a:t>
            </a:r>
          </a:p>
          <a:p>
            <a:pPr>
              <a:spcBef>
                <a:spcPct val="0"/>
              </a:spcBef>
              <a:tabLst>
                <a:tab pos="4491038" algn="l"/>
              </a:tabLst>
            </a:pPr>
            <a:r>
              <a:rPr lang="sl-SI" sz="1400">
                <a:solidFill>
                  <a:schemeClr val="bg2"/>
                </a:solidFill>
              </a:rPr>
              <a:t>izmeri sledi mionov</a:t>
            </a:r>
            <a:endParaRPr lang="cs-CZ" sz="1400">
              <a:solidFill>
                <a:schemeClr val="bg2"/>
              </a:solidFill>
            </a:endParaRPr>
          </a:p>
        </p:txBody>
      </p:sp>
      <p:grpSp>
        <p:nvGrpSpPr>
          <p:cNvPr id="352382" name="Group 126"/>
          <p:cNvGrpSpPr>
            <a:grpSpLocks/>
          </p:cNvGrpSpPr>
          <p:nvPr/>
        </p:nvGrpSpPr>
        <p:grpSpPr bwMode="auto">
          <a:xfrm>
            <a:off x="457200" y="2743200"/>
            <a:ext cx="8839200" cy="1019175"/>
            <a:chOff x="288" y="1728"/>
            <a:chExt cx="5568" cy="642"/>
          </a:xfrm>
        </p:grpSpPr>
        <p:sp>
          <p:nvSpPr>
            <p:cNvPr id="352379" name="Line 123"/>
            <p:cNvSpPr>
              <a:spLocks noChangeShapeType="1"/>
            </p:cNvSpPr>
            <p:nvPr/>
          </p:nvSpPr>
          <p:spPr bwMode="auto">
            <a:xfrm>
              <a:off x="288" y="1968"/>
              <a:ext cx="5184" cy="0"/>
            </a:xfrm>
            <a:prstGeom prst="line">
              <a:avLst/>
            </a:prstGeom>
            <a:noFill/>
            <a:ln w="25400">
              <a:solidFill>
                <a:srgbClr val="FF33CC"/>
              </a:solidFill>
              <a:prstDash val="dash"/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sl-SI"/>
            </a:p>
          </p:txBody>
        </p:sp>
        <p:grpSp>
          <p:nvGrpSpPr>
            <p:cNvPr id="352381" name="Group 125"/>
            <p:cNvGrpSpPr>
              <a:grpSpLocks/>
            </p:cNvGrpSpPr>
            <p:nvPr/>
          </p:nvGrpSpPr>
          <p:grpSpPr bwMode="auto">
            <a:xfrm>
              <a:off x="288" y="1728"/>
              <a:ext cx="5568" cy="642"/>
              <a:chOff x="288" y="1728"/>
              <a:chExt cx="5568" cy="642"/>
            </a:xfrm>
          </p:grpSpPr>
          <p:sp>
            <p:nvSpPr>
              <p:cNvPr id="352377" name="Text Box 121"/>
              <p:cNvSpPr txBox="1">
                <a:spLocks noChangeArrowheads="1"/>
              </p:cNvSpPr>
              <p:nvPr/>
            </p:nvSpPr>
            <p:spPr bwMode="auto">
              <a:xfrm>
                <a:off x="3744" y="1924"/>
                <a:ext cx="2112" cy="44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sl-SI" sz="1600" dirty="0">
                    <a:solidFill>
                      <a:srgbClr val="FF33CC"/>
                    </a:solidFill>
                    <a:latin typeface="Comic Sans MS" pitchFamily="66" charset="0"/>
                  </a:rPr>
                  <a:t>Edinole nevtrini uidejo detekciji</a:t>
                </a:r>
              </a:p>
              <a:p>
                <a:pPr algn="ctr">
                  <a:spcBef>
                    <a:spcPct val="50000"/>
                  </a:spcBef>
                </a:pPr>
                <a:r>
                  <a:rPr lang="sl-SI" sz="1600" dirty="0">
                    <a:solidFill>
                      <a:srgbClr val="FF33CC"/>
                    </a:solidFill>
                    <a:latin typeface="Comic Sans MS" pitchFamily="66" charset="0"/>
                  </a:rPr>
                  <a:t>-&gt; manjkajoča energija</a:t>
                </a:r>
                <a:endParaRPr lang="en-GB" sz="1600" dirty="0">
                  <a:solidFill>
                    <a:srgbClr val="FF33CC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352380" name="Text Box 124"/>
              <p:cNvSpPr txBox="1">
                <a:spLocks noChangeArrowheads="1"/>
              </p:cNvSpPr>
              <p:nvPr/>
            </p:nvSpPr>
            <p:spPr bwMode="auto">
              <a:xfrm>
                <a:off x="288" y="1728"/>
                <a:ext cx="67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0"/>
                  </a:spcBef>
                  <a:tabLst>
                    <a:tab pos="2763838" algn="l"/>
                  </a:tabLst>
                </a:pPr>
                <a:r>
                  <a:rPr lang="sl-SI">
                    <a:solidFill>
                      <a:srgbClr val="FF33CC"/>
                    </a:solidFill>
                    <a:latin typeface="Comic Sans MS" pitchFamily="66" charset="0"/>
                  </a:rPr>
                  <a:t>nevtrino</a:t>
                </a:r>
                <a:endParaRPr lang="en-US">
                  <a:solidFill>
                    <a:schemeClr val="accent1"/>
                  </a:solidFill>
                  <a:latin typeface="Comic Sans MS" pitchFamily="66" charset="0"/>
                </a:endParaRPr>
              </a:p>
            </p:txBody>
          </p:sp>
        </p:grp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81C4D5-FD9B-C648-A8EF-1888EAB9E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367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2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2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2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2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2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52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2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2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52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2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2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52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52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52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52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52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2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2371" grpId="0" animBg="1"/>
      <p:bldP spid="352372" grpId="0" animBg="1"/>
      <p:bldP spid="352373" grpId="0" animBg="1"/>
      <p:bldP spid="352375" grpId="0" animBg="1"/>
      <p:bldP spid="35237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>
              <a:alphaModFix amt="31000"/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Detektor ATLAS</a:t>
            </a: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381" y="1196752"/>
            <a:ext cx="7985051" cy="513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3933056"/>
            <a:ext cx="3611754" cy="232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AE0641-2148-F24A-AA89-2222B3893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078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Ureditev za trkalnik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0032" y="1412776"/>
            <a:ext cx="4283968" cy="3456384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Detektorji v plasteh obdajajo mesto trkov</a:t>
            </a:r>
          </a:p>
          <a:p>
            <a:r>
              <a:rPr lang="en-GB" dirty="0"/>
              <a:t>ATLAS uporablja dva sistema magnetov</a:t>
            </a:r>
          </a:p>
          <a:p>
            <a:pPr lvl="1"/>
            <a:r>
              <a:rPr lang="en-GB" dirty="0"/>
              <a:t>SC tuljavo z 2 Tesla za detektor sledi delcev</a:t>
            </a:r>
          </a:p>
          <a:p>
            <a:pPr lvl="1"/>
            <a:r>
              <a:rPr lang="en-GB" dirty="0"/>
              <a:t>Gigantski SC toroid s 4 T (max) za meritev </a:t>
            </a:r>
            <a:r>
              <a:rPr lang="en-GB" dirty="0" err="1"/>
              <a:t>mionov</a:t>
            </a: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  <a:endParaRPr lang="en-US" dirty="0"/>
          </a:p>
        </p:txBody>
      </p:sp>
      <p:pic>
        <p:nvPicPr>
          <p:cNvPr id="7" name="Picture 122" descr="Detector_Cut_Sec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4960003" cy="5040560"/>
          </a:xfrm>
          <a:prstGeom prst="rect">
            <a:avLst/>
          </a:prstGeom>
          <a:noFill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869160"/>
            <a:ext cx="2288139" cy="158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99224" y="4869160"/>
            <a:ext cx="2444777" cy="1592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7FCB6E-A405-3B44-A802-8FC18DCA1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ED4B3C6-0639-E970-79C1-D09EC1178F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872" y="1286239"/>
            <a:ext cx="5724128" cy="3982002"/>
          </a:xfrm>
          <a:prstGeom prst="rect">
            <a:avLst/>
          </a:prstGeom>
        </p:spPr>
      </p:pic>
      <p:sp>
        <p:nvSpPr>
          <p:cNvPr id="354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Kolaboracija ATLAS</a:t>
            </a:r>
            <a:endParaRPr lang="en-US"/>
          </a:p>
        </p:txBody>
      </p:sp>
      <p:sp>
        <p:nvSpPr>
          <p:cNvPr id="354307" name="Rectangle 3"/>
          <p:cNvSpPr>
            <a:spLocks noGrp="1" noChangeArrowheads="1"/>
          </p:cNvSpPr>
          <p:nvPr>
            <p:ph idx="1"/>
          </p:nvPr>
        </p:nvSpPr>
        <p:spPr>
          <a:xfrm>
            <a:off x="30646" y="1268760"/>
            <a:ext cx="3389226" cy="504056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sl-SI" sz="1800" dirty="0">
                <a:latin typeface="Arial" charset="0"/>
              </a:rPr>
              <a:t>Pri eksperiment</a:t>
            </a:r>
            <a:r>
              <a:rPr lang="en-US" sz="1800" dirty="0">
                <a:latin typeface="Arial" charset="0"/>
              </a:rPr>
              <a:t>u</a:t>
            </a:r>
            <a:r>
              <a:rPr lang="sl-SI" sz="1800" dirty="0">
                <a:latin typeface="Arial" charset="0"/>
              </a:rPr>
              <a:t> ATLAS sodeluje</a:t>
            </a:r>
          </a:p>
          <a:p>
            <a:pPr marL="269875" lvl="1" indent="-215900">
              <a:lnSpc>
                <a:spcPct val="90000"/>
              </a:lnSpc>
              <a:tabLst>
                <a:tab pos="390525" algn="l"/>
              </a:tabLst>
            </a:pPr>
            <a:r>
              <a:rPr lang="en-US" sz="1800" dirty="0">
                <a:solidFill>
                  <a:schemeClr val="tx1"/>
                </a:solidFill>
                <a:latin typeface="Arial" charset="0"/>
              </a:rPr>
              <a:t>~</a:t>
            </a:r>
            <a:r>
              <a:rPr lang="sl-SI" sz="1800" dirty="0">
                <a:solidFill>
                  <a:schemeClr val="tx1"/>
                </a:solidFill>
                <a:latin typeface="Arial" charset="0"/>
              </a:rPr>
              <a:t>30</a:t>
            </a:r>
            <a:r>
              <a:rPr lang="en-US" sz="1800" dirty="0">
                <a:solidFill>
                  <a:schemeClr val="tx1"/>
                </a:solidFill>
                <a:latin typeface="Arial" charset="0"/>
              </a:rPr>
              <a:t>00</a:t>
            </a:r>
            <a:r>
              <a:rPr lang="en-US" sz="1800" dirty="0">
                <a:latin typeface="Arial" charset="0"/>
              </a:rPr>
              <a:t> znanstvenikov</a:t>
            </a:r>
          </a:p>
          <a:p>
            <a:pPr marL="541338" lvl="2" indent="-227013">
              <a:lnSpc>
                <a:spcPct val="90000"/>
              </a:lnSpc>
              <a:tabLst>
                <a:tab pos="390525" algn="l"/>
              </a:tabLst>
            </a:pPr>
            <a:r>
              <a:rPr lang="en-US" sz="1400" dirty="0">
                <a:latin typeface="Arial" charset="0"/>
              </a:rPr>
              <a:t>1800 z doktoratom</a:t>
            </a:r>
            <a:endParaRPr lang="sl-SI" sz="1400" dirty="0">
              <a:latin typeface="Arial" charset="0"/>
            </a:endParaRPr>
          </a:p>
          <a:p>
            <a:pPr marL="541338" lvl="2" indent="-227013">
              <a:lnSpc>
                <a:spcPct val="90000"/>
              </a:lnSpc>
              <a:tabLst>
                <a:tab pos="390525" algn="l"/>
              </a:tabLst>
            </a:pPr>
            <a:r>
              <a:rPr lang="sl-SI" sz="1400" dirty="0">
                <a:latin typeface="Arial" charset="0"/>
              </a:rPr>
              <a:t>1200 doktorskih študentov</a:t>
            </a:r>
            <a:endParaRPr lang="en-US" sz="1400" dirty="0">
              <a:latin typeface="Arial" charset="0"/>
            </a:endParaRPr>
          </a:p>
          <a:p>
            <a:pPr marL="269875" lvl="1" indent="-215900">
              <a:lnSpc>
                <a:spcPct val="90000"/>
              </a:lnSpc>
              <a:tabLst>
                <a:tab pos="390525" algn="l"/>
              </a:tabLst>
            </a:pPr>
            <a:r>
              <a:rPr lang="en-US" sz="2000" dirty="0">
                <a:solidFill>
                  <a:schemeClr val="tx1"/>
                </a:solidFill>
              </a:rPr>
              <a:t>177 </a:t>
            </a:r>
            <a:r>
              <a:rPr lang="en-US" sz="1800" dirty="0" err="1">
                <a:latin typeface="Arial" charset="0"/>
              </a:rPr>
              <a:t>institucij</a:t>
            </a:r>
            <a:r>
              <a:rPr lang="en-US" sz="1800" dirty="0">
                <a:latin typeface="Arial" charset="0"/>
              </a:rPr>
              <a:t> (</a:t>
            </a:r>
            <a:r>
              <a:rPr lang="en-US" sz="1800" dirty="0">
                <a:solidFill>
                  <a:schemeClr val="tx1"/>
                </a:solidFill>
                <a:latin typeface="Arial" charset="0"/>
              </a:rPr>
              <a:t>244</a:t>
            </a:r>
            <a:r>
              <a:rPr lang="en-US" sz="1800" dirty="0">
                <a:latin typeface="Arial" charset="0"/>
              </a:rPr>
              <a:t> </a:t>
            </a:r>
            <a:r>
              <a:rPr lang="en-US" sz="1800" dirty="0" err="1">
                <a:latin typeface="Arial" charset="0"/>
              </a:rPr>
              <a:t>institutov</a:t>
            </a:r>
            <a:r>
              <a:rPr lang="en-US" sz="1800" dirty="0">
                <a:latin typeface="Arial" charset="0"/>
              </a:rPr>
              <a:t>)</a:t>
            </a:r>
          </a:p>
          <a:p>
            <a:pPr marL="269875" lvl="1" indent="-215900">
              <a:lnSpc>
                <a:spcPct val="90000"/>
              </a:lnSpc>
              <a:tabLst>
                <a:tab pos="390525" algn="l"/>
              </a:tabLst>
            </a:pPr>
            <a:r>
              <a:rPr lang="en-US" sz="1800" dirty="0">
                <a:solidFill>
                  <a:schemeClr val="tx1"/>
                </a:solidFill>
                <a:latin typeface="Arial" charset="0"/>
              </a:rPr>
              <a:t>40</a:t>
            </a:r>
            <a:r>
              <a:rPr lang="en-US" sz="1800" dirty="0">
                <a:latin typeface="Arial" charset="0"/>
              </a:rPr>
              <a:t> dr</a:t>
            </a:r>
            <a:r>
              <a:rPr lang="sl-SI" sz="1800" dirty="0" err="1">
                <a:latin typeface="Arial" charset="0"/>
              </a:rPr>
              <a:t>žav</a:t>
            </a:r>
            <a:endParaRPr lang="sl-SI" sz="1800" dirty="0">
              <a:latin typeface="Arial" charset="0"/>
            </a:endParaRPr>
          </a:p>
          <a:p>
            <a:pPr>
              <a:lnSpc>
                <a:spcPct val="90000"/>
              </a:lnSpc>
            </a:pPr>
            <a:endParaRPr lang="sl-SI" sz="1800" dirty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sl-SI" sz="1800" dirty="0">
                <a:latin typeface="Arial" charset="0"/>
              </a:rPr>
              <a:t>Od zasnov traja projekt že preko 30 let</a:t>
            </a:r>
          </a:p>
          <a:p>
            <a:pPr>
              <a:lnSpc>
                <a:spcPct val="90000"/>
              </a:lnSpc>
            </a:pPr>
            <a:endParaRPr lang="sl-SI" sz="1800" dirty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sl-SI" sz="1800" dirty="0">
                <a:latin typeface="Arial" charset="0"/>
              </a:rPr>
              <a:t>Investicija</a:t>
            </a:r>
            <a:r>
              <a:rPr lang="en-US" sz="1800" dirty="0">
                <a:latin typeface="Arial" charset="0"/>
              </a:rPr>
              <a:t>  ~700 MCHF</a:t>
            </a:r>
          </a:p>
          <a:p>
            <a:pPr marL="498475" lvl="1" indent="-271463">
              <a:lnSpc>
                <a:spcPct val="90000"/>
              </a:lnSpc>
            </a:pPr>
            <a:r>
              <a:rPr lang="en-US" sz="1800" dirty="0" err="1">
                <a:latin typeface="Arial" charset="0"/>
              </a:rPr>
              <a:t>neposredna</a:t>
            </a:r>
            <a:r>
              <a:rPr lang="en-US" sz="1800" dirty="0">
                <a:latin typeface="Arial" charset="0"/>
              </a:rPr>
              <a:t>, </a:t>
            </a:r>
            <a:r>
              <a:rPr lang="en-US" sz="1800" dirty="0" err="1">
                <a:latin typeface="Arial" charset="0"/>
              </a:rPr>
              <a:t>brez</a:t>
            </a:r>
            <a:r>
              <a:rPr lang="en-US" sz="1800" dirty="0">
                <a:latin typeface="Arial" charset="0"/>
              </a:rPr>
              <a:t> dela</a:t>
            </a:r>
            <a:endParaRPr lang="sl-SI" sz="1800" dirty="0">
              <a:latin typeface="Arial" charset="0"/>
            </a:endParaRPr>
          </a:p>
          <a:p>
            <a:pPr>
              <a:lnSpc>
                <a:spcPct val="90000"/>
              </a:lnSpc>
            </a:pPr>
            <a:endParaRPr lang="sl-SI" sz="1800" dirty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sl-SI" sz="1800" dirty="0">
                <a:latin typeface="Arial" charset="0"/>
              </a:rPr>
              <a:t>Slovenska skupina sodeluje pri projektu od junija 1996</a:t>
            </a:r>
            <a:endParaRPr lang="sl-SI" sz="1400" dirty="0">
              <a:latin typeface="Arial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sl-SI" sz="1800" dirty="0">
              <a:latin typeface="Arial" charset="0"/>
            </a:endParaRPr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</a:p>
        </p:txBody>
      </p:sp>
      <p:grpSp>
        <p:nvGrpSpPr>
          <p:cNvPr id="354321" name="Group 17"/>
          <p:cNvGrpSpPr>
            <a:grpSpLocks/>
          </p:cNvGrpSpPr>
          <p:nvPr/>
        </p:nvGrpSpPr>
        <p:grpSpPr bwMode="auto">
          <a:xfrm>
            <a:off x="3389226" y="1286239"/>
            <a:ext cx="5724128" cy="4713287"/>
            <a:chOff x="4276" y="3016"/>
            <a:chExt cx="3792" cy="3056"/>
          </a:xfrm>
        </p:grpSpPr>
        <p:pic>
          <p:nvPicPr>
            <p:cNvPr id="354319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76" y="3016"/>
              <a:ext cx="3792" cy="28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sp>
          <p:nvSpPr>
            <p:cNvPr id="354320" name="Text Box 16"/>
            <p:cNvSpPr txBox="1">
              <a:spLocks noChangeArrowheads="1"/>
            </p:cNvSpPr>
            <p:nvPr/>
          </p:nvSpPr>
          <p:spPr bwMode="auto">
            <a:xfrm>
              <a:off x="5311" y="5707"/>
              <a:ext cx="2122" cy="3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200" b="1" dirty="0">
                  <a:latin typeface="Comic Sans MS" pitchFamily="66" charset="0"/>
                </a:rPr>
                <a:t>~¼ </a:t>
              </a:r>
              <a:r>
                <a:rPr lang="en-US" sz="3200" b="1" dirty="0" err="1">
                  <a:latin typeface="Comic Sans MS" pitchFamily="66" charset="0"/>
                </a:rPr>
                <a:t>kolaboracije</a:t>
              </a:r>
              <a:r>
                <a:rPr lang="en-US" dirty="0">
                  <a:latin typeface="Comic Sans MS" pitchFamily="66" charset="0"/>
                </a:rPr>
                <a:t> </a:t>
              </a:r>
              <a:r>
                <a:rPr lang="en-US" sz="2800" dirty="0">
                  <a:latin typeface="Comic Sans MS" pitchFamily="66" charset="0"/>
                </a:rPr>
                <a:t>!</a:t>
              </a: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0EDF2B-6C04-F14B-9880-CF69A5005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672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4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4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54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173D5-9F45-30AC-3F30-B04417D95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ATLAS - </a:t>
            </a:r>
            <a:r>
              <a:rPr lang="en-GB" dirty="0" err="1"/>
              <a:t>sledilnik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B7F32B-09B9-6BDA-E9A7-0783B3523B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196752"/>
            <a:ext cx="5472608" cy="525658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en-US" sz="1800" dirty="0" err="1">
                <a:latin typeface="Arial" panose="020B0604020202020204" pitchFamily="34" charset="0"/>
              </a:rPr>
              <a:t>Sledilnik</a:t>
            </a:r>
            <a:r>
              <a:rPr lang="en-US" altLang="en-US" sz="1800" dirty="0">
                <a:latin typeface="Arial" panose="020B0604020202020204" pitchFamily="34" charset="0"/>
              </a:rPr>
              <a:t> – </a:t>
            </a:r>
            <a:r>
              <a:rPr lang="en-US" altLang="en-US" sz="1800" dirty="0" err="1">
                <a:latin typeface="Arial" panose="020B0604020202020204" pitchFamily="34" charset="0"/>
              </a:rPr>
              <a:t>notranji</a:t>
            </a:r>
            <a:r>
              <a:rPr lang="en-US" altLang="en-US" sz="1800" dirty="0">
                <a:latin typeface="Arial" panose="020B0604020202020204" pitchFamily="34" charset="0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</a:rPr>
              <a:t>detektor</a:t>
            </a:r>
            <a:endParaRPr lang="en-US" altLang="en-US" sz="1800" dirty="0">
              <a:latin typeface="Arial" panose="020B0604020202020204" pitchFamily="34" charset="0"/>
            </a:endParaRPr>
          </a:p>
          <a:p>
            <a:pPr lvl="1">
              <a:lnSpc>
                <a:spcPct val="80000"/>
              </a:lnSpc>
            </a:pPr>
            <a:r>
              <a:rPr lang="en-US" altLang="en-US" sz="1600" dirty="0" err="1">
                <a:latin typeface="Arial" panose="020B0604020202020204" pitchFamily="34" charset="0"/>
              </a:rPr>
              <a:t>Blazini</a:t>
            </a:r>
            <a:r>
              <a:rPr lang="sl-SI" altLang="en-US" sz="1600" dirty="0">
                <a:latin typeface="Arial" panose="020B0604020202020204" pitchFamily="34" charset="0"/>
              </a:rPr>
              <a:t>časti (pixel) silicijev detektor</a:t>
            </a:r>
            <a:endParaRPr lang="sl-SI" altLang="en-US" sz="1400" dirty="0">
              <a:latin typeface="Arial" panose="020B0604020202020204" pitchFamily="34" charset="0"/>
            </a:endParaRPr>
          </a:p>
          <a:p>
            <a:pPr lvl="2"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Detektorji z blazinicami dimenzij 50x400 </a:t>
            </a:r>
            <a:r>
              <a:rPr lang="el-GR" altLang="en-US" sz="1200" dirty="0">
                <a:latin typeface="Arial" panose="020B0604020202020204" pitchFamily="34" charset="0"/>
              </a:rPr>
              <a:t>μ</a:t>
            </a:r>
            <a:r>
              <a:rPr lang="sl-SI" altLang="en-US" sz="1200" dirty="0">
                <a:latin typeface="Arial" panose="020B0604020202020204" pitchFamily="34" charset="0"/>
              </a:rPr>
              <a:t>m</a:t>
            </a:r>
            <a:r>
              <a:rPr lang="sl-SI" altLang="en-US" sz="1200" baseline="30000" dirty="0">
                <a:latin typeface="Arial" panose="020B0604020202020204" pitchFamily="34" charset="0"/>
              </a:rPr>
              <a:t>2</a:t>
            </a:r>
            <a:r>
              <a:rPr lang="sl-SI" altLang="en-US" sz="1200" dirty="0">
                <a:latin typeface="Arial" panose="020B0604020202020204" pitchFamily="34" charset="0"/>
              </a:rPr>
              <a:t>. Trije valji in deset diskov</a:t>
            </a:r>
            <a:r>
              <a:rPr lang="en-US" altLang="en-US" sz="1200" dirty="0">
                <a:latin typeface="Arial" panose="020B0604020202020204" pitchFamily="34" charset="0"/>
              </a:rPr>
              <a:t> </a:t>
            </a:r>
            <a:r>
              <a:rPr lang="sl-SI" altLang="en-US" sz="1200" dirty="0">
                <a:latin typeface="Arial" panose="020B0604020202020204" pitchFamily="34" charset="0"/>
              </a:rPr>
              <a:t>obdajajo žarkovno cev.</a:t>
            </a:r>
          </a:p>
          <a:p>
            <a:pPr lvl="2"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Bralna elektr</a:t>
            </a:r>
            <a:r>
              <a:rPr lang="en-US" altLang="en-US" sz="1200" dirty="0">
                <a:latin typeface="Arial" panose="020B0604020202020204" pitchFamily="34" charset="0"/>
              </a:rPr>
              <a:t>o</a:t>
            </a:r>
            <a:r>
              <a:rPr lang="sl-SI" altLang="en-US" sz="1200" dirty="0">
                <a:latin typeface="Arial" panose="020B0604020202020204" pitchFamily="34" charset="0"/>
              </a:rPr>
              <a:t>nika neposredno prispajkana na senzor z In kroglicami , </a:t>
            </a:r>
            <a:r>
              <a:rPr lang="sl-SI" altLang="en-US" sz="1200" dirty="0">
                <a:solidFill>
                  <a:schemeClr val="tx1"/>
                </a:solidFill>
                <a:latin typeface="Arial" panose="020B0604020202020204" pitchFamily="34" charset="0"/>
              </a:rPr>
              <a:t>140 M</a:t>
            </a:r>
            <a:r>
              <a:rPr lang="sl-SI" altLang="en-US" sz="1200" dirty="0">
                <a:latin typeface="Arial" panose="020B0604020202020204" pitchFamily="34" charset="0"/>
              </a:rPr>
              <a:t> senzorjev in bralnih kanalov</a:t>
            </a:r>
          </a:p>
          <a:p>
            <a:pPr lvl="2"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Natančne točke na začetku sledi omogočajo rekonstrukcijo mest razpadov kratkoživih hadronov z natančnostjo </a:t>
            </a:r>
            <a:r>
              <a:rPr lang="sl-SI" altLang="en-US" sz="1200" dirty="0">
                <a:solidFill>
                  <a:schemeClr val="tx1"/>
                </a:solidFill>
                <a:latin typeface="Arial" panose="020B0604020202020204" pitchFamily="34" charset="0"/>
              </a:rPr>
              <a:t>pod mm</a:t>
            </a:r>
          </a:p>
          <a:p>
            <a:pPr lvl="2"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Močno orodje za prepoznavo sledi</a:t>
            </a:r>
          </a:p>
          <a:p>
            <a:pPr lvl="2"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2014 – vgradnja dodatne notranje plasti (</a:t>
            </a:r>
            <a:r>
              <a:rPr lang="sl-SI" altLang="en-US" sz="1200" i="1" dirty="0">
                <a:solidFill>
                  <a:schemeClr val="tx1"/>
                </a:solidFill>
                <a:latin typeface="Arial" panose="020B0604020202020204" pitchFamily="34" charset="0"/>
              </a:rPr>
              <a:t>r</a:t>
            </a:r>
            <a:r>
              <a:rPr lang="en-US" altLang="en-US" sz="1200" dirty="0">
                <a:solidFill>
                  <a:schemeClr val="tx1"/>
                </a:solidFill>
                <a:latin typeface="Arial" panose="020B0604020202020204" pitchFamily="34" charset="0"/>
              </a:rPr>
              <a:t> ~ 30 mm</a:t>
            </a:r>
            <a:r>
              <a:rPr lang="en-US" altLang="en-US" sz="1200" dirty="0">
                <a:latin typeface="Arial" panose="020B0604020202020204" pitchFamily="34" charset="0"/>
              </a:rPr>
              <a:t>)</a:t>
            </a:r>
            <a:r>
              <a:rPr lang="en-US" altLang="en-US" sz="12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sl-SI" altLang="en-US" sz="1200" dirty="0">
                <a:latin typeface="Arial" panose="020B0604020202020204" pitchFamily="34" charset="0"/>
              </a:rPr>
              <a:t>z blazinicami dimenzij 50x250 </a:t>
            </a:r>
            <a:r>
              <a:rPr lang="el-GR" altLang="en-US" sz="1200" dirty="0">
                <a:latin typeface="Arial" panose="020B0604020202020204" pitchFamily="34" charset="0"/>
              </a:rPr>
              <a:t>μ</a:t>
            </a:r>
            <a:r>
              <a:rPr lang="sl-SI" altLang="en-US" sz="1200" dirty="0">
                <a:latin typeface="Arial" panose="020B0604020202020204" pitchFamily="34" charset="0"/>
              </a:rPr>
              <a:t>m</a:t>
            </a:r>
            <a:r>
              <a:rPr lang="sl-SI" altLang="en-US" sz="1200" baseline="30000" dirty="0">
                <a:latin typeface="Arial" panose="020B0604020202020204" pitchFamily="34" charset="0"/>
              </a:rPr>
              <a:t>2</a:t>
            </a:r>
            <a:endParaRPr lang="sl-SI" altLang="en-US" sz="1400" dirty="0">
              <a:latin typeface="Arial" panose="020B0604020202020204" pitchFamily="34" charset="0"/>
            </a:endParaRPr>
          </a:p>
          <a:p>
            <a:pPr lvl="1">
              <a:lnSpc>
                <a:spcPct val="80000"/>
              </a:lnSpc>
            </a:pPr>
            <a:r>
              <a:rPr lang="sl-SI" altLang="en-US" sz="1600" dirty="0">
                <a:latin typeface="Arial" panose="020B0604020202020204" pitchFamily="34" charset="0"/>
              </a:rPr>
              <a:t>Slicijev pasovni (strip) detektor – SCT</a:t>
            </a:r>
          </a:p>
          <a:p>
            <a:pPr lvl="1">
              <a:lnSpc>
                <a:spcPct val="80000"/>
              </a:lnSpc>
            </a:pPr>
            <a:r>
              <a:rPr lang="sl-SI" altLang="en-US" sz="1600" dirty="0">
                <a:latin typeface="Arial" panose="020B0604020202020204" pitchFamily="34" charset="0"/>
              </a:rPr>
              <a:t>Detektor prehodnega sevanja – TRT</a:t>
            </a:r>
          </a:p>
          <a:p>
            <a:pPr lvl="2"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Kremenove slamice </a:t>
            </a:r>
            <a:r>
              <a:rPr lang="el-GR" altLang="en-US" sz="1200" dirty="0">
                <a:solidFill>
                  <a:schemeClr val="tx1"/>
                </a:solidFill>
                <a:latin typeface="Arial" panose="020B0604020202020204" pitchFamily="34" charset="0"/>
              </a:rPr>
              <a:t>Φ</a:t>
            </a:r>
            <a:r>
              <a:rPr lang="sl-SI" altLang="en-US" sz="1200" dirty="0">
                <a:solidFill>
                  <a:schemeClr val="tx1"/>
                </a:solidFill>
                <a:latin typeface="Arial" panose="020B0604020202020204" pitchFamily="34" charset="0"/>
              </a:rPr>
              <a:t>=4 mm</a:t>
            </a:r>
            <a:r>
              <a:rPr lang="sl-SI" altLang="en-US" sz="1200" dirty="0">
                <a:latin typeface="Arial" panose="020B0604020202020204" pitchFamily="34" charset="0"/>
              </a:rPr>
              <a:t>, poljnejene s plinsko mešanico ki vsebuje ksenon</a:t>
            </a:r>
          </a:p>
          <a:p>
            <a:pPr lvl="2"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V sredini vsake slamice napeta žička – deluje kot plinski proporcionalni števec</a:t>
            </a:r>
          </a:p>
          <a:p>
            <a:pPr lvl="2"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Pri prehodu meje med kremenom in plinom nabiti delci sevajo žarke X – prehodno sevanje</a:t>
            </a:r>
          </a:p>
          <a:p>
            <a:pPr lvl="2"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Zaznava prehodnega sevanja s fotoefektom na ksenonu</a:t>
            </a:r>
          </a:p>
          <a:p>
            <a:pPr lvl="2"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Sevanje sorazmerno z Lorentzovim faktorjem </a:t>
            </a:r>
            <a:r>
              <a:rPr lang="el-GR" altLang="en-US" sz="1200" i="1" dirty="0">
                <a:solidFill>
                  <a:schemeClr val="tx1"/>
                </a:solidFill>
                <a:latin typeface="Arial" panose="020B0604020202020204" pitchFamily="34" charset="0"/>
              </a:rPr>
              <a:t>γ</a:t>
            </a:r>
            <a:r>
              <a:rPr lang="sl-SI" altLang="en-US" sz="1200" i="1" dirty="0">
                <a:solidFill>
                  <a:schemeClr val="tx1"/>
                </a:solidFill>
                <a:latin typeface="Arial" panose="020B0604020202020204" pitchFamily="34" charset="0"/>
              </a:rPr>
              <a:t> = E/mc</a:t>
            </a:r>
            <a:r>
              <a:rPr lang="sl-SI" altLang="en-US" sz="1200" i="1" baseline="30000" dirty="0">
                <a:solidFill>
                  <a:schemeClr val="tx1"/>
                </a:solidFill>
                <a:latin typeface="Arial" panose="020B0604020202020204" pitchFamily="34" charset="0"/>
              </a:rPr>
              <a:t>2</a:t>
            </a:r>
            <a:r>
              <a:rPr lang="sl-SI" altLang="en-US" sz="1200" dirty="0">
                <a:latin typeface="Arial" panose="020B0604020202020204" pitchFamily="34" charset="0"/>
              </a:rPr>
              <a:t>, torej mnogo močnejše  za elektron kot za pion</a:t>
            </a:r>
          </a:p>
          <a:p>
            <a:pPr lvl="2"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Veliko število (</a:t>
            </a:r>
            <a:r>
              <a:rPr lang="en-US" altLang="en-US" sz="1200" dirty="0">
                <a:solidFill>
                  <a:schemeClr val="tx1"/>
                </a:solidFill>
                <a:latin typeface="Arial" panose="020B0604020202020204" pitchFamily="34" charset="0"/>
              </a:rPr>
              <a:t>~</a:t>
            </a:r>
            <a:r>
              <a:rPr lang="sl-SI" altLang="en-US" sz="1200" dirty="0">
                <a:solidFill>
                  <a:schemeClr val="tx1"/>
                </a:solidFill>
                <a:latin typeface="Arial" panose="020B0604020202020204" pitchFamily="34" charset="0"/>
              </a:rPr>
              <a:t>40</a:t>
            </a:r>
            <a:r>
              <a:rPr lang="sl-SI" altLang="en-US" sz="1200" dirty="0">
                <a:latin typeface="Arial" panose="020B0604020202020204" pitchFamily="34" charset="0"/>
              </a:rPr>
              <a:t>) signalov na sledi – elektronska mehurčna celica</a:t>
            </a:r>
          </a:p>
          <a:p>
            <a:pPr lvl="1">
              <a:lnSpc>
                <a:spcPct val="80000"/>
              </a:lnSpc>
            </a:pPr>
            <a:r>
              <a:rPr lang="sl-SI" altLang="en-US" sz="1600" dirty="0">
                <a:latin typeface="Arial" panose="020B0604020202020204" pitchFamily="34" charset="0"/>
              </a:rPr>
              <a:t>Celoten sledilnik v supraprevodni tuljavi premera </a:t>
            </a:r>
            <a:r>
              <a:rPr lang="sl-SI" altLang="en-US" sz="1600" dirty="0">
                <a:solidFill>
                  <a:schemeClr val="tx1"/>
                </a:solidFill>
                <a:latin typeface="Arial" panose="020B0604020202020204" pitchFamily="34" charset="0"/>
              </a:rPr>
              <a:t>2.2 m</a:t>
            </a:r>
            <a:r>
              <a:rPr lang="sl-SI" altLang="en-US" sz="1600" dirty="0">
                <a:latin typeface="Arial" panose="020B0604020202020204" pitchFamily="34" charset="0"/>
              </a:rPr>
              <a:t>, dolžine </a:t>
            </a:r>
            <a:r>
              <a:rPr lang="sl-SI" altLang="en-US" sz="1600" dirty="0">
                <a:solidFill>
                  <a:schemeClr val="tx1"/>
                </a:solidFill>
                <a:latin typeface="Arial" panose="020B0604020202020204" pitchFamily="34" charset="0"/>
              </a:rPr>
              <a:t>7 m</a:t>
            </a:r>
            <a:r>
              <a:rPr lang="sl-SI" altLang="en-US" sz="1600" dirty="0">
                <a:latin typeface="Arial" panose="020B0604020202020204" pitchFamily="34" charset="0"/>
              </a:rPr>
              <a:t>  in s poljem </a:t>
            </a:r>
            <a:r>
              <a:rPr lang="sl-SI" altLang="en-US" sz="1600" dirty="0">
                <a:solidFill>
                  <a:schemeClr val="tx1"/>
                </a:solidFill>
                <a:latin typeface="Arial" panose="020B0604020202020204" pitchFamily="34" charset="0"/>
              </a:rPr>
              <a:t>2 T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446B37-F1E8-D269-3D4A-20E9222F2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BC69E2-B9D9-5C75-A7DB-8990A115F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M.Mikuž</a:t>
            </a:r>
            <a:r>
              <a:rPr lang="en-US" dirty="0"/>
              <a:t>: </a:t>
            </a:r>
            <a:r>
              <a:rPr lang="en-US" dirty="0" err="1"/>
              <a:t>Detektorji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30E1C6-FA18-323A-6600-3309ABE3A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CCA69AE-6EED-04EC-01B4-46DC9ED07A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3001" y="4281374"/>
            <a:ext cx="3038156" cy="202794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1A0DF8D-FDB4-B861-228A-6A1ABA1C0923}"/>
              </a:ext>
            </a:extLst>
          </p:cNvPr>
          <p:cNvSpPr txBox="1"/>
          <p:nvPr/>
        </p:nvSpPr>
        <p:spPr>
          <a:xfrm>
            <a:off x="6228184" y="3926567"/>
            <a:ext cx="26843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400" dirty="0"/>
              <a:t>Vgradnja blaziničastega detektorja</a:t>
            </a:r>
          </a:p>
        </p:txBody>
      </p:sp>
      <p:pic>
        <p:nvPicPr>
          <p:cNvPr id="13316" name="Picture 4">
            <a:extLst>
              <a:ext uri="{FF2B5EF4-FFF2-40B4-BE49-F238E27FC236}">
                <a16:creationId xmlns:a16="http://schemas.microsoft.com/office/drawing/2014/main" id="{F7762E6F-AC4E-D2E1-00DA-C75161A6B2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48019" y="1235345"/>
            <a:ext cx="3195981" cy="2682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2592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Zakaj pospeševalniki</a:t>
            </a:r>
            <a:r>
              <a:rPr lang="en-US"/>
              <a:t> ?</a:t>
            </a:r>
          </a:p>
        </p:txBody>
      </p:sp>
      <p:sp>
        <p:nvSpPr>
          <p:cNvPr id="303108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1268760"/>
            <a:ext cx="4953000" cy="504056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l-SI" sz="2000" dirty="0">
                <a:solidFill>
                  <a:schemeClr val="folHlink"/>
                </a:solidFill>
                <a:latin typeface="Arial" charset="0"/>
              </a:rPr>
              <a:t>Zaznavanje objektov v Naravi</a:t>
            </a:r>
          </a:p>
          <a:p>
            <a:pPr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l-SI" sz="2000" dirty="0">
                <a:solidFill>
                  <a:srgbClr val="00CC00"/>
                </a:solidFill>
                <a:latin typeface="Arial" charset="0"/>
              </a:rPr>
              <a:t>Detekcija valovanja, ki ga objekt zmoti </a:t>
            </a:r>
          </a:p>
          <a:p>
            <a:pPr>
              <a:lnSpc>
                <a:spcPct val="90000"/>
              </a:lnSpc>
            </a:pPr>
            <a:r>
              <a:rPr lang="sl-SI" sz="2000" dirty="0">
                <a:solidFill>
                  <a:schemeClr val="folHlink"/>
                </a:solidFill>
                <a:latin typeface="Arial" charset="0"/>
              </a:rPr>
              <a:t>Uklon – valovanje ne zazna objekta, ki je mnogo manjši od valovne dolžine</a:t>
            </a:r>
          </a:p>
          <a:p>
            <a:pPr lvl="1">
              <a:lnSpc>
                <a:spcPct val="90000"/>
              </a:lnSpc>
            </a:pPr>
            <a:r>
              <a:rPr lang="sl-SI" sz="2000" dirty="0">
                <a:latin typeface="Arial" charset="0"/>
              </a:rPr>
              <a:t>Vidna svetloba</a:t>
            </a:r>
            <a:r>
              <a:rPr lang="en-US" sz="2000" dirty="0">
                <a:latin typeface="Arial" charset="0"/>
              </a:rPr>
              <a:t>:</a:t>
            </a:r>
            <a:r>
              <a:rPr lang="sl-SI" sz="2000" dirty="0">
                <a:latin typeface="Arial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Arial" charset="0"/>
              </a:rPr>
              <a:t>~ 0.5 </a:t>
            </a:r>
            <a:r>
              <a:rPr lang="el-GR" sz="2000" dirty="0">
                <a:solidFill>
                  <a:schemeClr val="tx1"/>
                </a:solidFill>
                <a:latin typeface="Arial" charset="0"/>
              </a:rPr>
              <a:t>μ</a:t>
            </a:r>
            <a:r>
              <a:rPr lang="en-US" sz="2000" dirty="0">
                <a:solidFill>
                  <a:schemeClr val="tx1"/>
                </a:solidFill>
                <a:latin typeface="Arial" charset="0"/>
              </a:rPr>
              <a:t>m</a:t>
            </a:r>
          </a:p>
          <a:p>
            <a:pPr lvl="1">
              <a:lnSpc>
                <a:spcPct val="90000"/>
              </a:lnSpc>
            </a:pPr>
            <a:r>
              <a:rPr lang="en-US" sz="2000" dirty="0" err="1">
                <a:latin typeface="Arial" charset="0"/>
              </a:rPr>
              <a:t>Rentgenska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dirty="0" err="1">
                <a:latin typeface="Arial" charset="0"/>
              </a:rPr>
              <a:t>svetloba</a:t>
            </a:r>
            <a:r>
              <a:rPr lang="en-US" sz="2000" dirty="0">
                <a:latin typeface="Arial" charset="0"/>
              </a:rPr>
              <a:t>: </a:t>
            </a:r>
            <a:r>
              <a:rPr lang="en-US" sz="2000" dirty="0">
                <a:solidFill>
                  <a:schemeClr val="tx1"/>
                </a:solidFill>
                <a:latin typeface="Arial" charset="0"/>
              </a:rPr>
              <a:t>~ 0.1 nm</a:t>
            </a:r>
            <a:endParaRPr lang="el-GR" sz="2000" dirty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90000"/>
              </a:lnSpc>
            </a:pPr>
            <a:endParaRPr lang="en-US" sz="2000" dirty="0">
              <a:solidFill>
                <a:schemeClr val="folHlink"/>
              </a:solidFill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n-US" sz="2000" dirty="0" err="1">
                <a:solidFill>
                  <a:schemeClr val="folHlink"/>
                </a:solidFill>
                <a:latin typeface="Arial" charset="0"/>
              </a:rPr>
              <a:t>Valovna</a:t>
            </a:r>
            <a:r>
              <a:rPr lang="en-US" sz="2000" dirty="0">
                <a:solidFill>
                  <a:schemeClr val="folHlink"/>
                </a:solidFill>
                <a:latin typeface="Arial" charset="0"/>
              </a:rPr>
              <a:t> </a:t>
            </a:r>
            <a:r>
              <a:rPr lang="en-US" sz="2000" dirty="0" err="1">
                <a:solidFill>
                  <a:schemeClr val="folHlink"/>
                </a:solidFill>
                <a:latin typeface="Arial" charset="0"/>
              </a:rPr>
              <a:t>narava</a:t>
            </a:r>
            <a:r>
              <a:rPr lang="en-US" sz="2000" dirty="0">
                <a:solidFill>
                  <a:schemeClr val="folHlink"/>
                </a:solidFill>
                <a:latin typeface="Arial" charset="0"/>
              </a:rPr>
              <a:t> </a:t>
            </a:r>
            <a:r>
              <a:rPr lang="en-US" sz="2000" dirty="0" err="1">
                <a:solidFill>
                  <a:schemeClr val="folHlink"/>
                </a:solidFill>
                <a:latin typeface="Arial" charset="0"/>
              </a:rPr>
              <a:t>delcev</a:t>
            </a:r>
            <a:r>
              <a:rPr lang="en-US" sz="2000" dirty="0">
                <a:solidFill>
                  <a:schemeClr val="folHlink"/>
                </a:solidFill>
                <a:latin typeface="Arial" charset="0"/>
              </a:rPr>
              <a:t>: De Broglie</a:t>
            </a:r>
            <a:endParaRPr lang="sl-SI" sz="2000" dirty="0">
              <a:solidFill>
                <a:schemeClr val="folHlink"/>
              </a:solidFill>
              <a:latin typeface="Arial" charset="0"/>
            </a:endParaRPr>
          </a:p>
          <a:p>
            <a:pPr lvl="1">
              <a:lnSpc>
                <a:spcPct val="90000"/>
              </a:lnSpc>
              <a:buClr>
                <a:srgbClr val="FFCCCC"/>
              </a:buClr>
            </a:pPr>
            <a:r>
              <a:rPr lang="el-GR" sz="2000" i="1" dirty="0">
                <a:solidFill>
                  <a:schemeClr val="tx1"/>
                </a:solidFill>
                <a:latin typeface="Arial" charset="0"/>
              </a:rPr>
              <a:t>λ</a:t>
            </a:r>
            <a:r>
              <a:rPr lang="en-US" sz="2000" i="1" dirty="0">
                <a:solidFill>
                  <a:schemeClr val="tx1"/>
                </a:solidFill>
                <a:latin typeface="Arial" charset="0"/>
              </a:rPr>
              <a:t> = h/P ~ </a:t>
            </a:r>
            <a:r>
              <a:rPr lang="en-US" sz="2000" i="1" dirty="0" err="1">
                <a:solidFill>
                  <a:schemeClr val="tx1"/>
                </a:solidFill>
                <a:latin typeface="Arial" charset="0"/>
              </a:rPr>
              <a:t>hc</a:t>
            </a:r>
            <a:r>
              <a:rPr lang="en-US" sz="2000" i="1" dirty="0">
                <a:solidFill>
                  <a:schemeClr val="tx1"/>
                </a:solidFill>
                <a:latin typeface="Arial" charset="0"/>
              </a:rPr>
              <a:t>/E</a:t>
            </a:r>
            <a:r>
              <a:rPr lang="en-US" sz="2000" i="1" dirty="0">
                <a:latin typeface="Arial" charset="0"/>
              </a:rPr>
              <a:t> </a:t>
            </a:r>
            <a:r>
              <a:rPr lang="en-US" sz="2000" dirty="0">
                <a:latin typeface="Arial" charset="0"/>
              </a:rPr>
              <a:t>(</a:t>
            </a:r>
            <a:r>
              <a:rPr lang="en-US" sz="2000" i="1" dirty="0">
                <a:latin typeface="Arial" charset="0"/>
              </a:rPr>
              <a:t>E»mc</a:t>
            </a:r>
            <a:r>
              <a:rPr lang="en-US" sz="2000" i="1" baseline="30000" dirty="0">
                <a:latin typeface="Arial" charset="0"/>
              </a:rPr>
              <a:t>2</a:t>
            </a:r>
            <a:r>
              <a:rPr lang="en-US" sz="2000" dirty="0">
                <a:latin typeface="Arial" charset="0"/>
              </a:rPr>
              <a:t>)</a:t>
            </a:r>
            <a:endParaRPr lang="el-GR" sz="2000" baseline="30000" dirty="0">
              <a:latin typeface="Arial" charset="0"/>
            </a:endParaRPr>
          </a:p>
          <a:p>
            <a:pPr lvl="1">
              <a:lnSpc>
                <a:spcPct val="90000"/>
              </a:lnSpc>
            </a:pPr>
            <a:r>
              <a:rPr lang="en-US" sz="2000" dirty="0">
                <a:latin typeface="Arial" charset="0"/>
              </a:rPr>
              <a:t>LHC: </a:t>
            </a:r>
            <a:r>
              <a:rPr lang="en-US" sz="2000" i="1" dirty="0">
                <a:latin typeface="Arial" charset="0"/>
              </a:rPr>
              <a:t>E </a:t>
            </a:r>
            <a:r>
              <a:rPr lang="en-US" sz="2000" dirty="0">
                <a:latin typeface="Arial" charset="0"/>
              </a:rPr>
              <a:t>~ 1 </a:t>
            </a:r>
            <a:r>
              <a:rPr lang="en-US" sz="2000" dirty="0" err="1">
                <a:latin typeface="Arial" charset="0"/>
              </a:rPr>
              <a:t>TeV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dirty="0">
                <a:latin typeface="Times New Roman" pitchFamily="18" charset="0"/>
              </a:rPr>
              <a:t>→</a:t>
            </a:r>
            <a:r>
              <a:rPr lang="en-US" sz="2000" dirty="0">
                <a:latin typeface="Arial" charset="0"/>
              </a:rPr>
              <a:t> </a:t>
            </a:r>
            <a:r>
              <a:rPr lang="el-GR" sz="2000" i="1" dirty="0">
                <a:solidFill>
                  <a:schemeClr val="tx1"/>
                </a:solidFill>
                <a:latin typeface="Arial" charset="0"/>
              </a:rPr>
              <a:t>λ</a:t>
            </a:r>
            <a:r>
              <a:rPr lang="en-US" sz="2000" dirty="0">
                <a:solidFill>
                  <a:schemeClr val="tx1"/>
                </a:solidFill>
                <a:latin typeface="Arial" charset="0"/>
              </a:rPr>
              <a:t> ~ 10</a:t>
            </a:r>
            <a:r>
              <a:rPr lang="en-US" sz="2000" baseline="30000" dirty="0">
                <a:solidFill>
                  <a:schemeClr val="tx1"/>
                </a:solidFill>
                <a:latin typeface="Arial" charset="0"/>
              </a:rPr>
              <a:t>-18 </a:t>
            </a:r>
            <a:r>
              <a:rPr lang="en-US" sz="2000" dirty="0">
                <a:solidFill>
                  <a:schemeClr val="tx1"/>
                </a:solidFill>
                <a:latin typeface="Arial" charset="0"/>
              </a:rPr>
              <a:t>m</a:t>
            </a:r>
            <a:r>
              <a:rPr lang="en-US" sz="2000" dirty="0">
                <a:latin typeface="Arial" charset="0"/>
              </a:rPr>
              <a:t> </a:t>
            </a:r>
          </a:p>
          <a:p>
            <a:pPr>
              <a:lnSpc>
                <a:spcPct val="90000"/>
              </a:lnSpc>
            </a:pPr>
            <a:endParaRPr lang="en-US" sz="2000" dirty="0">
              <a:solidFill>
                <a:schemeClr val="folHlink"/>
              </a:solidFill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n-US" sz="2000" dirty="0" err="1">
                <a:solidFill>
                  <a:schemeClr val="folHlink"/>
                </a:solidFill>
                <a:latin typeface="Arial" charset="0"/>
              </a:rPr>
              <a:t>Odkritje</a:t>
            </a:r>
            <a:r>
              <a:rPr lang="en-US" sz="2000" dirty="0">
                <a:solidFill>
                  <a:schemeClr val="folHlink"/>
                </a:solidFill>
                <a:latin typeface="Arial" charset="0"/>
              </a:rPr>
              <a:t> </a:t>
            </a:r>
            <a:r>
              <a:rPr lang="en-US" sz="2000" dirty="0" err="1">
                <a:solidFill>
                  <a:schemeClr val="folHlink"/>
                </a:solidFill>
                <a:latin typeface="Arial" charset="0"/>
              </a:rPr>
              <a:t>novih</a:t>
            </a:r>
            <a:r>
              <a:rPr lang="en-US" sz="2000" dirty="0">
                <a:solidFill>
                  <a:schemeClr val="folHlink"/>
                </a:solidFill>
                <a:latin typeface="Arial" charset="0"/>
              </a:rPr>
              <a:t> </a:t>
            </a:r>
            <a:r>
              <a:rPr lang="sl-SI" sz="2000" dirty="0">
                <a:solidFill>
                  <a:schemeClr val="folHlink"/>
                </a:solidFill>
                <a:latin typeface="Arial" charset="0"/>
              </a:rPr>
              <a:t>delcev</a:t>
            </a:r>
          </a:p>
          <a:p>
            <a:pPr lvl="1">
              <a:lnSpc>
                <a:spcPct val="90000"/>
              </a:lnSpc>
            </a:pPr>
            <a:r>
              <a:rPr lang="sl-SI" sz="2000" dirty="0">
                <a:latin typeface="Arial" charset="0"/>
              </a:rPr>
              <a:t>Einstein</a:t>
            </a:r>
            <a:r>
              <a:rPr lang="en-US" sz="2000" dirty="0">
                <a:latin typeface="Arial" charset="0"/>
              </a:rPr>
              <a:t>: </a:t>
            </a:r>
            <a:r>
              <a:rPr lang="en-US" sz="2000" i="1" dirty="0">
                <a:solidFill>
                  <a:schemeClr val="tx1"/>
                </a:solidFill>
                <a:latin typeface="Arial" charset="0"/>
              </a:rPr>
              <a:t>E = mc</a:t>
            </a:r>
            <a:r>
              <a:rPr lang="en-US" sz="2000" i="1" baseline="30000" dirty="0">
                <a:solidFill>
                  <a:schemeClr val="tx1"/>
                </a:solidFill>
                <a:latin typeface="Arial" charset="0"/>
              </a:rPr>
              <a:t>2</a:t>
            </a:r>
          </a:p>
          <a:p>
            <a:pPr lvl="2">
              <a:lnSpc>
                <a:spcPct val="90000"/>
              </a:lnSpc>
            </a:pPr>
            <a:r>
              <a:rPr lang="en-US" sz="1800" dirty="0" err="1">
                <a:solidFill>
                  <a:schemeClr val="tx1"/>
                </a:solidFill>
                <a:latin typeface="Arial" charset="0"/>
              </a:rPr>
              <a:t>Delec</a:t>
            </a:r>
            <a:r>
              <a:rPr lang="en-US" sz="1800" dirty="0">
                <a:solidFill>
                  <a:schemeClr val="tx1"/>
                </a:solidFill>
                <a:latin typeface="Arial" charset="0"/>
              </a:rPr>
              <a:t> v tar</a:t>
            </a:r>
            <a:r>
              <a:rPr lang="sl-SI" sz="1800" dirty="0">
                <a:solidFill>
                  <a:schemeClr val="tx1"/>
                </a:solidFill>
                <a:latin typeface="Arial" charset="0"/>
              </a:rPr>
              <a:t>čo</a:t>
            </a:r>
            <a:r>
              <a:rPr lang="en-US" sz="1800" dirty="0">
                <a:solidFill>
                  <a:schemeClr val="tx1"/>
                </a:solidFill>
                <a:latin typeface="Arial" charset="0"/>
              </a:rPr>
              <a:t>:</a:t>
            </a:r>
            <a:r>
              <a:rPr lang="sl-SI" sz="18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sl-SI" sz="1800" i="1" dirty="0">
                <a:solidFill>
                  <a:srgbClr val="FF3300"/>
                </a:solidFill>
                <a:latin typeface="Arial" charset="0"/>
              </a:rPr>
              <a:t>E</a:t>
            </a:r>
            <a:r>
              <a:rPr lang="en-US" sz="1800" i="1" dirty="0">
                <a:solidFill>
                  <a:srgbClr val="FF3300"/>
                </a:solidFill>
                <a:latin typeface="Arial" charset="0"/>
              </a:rPr>
              <a:t>~√(2m</a:t>
            </a:r>
            <a:r>
              <a:rPr lang="en-US" sz="1800" i="1" baseline="-25000" dirty="0">
                <a:solidFill>
                  <a:srgbClr val="FF3300"/>
                </a:solidFill>
                <a:latin typeface="Arial" charset="0"/>
              </a:rPr>
              <a:t>t</a:t>
            </a:r>
            <a:r>
              <a:rPr lang="en-US" sz="1800" i="1" dirty="0">
                <a:solidFill>
                  <a:srgbClr val="FF3300"/>
                </a:solidFill>
                <a:latin typeface="Arial" charset="0"/>
              </a:rPr>
              <a:t>c</a:t>
            </a:r>
            <a:r>
              <a:rPr lang="en-US" sz="1800" i="1" baseline="30000" dirty="0">
                <a:solidFill>
                  <a:srgbClr val="FF3300"/>
                </a:solidFill>
                <a:latin typeface="Arial" charset="0"/>
              </a:rPr>
              <a:t>2</a:t>
            </a:r>
            <a:r>
              <a:rPr lang="en-US" sz="1800" i="1" dirty="0">
                <a:solidFill>
                  <a:srgbClr val="FF3300"/>
                </a:solidFill>
                <a:latin typeface="Arial" charset="0"/>
              </a:rPr>
              <a:t>E</a:t>
            </a:r>
            <a:r>
              <a:rPr lang="en-US" sz="1800" i="1" baseline="-25000" dirty="0">
                <a:solidFill>
                  <a:srgbClr val="FF3300"/>
                </a:solidFill>
                <a:latin typeface="Arial" charset="0"/>
              </a:rPr>
              <a:t>p</a:t>
            </a:r>
            <a:r>
              <a:rPr lang="en-US" sz="1800" i="1" dirty="0">
                <a:solidFill>
                  <a:srgbClr val="FF3300"/>
                </a:solidFill>
                <a:latin typeface="Arial" charset="0"/>
              </a:rPr>
              <a:t>)</a:t>
            </a:r>
          </a:p>
          <a:p>
            <a:pPr lvl="2">
              <a:lnSpc>
                <a:spcPct val="90000"/>
              </a:lnSpc>
            </a:pPr>
            <a:r>
              <a:rPr lang="en-US" sz="1800" dirty="0" err="1">
                <a:solidFill>
                  <a:schemeClr val="tx1"/>
                </a:solidFill>
                <a:latin typeface="Arial" charset="0"/>
              </a:rPr>
              <a:t>Trkalnik</a:t>
            </a:r>
            <a:r>
              <a:rPr lang="en-US" sz="1800" dirty="0">
                <a:solidFill>
                  <a:schemeClr val="tx1"/>
                </a:solidFill>
                <a:latin typeface="Arial" charset="0"/>
              </a:rPr>
              <a:t>: </a:t>
            </a:r>
            <a:r>
              <a:rPr lang="en-US" sz="1800" i="1" dirty="0">
                <a:solidFill>
                  <a:srgbClr val="00CC00"/>
                </a:solidFill>
                <a:latin typeface="Arial" charset="0"/>
              </a:rPr>
              <a:t>E~2E</a:t>
            </a:r>
            <a:r>
              <a:rPr lang="en-US" sz="1800" i="1" baseline="-25000" dirty="0">
                <a:solidFill>
                  <a:srgbClr val="00CC00"/>
                </a:solidFill>
                <a:latin typeface="Arial" charset="0"/>
              </a:rPr>
              <a:t>p</a:t>
            </a:r>
            <a:endParaRPr lang="en-US" sz="1800" i="1" dirty="0">
              <a:solidFill>
                <a:srgbClr val="00CC00"/>
              </a:solidFill>
              <a:latin typeface="Arial" charset="0"/>
            </a:endParaRPr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</a:p>
        </p:txBody>
      </p:sp>
      <p:pic>
        <p:nvPicPr>
          <p:cNvPr id="303124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524000"/>
            <a:ext cx="3657600" cy="24749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303126" name="Rectangle 22"/>
          <p:cNvSpPr>
            <a:spLocks noChangeArrowheads="1"/>
          </p:cNvSpPr>
          <p:nvPr/>
        </p:nvSpPr>
        <p:spPr bwMode="auto">
          <a:xfrm>
            <a:off x="7696200" y="1524000"/>
            <a:ext cx="1447800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l-SI"/>
          </a:p>
        </p:txBody>
      </p:sp>
      <p:sp>
        <p:nvSpPr>
          <p:cNvPr id="303127" name="Rectangle 23"/>
          <p:cNvSpPr>
            <a:spLocks noChangeArrowheads="1"/>
          </p:cNvSpPr>
          <p:nvPr/>
        </p:nvSpPr>
        <p:spPr bwMode="auto">
          <a:xfrm>
            <a:off x="7924800" y="1524000"/>
            <a:ext cx="1219200" cy="914400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l-SI"/>
          </a:p>
        </p:txBody>
      </p:sp>
      <p:pic>
        <p:nvPicPr>
          <p:cNvPr id="303128" name="Picture 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5334000"/>
            <a:ext cx="1647825" cy="71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303129" name="Picture 2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77100" y="5334000"/>
            <a:ext cx="1866900" cy="742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grpSp>
        <p:nvGrpSpPr>
          <p:cNvPr id="303130" name="Group 26"/>
          <p:cNvGrpSpPr>
            <a:grpSpLocks/>
          </p:cNvGrpSpPr>
          <p:nvPr/>
        </p:nvGrpSpPr>
        <p:grpSpPr bwMode="auto">
          <a:xfrm>
            <a:off x="5410200" y="4267200"/>
            <a:ext cx="3733800" cy="990600"/>
            <a:chOff x="87" y="576"/>
            <a:chExt cx="5577" cy="1200"/>
          </a:xfrm>
        </p:grpSpPr>
        <p:pic>
          <p:nvPicPr>
            <p:cNvPr id="303131" name="Picture 2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7" y="576"/>
              <a:ext cx="5577" cy="1200"/>
            </a:xfrm>
            <a:prstGeom prst="rect">
              <a:avLst/>
            </a:prstGeom>
            <a:noFill/>
          </p:spPr>
        </p:pic>
        <p:sp>
          <p:nvSpPr>
            <p:cNvPr id="303132" name="Text Box 28"/>
            <p:cNvSpPr txBox="1">
              <a:spLocks noChangeArrowheads="1"/>
            </p:cNvSpPr>
            <p:nvPr/>
          </p:nvSpPr>
          <p:spPr bwMode="auto">
            <a:xfrm>
              <a:off x="4822" y="764"/>
              <a:ext cx="600" cy="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</a:pPr>
              <a:r>
                <a:rPr lang="en-GB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u</a:t>
              </a:r>
            </a:p>
          </p:txBody>
        </p:sp>
        <p:sp>
          <p:nvSpPr>
            <p:cNvPr id="303133" name="Text Box 29"/>
            <p:cNvSpPr txBox="1">
              <a:spLocks noChangeArrowheads="1"/>
            </p:cNvSpPr>
            <p:nvPr/>
          </p:nvSpPr>
          <p:spPr bwMode="auto">
            <a:xfrm>
              <a:off x="5029" y="1153"/>
              <a:ext cx="599" cy="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</a:pPr>
              <a:r>
                <a:rPr lang="en-GB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u</a:t>
              </a:r>
            </a:p>
          </p:txBody>
        </p:sp>
        <p:sp>
          <p:nvSpPr>
            <p:cNvPr id="303134" name="Text Box 30"/>
            <p:cNvSpPr txBox="1">
              <a:spLocks noChangeArrowheads="1"/>
            </p:cNvSpPr>
            <p:nvPr/>
          </p:nvSpPr>
          <p:spPr bwMode="auto">
            <a:xfrm>
              <a:off x="4595" y="1153"/>
              <a:ext cx="592" cy="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</a:pPr>
              <a:r>
                <a:rPr lang="en-GB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d</a:t>
              </a: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85789C-F8A7-854B-9E69-BB76C85DE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7333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A3040-8211-0794-1FE1-1F49CEF88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ATLAS – </a:t>
            </a:r>
            <a:r>
              <a:rPr lang="en-GB" dirty="0" err="1"/>
              <a:t>kalorimetra</a:t>
            </a:r>
            <a:r>
              <a:rPr lang="en-GB" dirty="0"/>
              <a:t>, </a:t>
            </a:r>
            <a:r>
              <a:rPr lang="en-GB" dirty="0" err="1"/>
              <a:t>mioni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8E8B75-2E4A-9970-89DB-4FEA1C1075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760"/>
            <a:ext cx="5638800" cy="5184576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sl-SI" altLang="en-US" sz="1600" dirty="0"/>
              <a:t>EM kalorimeter</a:t>
            </a:r>
          </a:p>
          <a:p>
            <a:pPr lvl="1">
              <a:lnSpc>
                <a:spcPct val="80000"/>
              </a:lnSpc>
            </a:pPr>
            <a:r>
              <a:rPr lang="sl-SI" altLang="en-US" sz="1400" dirty="0"/>
              <a:t>Vzorčevalni kalorimeter</a:t>
            </a:r>
          </a:p>
          <a:p>
            <a:pPr lvl="2">
              <a:lnSpc>
                <a:spcPct val="80000"/>
              </a:lnSpc>
            </a:pPr>
            <a:r>
              <a:rPr lang="sl-SI" altLang="en-US" sz="1200" dirty="0"/>
              <a:t>Aktivni del tekoči argon, v katerem nabiti delci EM plazu ionizirajo kapljevino</a:t>
            </a:r>
          </a:p>
          <a:p>
            <a:pPr lvl="2">
              <a:lnSpc>
                <a:spcPct val="80000"/>
              </a:lnSpc>
            </a:pPr>
            <a:r>
              <a:rPr lang="sl-SI" altLang="en-US" sz="1200" dirty="0"/>
              <a:t>Absorber svinčene plošče prevlečene s segmentiranimi bakrenimi elektrodami, ki zbirajo naboj iz argona; plošče zvite v harmoniko za čimkrajšo pot in hitro zbiranje naboja</a:t>
            </a:r>
          </a:p>
          <a:p>
            <a:pPr lvl="1">
              <a:lnSpc>
                <a:spcPct val="80000"/>
              </a:lnSpc>
            </a:pPr>
            <a:r>
              <a:rPr lang="sl-SI" altLang="en-US" sz="1400" dirty="0"/>
              <a:t>Celoten detektor v kriostatu na temperaturi tekočega dušika 77 K</a:t>
            </a:r>
          </a:p>
          <a:p>
            <a:pPr lvl="1">
              <a:lnSpc>
                <a:spcPct val="80000"/>
              </a:lnSpc>
            </a:pPr>
            <a:r>
              <a:rPr lang="sl-SI" altLang="en-US" sz="1400" dirty="0"/>
              <a:t>Meritev energjije elektronov in fotonov z ločljivostjo </a:t>
            </a:r>
            <a:r>
              <a:rPr lang="sl-SI" altLang="en-US" sz="1400" dirty="0">
                <a:solidFill>
                  <a:schemeClr val="tx1"/>
                </a:solidFill>
              </a:rPr>
              <a:t>1,5 %</a:t>
            </a:r>
            <a:r>
              <a:rPr lang="sl-SI" altLang="en-US" sz="1400" dirty="0"/>
              <a:t> pri E = 100 GeV</a:t>
            </a:r>
          </a:p>
          <a:p>
            <a:pPr lvl="1">
              <a:lnSpc>
                <a:spcPct val="80000"/>
              </a:lnSpc>
            </a:pPr>
            <a:r>
              <a:rPr lang="sl-SI" altLang="en-US" sz="1400" dirty="0"/>
              <a:t>Drobna segmentacija elektrod omogoča ločevanje posamičnih fotonov od tistih iz </a:t>
            </a:r>
            <a:r>
              <a:rPr lang="el-GR" altLang="en-US" sz="1400" i="1" dirty="0"/>
              <a:t>π</a:t>
            </a:r>
            <a:r>
              <a:rPr lang="sl-SI" altLang="en-US" sz="1400" i="1" baseline="30000" dirty="0"/>
              <a:t>0</a:t>
            </a:r>
            <a:r>
              <a:rPr lang="el-GR" altLang="en-US" sz="1400" i="1" dirty="0"/>
              <a:t>→ γ γ</a:t>
            </a:r>
            <a:endParaRPr lang="sl-SI" altLang="en-US" sz="1400" i="1" dirty="0"/>
          </a:p>
          <a:p>
            <a:pPr>
              <a:lnSpc>
                <a:spcPct val="80000"/>
              </a:lnSpc>
            </a:pPr>
            <a:r>
              <a:rPr lang="sl-SI" altLang="en-US" sz="1600" dirty="0"/>
              <a:t>Hadronski kalorimeter</a:t>
            </a:r>
          </a:p>
          <a:p>
            <a:pPr lvl="1">
              <a:lnSpc>
                <a:spcPct val="80000"/>
              </a:lnSpc>
            </a:pPr>
            <a:r>
              <a:rPr lang="sl-SI" altLang="en-US" sz="1400" dirty="0"/>
              <a:t>Vzorčevalni kalorimeter</a:t>
            </a:r>
          </a:p>
          <a:p>
            <a:pPr lvl="2">
              <a:lnSpc>
                <a:spcPct val="80000"/>
              </a:lnSpc>
            </a:pPr>
            <a:r>
              <a:rPr lang="sl-SI" altLang="en-US" sz="1200" dirty="0"/>
              <a:t>Aktivni del plošče iz plastičnega stintilatorja, v katerem nabiti delci hadronskega  plazu scintilirajo; nastalo svetlobo vodimo po sv</a:t>
            </a:r>
            <a:r>
              <a:rPr lang="en-US" altLang="en-US" sz="1200" dirty="0"/>
              <a:t>e</a:t>
            </a:r>
            <a:r>
              <a:rPr lang="sl-SI" altLang="en-US" sz="1200" dirty="0"/>
              <a:t>tlobnih vodnikih do fotopomnoževa</a:t>
            </a:r>
            <a:r>
              <a:rPr lang="en-US" altLang="en-US" sz="1200" dirty="0"/>
              <a:t>l</a:t>
            </a:r>
            <a:r>
              <a:rPr lang="sl-SI" altLang="en-US" sz="1200" dirty="0"/>
              <a:t>k  </a:t>
            </a:r>
          </a:p>
          <a:p>
            <a:pPr lvl="2">
              <a:lnSpc>
                <a:spcPct val="80000"/>
              </a:lnSpc>
            </a:pPr>
            <a:r>
              <a:rPr lang="sl-SI" altLang="en-US" sz="1200" dirty="0"/>
              <a:t>Absorber železo</a:t>
            </a:r>
          </a:p>
          <a:p>
            <a:pPr lvl="1">
              <a:lnSpc>
                <a:spcPct val="80000"/>
              </a:lnSpc>
            </a:pPr>
            <a:r>
              <a:rPr lang="sl-SI" altLang="en-US" sz="1400" dirty="0"/>
              <a:t>Moduli v obliki trapezoida se zložijo kot obok v valj</a:t>
            </a:r>
          </a:p>
          <a:p>
            <a:pPr lvl="1">
              <a:lnSpc>
                <a:spcPct val="80000"/>
              </a:lnSpc>
            </a:pPr>
            <a:r>
              <a:rPr lang="sl-SI" altLang="en-US" sz="1400" dirty="0"/>
              <a:t>Kalorimeter predstavlja hkrati povratni jarem tuljave notranjega detektorja</a:t>
            </a:r>
          </a:p>
          <a:p>
            <a:pPr lvl="1">
              <a:lnSpc>
                <a:spcPct val="80000"/>
              </a:lnSpc>
            </a:pPr>
            <a:endParaRPr lang="sl-SI" altLang="en-US" sz="1400" dirty="0"/>
          </a:p>
          <a:p>
            <a:pPr>
              <a:lnSpc>
                <a:spcPct val="80000"/>
              </a:lnSpc>
            </a:pPr>
            <a:r>
              <a:rPr lang="sl-SI" altLang="en-US" sz="1600" dirty="0"/>
              <a:t>Mionski detektor</a:t>
            </a:r>
          </a:p>
          <a:p>
            <a:pPr lvl="1">
              <a:lnSpc>
                <a:spcPct val="80000"/>
              </a:lnSpc>
            </a:pPr>
            <a:r>
              <a:rPr lang="sl-SI" altLang="en-US" sz="1400" dirty="0"/>
              <a:t>Dve vrsti plinskih detektorjev</a:t>
            </a:r>
          </a:p>
          <a:p>
            <a:pPr lvl="2">
              <a:lnSpc>
                <a:spcPct val="80000"/>
              </a:lnSpc>
            </a:pPr>
            <a:r>
              <a:rPr lang="sl-SI" altLang="en-US" sz="1200" dirty="0"/>
              <a:t>Hitri detektorji (TGC, CSC) za proženje</a:t>
            </a:r>
          </a:p>
          <a:p>
            <a:pPr lvl="2">
              <a:lnSpc>
                <a:spcPct val="80000"/>
              </a:lnSpc>
            </a:pPr>
            <a:r>
              <a:rPr lang="sl-SI" altLang="en-US" sz="1200" dirty="0"/>
              <a:t>Precizni detektorji (MDT, RPC) za natančno merjenje sledi</a:t>
            </a:r>
          </a:p>
          <a:p>
            <a:pPr lvl="1">
              <a:lnSpc>
                <a:spcPct val="80000"/>
              </a:lnSpc>
            </a:pPr>
            <a:r>
              <a:rPr lang="sl-SI" altLang="en-US" sz="1400" dirty="0"/>
              <a:t>Mionski sistem v supraprevodnem svitku; centralni del z zunanjijm  premerom </a:t>
            </a:r>
            <a:r>
              <a:rPr lang="sl-SI" altLang="en-US" sz="1400" dirty="0">
                <a:solidFill>
                  <a:schemeClr val="tx1"/>
                </a:solidFill>
              </a:rPr>
              <a:t>20 m</a:t>
            </a:r>
            <a:r>
              <a:rPr lang="sl-SI" altLang="en-US" sz="1400" dirty="0"/>
              <a:t>, dolžino </a:t>
            </a:r>
            <a:r>
              <a:rPr lang="sl-SI" altLang="en-US" sz="1400" dirty="0">
                <a:solidFill>
                  <a:schemeClr val="tx1"/>
                </a:solidFill>
              </a:rPr>
              <a:t>23</a:t>
            </a:r>
            <a:r>
              <a:rPr lang="en-US" altLang="en-US" sz="1400" dirty="0">
                <a:solidFill>
                  <a:schemeClr val="tx1"/>
                </a:solidFill>
              </a:rPr>
              <a:t>,</a:t>
            </a:r>
            <a:r>
              <a:rPr lang="sl-SI" altLang="en-US" sz="1400" dirty="0">
                <a:solidFill>
                  <a:schemeClr val="tx1"/>
                </a:solidFill>
              </a:rPr>
              <a:t>5 m</a:t>
            </a:r>
            <a:r>
              <a:rPr lang="sl-SI" altLang="en-US" sz="1400" dirty="0"/>
              <a:t>  in s poljem do </a:t>
            </a:r>
            <a:r>
              <a:rPr lang="sl-SI" altLang="en-US" sz="1400" dirty="0">
                <a:solidFill>
                  <a:schemeClr val="tx1"/>
                </a:solidFill>
              </a:rPr>
              <a:t>3</a:t>
            </a:r>
            <a:r>
              <a:rPr lang="en-US" altLang="en-US" sz="1400" dirty="0">
                <a:solidFill>
                  <a:schemeClr val="tx1"/>
                </a:solidFill>
              </a:rPr>
              <a:t>,</a:t>
            </a:r>
            <a:r>
              <a:rPr lang="sl-SI" altLang="en-US" sz="1400" dirty="0">
                <a:solidFill>
                  <a:schemeClr val="tx1"/>
                </a:solidFill>
              </a:rPr>
              <a:t>9 T, </a:t>
            </a:r>
            <a:r>
              <a:rPr lang="sl-SI" altLang="en-US" sz="1400" dirty="0"/>
              <a:t>zaprt s pokrovoma, v katerih je tudi toroidalno polje do </a:t>
            </a:r>
            <a:r>
              <a:rPr lang="sl-SI" altLang="en-US" sz="1400" dirty="0">
                <a:solidFill>
                  <a:schemeClr val="tx1"/>
                </a:solidFill>
              </a:rPr>
              <a:t>4,1 T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0CD434-DD30-9E22-F3C0-ECA31D8F3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91F68D-8CD9-693F-2739-DA95B3EDC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2388F-4295-536F-D2AA-F91872489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704E478E-B2F1-29DD-5740-894FF6EEFF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7387" y="1628800"/>
            <a:ext cx="2759323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94B00E5-973F-02C9-7E13-29BC179E43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1447" y="842153"/>
            <a:ext cx="1616458" cy="1488843"/>
          </a:xfrm>
          <a:prstGeom prst="rect">
            <a:avLst/>
          </a:prstGeom>
        </p:spPr>
      </p:pic>
      <p:pic>
        <p:nvPicPr>
          <p:cNvPr id="15364" name="Picture 4">
            <a:extLst>
              <a:ext uri="{FF2B5EF4-FFF2-40B4-BE49-F238E27FC236}">
                <a16:creationId xmlns:a16="http://schemas.microsoft.com/office/drawing/2014/main" id="{B42C8EAB-B0FE-CD17-AE40-DEB6BCECA7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7388" y="5013175"/>
            <a:ext cx="2756612" cy="1847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>
            <a:extLst>
              <a:ext uri="{FF2B5EF4-FFF2-40B4-BE49-F238E27FC236}">
                <a16:creationId xmlns:a16="http://schemas.microsoft.com/office/drawing/2014/main" id="{6466A169-34A8-2FD8-D20A-DC92AE92C0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4591" y="3165605"/>
            <a:ext cx="2756613" cy="1847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68360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C9691-C5FF-3514-25AB-6890223B0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ATLAS - </a:t>
            </a:r>
            <a:r>
              <a:rPr lang="sl-SI" altLang="en-US" dirty="0"/>
              <a:t>polvodniški sledilnik SCT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DD3DC-4E5D-003B-DC21-3D42E07D46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760"/>
            <a:ext cx="4906888" cy="504056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Glavni angažma slovenske skupine pri gradnji ATLAS</a:t>
            </a:r>
          </a:p>
          <a:p>
            <a:pPr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Srednji del sledilnika pri polmeru od 30 do 56 cm in </a:t>
            </a:r>
            <a:r>
              <a:rPr lang="en-US" altLang="en-US" sz="1200" dirty="0">
                <a:latin typeface="Arial" panose="020B0604020202020204" pitchFamily="34" charset="0"/>
              </a:rPr>
              <a:t>|</a:t>
            </a:r>
            <a:r>
              <a:rPr lang="sl-SI" altLang="en-US" sz="1200" i="1" dirty="0">
                <a:latin typeface="Arial" panose="020B0604020202020204" pitchFamily="34" charset="0"/>
              </a:rPr>
              <a:t>z</a:t>
            </a:r>
            <a:r>
              <a:rPr lang="en-US" altLang="en-US" sz="1200" dirty="0">
                <a:latin typeface="Arial" panose="020B0604020202020204" pitchFamily="34" charset="0"/>
              </a:rPr>
              <a:t>| &lt; 2.8 m</a:t>
            </a:r>
            <a:endParaRPr lang="sl-SI" altLang="en-US" sz="1200" dirty="0">
              <a:latin typeface="Arial" panose="020B0604020202020204" pitchFamily="34" charset="0"/>
            </a:endParaRPr>
          </a:p>
          <a:p>
            <a:pPr lvl="1"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Centralni valjasti del</a:t>
            </a:r>
          </a:p>
          <a:p>
            <a:pPr lvl="2">
              <a:lnSpc>
                <a:spcPct val="80000"/>
              </a:lnSpc>
            </a:pPr>
            <a:r>
              <a:rPr lang="sl-SI" altLang="en-US" sz="1000" dirty="0">
                <a:solidFill>
                  <a:schemeClr val="tx1"/>
                </a:solidFill>
                <a:latin typeface="Arial" panose="020B0604020202020204" pitchFamily="34" charset="0"/>
              </a:rPr>
              <a:t>2112</a:t>
            </a:r>
            <a:r>
              <a:rPr lang="sl-SI" altLang="en-US" sz="1000" dirty="0">
                <a:latin typeface="Arial" panose="020B0604020202020204" pitchFamily="34" charset="0"/>
              </a:rPr>
              <a:t> detektorskih modulov, vsak s po štirimi slilicijevimi mikropasovnimi senzorji, paroma </a:t>
            </a:r>
            <a:r>
              <a:rPr lang="en-US" altLang="en-US" sz="1000" dirty="0">
                <a:latin typeface="Arial" panose="020B0604020202020204" pitchFamily="34" charset="0"/>
              </a:rPr>
              <a:t>z</a:t>
            </a:r>
            <a:r>
              <a:rPr lang="sl-SI" altLang="en-US" sz="1000" dirty="0">
                <a:latin typeface="Arial" panose="020B0604020202020204" pitchFamily="34" charset="0"/>
              </a:rPr>
              <a:t>asukani </a:t>
            </a:r>
            <a:r>
              <a:rPr lang="en-US" altLang="en-US" sz="1000" dirty="0">
                <a:latin typeface="Arial" panose="020B0604020202020204" pitchFamily="34" charset="0"/>
              </a:rPr>
              <a:t>z</a:t>
            </a:r>
            <a:r>
              <a:rPr lang="sl-SI" altLang="en-US" sz="1000" dirty="0">
                <a:latin typeface="Arial" panose="020B0604020202020204" pitchFamily="34" charset="0"/>
              </a:rPr>
              <a:t>a 20 mrad</a:t>
            </a:r>
          </a:p>
          <a:p>
            <a:pPr lvl="2">
              <a:lnSpc>
                <a:spcPct val="80000"/>
              </a:lnSpc>
            </a:pPr>
            <a:r>
              <a:rPr lang="sl-SI" altLang="en-US" sz="1000" dirty="0">
                <a:latin typeface="Arial" panose="020B0604020202020204" pitchFamily="34" charset="0"/>
              </a:rPr>
              <a:t>Senzorji dimenzije </a:t>
            </a:r>
            <a:r>
              <a:rPr lang="en-US" altLang="en-US" sz="1000" dirty="0">
                <a:solidFill>
                  <a:schemeClr val="tx1"/>
                </a:solidFill>
                <a:latin typeface="Arial" panose="020B0604020202020204" pitchFamily="34" charset="0"/>
              </a:rPr>
              <a:t>~</a:t>
            </a:r>
            <a:r>
              <a:rPr lang="sl-SI" altLang="en-US" sz="1000" dirty="0">
                <a:solidFill>
                  <a:schemeClr val="tx1"/>
                </a:solidFill>
                <a:latin typeface="Arial" panose="020B0604020202020204" pitchFamily="34" charset="0"/>
              </a:rPr>
              <a:t>6x6 cm</a:t>
            </a:r>
            <a:r>
              <a:rPr lang="sl-SI" altLang="en-US" sz="1000" baseline="30000" dirty="0">
                <a:solidFill>
                  <a:schemeClr val="tx1"/>
                </a:solidFill>
                <a:latin typeface="Arial" panose="020B0604020202020204" pitchFamily="34" charset="0"/>
              </a:rPr>
              <a:t>2</a:t>
            </a:r>
            <a:r>
              <a:rPr lang="sl-SI" altLang="en-US" sz="1000" dirty="0">
                <a:latin typeface="Arial" panose="020B0604020202020204" pitchFamily="34" charset="0"/>
              </a:rPr>
              <a:t> s </a:t>
            </a:r>
            <a:r>
              <a:rPr lang="sl-SI" altLang="en-US" sz="1000" dirty="0">
                <a:solidFill>
                  <a:schemeClr val="tx1"/>
                </a:solidFill>
                <a:latin typeface="Arial" panose="020B0604020202020204" pitchFamily="34" charset="0"/>
              </a:rPr>
              <a:t>768</a:t>
            </a:r>
            <a:r>
              <a:rPr lang="sl-SI" altLang="en-US" sz="1000" dirty="0">
                <a:latin typeface="Arial" panose="020B0604020202020204" pitchFamily="34" charset="0"/>
              </a:rPr>
              <a:t> pasovi širine </a:t>
            </a:r>
            <a:r>
              <a:rPr lang="sl-SI" altLang="en-US" sz="1000" dirty="0">
                <a:solidFill>
                  <a:schemeClr val="tx1"/>
                </a:solidFill>
                <a:latin typeface="Arial" panose="020B0604020202020204" pitchFamily="34" charset="0"/>
              </a:rPr>
              <a:t>80 </a:t>
            </a:r>
            <a:r>
              <a:rPr lang="el-GR" altLang="en-US" sz="1000" dirty="0">
                <a:solidFill>
                  <a:schemeClr val="tx1"/>
                </a:solidFill>
                <a:latin typeface="Arial" panose="020B0604020202020204" pitchFamily="34" charset="0"/>
              </a:rPr>
              <a:t>μ</a:t>
            </a:r>
            <a:r>
              <a:rPr lang="sl-SI" altLang="en-US" sz="1000" dirty="0">
                <a:solidFill>
                  <a:schemeClr val="tx1"/>
                </a:solidFill>
                <a:latin typeface="Arial" panose="020B0604020202020204" pitchFamily="34" charset="0"/>
              </a:rPr>
              <a:t>m</a:t>
            </a:r>
          </a:p>
          <a:p>
            <a:pPr lvl="2">
              <a:lnSpc>
                <a:spcPct val="80000"/>
              </a:lnSpc>
            </a:pPr>
            <a:r>
              <a:rPr lang="sl-SI" altLang="en-US" sz="1000" dirty="0">
                <a:latin typeface="Arial" panose="020B0604020202020204" pitchFamily="34" charset="0"/>
              </a:rPr>
              <a:t>Nameščeni na štiri koncentrične valje iz karbonskih vlaken</a:t>
            </a:r>
            <a:endParaRPr lang="el-GR" altLang="en-US" sz="1000" dirty="0">
              <a:latin typeface="Arial" panose="020B0604020202020204" pitchFamily="34" charset="0"/>
            </a:endParaRPr>
          </a:p>
          <a:p>
            <a:pPr lvl="1"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Dva pokrova</a:t>
            </a:r>
          </a:p>
          <a:p>
            <a:pPr lvl="2">
              <a:lnSpc>
                <a:spcPct val="80000"/>
              </a:lnSpc>
            </a:pPr>
            <a:r>
              <a:rPr lang="sl-SI" altLang="en-US" sz="1000" dirty="0">
                <a:solidFill>
                  <a:schemeClr val="tx1"/>
                </a:solidFill>
                <a:latin typeface="Arial" panose="020B0604020202020204" pitchFamily="34" charset="0"/>
              </a:rPr>
              <a:t>1976</a:t>
            </a:r>
            <a:r>
              <a:rPr lang="sl-SI" altLang="en-US" sz="1000" dirty="0">
                <a:latin typeface="Arial" panose="020B0604020202020204" pitchFamily="34" charset="0"/>
              </a:rPr>
              <a:t> detektorskih modulov trapezne oblike</a:t>
            </a:r>
          </a:p>
          <a:p>
            <a:pPr lvl="2">
              <a:lnSpc>
                <a:spcPct val="80000"/>
              </a:lnSpc>
            </a:pPr>
            <a:r>
              <a:rPr lang="sl-SI" altLang="en-US" sz="1000" dirty="0">
                <a:latin typeface="Arial" panose="020B0604020202020204" pitchFamily="34" charset="0"/>
              </a:rPr>
              <a:t>Nameščeni na 9 diskov na vsaki strani, ki so vrinjeni v valj, vse strukture so i</a:t>
            </a:r>
            <a:r>
              <a:rPr lang="en-US" altLang="en-US" sz="1000" dirty="0">
                <a:latin typeface="Arial" panose="020B0604020202020204" pitchFamily="34" charset="0"/>
              </a:rPr>
              <a:t>z </a:t>
            </a:r>
            <a:r>
              <a:rPr lang="sl-SI" altLang="en-US" sz="1000" dirty="0">
                <a:latin typeface="Arial" panose="020B0604020202020204" pitchFamily="34" charset="0"/>
              </a:rPr>
              <a:t>karbonskih vlaken</a:t>
            </a:r>
          </a:p>
          <a:p>
            <a:pPr lvl="1"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Čitalna elektronika – 12 128-kanalnih integriranih vezij na hibridu ob senzorjih, povezava z ožičenjem</a:t>
            </a:r>
          </a:p>
          <a:p>
            <a:pPr lvl="1"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Elektronika ima 132 celic globoko matriko za spravljanje podatkov do prihoda prožilnega signala</a:t>
            </a:r>
          </a:p>
          <a:p>
            <a:pPr lvl="1"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Prenos podatkov in krmiljenje vezij po optični povezavi</a:t>
            </a:r>
          </a:p>
          <a:p>
            <a:pPr>
              <a:lnSpc>
                <a:spcPct val="80000"/>
              </a:lnSpc>
            </a:pPr>
            <a:r>
              <a:rPr lang="en-US" altLang="en-US" sz="1200" dirty="0" err="1">
                <a:latin typeface="Arial" panose="020B0604020202020204" pitchFamily="34" charset="0"/>
              </a:rPr>
              <a:t>Celoten</a:t>
            </a:r>
            <a:r>
              <a:rPr lang="en-US" altLang="en-US" sz="1200" dirty="0">
                <a:latin typeface="Arial" panose="020B0604020202020204" pitchFamily="34" charset="0"/>
              </a:rPr>
              <a:t> </a:t>
            </a:r>
            <a:r>
              <a:rPr lang="en-US" altLang="en-US" sz="1200" dirty="0" err="1">
                <a:latin typeface="Arial" panose="020B0604020202020204" pitchFamily="34" charset="0"/>
              </a:rPr>
              <a:t>detektor</a:t>
            </a:r>
            <a:r>
              <a:rPr lang="sl-SI" altLang="en-US" sz="1200" dirty="0">
                <a:latin typeface="Arial" panose="020B0604020202020204" pitchFamily="34" charset="0"/>
              </a:rPr>
              <a:t> </a:t>
            </a:r>
            <a:r>
              <a:rPr lang="sl-SI" altLang="en-US" sz="1200" dirty="0">
                <a:solidFill>
                  <a:schemeClr val="tx1"/>
                </a:solidFill>
                <a:latin typeface="Arial" panose="020B0604020202020204" pitchFamily="34" charset="0"/>
              </a:rPr>
              <a:t>63 m</a:t>
            </a:r>
            <a:r>
              <a:rPr lang="sl-SI" altLang="en-US" sz="1200" baseline="30000" dirty="0">
                <a:solidFill>
                  <a:schemeClr val="tx1"/>
                </a:solidFill>
                <a:latin typeface="Arial" panose="020B0604020202020204" pitchFamily="34" charset="0"/>
              </a:rPr>
              <a:t>2</a:t>
            </a:r>
            <a:r>
              <a:rPr lang="sl-SI" altLang="en-US" sz="1200" dirty="0">
                <a:latin typeface="Arial" panose="020B0604020202020204" pitchFamily="34" charset="0"/>
              </a:rPr>
              <a:t> silicijevih senzorjev in </a:t>
            </a:r>
            <a:r>
              <a:rPr lang="sl-SI" altLang="en-US" sz="1200" dirty="0">
                <a:solidFill>
                  <a:schemeClr val="tx1"/>
                </a:solidFill>
                <a:latin typeface="Arial" panose="020B0604020202020204" pitchFamily="34" charset="0"/>
              </a:rPr>
              <a:t>6,3 M</a:t>
            </a:r>
            <a:r>
              <a:rPr lang="sl-SI" altLang="en-US" sz="1200" dirty="0">
                <a:latin typeface="Arial" panose="020B0604020202020204" pitchFamily="34" charset="0"/>
              </a:rPr>
              <a:t> bralnih kanalov</a:t>
            </a:r>
            <a:endParaRPr lang="en-US" altLang="en-US" sz="1200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en-US" altLang="en-US" sz="1200" dirty="0" err="1">
                <a:latin typeface="Arial" panose="020B0604020202020204" pitchFamily="34" charset="0"/>
              </a:rPr>
              <a:t>Sevalno</a:t>
            </a:r>
            <a:r>
              <a:rPr lang="en-US" altLang="en-US" sz="1200" dirty="0">
                <a:latin typeface="Arial" panose="020B0604020202020204" pitchFamily="34" charset="0"/>
              </a:rPr>
              <a:t> polje v 10 </a:t>
            </a:r>
            <a:r>
              <a:rPr lang="en-US" altLang="en-US" sz="1200" dirty="0" err="1">
                <a:latin typeface="Arial" panose="020B0604020202020204" pitchFamily="34" charset="0"/>
              </a:rPr>
              <a:t>letih</a:t>
            </a:r>
            <a:r>
              <a:rPr lang="en-US" altLang="en-US" sz="1200" dirty="0">
                <a:latin typeface="Arial" panose="020B0604020202020204" pitchFamily="34" charset="0"/>
              </a:rPr>
              <a:t> </a:t>
            </a:r>
            <a:r>
              <a:rPr lang="en-US" altLang="en-US" sz="1200" dirty="0" err="1">
                <a:latin typeface="Arial" panose="020B0604020202020204" pitchFamily="34" charset="0"/>
              </a:rPr>
              <a:t>obratovanja</a:t>
            </a:r>
            <a:r>
              <a:rPr lang="en-US" altLang="en-US" sz="1200" dirty="0">
                <a:latin typeface="Arial" panose="020B0604020202020204" pitchFamily="34" charset="0"/>
              </a:rPr>
              <a:t> do </a:t>
            </a:r>
            <a:r>
              <a:rPr lang="en-US" altLang="en-US" sz="1200" dirty="0">
                <a:solidFill>
                  <a:schemeClr val="tx1"/>
                </a:solidFill>
                <a:latin typeface="Arial" panose="020B0604020202020204" pitchFamily="34" charset="0"/>
              </a:rPr>
              <a:t>100 </a:t>
            </a:r>
            <a:r>
              <a:rPr lang="en-US" altLang="en-US" sz="1200" dirty="0" err="1">
                <a:solidFill>
                  <a:schemeClr val="tx1"/>
                </a:solidFill>
                <a:latin typeface="Arial" panose="020B0604020202020204" pitchFamily="34" charset="0"/>
              </a:rPr>
              <a:t>kGy</a:t>
            </a:r>
            <a:r>
              <a:rPr lang="en-US" altLang="en-US" sz="1200" dirty="0">
                <a:latin typeface="Arial" panose="020B0604020202020204" pitchFamily="34" charset="0"/>
              </a:rPr>
              <a:t> in </a:t>
            </a:r>
            <a:r>
              <a:rPr lang="en-US" altLang="en-US" sz="1200" dirty="0">
                <a:solidFill>
                  <a:schemeClr val="tx1"/>
                </a:solidFill>
                <a:latin typeface="Arial" panose="020B0604020202020204" pitchFamily="34" charset="0"/>
              </a:rPr>
              <a:t>2x10</a:t>
            </a:r>
            <a:r>
              <a:rPr lang="en-US" altLang="en-US" sz="1200" baseline="30000" dirty="0">
                <a:solidFill>
                  <a:schemeClr val="tx1"/>
                </a:solidFill>
                <a:latin typeface="Arial" panose="020B0604020202020204" pitchFamily="34" charset="0"/>
              </a:rPr>
              <a:t>14</a:t>
            </a:r>
            <a:r>
              <a:rPr lang="en-US" altLang="en-US" sz="12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altLang="en-US" sz="1200" dirty="0" err="1">
                <a:solidFill>
                  <a:schemeClr val="tx1"/>
                </a:solidFill>
                <a:latin typeface="Arial" panose="020B0604020202020204" pitchFamily="34" charset="0"/>
              </a:rPr>
              <a:t>delcev</a:t>
            </a:r>
            <a:r>
              <a:rPr lang="en-US" altLang="en-US" sz="1200" dirty="0">
                <a:solidFill>
                  <a:schemeClr val="tx1"/>
                </a:solidFill>
                <a:latin typeface="Arial" panose="020B0604020202020204" pitchFamily="34" charset="0"/>
              </a:rPr>
              <a:t>/cm</a:t>
            </a:r>
            <a:r>
              <a:rPr lang="en-US" altLang="en-US" sz="1200" baseline="30000" dirty="0">
                <a:solidFill>
                  <a:schemeClr val="tx1"/>
                </a:solidFill>
                <a:latin typeface="Arial" panose="020B0604020202020204" pitchFamily="34" charset="0"/>
              </a:rPr>
              <a:t>2</a:t>
            </a:r>
          </a:p>
          <a:p>
            <a:pPr>
              <a:lnSpc>
                <a:spcPct val="80000"/>
              </a:lnSpc>
            </a:pPr>
            <a:r>
              <a:rPr lang="en-US" altLang="en-US" sz="1200" dirty="0">
                <a:solidFill>
                  <a:schemeClr val="tx1"/>
                </a:solidFill>
                <a:latin typeface="Arial" panose="020B0604020202020204" pitchFamily="34" charset="0"/>
              </a:rPr>
              <a:t>4096</a:t>
            </a:r>
            <a:r>
              <a:rPr lang="en-US" altLang="en-US" sz="1200" dirty="0">
                <a:latin typeface="Arial" panose="020B0604020202020204" pitchFamily="34" charset="0"/>
              </a:rPr>
              <a:t> </a:t>
            </a:r>
            <a:r>
              <a:rPr lang="en-US" altLang="en-US" sz="1200" dirty="0" err="1">
                <a:latin typeface="Arial" panose="020B0604020202020204" pitchFamily="34" charset="0"/>
              </a:rPr>
              <a:t>modulov</a:t>
            </a:r>
            <a:r>
              <a:rPr lang="en-US" altLang="en-US" sz="1200" dirty="0">
                <a:latin typeface="Arial" panose="020B0604020202020204" pitchFamily="34" charset="0"/>
              </a:rPr>
              <a:t> </a:t>
            </a:r>
            <a:r>
              <a:rPr lang="en-US" altLang="en-US" sz="1200" dirty="0" err="1">
                <a:latin typeface="Arial" panose="020B0604020202020204" pitchFamily="34" charset="0"/>
              </a:rPr>
              <a:t>tro</a:t>
            </a:r>
            <a:r>
              <a:rPr lang="sl-SI" altLang="en-US" sz="1200" dirty="0">
                <a:latin typeface="Arial" panose="020B0604020202020204" pitchFamily="34" charset="0"/>
              </a:rPr>
              <a:t>ši </a:t>
            </a:r>
            <a:r>
              <a:rPr lang="en-US" altLang="en-US" sz="1200" dirty="0">
                <a:solidFill>
                  <a:srgbClr val="FF0000"/>
                </a:solidFill>
                <a:latin typeface="Arial" panose="020B0604020202020204" pitchFamily="34" charset="0"/>
              </a:rPr>
              <a:t>~40 kW</a:t>
            </a:r>
            <a:r>
              <a:rPr lang="en-US" altLang="en-US" sz="1200" dirty="0">
                <a:latin typeface="Arial" panose="020B0604020202020204" pitchFamily="34" charset="0"/>
              </a:rPr>
              <a:t> </a:t>
            </a:r>
            <a:r>
              <a:rPr lang="en-US" altLang="en-US" sz="1200" dirty="0" err="1">
                <a:latin typeface="Arial" panose="020B0604020202020204" pitchFamily="34" charset="0"/>
              </a:rPr>
              <a:t>mo</a:t>
            </a:r>
            <a:r>
              <a:rPr lang="sl-SI" altLang="en-US" sz="1200" dirty="0">
                <a:latin typeface="Arial" panose="020B0604020202020204" pitchFamily="34" charset="0"/>
              </a:rPr>
              <a:t>či, hlajenje z izhlapevanjem freona, okoli 150 “hladilnikov”  SCT </a:t>
            </a:r>
            <a:r>
              <a:rPr lang="en-US" altLang="en-US" sz="1200" dirty="0" err="1">
                <a:latin typeface="Arial" panose="020B0604020202020204" pitchFamily="34" charset="0"/>
              </a:rPr>
              <a:t>hla</a:t>
            </a:r>
            <a:r>
              <a:rPr lang="sl-SI" altLang="en-US" sz="1200" dirty="0">
                <a:latin typeface="Arial" panose="020B0604020202020204" pitchFamily="34" charset="0"/>
              </a:rPr>
              <a:t>di</a:t>
            </a:r>
            <a:r>
              <a:rPr lang="en-US" altLang="en-US" sz="1200" dirty="0">
                <a:latin typeface="Arial" panose="020B0604020202020204" pitchFamily="34" charset="0"/>
              </a:rPr>
              <a:t> </a:t>
            </a:r>
            <a:r>
              <a:rPr lang="en-US" altLang="en-US" sz="1200" dirty="0" err="1">
                <a:latin typeface="Arial" panose="020B0604020202020204" pitchFamily="34" charset="0"/>
              </a:rPr>
              <a:t>na</a:t>
            </a:r>
            <a:r>
              <a:rPr lang="en-US" altLang="en-US" sz="1200" dirty="0">
                <a:latin typeface="Arial" panose="020B0604020202020204" pitchFamily="34" charset="0"/>
              </a:rPr>
              <a:t> </a:t>
            </a:r>
            <a:r>
              <a:rPr lang="en-US" altLang="en-US" sz="1200" dirty="0">
                <a:solidFill>
                  <a:schemeClr val="accent1"/>
                </a:solidFill>
                <a:latin typeface="Arial" panose="020B0604020202020204" pitchFamily="34" charset="0"/>
              </a:rPr>
              <a:t>-7°C</a:t>
            </a:r>
          </a:p>
          <a:p>
            <a:pPr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Izdelava detektorskih modulov</a:t>
            </a:r>
          </a:p>
          <a:p>
            <a:pPr lvl="1"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Porazdeljena izdelava v 11 središčih (4 centralne, 7 pokrovne)</a:t>
            </a:r>
          </a:p>
          <a:p>
            <a:pPr lvl="1"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Izdelava traja</a:t>
            </a:r>
            <a:r>
              <a:rPr lang="en-US" altLang="en-US" sz="1200" dirty="0">
                <a:latin typeface="Arial" panose="020B0604020202020204" pitchFamily="34" charset="0"/>
              </a:rPr>
              <a:t>la</a:t>
            </a:r>
            <a:r>
              <a:rPr lang="sl-SI" altLang="en-US" sz="1200" dirty="0">
                <a:latin typeface="Arial" panose="020B0604020202020204" pitchFamily="34" charset="0"/>
              </a:rPr>
              <a:t> </a:t>
            </a:r>
            <a:r>
              <a:rPr lang="en-US" altLang="en-US" sz="1200" dirty="0">
                <a:latin typeface="Arial" panose="020B0604020202020204" pitchFamily="34" charset="0"/>
              </a:rPr>
              <a:t>~2 </a:t>
            </a:r>
            <a:r>
              <a:rPr lang="en-US" altLang="en-US" sz="1200" dirty="0" err="1">
                <a:latin typeface="Arial" panose="020B0604020202020204" pitchFamily="34" charset="0"/>
              </a:rPr>
              <a:t>leti</a:t>
            </a:r>
            <a:endParaRPr lang="sl-SI" altLang="en-US" sz="1200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Montaža modulov na strukture</a:t>
            </a:r>
          </a:p>
          <a:p>
            <a:pPr lvl="1"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Oxford centralni del, Liverpool in NIKHEF vsak svoj pokrov</a:t>
            </a:r>
            <a:endParaRPr lang="en-US" altLang="en-US" sz="1200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en-US" altLang="en-US" sz="1200" dirty="0">
                <a:latin typeface="Arial" panose="020B0604020202020204" pitchFamily="34" charset="0"/>
              </a:rPr>
              <a:t>Ko</a:t>
            </a:r>
            <a:r>
              <a:rPr lang="sl-SI" altLang="en-US" sz="1200" dirty="0">
                <a:latin typeface="Arial" panose="020B0604020202020204" pitchFamily="34" charset="0"/>
              </a:rPr>
              <a:t>nčni preizkus in sestavljanje s TRT - CERN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33E57B-C153-2E86-E830-693659ECE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327A4C-65D0-D623-DF73-6A5B5CD87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52449D-CB4C-F561-8653-317A45047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485796-BF1F-A0BB-03BE-49B9176A0D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1267889"/>
            <a:ext cx="3302000" cy="2590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AE7B89F-8920-62FB-93FA-4672305E06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387" y="4091735"/>
            <a:ext cx="3280733" cy="24471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FCD0F60-2025-CBD1-F33F-44E08E37FA59}"/>
              </a:ext>
            </a:extLst>
          </p:cNvPr>
          <p:cNvSpPr txBox="1"/>
          <p:nvPr/>
        </p:nvSpPr>
        <p:spPr>
          <a:xfrm>
            <a:off x="6282340" y="6171684"/>
            <a:ext cx="2734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chemeClr val="bg1"/>
                </a:solidFill>
              </a:rPr>
              <a:t>Zunanji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valj</a:t>
            </a:r>
            <a:r>
              <a:rPr lang="en-GB" dirty="0">
                <a:solidFill>
                  <a:schemeClr val="bg1"/>
                </a:solidFill>
              </a:rPr>
              <a:t> s ~1000 moduli</a:t>
            </a:r>
          </a:p>
        </p:txBody>
      </p:sp>
    </p:spTree>
    <p:extLst>
      <p:ext uri="{BB962C8B-B14F-4D97-AF65-F5344CB8AC3E}">
        <p14:creationId xmlns:p14="http://schemas.microsoft.com/office/powerpoint/2010/main" val="15325352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Rectangle 2">
            <a:extLst>
              <a:ext uri="{FF2B5EF4-FFF2-40B4-BE49-F238E27FC236}">
                <a16:creationId xmlns:a16="http://schemas.microsoft.com/office/drawing/2014/main" id="{6B652249-C31F-8B29-D798-7372A3DCD7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altLang="en-US" dirty="0"/>
              <a:t>Velika fleksibilna tiskana vezja</a:t>
            </a:r>
            <a:endParaRPr lang="en-US" altLang="en-US" dirty="0"/>
          </a:p>
        </p:txBody>
      </p:sp>
      <p:sp>
        <p:nvSpPr>
          <p:cNvPr id="362499" name="Rectangle 3">
            <a:extLst>
              <a:ext uri="{FF2B5EF4-FFF2-40B4-BE49-F238E27FC236}">
                <a16:creationId xmlns:a16="http://schemas.microsoft.com/office/drawing/2014/main" id="{C8E18AAC-CB41-B2DD-095E-533B563999A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1384" y="1315790"/>
            <a:ext cx="4622800" cy="504056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1200" dirty="0">
                <a:latin typeface="Arial" panose="020B0604020202020204" pitchFamily="34" charset="0"/>
              </a:rPr>
              <a:t>SCT moduli </a:t>
            </a:r>
            <a:r>
              <a:rPr lang="en-US" altLang="en-US" sz="1200" dirty="0" err="1">
                <a:latin typeface="Arial" panose="020B0604020202020204" pitchFamily="34" charset="0"/>
              </a:rPr>
              <a:t>protrebujejo</a:t>
            </a:r>
            <a:r>
              <a:rPr lang="en-US" altLang="en-US" sz="1200" dirty="0">
                <a:latin typeface="Arial" panose="020B0604020202020204" pitchFamily="34" charset="0"/>
              </a:rPr>
              <a:t> </a:t>
            </a:r>
            <a:r>
              <a:rPr lang="en-US" altLang="en-US" sz="1200" dirty="0" err="1">
                <a:latin typeface="Arial" panose="020B0604020202020204" pitchFamily="34" charset="0"/>
              </a:rPr>
              <a:t>napajanje</a:t>
            </a:r>
            <a:r>
              <a:rPr lang="en-US" altLang="en-US" sz="1200" dirty="0">
                <a:latin typeface="Arial" panose="020B0604020202020204" pitchFamily="34" charset="0"/>
              </a:rPr>
              <a:t> za se</a:t>
            </a:r>
            <a:r>
              <a:rPr lang="sl-SI" altLang="en-US" sz="1200" dirty="0">
                <a:latin typeface="Arial" panose="020B0604020202020204" pitchFamily="34" charset="0"/>
              </a:rPr>
              <a:t>zorje, čitalno elektroniko in optični prenos</a:t>
            </a:r>
          </a:p>
          <a:p>
            <a:pPr lvl="1"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Skupaj 16 linij z do 1 A toka in 500 V napetosti</a:t>
            </a:r>
          </a:p>
          <a:p>
            <a:pPr lvl="1"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Klasični kabli zavzamejo preveč prostora</a:t>
            </a:r>
          </a:p>
          <a:p>
            <a:pPr lvl="1"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Rešitev – napajanje s fleksibilnimi tiskanimi vezji</a:t>
            </a:r>
          </a:p>
          <a:p>
            <a:pPr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Dodatne zahteve</a:t>
            </a:r>
          </a:p>
          <a:p>
            <a:pPr lvl="1"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Sevalne doze do 100 kGy – sevalna odpornost mateialov: Kapton</a:t>
            </a:r>
            <a:r>
              <a:rPr lang="en-US" altLang="en-US" sz="1200" baseline="30000" dirty="0">
                <a:latin typeface="Arial" panose="020B0604020202020204" pitchFamily="34" charset="0"/>
              </a:rPr>
              <a:t>®</a:t>
            </a:r>
            <a:endParaRPr lang="en-US" altLang="en-US" sz="1200" baseline="-25000" dirty="0">
              <a:latin typeface="Arial" panose="020B0604020202020204" pitchFamily="34" charset="0"/>
            </a:endParaRPr>
          </a:p>
          <a:p>
            <a:pPr lvl="1"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Minimizacija materiala v sledilniku – prevodnik aluminij (štirikrat boljši od bakra), v pokrovih zaradi mehanskih lastnosti baker</a:t>
            </a:r>
          </a:p>
          <a:p>
            <a:pPr lvl="1"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Dolžina do štiri metre</a:t>
            </a:r>
          </a:p>
          <a:p>
            <a:pPr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Težava</a:t>
            </a:r>
          </a:p>
          <a:p>
            <a:pPr lvl="1"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Vezja na laminatih aluminij-Kapton</a:t>
            </a:r>
            <a:r>
              <a:rPr lang="en-US" altLang="en-US" sz="1200" baseline="30000" dirty="0">
                <a:latin typeface="Arial" panose="020B0604020202020204" pitchFamily="34" charset="0"/>
              </a:rPr>
              <a:t>®</a:t>
            </a:r>
            <a:r>
              <a:rPr lang="sl-SI" altLang="en-US" sz="1200" baseline="30000" dirty="0">
                <a:latin typeface="Arial" panose="020B0604020202020204" pitchFamily="34" charset="0"/>
              </a:rPr>
              <a:t> </a:t>
            </a:r>
            <a:r>
              <a:rPr lang="sl-SI" altLang="en-US" sz="1200" dirty="0">
                <a:latin typeface="Arial" panose="020B0604020202020204" pitchFamily="34" charset="0"/>
              </a:rPr>
              <a:t> izdelujejo le redki proizvajalci</a:t>
            </a:r>
          </a:p>
          <a:p>
            <a:pPr lvl="1">
              <a:lnSpc>
                <a:spcPct val="80000"/>
              </a:lnSpc>
            </a:pPr>
            <a:r>
              <a:rPr lang="sl-SI" altLang="en-US" sz="1200" dirty="0">
                <a:latin typeface="Arial" panose="020B0604020202020204" pitchFamily="34" charset="0"/>
              </a:rPr>
              <a:t>Nihče pa ne nudi  tehnologije za izdelavo dimenzij preko 1,8 metra</a:t>
            </a:r>
          </a:p>
          <a:p>
            <a:pPr lvl="1">
              <a:lnSpc>
                <a:spcPct val="80000"/>
              </a:lnSpc>
            </a:pPr>
            <a:endParaRPr lang="en-US" altLang="en-US" sz="1200" dirty="0">
              <a:latin typeface="Arial" panose="020B0604020202020204" pitchFamily="34" charset="0"/>
            </a:endParaRPr>
          </a:p>
          <a:p>
            <a:pPr lvl="1">
              <a:lnSpc>
                <a:spcPct val="80000"/>
              </a:lnSpc>
            </a:pPr>
            <a:endParaRPr lang="sl-SI" altLang="en-US" sz="1200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el-GR" altLang="en-US" sz="1200" dirty="0">
              <a:latin typeface="Arial" panose="020B0604020202020204" pitchFamily="34" charset="0"/>
            </a:endParaRPr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5C839633-E3CC-C84F-C6D1-FB1678E78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altLang="en-US"/>
              <a:t>CERN, 10.9.2025</a:t>
            </a:r>
            <a:endParaRPr lang="en-US" altLang="en-US" dirty="0"/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0784E007-0738-8C02-21F8-E8A50149A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M.Mikuž: Detektorji</a:t>
            </a:r>
          </a:p>
        </p:txBody>
      </p:sp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16B6D506-51F0-BAA6-6C7A-25750478F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Marko Miku</a:t>
            </a:r>
            <a:r>
              <a:rPr lang="sl-SI" altLang="en-US"/>
              <a:t>ž      </a:t>
            </a:r>
            <a:fld id="{5BB27A1C-21DF-BD46-A627-5590FE740866}" type="slidenum">
              <a:rPr lang="en-US" altLang="en-US"/>
              <a:pPr/>
              <a:t>22</a:t>
            </a:fld>
            <a:endParaRPr lang="en-US" altLang="en-US"/>
          </a:p>
        </p:txBody>
      </p:sp>
      <p:pic>
        <p:nvPicPr>
          <p:cNvPr id="362500" name="Picture 4">
            <a:extLst>
              <a:ext uri="{FF2B5EF4-FFF2-40B4-BE49-F238E27FC236}">
                <a16:creationId xmlns:a16="http://schemas.microsoft.com/office/drawing/2014/main" id="{927D53A1-0D1A-85C4-B72A-740C537B64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0" y="4191000"/>
            <a:ext cx="27432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2501" name="Picture 5">
            <a:extLst>
              <a:ext uri="{FF2B5EF4-FFF2-40B4-BE49-F238E27FC236}">
                <a16:creationId xmlns:a16="http://schemas.microsoft.com/office/drawing/2014/main" id="{E3FD61AD-B836-3DDF-698E-089290CE6A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5800" y="4191000"/>
            <a:ext cx="1874838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2502" name="Picture 6">
            <a:extLst>
              <a:ext uri="{FF2B5EF4-FFF2-40B4-BE49-F238E27FC236}">
                <a16:creationId xmlns:a16="http://schemas.microsoft.com/office/drawing/2014/main" id="{E861E787-457F-F28D-C82C-FADEECFD95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2600" y="1143000"/>
            <a:ext cx="2311400" cy="308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2503" name="Text Box 7">
            <a:extLst>
              <a:ext uri="{FF2B5EF4-FFF2-40B4-BE49-F238E27FC236}">
                <a16:creationId xmlns:a16="http://schemas.microsoft.com/office/drawing/2014/main" id="{759C464A-2861-280B-3E98-8A673DFAF6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6400"/>
            <a:ext cx="1698625" cy="69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l-SI" altLang="en-US">
                <a:latin typeface="Comic Sans MS" panose="030F0902030302020204" pitchFamily="66" charset="0"/>
              </a:rPr>
              <a:t>Osvetljevalnik</a:t>
            </a:r>
          </a:p>
          <a:p>
            <a:r>
              <a:rPr lang="sl-SI" altLang="en-US">
                <a:latin typeface="Comic Sans MS" panose="030F0902030302020204" pitchFamily="66" charset="0"/>
              </a:rPr>
              <a:t>BALDER</a:t>
            </a:r>
            <a:endParaRPr lang="en-GB" altLang="en-US">
              <a:latin typeface="Comic Sans MS" panose="030F0902030302020204" pitchFamily="66" charset="0"/>
            </a:endParaRPr>
          </a:p>
        </p:txBody>
      </p:sp>
      <p:sp>
        <p:nvSpPr>
          <p:cNvPr id="362507" name="Rectangle 11">
            <a:extLst>
              <a:ext uri="{FF2B5EF4-FFF2-40B4-BE49-F238E27FC236}">
                <a16:creationId xmlns:a16="http://schemas.microsoft.com/office/drawing/2014/main" id="{81BAFADF-63E3-D56F-ACDE-ACD303DDAE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384" y="4300464"/>
            <a:ext cx="44958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buChar char="•"/>
              <a:defRPr sz="2000">
                <a:solidFill>
                  <a:srgbClr val="FFFF00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1pPr>
            <a:lvl2pPr marL="742950" indent="-285750" algn="l">
              <a:buChar char="–"/>
              <a:defRPr sz="2000">
                <a:solidFill>
                  <a:srgbClr val="FF99CC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2pPr>
            <a:lvl3pPr marL="1143000" indent="-228600" algn="l">
              <a:buChar char="•"/>
              <a:defRPr>
                <a:solidFill>
                  <a:srgbClr val="99FF66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3pPr>
            <a:lvl4pPr marL="1600200" indent="-228600" algn="l">
              <a:buChar char="–"/>
              <a:defRPr sz="1600">
                <a:solidFill>
                  <a:srgbClr val="996633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4pPr>
            <a:lvl5pPr marL="2057400" indent="-228600" algn="l">
              <a:buChar char="»"/>
              <a:defRPr sz="1600">
                <a:solidFill>
                  <a:srgbClr val="FFFFCC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FFFFCC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FFFFCC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FFFFCC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FFFFCC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Font typeface="Arial" pitchFamily="34" charset="0"/>
            </a:pPr>
            <a:r>
              <a:rPr lang="sl-SI" altLang="en-US" sz="1200" dirty="0">
                <a:solidFill>
                  <a:schemeClr val="tx2"/>
                </a:solidFill>
                <a:latin typeface="Arial" panose="020B0604020202020204" pitchFamily="34" charset="0"/>
                <a:cs typeface="+mn-cs"/>
              </a:rPr>
              <a:t>Rešitev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sl-SI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+mn-cs"/>
              </a:rPr>
              <a:t>Namenski razvoj tehnologije za izdelavo fleksibilnih vezij na laminatih aluminij/baker-Kapton</a:t>
            </a:r>
            <a:r>
              <a:rPr lang="en-US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+mn-cs"/>
              </a:rPr>
              <a:t>®</a:t>
            </a:r>
            <a:r>
              <a:rPr lang="sl-SI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+mn-cs"/>
              </a:rPr>
              <a:t> 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sl-SI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+mn-cs"/>
              </a:rPr>
              <a:t>Razvoj Odsek F-9 IJS in ELGO-LINE, Cerknica v sodelovanju z:</a:t>
            </a:r>
          </a:p>
          <a:p>
            <a:pPr lvl="2"/>
            <a:r>
              <a:rPr lang="sl-SI" altLang="en-US" sz="1200" dirty="0">
                <a:solidFill>
                  <a:schemeClr val="accent2"/>
                </a:solidFill>
                <a:latin typeface="Arial" panose="020B0604020202020204" pitchFamily="34" charset="0"/>
              </a:rPr>
              <a:t>NTC IJS</a:t>
            </a:r>
          </a:p>
          <a:p>
            <a:pPr lvl="2"/>
            <a:r>
              <a:rPr lang="sl-SI" altLang="en-US" sz="1200" dirty="0">
                <a:solidFill>
                  <a:schemeClr val="accent2"/>
                </a:solidFill>
                <a:latin typeface="Arial" panose="020B0604020202020204" pitchFamily="34" charset="0"/>
              </a:rPr>
              <a:t>Balder d.o.o., Ljubljana</a:t>
            </a:r>
          </a:p>
          <a:p>
            <a:pPr lvl="2"/>
            <a:r>
              <a:rPr lang="sl-SI" altLang="en-US" sz="1200" dirty="0">
                <a:solidFill>
                  <a:schemeClr val="accent2"/>
                </a:solidFill>
                <a:latin typeface="Arial" panose="020B0604020202020204" pitchFamily="34" charset="0"/>
              </a:rPr>
              <a:t>FDS Research d.o.o., Trzin</a:t>
            </a:r>
          </a:p>
          <a:p>
            <a:pPr lvl="2"/>
            <a:r>
              <a:rPr lang="sl-SI" altLang="en-US" sz="1200" dirty="0">
                <a:solidFill>
                  <a:schemeClr val="accent2"/>
                </a:solidFill>
                <a:latin typeface="Arial" panose="020B0604020202020204" pitchFamily="34" charset="0"/>
              </a:rPr>
              <a:t>Apel d.o.o., Ljubljana</a:t>
            </a:r>
          </a:p>
          <a:p>
            <a:pPr>
              <a:lnSpc>
                <a:spcPct val="80000"/>
              </a:lnSpc>
            </a:pPr>
            <a:endParaRPr lang="el-GR" altLang="en-US" sz="12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62508" name="Text Box 12">
            <a:extLst>
              <a:ext uri="{FF2B5EF4-FFF2-40B4-BE49-F238E27FC236}">
                <a16:creationId xmlns:a16="http://schemas.microsoft.com/office/drawing/2014/main" id="{53EFE378-D41D-27CE-40AB-431913B464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2800" y="3352800"/>
            <a:ext cx="1960563" cy="69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l-SI" altLang="en-US">
                <a:latin typeface="Comic Sans MS" panose="030F0902030302020204" pitchFamily="66" charset="0"/>
              </a:rPr>
              <a:t>Optična kontrola</a:t>
            </a:r>
          </a:p>
          <a:p>
            <a:r>
              <a:rPr lang="sl-SI" altLang="en-US">
                <a:latin typeface="Comic Sans MS" panose="030F0902030302020204" pitchFamily="66" charset="0"/>
              </a:rPr>
              <a:t>FDS in Apel</a:t>
            </a:r>
            <a:endParaRPr lang="en-GB" altLang="en-US">
              <a:latin typeface="Comic Sans MS" panose="030F0902030302020204" pitchFamily="66" charset="0"/>
            </a:endParaRPr>
          </a:p>
        </p:txBody>
      </p:sp>
      <p:sp>
        <p:nvSpPr>
          <p:cNvPr id="362509" name="Text Box 13">
            <a:extLst>
              <a:ext uri="{FF2B5EF4-FFF2-40B4-BE49-F238E27FC236}">
                <a16:creationId xmlns:a16="http://schemas.microsoft.com/office/drawing/2014/main" id="{E933CA18-9D6C-87F9-F16F-84A49BDF26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0" y="5486400"/>
            <a:ext cx="923925" cy="69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l-SI" altLang="en-US">
                <a:latin typeface="Comic Sans MS" panose="030F0902030302020204" pitchFamily="66" charset="0"/>
              </a:rPr>
              <a:t>Razrez</a:t>
            </a:r>
          </a:p>
          <a:p>
            <a:r>
              <a:rPr lang="sl-SI" altLang="en-US">
                <a:latin typeface="Comic Sans MS" panose="030F0902030302020204" pitchFamily="66" charset="0"/>
              </a:rPr>
              <a:t>Apel</a:t>
            </a:r>
            <a:endParaRPr lang="en-GB" altLang="en-US">
              <a:latin typeface="Comic Sans MS" panose="030F0902030302020204" pitchFamily="66" charset="0"/>
            </a:endParaRPr>
          </a:p>
        </p:txBody>
      </p:sp>
      <p:grpSp>
        <p:nvGrpSpPr>
          <p:cNvPr id="362510" name="Group 14">
            <a:extLst>
              <a:ext uri="{FF2B5EF4-FFF2-40B4-BE49-F238E27FC236}">
                <a16:creationId xmlns:a16="http://schemas.microsoft.com/office/drawing/2014/main" id="{1E75193D-36E2-9B2C-0B59-D82E604C8B13}"/>
              </a:ext>
            </a:extLst>
          </p:cNvPr>
          <p:cNvGrpSpPr>
            <a:grpSpLocks/>
          </p:cNvGrpSpPr>
          <p:nvPr/>
        </p:nvGrpSpPr>
        <p:grpSpPr bwMode="auto">
          <a:xfrm>
            <a:off x="6138863" y="1676400"/>
            <a:ext cx="3005137" cy="4748213"/>
            <a:chOff x="3888" y="1152"/>
            <a:chExt cx="1798" cy="2751"/>
          </a:xfrm>
        </p:grpSpPr>
        <p:pic>
          <p:nvPicPr>
            <p:cNvPr id="362511" name="Picture 15">
              <a:extLst>
                <a:ext uri="{FF2B5EF4-FFF2-40B4-BE49-F238E27FC236}">
                  <a16:creationId xmlns:a16="http://schemas.microsoft.com/office/drawing/2014/main" id="{F85302D7-21CE-D5C8-6167-2324BE8B2E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8" y="1152"/>
              <a:ext cx="1798" cy="27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2512" name="Text Box 16">
              <a:extLst>
                <a:ext uri="{FF2B5EF4-FFF2-40B4-BE49-F238E27FC236}">
                  <a16:creationId xmlns:a16="http://schemas.microsoft.com/office/drawing/2014/main" id="{586E63AD-6527-7C22-845F-482B059A63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8" y="3456"/>
              <a:ext cx="1538" cy="3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sl-SI" altLang="en-US" b="1">
                  <a:solidFill>
                    <a:schemeClr val="folHlink"/>
                  </a:solidFill>
                </a:rPr>
                <a:t>½ kablov centralnega </a:t>
              </a:r>
            </a:p>
            <a:p>
              <a:pPr>
                <a:lnSpc>
                  <a:spcPct val="80000"/>
                </a:lnSpc>
              </a:pPr>
              <a:r>
                <a:rPr lang="sl-SI" altLang="en-US" b="1">
                  <a:solidFill>
                    <a:schemeClr val="folHlink"/>
                  </a:solidFill>
                </a:rPr>
                <a:t>dela SCT</a:t>
              </a:r>
              <a:r>
                <a:rPr lang="en-US" altLang="en-US" b="1">
                  <a:solidFill>
                    <a:schemeClr val="folHlink"/>
                  </a:solidFill>
                </a:rPr>
                <a:t> </a:t>
              </a:r>
            </a:p>
          </p:txBody>
        </p:sp>
      </p:grpSp>
      <p:grpSp>
        <p:nvGrpSpPr>
          <p:cNvPr id="362513" name="Group 17">
            <a:extLst>
              <a:ext uri="{FF2B5EF4-FFF2-40B4-BE49-F238E27FC236}">
                <a16:creationId xmlns:a16="http://schemas.microsoft.com/office/drawing/2014/main" id="{952A7E34-CF37-7786-568A-DB02E1DD3A9F}"/>
              </a:ext>
            </a:extLst>
          </p:cNvPr>
          <p:cNvGrpSpPr>
            <a:grpSpLocks/>
          </p:cNvGrpSpPr>
          <p:nvPr/>
        </p:nvGrpSpPr>
        <p:grpSpPr bwMode="auto">
          <a:xfrm>
            <a:off x="5959475" y="1600200"/>
            <a:ext cx="3184525" cy="4800600"/>
            <a:chOff x="1152" y="1152"/>
            <a:chExt cx="2006" cy="3024"/>
          </a:xfrm>
        </p:grpSpPr>
        <p:pic>
          <p:nvPicPr>
            <p:cNvPr id="362514" name="Picture 18">
              <a:extLst>
                <a:ext uri="{FF2B5EF4-FFF2-40B4-BE49-F238E27FC236}">
                  <a16:creationId xmlns:a16="http://schemas.microsoft.com/office/drawing/2014/main" id="{43E0C401-32C0-F50E-6F6E-51582F4002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1152"/>
              <a:ext cx="2006" cy="30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66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62515" name="Text Box 19">
              <a:extLst>
                <a:ext uri="{FF2B5EF4-FFF2-40B4-BE49-F238E27FC236}">
                  <a16:creationId xmlns:a16="http://schemas.microsoft.com/office/drawing/2014/main" id="{3FDC0359-B569-6E3B-471A-FE5C12994D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24" y="3840"/>
              <a:ext cx="1396" cy="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66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sl-SI" altLang="en-US" b="1">
                  <a:solidFill>
                    <a:schemeClr val="folHlink"/>
                  </a:solidFill>
                </a:rPr>
                <a:t>Kabli SCT pokrova</a:t>
              </a:r>
              <a:endParaRPr lang="en-GB" altLang="en-US" b="1">
                <a:solidFill>
                  <a:schemeClr val="folHlink"/>
                </a:solidFill>
              </a:endParaRPr>
            </a:p>
          </p:txBody>
        </p:sp>
      </p:grpSp>
      <p:sp>
        <p:nvSpPr>
          <p:cNvPr id="362516" name="Text Box 20">
            <a:extLst>
              <a:ext uri="{FF2B5EF4-FFF2-40B4-BE49-F238E27FC236}">
                <a16:creationId xmlns:a16="http://schemas.microsoft.com/office/drawing/2014/main" id="{2BEB94A6-7396-C684-D6FB-9FB949151ABA}"/>
              </a:ext>
            </a:extLst>
          </p:cNvPr>
          <p:cNvSpPr txBox="1">
            <a:spLocks noChangeArrowheads="1"/>
          </p:cNvSpPr>
          <p:nvPr/>
        </p:nvSpPr>
        <p:spPr bwMode="auto">
          <a:xfrm rot="-3230292">
            <a:off x="4555332" y="3639344"/>
            <a:ext cx="58102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6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en-US" b="1">
                <a:solidFill>
                  <a:srgbClr val="FF0000"/>
                </a:solidFill>
              </a:rPr>
              <a:t>ELGO-line </a:t>
            </a:r>
            <a:r>
              <a:rPr lang="sl-SI" altLang="en-US" b="1">
                <a:solidFill>
                  <a:srgbClr val="FF0000"/>
                </a:solidFill>
              </a:rPr>
              <a:t>prejel ATLAS-ovo priznanje dobaviteljem</a:t>
            </a:r>
          </a:p>
          <a:p>
            <a:pPr>
              <a:lnSpc>
                <a:spcPct val="80000"/>
              </a:lnSpc>
            </a:pPr>
            <a:r>
              <a:rPr lang="sl-SI" altLang="en-US" b="1">
                <a:solidFill>
                  <a:srgbClr val="FF0000"/>
                </a:solidFill>
              </a:rPr>
              <a:t>za</a:t>
            </a:r>
            <a:r>
              <a:rPr lang="en-US" altLang="en-US" b="1">
                <a:solidFill>
                  <a:srgbClr val="FF0000"/>
                </a:solidFill>
              </a:rPr>
              <a:t> </a:t>
            </a:r>
            <a:r>
              <a:rPr lang="sl-SI" altLang="en-US" b="1">
                <a:solidFill>
                  <a:srgbClr val="FF0000"/>
                </a:solidFill>
              </a:rPr>
              <a:t>pravočasno dobavo in kakovost izdelkov</a:t>
            </a:r>
            <a:endParaRPr lang="en-GB" alt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2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2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2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2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2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62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2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2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62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2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2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2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>
            <a:extLst>
              <a:ext uri="{FF2B5EF4-FFF2-40B4-BE49-F238E27FC236}">
                <a16:creationId xmlns:a16="http://schemas.microsoft.com/office/drawing/2014/main" id="{936EAC2C-FDE1-9428-C76E-F52E73BCF8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 altLang="en-US"/>
              <a:t>Ploskovni grelci velikih dimenzij</a:t>
            </a:r>
            <a:endParaRPr lang="en-US" altLang="en-US"/>
          </a:p>
        </p:txBody>
      </p:sp>
      <p:sp>
        <p:nvSpPr>
          <p:cNvPr id="364547" name="Rectangle 3">
            <a:extLst>
              <a:ext uri="{FF2B5EF4-FFF2-40B4-BE49-F238E27FC236}">
                <a16:creationId xmlns:a16="http://schemas.microsoft.com/office/drawing/2014/main" id="{C69D6390-151F-6010-21F6-873752F687D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1200">
                <a:latin typeface="Arial" panose="020B0604020202020204" pitchFamily="34" charset="0"/>
              </a:rPr>
              <a:t>SCT deluje pri -7°C, TRT pri 20°C</a:t>
            </a:r>
          </a:p>
          <a:p>
            <a:pPr lvl="1">
              <a:lnSpc>
                <a:spcPct val="80000"/>
              </a:lnSpc>
            </a:pPr>
            <a:r>
              <a:rPr lang="en-US" altLang="en-US" sz="1200">
                <a:latin typeface="Arial" panose="020B0604020202020204" pitchFamily="34" charset="0"/>
              </a:rPr>
              <a:t>Med njima toplotna pregrada</a:t>
            </a:r>
          </a:p>
          <a:p>
            <a:pPr lvl="1">
              <a:lnSpc>
                <a:spcPct val="80000"/>
              </a:lnSpc>
            </a:pPr>
            <a:r>
              <a:rPr lang="en-US" altLang="en-US" sz="1200">
                <a:latin typeface="Arial" panose="020B0604020202020204" pitchFamily="34" charset="0"/>
              </a:rPr>
              <a:t>Zahteva po toplotni nevtralnosti detektorjev</a:t>
            </a:r>
          </a:p>
          <a:p>
            <a:pPr lvl="1">
              <a:lnSpc>
                <a:spcPct val="80000"/>
              </a:lnSpc>
            </a:pPr>
            <a:r>
              <a:rPr lang="en-US" altLang="en-US" sz="1200">
                <a:latin typeface="Arial" panose="020B0604020202020204" pitchFamily="34" charset="0"/>
              </a:rPr>
              <a:t>Pregrada na strani SCT hlajena na </a:t>
            </a:r>
            <a:r>
              <a:rPr lang="en-US" altLang="en-US" sz="1200">
                <a:solidFill>
                  <a:schemeClr val="accent1"/>
                </a:solidFill>
                <a:latin typeface="Arial" panose="020B0604020202020204" pitchFamily="34" charset="0"/>
              </a:rPr>
              <a:t>-7°C</a:t>
            </a:r>
            <a:r>
              <a:rPr lang="en-US" altLang="en-US" sz="1200">
                <a:latin typeface="Arial" panose="020B0604020202020204" pitchFamily="34" charset="0"/>
              </a:rPr>
              <a:t>, na strani TRT ogrevana na </a:t>
            </a:r>
            <a:r>
              <a:rPr lang="en-US" altLang="en-US" sz="1200">
                <a:solidFill>
                  <a:srgbClr val="FF0000"/>
                </a:solidFill>
                <a:latin typeface="Arial" panose="020B0604020202020204" pitchFamily="34" charset="0"/>
              </a:rPr>
              <a:t>20°C</a:t>
            </a:r>
          </a:p>
          <a:p>
            <a:pPr lvl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altLang="en-US" sz="1200">
                <a:solidFill>
                  <a:schemeClr val="accent2"/>
                </a:solidFill>
                <a:latin typeface="Arial" panose="020B0604020202020204" pitchFamily="34" charset="0"/>
              </a:rPr>
              <a:t>Potrebni ploskovni grelci velikih dimenzij z </a:t>
            </a:r>
            <a:r>
              <a:rPr lang="en-US" altLang="en-US" sz="1200">
                <a:solidFill>
                  <a:schemeClr val="tx1"/>
                </a:solidFill>
                <a:latin typeface="Arial" panose="020B0604020202020204" pitchFamily="34" charset="0"/>
              </a:rPr>
              <a:t>~ 200 W/m</a:t>
            </a:r>
            <a:r>
              <a:rPr lang="en-US" altLang="en-US" sz="1200" baseline="30000">
                <a:solidFill>
                  <a:schemeClr val="tx1"/>
                </a:solidFill>
                <a:latin typeface="Arial" panose="020B0604020202020204" pitchFamily="34" charset="0"/>
              </a:rPr>
              <a:t>2</a:t>
            </a:r>
          </a:p>
          <a:p>
            <a:pPr lvl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altLang="en-US" sz="1200">
                <a:solidFill>
                  <a:schemeClr val="accent2"/>
                </a:solidFill>
                <a:latin typeface="Arial" panose="020B0604020202020204" pitchFamily="34" charset="0"/>
              </a:rPr>
              <a:t>Tehnologija fleksibilnih tiskanih vezij primerna za izdelavo grelcev</a:t>
            </a:r>
            <a:endParaRPr lang="sl-SI" altLang="en-US" sz="12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DEBE4617-0A0C-2C9B-9F01-798797F21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altLang="en-US"/>
              <a:t>CERN, 10.9.2025</a:t>
            </a:r>
            <a:endParaRPr lang="en-US" altLang="en-US"/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75708D06-986C-CB72-2B05-3B9DBDFD8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M.Mikuž: Detektorji</a:t>
            </a:r>
          </a:p>
        </p:txBody>
      </p:sp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822D47F1-DE87-E568-7B84-F7499BDEA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Marko Miku</a:t>
            </a:r>
            <a:r>
              <a:rPr lang="sl-SI" altLang="en-US"/>
              <a:t>ž      </a:t>
            </a:r>
            <a:fld id="{D8AD2021-043E-B040-81CD-7220F5D3F5D1}" type="slidenum">
              <a:rPr lang="en-US" altLang="en-US"/>
              <a:pPr/>
              <a:t>23</a:t>
            </a:fld>
            <a:endParaRPr lang="en-US" altLang="en-US"/>
          </a:p>
        </p:txBody>
      </p:sp>
      <p:pic>
        <p:nvPicPr>
          <p:cNvPr id="364552" name="Picture 8">
            <a:extLst>
              <a:ext uri="{FF2B5EF4-FFF2-40B4-BE49-F238E27FC236}">
                <a16:creationId xmlns:a16="http://schemas.microsoft.com/office/drawing/2014/main" id="{1ECA5C48-C97D-ED8D-622D-5FCA289F4E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3124200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4549" name="Picture 5">
            <a:extLst>
              <a:ext uri="{FF2B5EF4-FFF2-40B4-BE49-F238E27FC236}">
                <a16:creationId xmlns:a16="http://schemas.microsoft.com/office/drawing/2014/main" id="{1885A9DD-FC8C-B9BD-89C1-A9E5F7655F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800" y="3151188"/>
            <a:ext cx="4267200" cy="294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4550" name="Text Box 6">
            <a:extLst>
              <a:ext uri="{FF2B5EF4-FFF2-40B4-BE49-F238E27FC236}">
                <a16:creationId xmlns:a16="http://schemas.microsoft.com/office/drawing/2014/main" id="{F754E504-518F-E08C-D5BC-778BDEA52A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400" y="5810250"/>
            <a:ext cx="38750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/>
              <a:t>Grelci med sod</a:t>
            </a:r>
            <a:r>
              <a:rPr lang="sl-SI" altLang="en-US" sz="1600"/>
              <a:t>častim delom </a:t>
            </a:r>
            <a:r>
              <a:rPr lang="en-US" altLang="en-US" sz="1600"/>
              <a:t>SCT in TRT</a:t>
            </a:r>
            <a:endParaRPr lang="en-GB" altLang="en-US" sz="1600"/>
          </a:p>
        </p:txBody>
      </p:sp>
      <p:sp>
        <p:nvSpPr>
          <p:cNvPr id="364551" name="Text Box 7">
            <a:extLst>
              <a:ext uri="{FF2B5EF4-FFF2-40B4-BE49-F238E27FC236}">
                <a16:creationId xmlns:a16="http://schemas.microsoft.com/office/drawing/2014/main" id="{04B9C51D-C181-AA48-FE07-B562970A47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8975" y="5734050"/>
            <a:ext cx="2692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/>
              <a:t>Preizkus s termi</a:t>
            </a:r>
            <a:r>
              <a:rPr lang="sl-SI" altLang="en-US" sz="1600"/>
              <a:t>čno kamero</a:t>
            </a:r>
            <a:endParaRPr lang="en-GB" altLang="en-US" sz="1600"/>
          </a:p>
        </p:txBody>
      </p:sp>
      <p:pic>
        <p:nvPicPr>
          <p:cNvPr id="364553" name="Picture 9">
            <a:extLst>
              <a:ext uri="{FF2B5EF4-FFF2-40B4-BE49-F238E27FC236}">
                <a16:creationId xmlns:a16="http://schemas.microsoft.com/office/drawing/2014/main" id="{3EAB9CEA-3F25-A4F3-8066-665C1999AC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90888"/>
            <a:ext cx="5334000" cy="3567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6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4554" name="Picture 10">
            <a:extLst>
              <a:ext uri="{FF2B5EF4-FFF2-40B4-BE49-F238E27FC236}">
                <a16:creationId xmlns:a16="http://schemas.microsoft.com/office/drawing/2014/main" id="{7749BE5B-2211-A5EA-94E8-9E5CED2ECF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990600"/>
            <a:ext cx="3124200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6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4555" name="Picture 11">
            <a:extLst>
              <a:ext uri="{FF2B5EF4-FFF2-40B4-BE49-F238E27FC236}">
                <a16:creationId xmlns:a16="http://schemas.microsoft.com/office/drawing/2014/main" id="{D1169AA5-C0A1-C881-988F-034FDDD530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0" y="3319463"/>
            <a:ext cx="5334000" cy="353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6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4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4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64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4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4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64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4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4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64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4" name="Rectangle 4">
            <a:extLst>
              <a:ext uri="{FF2B5EF4-FFF2-40B4-BE49-F238E27FC236}">
                <a16:creationId xmlns:a16="http://schemas.microsoft.com/office/drawing/2014/main" id="{139A1C3D-0E4C-FDA4-AA0C-E356BF9E83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 altLang="en-US"/>
              <a:t>Integracija SCT v TRT in ATLAS</a:t>
            </a:r>
            <a:endParaRPr lang="en-US" alt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1FEB08-75D5-1D87-66C9-162F6B7526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B0BACD67-6329-3736-02CD-A3D0D4DB4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altLang="en-US"/>
              <a:t>CERN, 10.9.2025</a:t>
            </a:r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922831B4-ABB5-D89B-6013-FB97AFA39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M.Mikuž: Detektorji</a:t>
            </a:r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343528B3-5BCF-6293-87ED-EB85BB662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Marko Miku</a:t>
            </a:r>
            <a:r>
              <a:rPr lang="sl-SI" altLang="en-US"/>
              <a:t>ž      </a:t>
            </a:r>
            <a:fld id="{523F557A-DCBA-4E47-AF7D-BB1FCD9CE58D}" type="slidenum">
              <a:rPr lang="en-US" altLang="en-US"/>
              <a:pPr/>
              <a:t>24</a:t>
            </a:fld>
            <a:endParaRPr lang="en-US" altLang="en-US"/>
          </a:p>
        </p:txBody>
      </p:sp>
      <p:pic>
        <p:nvPicPr>
          <p:cNvPr id="414722" name="Picture 2">
            <a:extLst>
              <a:ext uri="{FF2B5EF4-FFF2-40B4-BE49-F238E27FC236}">
                <a16:creationId xmlns:a16="http://schemas.microsoft.com/office/drawing/2014/main" id="{E7C67808-A07B-FCFD-FB15-07FB5C8D24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76600"/>
            <a:ext cx="4495800" cy="2932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6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4723" name="Picture 3">
            <a:extLst>
              <a:ext uri="{FF2B5EF4-FFF2-40B4-BE49-F238E27FC236}">
                <a16:creationId xmlns:a16="http://schemas.microsoft.com/office/drawing/2014/main" id="{6DF211E8-A334-441B-76A9-5EA2F1AE00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800" y="1524000"/>
            <a:ext cx="4103688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4725" name="Group 5">
            <a:extLst>
              <a:ext uri="{FF2B5EF4-FFF2-40B4-BE49-F238E27FC236}">
                <a16:creationId xmlns:a16="http://schemas.microsoft.com/office/drawing/2014/main" id="{1C1CF7D6-3DFB-1C8E-618F-36D0750AD6DC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152400"/>
            <a:ext cx="7804150" cy="6477000"/>
            <a:chOff x="0" y="240"/>
            <a:chExt cx="4916" cy="4080"/>
          </a:xfrm>
        </p:grpSpPr>
        <p:pic>
          <p:nvPicPr>
            <p:cNvPr id="414726" name="Picture 6">
              <a:extLst>
                <a:ext uri="{FF2B5EF4-FFF2-40B4-BE49-F238E27FC236}">
                  <a16:creationId xmlns:a16="http://schemas.microsoft.com/office/drawing/2014/main" id="{96C5C901-F8D1-164A-7B44-539D0DA2F1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196"/>
              <a:ext cx="2832" cy="21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66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4727" name="Picture 7">
              <a:extLst>
                <a:ext uri="{FF2B5EF4-FFF2-40B4-BE49-F238E27FC236}">
                  <a16:creationId xmlns:a16="http://schemas.microsoft.com/office/drawing/2014/main" id="{C85A0D74-C654-D9AD-84FE-EED321B675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40"/>
              <a:ext cx="2880" cy="19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66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4728" name="Picture 8">
              <a:extLst>
                <a:ext uri="{FF2B5EF4-FFF2-40B4-BE49-F238E27FC236}">
                  <a16:creationId xmlns:a16="http://schemas.microsoft.com/office/drawing/2014/main" id="{B363DC93-83A0-C832-3D44-825B88EB6D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6" y="1056"/>
              <a:ext cx="2180" cy="28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414729" name="Picture 9">
            <a:extLst>
              <a:ext uri="{FF2B5EF4-FFF2-40B4-BE49-F238E27FC236}">
                <a16:creationId xmlns:a16="http://schemas.microsoft.com/office/drawing/2014/main" id="{BA0ABCB2-377A-73D0-A7A2-40FA626FF2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00600" cy="319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4730" name="Picture 10">
            <a:extLst>
              <a:ext uri="{FF2B5EF4-FFF2-40B4-BE49-F238E27FC236}">
                <a16:creationId xmlns:a16="http://schemas.microsoft.com/office/drawing/2014/main" id="{7AA97A23-A3B1-8DEA-4F84-8917638DD6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0" y="3200400"/>
            <a:ext cx="5486400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4731" name="Picture 11">
            <a:extLst>
              <a:ext uri="{FF2B5EF4-FFF2-40B4-BE49-F238E27FC236}">
                <a16:creationId xmlns:a16="http://schemas.microsoft.com/office/drawing/2014/main" id="{9FD2630B-91DA-7831-4114-E5C4501F52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074738"/>
            <a:ext cx="3384550" cy="262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732" name="Picture 12">
            <a:extLst>
              <a:ext uri="{FF2B5EF4-FFF2-40B4-BE49-F238E27FC236}">
                <a16:creationId xmlns:a16="http://schemas.microsoft.com/office/drawing/2014/main" id="{C44AC7DD-ADF9-8F78-5185-BE6D4E6D92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3883025"/>
            <a:ext cx="4427537" cy="295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733" name="Picture 13">
            <a:extLst>
              <a:ext uri="{FF2B5EF4-FFF2-40B4-BE49-F238E27FC236}">
                <a16:creationId xmlns:a16="http://schemas.microsoft.com/office/drawing/2014/main" id="{61264B66-43C2-CEDA-FDE4-23C45CD458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883025"/>
            <a:ext cx="4464050" cy="297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734" name="Picture 14">
            <a:extLst>
              <a:ext uri="{FF2B5EF4-FFF2-40B4-BE49-F238E27FC236}">
                <a16:creationId xmlns:a16="http://schemas.microsoft.com/office/drawing/2014/main" id="{0ED909EE-A543-9273-8141-C0884B456A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1263650"/>
            <a:ext cx="3563937" cy="2430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735" name="Picture 15">
            <a:extLst>
              <a:ext uri="{FF2B5EF4-FFF2-40B4-BE49-F238E27FC236}">
                <a16:creationId xmlns:a16="http://schemas.microsoft.com/office/drawing/2014/main" id="{6BA981F1-32EB-9D28-0AE1-822F70B539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1074738"/>
            <a:ext cx="1765300" cy="2592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14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14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14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14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4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4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414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14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14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4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4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4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4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14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14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414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14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4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14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14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4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14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14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4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14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4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4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0BD7E219-5FE2-5344-A705-DB6CE4A82E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6845" y="3834738"/>
            <a:ext cx="3225033" cy="23254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/>
              <a:t>Tvorba </a:t>
            </a:r>
            <a:r>
              <a:rPr lang="en-GB" sz="3600" dirty="0" err="1"/>
              <a:t>Higgsovega</a:t>
            </a:r>
            <a:r>
              <a:rPr lang="en-GB" sz="3600" dirty="0"/>
              <a:t> delca </a:t>
            </a:r>
            <a:r>
              <a:rPr lang="en-US" sz="3600" dirty="0"/>
              <a:t>na LHC</a:t>
            </a:r>
            <a:endParaRPr lang="sl-SI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6752"/>
            <a:ext cx="3059832" cy="5328592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Higgs se </a:t>
            </a:r>
            <a:r>
              <a:rPr lang="en-US" dirty="0" err="1"/>
              <a:t>sklaplja</a:t>
            </a:r>
            <a:r>
              <a:rPr lang="en-US" dirty="0"/>
              <a:t> na delce z maso</a:t>
            </a:r>
          </a:p>
          <a:p>
            <a:pPr marL="623888" lvl="1" indent="-268288"/>
            <a:r>
              <a:rPr lang="en-US" sz="2500" dirty="0"/>
              <a:t>Linearna sklopitev na </a:t>
            </a:r>
            <a:r>
              <a:rPr lang="en-US" sz="2500" dirty="0" err="1"/>
              <a:t>fermione</a:t>
            </a:r>
            <a:r>
              <a:rPr lang="en-US" sz="2500" dirty="0"/>
              <a:t> (Yukawa)</a:t>
            </a:r>
          </a:p>
          <a:p>
            <a:pPr marL="623888" lvl="1" indent="-268288"/>
            <a:r>
              <a:rPr lang="en-US" sz="2500" dirty="0" err="1"/>
              <a:t>Kvadratična</a:t>
            </a:r>
            <a:r>
              <a:rPr lang="en-US" sz="2500" dirty="0"/>
              <a:t> na šibke </a:t>
            </a:r>
            <a:r>
              <a:rPr lang="en-US" sz="2500" dirty="0" err="1"/>
              <a:t>bozone</a:t>
            </a:r>
            <a:r>
              <a:rPr lang="en-US" sz="2500" dirty="0"/>
              <a:t> W in Z</a:t>
            </a:r>
            <a:endParaRPr lang="en-US" dirty="0"/>
          </a:p>
          <a:p>
            <a:r>
              <a:rPr lang="en-US" dirty="0"/>
              <a:t>Tvorba v trkih p-p pri  </a:t>
            </a:r>
            <a:r>
              <a:rPr lang="en-US" dirty="0" err="1"/>
              <a:t>energiji</a:t>
            </a:r>
            <a:r>
              <a:rPr lang="en-US" dirty="0"/>
              <a:t> 7-8-13 </a:t>
            </a:r>
            <a:r>
              <a:rPr lang="en-US" dirty="0" err="1"/>
              <a:t>TeV</a:t>
            </a:r>
            <a:endParaRPr lang="en-US" dirty="0"/>
          </a:p>
          <a:p>
            <a:pPr marL="623888" lvl="1" indent="-268288"/>
            <a:r>
              <a:rPr lang="en-US" sz="2500" dirty="0"/>
              <a:t>Pretežno preko zlitja </a:t>
            </a:r>
            <a:r>
              <a:rPr lang="en-US" sz="2500" dirty="0" err="1"/>
              <a:t>gluonov</a:t>
            </a:r>
            <a:endParaRPr lang="en-US" sz="2500" dirty="0"/>
          </a:p>
          <a:p>
            <a:pPr marL="623888" lvl="1" indent="-268288"/>
            <a:r>
              <a:rPr lang="en-US" sz="2500" dirty="0" err="1"/>
              <a:t>Gluoni</a:t>
            </a:r>
            <a:r>
              <a:rPr lang="en-US" sz="2500" dirty="0"/>
              <a:t> brez mase – rabimo (težkega) posrednika</a:t>
            </a:r>
          </a:p>
          <a:p>
            <a:pPr marL="1023938" lvl="2" indent="-268288"/>
            <a:r>
              <a:rPr lang="en-US" sz="2200" dirty="0"/>
              <a:t>Zanka s top </a:t>
            </a:r>
            <a:r>
              <a:rPr lang="en-US" sz="2200" dirty="0" err="1"/>
              <a:t>kvarkom</a:t>
            </a:r>
            <a:endParaRPr lang="en-US" sz="2200" dirty="0"/>
          </a:p>
          <a:p>
            <a:pPr marL="623888" lvl="1" indent="-268288"/>
            <a:r>
              <a:rPr lang="en-US" sz="2500" dirty="0"/>
              <a:t>Sposoditi si je treba veliko maso</a:t>
            </a:r>
          </a:p>
          <a:p>
            <a:pPr marL="1023938" lvl="2" indent="-268288"/>
            <a:r>
              <a:rPr lang="en-US" sz="2200" dirty="0"/>
              <a:t>Verjetnost zato </a:t>
            </a:r>
            <a:r>
              <a:rPr lang="en-US" sz="2200" dirty="0" err="1"/>
              <a:t>majhna</a:t>
            </a:r>
            <a:endParaRPr lang="en-US" sz="2200" dirty="0"/>
          </a:p>
          <a:p>
            <a:pPr marL="623888" lvl="1" indent="-268288"/>
            <a:r>
              <a:rPr lang="en-US" sz="2500" dirty="0"/>
              <a:t>Presek </a:t>
            </a:r>
            <a:r>
              <a:rPr lang="en-US" sz="2600" dirty="0">
                <a:latin typeface="Lucida Handwriting" pitchFamily="66" charset="0"/>
              </a:rPr>
              <a:t>O</a:t>
            </a:r>
            <a:r>
              <a:rPr lang="en-US" sz="1800" dirty="0">
                <a:latin typeface="Lucida Handwriting" pitchFamily="66" charset="0"/>
              </a:rPr>
              <a:t> </a:t>
            </a:r>
            <a:r>
              <a:rPr lang="en-US" sz="2500" dirty="0"/>
              <a:t>(n x 10 </a:t>
            </a:r>
            <a:r>
              <a:rPr lang="en-US" sz="2500" dirty="0" err="1"/>
              <a:t>pb</a:t>
            </a:r>
            <a:r>
              <a:rPr lang="en-US" sz="2500" dirty="0"/>
              <a:t>)</a:t>
            </a:r>
          </a:p>
          <a:p>
            <a:pPr marL="623888" lvl="1" indent="-268288"/>
            <a:r>
              <a:rPr lang="en-US" sz="2600" dirty="0"/>
              <a:t>Celotni za  trke </a:t>
            </a:r>
            <a:r>
              <a:rPr lang="en-US" sz="2600" dirty="0" err="1"/>
              <a:t>pp</a:t>
            </a:r>
            <a:r>
              <a:rPr lang="en-US" sz="2600" dirty="0"/>
              <a:t> </a:t>
            </a:r>
            <a:r>
              <a:rPr lang="en-US" sz="2600" dirty="0">
                <a:latin typeface="Lucida Handwriting" pitchFamily="66" charset="0"/>
              </a:rPr>
              <a:t>O</a:t>
            </a:r>
            <a:r>
              <a:rPr lang="en-US" sz="2600" dirty="0"/>
              <a:t>(100 </a:t>
            </a:r>
            <a:r>
              <a:rPr lang="en-US" sz="2600" dirty="0" err="1"/>
              <a:t>mb</a:t>
            </a:r>
            <a:r>
              <a:rPr lang="en-US" sz="2600" dirty="0"/>
              <a:t>)</a:t>
            </a:r>
          </a:p>
          <a:p>
            <a:pPr marL="0" indent="0">
              <a:buNone/>
            </a:pPr>
            <a:endParaRPr lang="en-US" sz="3000" dirty="0"/>
          </a:p>
          <a:p>
            <a:pPr marL="0" indent="0">
              <a:buNone/>
            </a:pPr>
            <a:r>
              <a:rPr lang="en-US" sz="3000" b="1" dirty="0" err="1"/>
              <a:t>Nekaj</a:t>
            </a:r>
            <a:r>
              <a:rPr lang="en-US" sz="3000" b="1" dirty="0"/>
              <a:t> </a:t>
            </a:r>
            <a:r>
              <a:rPr lang="en-US" sz="3000" b="1" dirty="0" err="1"/>
              <a:t>Higgsovih</a:t>
            </a:r>
            <a:r>
              <a:rPr lang="en-US" sz="3000" b="1" dirty="0"/>
              <a:t> </a:t>
            </a:r>
            <a:r>
              <a:rPr lang="en-US" sz="3000" b="1" dirty="0" err="1"/>
              <a:t>bozonov</a:t>
            </a:r>
            <a:r>
              <a:rPr lang="en-US" sz="3000" b="1" dirty="0"/>
              <a:t> nastane na vsakih 10 </a:t>
            </a:r>
            <a:r>
              <a:rPr lang="en-US" sz="3000" b="1" dirty="0" err="1"/>
              <a:t>milijard</a:t>
            </a:r>
            <a:r>
              <a:rPr lang="en-US" sz="3000" b="1" dirty="0"/>
              <a:t> </a:t>
            </a:r>
            <a:r>
              <a:rPr lang="en-US" sz="3000" b="1" dirty="0" err="1"/>
              <a:t>protonskih</a:t>
            </a:r>
            <a:r>
              <a:rPr lang="en-US" sz="3000" b="1" dirty="0"/>
              <a:t> trkov 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268760"/>
            <a:ext cx="3744416" cy="1005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43611" y="2780928"/>
            <a:ext cx="3100389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>
            <a:off x="8244408" y="3068960"/>
            <a:ext cx="0" cy="2808312"/>
          </a:xfrm>
          <a:prstGeom prst="straightConnector1">
            <a:avLst/>
          </a:prstGeom>
          <a:ln w="190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974064" y="5661248"/>
            <a:ext cx="11415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7  </a:t>
            </a:r>
            <a:r>
              <a:rPr lang="en-US" sz="1600" b="1" dirty="0">
                <a:solidFill>
                  <a:srgbClr val="C00000"/>
                </a:solidFill>
              </a:rPr>
              <a:t>8</a:t>
            </a: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</a:t>
            </a: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14 </a:t>
            </a:r>
            <a:r>
              <a:rPr lang="en-US" sz="1600" b="1" dirty="0" err="1">
                <a:solidFill>
                  <a:schemeClr val="accent1">
                    <a:lumMod val="75000"/>
                  </a:schemeClr>
                </a:solidFill>
              </a:rPr>
              <a:t>TeV</a:t>
            </a:r>
            <a:endParaRPr lang="sl-SI" sz="1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8280000" y="3068960"/>
            <a:ext cx="0" cy="2808312"/>
          </a:xfrm>
          <a:prstGeom prst="straightConnector1">
            <a:avLst/>
          </a:prstGeom>
          <a:ln w="19050">
            <a:headEnd type="triangl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 rot="2958794">
            <a:off x="8114363" y="4947479"/>
            <a:ext cx="504056" cy="64807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7824" y="2420888"/>
            <a:ext cx="3230736" cy="14006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21641" y="1813669"/>
            <a:ext cx="6311371" cy="4530700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656" y="1289198"/>
            <a:ext cx="9163375" cy="5040276"/>
            <a:chOff x="422403" y="1063326"/>
            <a:chExt cx="8219523" cy="4602933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22403" y="1063326"/>
              <a:ext cx="8219523" cy="4602933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663208" y="4732540"/>
              <a:ext cx="3584535" cy="54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/>
                <a:t>V kateri kopici je igla ?</a:t>
              </a:r>
            </a:p>
          </p:txBody>
        </p: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DBF3CEC9-2623-4C48-8DFB-DF83C0762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Razpadi </a:t>
            </a:r>
            <a:r>
              <a:rPr lang="en-US" dirty="0" err="1"/>
              <a:t>Higgsa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3898776" cy="3456384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/>
              <a:t>Higgsovi</a:t>
            </a:r>
            <a:r>
              <a:rPr lang="en-US" dirty="0"/>
              <a:t> razpadni načini določeni s sklopitvam</a:t>
            </a:r>
          </a:p>
          <a:p>
            <a:pPr lvl="1"/>
            <a:r>
              <a:rPr lang="en-US" dirty="0"/>
              <a:t>Prevladujejo razpadi v šibke </a:t>
            </a:r>
            <a:r>
              <a:rPr lang="en-US" dirty="0" err="1"/>
              <a:t>bozone</a:t>
            </a:r>
            <a:r>
              <a:rPr lang="en-US" dirty="0"/>
              <a:t> </a:t>
            </a:r>
            <a:r>
              <a:rPr lang="en-US" i="1" dirty="0"/>
              <a:t>W</a:t>
            </a:r>
            <a:r>
              <a:rPr lang="en-US" dirty="0"/>
              <a:t> in </a:t>
            </a:r>
            <a:r>
              <a:rPr lang="en-US" i="1" dirty="0"/>
              <a:t>Z</a:t>
            </a:r>
            <a:r>
              <a:rPr lang="en-US" dirty="0"/>
              <a:t>, če je masa dovolj velika</a:t>
            </a:r>
          </a:p>
          <a:p>
            <a:pPr lvl="2"/>
            <a:r>
              <a:rPr lang="en-US" dirty="0"/>
              <a:t>Eden od </a:t>
            </a:r>
            <a:r>
              <a:rPr lang="en-US" dirty="0" err="1"/>
              <a:t>bozonov</a:t>
            </a:r>
            <a:r>
              <a:rPr lang="en-US" dirty="0"/>
              <a:t> je lahko virtualen</a:t>
            </a:r>
          </a:p>
          <a:p>
            <a:pPr lvl="1"/>
            <a:r>
              <a:rPr lang="en-US" dirty="0"/>
              <a:t>Za </a:t>
            </a:r>
            <a:r>
              <a:rPr lang="en-US" dirty="0" err="1"/>
              <a:t>majhne</a:t>
            </a:r>
            <a:r>
              <a:rPr lang="en-US" dirty="0"/>
              <a:t> mase razpadi v </a:t>
            </a:r>
            <a:r>
              <a:rPr lang="en-US" b="1" dirty="0"/>
              <a:t>dva fotona</a:t>
            </a:r>
            <a:r>
              <a:rPr lang="en-US" dirty="0"/>
              <a:t>, </a:t>
            </a:r>
            <a:r>
              <a:rPr lang="en-US" dirty="0" err="1"/>
              <a:t>kvarka</a:t>
            </a:r>
            <a:r>
              <a:rPr lang="en-US" dirty="0"/>
              <a:t> b in lepton tau</a:t>
            </a:r>
          </a:p>
          <a:p>
            <a:pPr lvl="2"/>
            <a:r>
              <a:rPr lang="en-US" dirty="0"/>
              <a:t>Dva fotona preko zank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  <a:endParaRPr lang="en-US" dirty="0"/>
          </a:p>
        </p:txBody>
      </p:sp>
      <p:pic>
        <p:nvPicPr>
          <p:cNvPr id="8" name="Picture 7" descr="br.png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2204864"/>
            <a:ext cx="4370331" cy="4216188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5148064" y="3789040"/>
            <a:ext cx="582211" cy="553998"/>
          </a:xfrm>
          <a:prstGeom prst="rect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effectLst/>
                <a:sym typeface="Wingdings"/>
              </a:rPr>
              <a:t>&lt;130  </a:t>
            </a:r>
          </a:p>
          <a:p>
            <a:r>
              <a:rPr lang="en-US" sz="1500" dirty="0" err="1">
                <a:solidFill>
                  <a:schemeClr val="bg1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γγ</a:t>
            </a:r>
            <a:r>
              <a:rPr lang="en-US" sz="1500" dirty="0">
                <a:solidFill>
                  <a:schemeClr val="bg1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 </a:t>
            </a:r>
            <a:endParaRPr lang="en-US" sz="1500" dirty="0">
              <a:solidFill>
                <a:schemeClr val="bg1"/>
              </a:solidFill>
              <a:effectLst/>
              <a:sym typeface="Wingding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80112" y="3163034"/>
            <a:ext cx="1308897" cy="553998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effectLst/>
                <a:sym typeface="Wingdings"/>
              </a:rPr>
              <a:t>125-180  </a:t>
            </a:r>
          </a:p>
          <a:p>
            <a:r>
              <a:rPr lang="en-US" sz="1500" dirty="0">
                <a:solidFill>
                  <a:srgbClr val="FFFFFF"/>
                </a:solidFill>
                <a:effectLst/>
                <a:sym typeface="Wingdings"/>
              </a:rPr>
              <a:t>WW</a:t>
            </a:r>
            <a:r>
              <a:rPr lang="en-US" sz="1500" baseline="30000" dirty="0">
                <a:solidFill>
                  <a:srgbClr val="FFFFFF"/>
                </a:solidFill>
                <a:effectLst/>
                <a:sym typeface="Wingdings"/>
              </a:rPr>
              <a:t>(*)</a:t>
            </a:r>
            <a:r>
              <a:rPr lang="en-US" sz="1500" dirty="0">
                <a:solidFill>
                  <a:srgbClr val="FFFFFF"/>
                </a:solidFill>
                <a:effectLst/>
                <a:sym typeface="Wingdings"/>
              </a:rPr>
              <a:t> </a:t>
            </a:r>
            <a:r>
              <a:rPr lang="en-US" sz="1500" dirty="0" err="1">
                <a:solidFill>
                  <a:srgbClr val="FFFFFF"/>
                </a:solidFill>
                <a:effectLst/>
                <a:sym typeface="Wingdings"/>
              </a:rPr>
              <a:t>l</a:t>
            </a:r>
            <a:r>
              <a:rPr lang="en-US" sz="1500" dirty="0" err="1">
                <a:solidFill>
                  <a:srgbClr val="FFFFFF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ν</a:t>
            </a:r>
            <a:r>
              <a:rPr lang="en-US" sz="1500" dirty="0" err="1">
                <a:solidFill>
                  <a:srgbClr val="FFFFFF"/>
                </a:solidFill>
                <a:effectLst/>
                <a:sym typeface="Wingdings"/>
              </a:rPr>
              <a:t>l</a:t>
            </a:r>
            <a:r>
              <a:rPr lang="en-US" sz="1500" dirty="0" err="1">
                <a:solidFill>
                  <a:srgbClr val="FFFFFF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ν</a:t>
            </a:r>
            <a:r>
              <a:rPr lang="en-US" sz="1500" dirty="0">
                <a:solidFill>
                  <a:srgbClr val="FFFFFF"/>
                </a:solidFill>
                <a:effectLst/>
                <a:sym typeface="Wingdings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40152" y="4365104"/>
            <a:ext cx="1069949" cy="553998"/>
          </a:xfrm>
          <a:prstGeom prst="rect">
            <a:avLst/>
          </a:prstGeom>
          <a:solidFill>
            <a:srgbClr val="0099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effectLst/>
                <a:sym typeface="Wingdings"/>
              </a:rPr>
              <a:t>125-300  </a:t>
            </a:r>
          </a:p>
          <a:p>
            <a:r>
              <a:rPr lang="en-US" sz="1500" dirty="0">
                <a:solidFill>
                  <a:srgbClr val="FFFFFF"/>
                </a:solidFill>
                <a:effectLst/>
                <a:sym typeface="Wingdings"/>
              </a:rPr>
              <a:t>ZZ</a:t>
            </a:r>
            <a:r>
              <a:rPr lang="en-US" sz="1500" baseline="30000" dirty="0">
                <a:solidFill>
                  <a:srgbClr val="FFFFFF"/>
                </a:solidFill>
                <a:effectLst/>
                <a:sym typeface="Wingdings"/>
              </a:rPr>
              <a:t>(*)</a:t>
            </a:r>
            <a:r>
              <a:rPr lang="en-US" sz="1500" dirty="0">
                <a:solidFill>
                  <a:srgbClr val="FFFFFF"/>
                </a:solidFill>
                <a:effectLst/>
                <a:sym typeface="Wingdings"/>
              </a:rPr>
              <a:t> </a:t>
            </a:r>
            <a:r>
              <a:rPr lang="en-US" sz="1500" dirty="0" err="1">
                <a:solidFill>
                  <a:srgbClr val="FFFFFF"/>
                </a:solidFill>
                <a:effectLst/>
                <a:sym typeface="Wingdings"/>
              </a:rPr>
              <a:t>llll</a:t>
            </a:r>
            <a:r>
              <a:rPr lang="en-US" sz="1500" dirty="0">
                <a:solidFill>
                  <a:srgbClr val="FFFFFF"/>
                </a:solidFill>
                <a:effectLst/>
                <a:sym typeface="Wingdings"/>
              </a:rPr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236296" y="3789040"/>
            <a:ext cx="979655" cy="553998"/>
          </a:xfrm>
          <a:prstGeom prst="rect">
            <a:avLst/>
          </a:prstGeom>
          <a:solidFill>
            <a:srgbClr val="CC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effectLst/>
                <a:sym typeface="Wingdings"/>
              </a:rPr>
              <a:t>300-600  </a:t>
            </a:r>
          </a:p>
          <a:p>
            <a:r>
              <a:rPr lang="en-US" sz="1500" dirty="0">
                <a:solidFill>
                  <a:schemeClr val="bg1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ZZ</a:t>
            </a:r>
            <a:r>
              <a:rPr lang="en-US" sz="1500" dirty="0">
                <a:solidFill>
                  <a:srgbClr val="FFFFFF"/>
                </a:solidFill>
                <a:effectLst/>
                <a:sym typeface="Wingdings"/>
              </a:rPr>
              <a:t> </a:t>
            </a:r>
            <a:r>
              <a:rPr lang="en-US" sz="1500" dirty="0" err="1">
                <a:solidFill>
                  <a:srgbClr val="FFFFFF"/>
                </a:solidFill>
                <a:effectLst/>
                <a:sym typeface="Wingdings"/>
              </a:rPr>
              <a:t>ll</a:t>
            </a:r>
            <a:r>
              <a:rPr lang="en-US" sz="1500" dirty="0" err="1">
                <a:solidFill>
                  <a:srgbClr val="FFFFFF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νν</a:t>
            </a:r>
            <a:r>
              <a:rPr lang="en-US" sz="1500" dirty="0">
                <a:solidFill>
                  <a:srgbClr val="FFFFFF"/>
                </a:solidFill>
                <a:effectLst/>
                <a:sym typeface="Wingdings"/>
              </a:rPr>
              <a:t>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653136"/>
            <a:ext cx="3150273" cy="1790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width.png"/>
          <p:cNvPicPr preferRelativeResize="0"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052736"/>
            <a:ext cx="1656184" cy="1586185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6948264" y="1268761"/>
            <a:ext cx="2088232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rmAutofit fontScale="92500"/>
          </a:bodyPr>
          <a:lstStyle/>
          <a:p>
            <a:pPr algn="ctr"/>
            <a:r>
              <a:rPr lang="en-US" dirty="0"/>
              <a:t>Hitreje </a:t>
            </a:r>
            <a:r>
              <a:rPr lang="en-US" dirty="0" err="1"/>
              <a:t>kot</a:t>
            </a:r>
            <a:r>
              <a:rPr lang="en-US" dirty="0"/>
              <a:t> razpade, </a:t>
            </a:r>
            <a:r>
              <a:rPr lang="en-US" dirty="0" err="1"/>
              <a:t>manj</a:t>
            </a:r>
            <a:r>
              <a:rPr lang="en-US" dirty="0"/>
              <a:t> natančno maso ima - Heisenberg</a:t>
            </a:r>
            <a:endParaRPr lang="sl-SI" dirty="0"/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012160" y="1844824"/>
            <a:ext cx="74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-22 </a:t>
            </a:r>
            <a:r>
              <a:rPr lang="en-US" dirty="0"/>
              <a:t>s</a:t>
            </a:r>
          </a:p>
        </p:txBody>
      </p:sp>
      <p:cxnSp>
        <p:nvCxnSpPr>
          <p:cNvPr id="17" name="Straight Arrow Connector 16"/>
          <p:cNvCxnSpPr>
            <a:cxnSpLocks/>
          </p:cNvCxnSpPr>
          <p:nvPr/>
        </p:nvCxnSpPr>
        <p:spPr>
          <a:xfrm flipH="1">
            <a:off x="5796136" y="2029490"/>
            <a:ext cx="288032" cy="184666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9AA218-B09B-6E43-9BEF-A2CF0BC58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Zaznava </a:t>
            </a:r>
            <a:r>
              <a:rPr lang="en-US" dirty="0" err="1"/>
              <a:t>Higgsa</a:t>
            </a:r>
            <a:r>
              <a:rPr lang="en-US" dirty="0"/>
              <a:t> na LHC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4258816" cy="547260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Redek proces</a:t>
            </a:r>
          </a:p>
          <a:p>
            <a:pPr lvl="1"/>
            <a:r>
              <a:rPr lang="en-US" dirty="0"/>
              <a:t>Tvorba le </a:t>
            </a:r>
            <a:r>
              <a:rPr lang="en-US" dirty="0">
                <a:latin typeface="Lucida Handwriting" pitchFamily="66" charset="0"/>
              </a:rPr>
              <a:t>O(</a:t>
            </a:r>
            <a:r>
              <a:rPr lang="en-US" dirty="0"/>
              <a:t>10</a:t>
            </a:r>
            <a:r>
              <a:rPr lang="en-US" baseline="30000" dirty="0"/>
              <a:t>-10</a:t>
            </a:r>
            <a:r>
              <a:rPr lang="en-US" dirty="0"/>
              <a:t>) od celotne</a:t>
            </a:r>
          </a:p>
          <a:p>
            <a:pPr lvl="1"/>
            <a:r>
              <a:rPr lang="en-US" dirty="0"/>
              <a:t>Nadaljnje zmanjšanje zaradi izbire razpadnega načina</a:t>
            </a:r>
          </a:p>
          <a:p>
            <a:r>
              <a:rPr lang="en-US" dirty="0"/>
              <a:t>Ogromno ozadje</a:t>
            </a:r>
          </a:p>
          <a:p>
            <a:pPr lvl="1"/>
            <a:r>
              <a:rPr lang="en-US" dirty="0"/>
              <a:t>Zahtevamo značilne lastnosti dogodkov</a:t>
            </a:r>
          </a:p>
          <a:p>
            <a:pPr lvl="2"/>
            <a:r>
              <a:rPr lang="en-US" dirty="0"/>
              <a:t>Leptoni (</a:t>
            </a:r>
            <a:r>
              <a:rPr lang="en-US" i="1" dirty="0"/>
              <a:t>e, μ</a:t>
            </a:r>
            <a:r>
              <a:rPr lang="en-US" dirty="0"/>
              <a:t>) iz </a:t>
            </a:r>
            <a:r>
              <a:rPr lang="en-US" i="1" dirty="0"/>
              <a:t>W, Z</a:t>
            </a:r>
          </a:p>
          <a:p>
            <a:pPr lvl="2"/>
            <a:r>
              <a:rPr lang="en-US" dirty="0"/>
              <a:t>Fotoni z veliko energijo </a:t>
            </a:r>
          </a:p>
          <a:p>
            <a:pPr lvl="2"/>
            <a:r>
              <a:rPr lang="en-US" dirty="0"/>
              <a:t>“Zlati” razpad: </a:t>
            </a:r>
            <a:r>
              <a:rPr lang="en-US" i="1" dirty="0"/>
              <a:t>H→ZZ → 4l</a:t>
            </a:r>
          </a:p>
          <a:p>
            <a:pPr lvl="2"/>
            <a:r>
              <a:rPr lang="en-US" i="1" dirty="0"/>
              <a:t>H→ZZ → 4l </a:t>
            </a:r>
            <a:r>
              <a:rPr lang="en-US" dirty="0"/>
              <a:t>in </a:t>
            </a:r>
            <a:r>
              <a:rPr lang="en-US" i="1" dirty="0"/>
              <a:t>H→</a:t>
            </a:r>
            <a:r>
              <a:rPr lang="el-GR" i="1" dirty="0"/>
              <a:t>γγ</a:t>
            </a:r>
            <a:r>
              <a:rPr lang="en-US" i="1" dirty="0"/>
              <a:t> </a:t>
            </a:r>
            <a:r>
              <a:rPr lang="en-US" dirty="0"/>
              <a:t>lahko  v celoti rekonstruiramo: določimo maso H, toda </a:t>
            </a:r>
            <a:r>
              <a:rPr lang="el-GR" i="1" dirty="0"/>
              <a:t>σ</a:t>
            </a:r>
            <a:r>
              <a:rPr lang="en-US" i="1" dirty="0" err="1"/>
              <a:t>xBR</a:t>
            </a:r>
            <a:r>
              <a:rPr lang="en-US" dirty="0">
                <a:latin typeface="Lucida Handwriting" pitchFamily="66" charset="0"/>
              </a:rPr>
              <a:t> </a:t>
            </a:r>
            <a:r>
              <a:rPr lang="en-US" dirty="0"/>
              <a:t>le</a:t>
            </a:r>
            <a:r>
              <a:rPr lang="en-US" dirty="0">
                <a:latin typeface="Lucida Handwriting" pitchFamily="66" charset="0"/>
              </a:rPr>
              <a:t> O(</a:t>
            </a:r>
            <a:r>
              <a:rPr lang="en-US" dirty="0"/>
              <a:t>10 </a:t>
            </a:r>
            <a:r>
              <a:rPr lang="en-US" dirty="0" err="1"/>
              <a:t>fb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Pri </a:t>
            </a:r>
            <a:r>
              <a:rPr lang="en-US" i="1" dirty="0"/>
              <a:t>H→WW → l</a:t>
            </a:r>
            <a:r>
              <a:rPr lang="el-GR" i="1" dirty="0"/>
              <a:t>ν</a:t>
            </a:r>
            <a:r>
              <a:rPr lang="en-US" i="1" dirty="0"/>
              <a:t> l</a:t>
            </a:r>
            <a:r>
              <a:rPr lang="el-GR" i="1" dirty="0"/>
              <a:t>ν</a:t>
            </a:r>
            <a:r>
              <a:rPr lang="en-US" i="1" dirty="0"/>
              <a:t> </a:t>
            </a:r>
            <a:r>
              <a:rPr lang="en-US" dirty="0"/>
              <a:t>uideta dva </a:t>
            </a:r>
            <a:r>
              <a:rPr lang="el-GR" i="1" dirty="0"/>
              <a:t>ν</a:t>
            </a:r>
            <a:r>
              <a:rPr lang="en-US" dirty="0"/>
              <a:t>, toda </a:t>
            </a:r>
            <a:r>
              <a:rPr lang="el-GR" i="1" dirty="0"/>
              <a:t>σ</a:t>
            </a:r>
            <a:r>
              <a:rPr lang="en-US" i="1" dirty="0" err="1"/>
              <a:t>xBR</a:t>
            </a:r>
            <a:r>
              <a:rPr lang="en-US" dirty="0">
                <a:latin typeface="Lucida Handwriting" pitchFamily="66" charset="0"/>
              </a:rPr>
              <a:t> O(</a:t>
            </a:r>
            <a:r>
              <a:rPr lang="en-US" dirty="0"/>
              <a:t>100 </a:t>
            </a:r>
            <a:r>
              <a:rPr lang="en-US" dirty="0" err="1"/>
              <a:t>fb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Razumeti moramo ozadje in ga znati modelirati</a:t>
            </a:r>
          </a:p>
          <a:p>
            <a:pPr lvl="2"/>
            <a:r>
              <a:rPr lang="en-US" dirty="0"/>
              <a:t>Iz podatkov in računalniške simulacije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4727766" y="1556792"/>
            <a:ext cx="4427984" cy="3456384"/>
            <a:chOff x="467544" y="620688"/>
            <a:chExt cx="6768752" cy="4680520"/>
          </a:xfrm>
        </p:grpSpPr>
        <p:sp>
          <p:nvSpPr>
            <p:cNvPr id="10" name="Rectangle 9"/>
            <p:cNvSpPr/>
            <p:nvPr/>
          </p:nvSpPr>
          <p:spPr bwMode="auto">
            <a:xfrm>
              <a:off x="467544" y="620688"/>
              <a:ext cx="6768752" cy="4680520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pic>
          <p:nvPicPr>
            <p:cNvPr id="11" name="Picture 10" descr="summaryPlotICHEP2012-v4.png"/>
            <p:cNvPicPr preferRelativeResize="0"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0040" y="764704"/>
              <a:ext cx="6492240" cy="438030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</p:grpSp>
      <p:sp>
        <p:nvSpPr>
          <p:cNvPr id="8" name="Oval 7"/>
          <p:cNvSpPr/>
          <p:nvPr/>
        </p:nvSpPr>
        <p:spPr>
          <a:xfrm>
            <a:off x="5159814" y="1772816"/>
            <a:ext cx="1152128" cy="792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2" name="TextBox 11"/>
          <p:cNvSpPr txBox="1"/>
          <p:nvPr/>
        </p:nvSpPr>
        <p:spPr>
          <a:xfrm>
            <a:off x="4860032" y="4941168"/>
            <a:ext cx="4176464" cy="151216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lIns="0" rIns="216000" rtlCol="0" anchor="t" anchorCtr="1">
            <a:normAutofit fontScale="92500"/>
          </a:bodyPr>
          <a:lstStyle/>
          <a:p>
            <a:pPr lvl="1" algn="ctr"/>
            <a:r>
              <a:rPr lang="en-US" sz="2800" dirty="0"/>
              <a:t>Včerajšnji signal je današnje ozadje!</a:t>
            </a:r>
          </a:p>
          <a:p>
            <a:pPr lvl="1" algn="ctr"/>
            <a:r>
              <a:rPr lang="en-US" sz="2800" dirty="0"/>
              <a:t>(100M W, 10M Z, 100M t)</a:t>
            </a:r>
            <a:endParaRPr lang="sl-SI" sz="2800" dirty="0"/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18F0E-403C-504E-BE22-696B56A70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Dodatna ovira – več trkov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2" y="1124744"/>
            <a:ext cx="6635080" cy="244827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Do ~60 </a:t>
            </a:r>
            <a:r>
              <a:rPr lang="en-US" dirty="0" err="1"/>
              <a:t>trkov</a:t>
            </a:r>
            <a:r>
              <a:rPr lang="en-US" dirty="0"/>
              <a:t>, naloženih drug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drugega</a:t>
            </a:r>
            <a:endParaRPr lang="en-US" dirty="0"/>
          </a:p>
          <a:p>
            <a:r>
              <a:rPr lang="en-US" dirty="0" err="1"/>
              <a:t>Zahtevno</a:t>
            </a:r>
            <a:r>
              <a:rPr lang="en-US" dirty="0"/>
              <a:t> </a:t>
            </a:r>
            <a:r>
              <a:rPr lang="en-US" dirty="0" err="1"/>
              <a:t>okolje</a:t>
            </a:r>
            <a:endParaRPr lang="en-US" dirty="0"/>
          </a:p>
          <a:p>
            <a:pPr lvl="1"/>
            <a:r>
              <a:rPr lang="en-US" dirty="0">
                <a:latin typeface="Lucida Handwriting" pitchFamily="66" charset="0"/>
              </a:rPr>
              <a:t>O</a:t>
            </a:r>
            <a:r>
              <a:rPr lang="en-US" dirty="0"/>
              <a:t>(1000) </a:t>
            </a:r>
            <a:r>
              <a:rPr lang="en-US" dirty="0" err="1"/>
              <a:t>sledi</a:t>
            </a:r>
            <a:r>
              <a:rPr lang="en-US" dirty="0"/>
              <a:t>, </a:t>
            </a:r>
          </a:p>
          <a:p>
            <a:pPr lvl="1"/>
            <a:r>
              <a:rPr lang="en-US" dirty="0" err="1"/>
              <a:t>več</a:t>
            </a:r>
            <a:r>
              <a:rPr lang="en-US" dirty="0"/>
              <a:t> 10 </a:t>
            </a:r>
            <a:r>
              <a:rPr lang="en-US" dirty="0" err="1"/>
              <a:t>izvorov</a:t>
            </a:r>
            <a:r>
              <a:rPr lang="en-US" dirty="0"/>
              <a:t> </a:t>
            </a:r>
            <a:r>
              <a:rPr lang="en-US" dirty="0" err="1"/>
              <a:t>trkov</a:t>
            </a:r>
            <a:endParaRPr lang="en-US" dirty="0"/>
          </a:p>
          <a:p>
            <a:pPr lvl="2"/>
            <a:r>
              <a:rPr lang="en-US" dirty="0" err="1"/>
              <a:t>izkaz</a:t>
            </a:r>
            <a:r>
              <a:rPr lang="en-US" dirty="0"/>
              <a:t> perfektne zmogljivosti detektorja sledi</a:t>
            </a:r>
          </a:p>
          <a:p>
            <a:r>
              <a:rPr lang="en-US" dirty="0" err="1"/>
              <a:t>Izgubimo</a:t>
            </a:r>
            <a:r>
              <a:rPr lang="en-US" dirty="0"/>
              <a:t> </a:t>
            </a:r>
            <a:r>
              <a:rPr lang="en-US" dirty="0" err="1"/>
              <a:t>npr</a:t>
            </a:r>
            <a:r>
              <a:rPr lang="en-US" dirty="0"/>
              <a:t>. </a:t>
            </a:r>
            <a:r>
              <a:rPr lang="en-US" dirty="0" err="1"/>
              <a:t>informacijo</a:t>
            </a:r>
            <a:r>
              <a:rPr lang="en-US" dirty="0"/>
              <a:t>, od kod izhaja  </a:t>
            </a:r>
            <a:r>
              <a:rPr lang="en-US" i="1" dirty="0"/>
              <a:t>H→</a:t>
            </a:r>
            <a:r>
              <a:rPr lang="el-GR" i="1" dirty="0"/>
              <a:t>γγ</a:t>
            </a:r>
            <a:r>
              <a:rPr lang="en-US" i="1" dirty="0"/>
              <a:t> </a:t>
            </a:r>
          </a:p>
          <a:p>
            <a:r>
              <a:rPr lang="en-US" dirty="0"/>
              <a:t>Še težje nadzorovati ozadje</a:t>
            </a: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253816" y="3506341"/>
            <a:ext cx="8657056" cy="2916684"/>
            <a:chOff x="253816" y="3501008"/>
            <a:chExt cx="8657056" cy="2916684"/>
          </a:xfrm>
        </p:grpSpPr>
        <p:pic>
          <p:nvPicPr>
            <p:cNvPr id="18" name="Picture 17" descr="Untitled.png"/>
            <p:cNvPicPr preferRelativeResize="0"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3816" y="3501008"/>
              <a:ext cx="8657056" cy="291668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9" name="TextBox 5"/>
            <p:cNvSpPr txBox="1">
              <a:spLocks noChangeArrowheads="1"/>
            </p:cNvSpPr>
            <p:nvPr/>
          </p:nvSpPr>
          <p:spPr bwMode="auto">
            <a:xfrm>
              <a:off x="1596840" y="5209455"/>
              <a:ext cx="683200" cy="3077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400" dirty="0">
                  <a:effectLst/>
                  <a:latin typeface="+mn-lt"/>
                  <a:sym typeface="Wingdings"/>
                </a:rPr>
                <a:t>Z </a:t>
              </a:r>
              <a:r>
                <a:rPr lang="en-US" sz="1400" dirty="0" err="1">
                  <a:effectLst/>
                  <a:latin typeface="+mn-lt"/>
                  <a:ea typeface="Lucida Grande"/>
                  <a:cs typeface="Lucida Grande"/>
                  <a:sym typeface="Wingdings"/>
                </a:rPr>
                <a:t>μμ</a:t>
              </a:r>
              <a:endParaRPr lang="en-US" sz="1400" dirty="0">
                <a:effectLst/>
                <a:latin typeface="+mn-lt"/>
                <a:sym typeface="Wingdings"/>
              </a:endParaRPr>
            </a:p>
          </p:txBody>
        </p:sp>
        <p:sp>
          <p:nvSpPr>
            <p:cNvPr id="20" name="TextBox 5"/>
            <p:cNvSpPr txBox="1">
              <a:spLocks noChangeArrowheads="1"/>
            </p:cNvSpPr>
            <p:nvPr/>
          </p:nvSpPr>
          <p:spPr bwMode="auto">
            <a:xfrm>
              <a:off x="1043608" y="3789040"/>
              <a:ext cx="6891831" cy="33855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dirty="0">
                  <a:effectLst/>
                  <a:latin typeface="+mn-lt"/>
                  <a:sym typeface="Wingdings"/>
                </a:rPr>
                <a:t>Dogodek iz 2012 s 25 rekonstruiranimi izvori trkov in zaznanim razpadom Z </a:t>
              </a:r>
              <a:r>
                <a:rPr lang="en-US" dirty="0" err="1">
                  <a:effectLst/>
                  <a:latin typeface="+mn-lt"/>
                  <a:ea typeface="Lucida Grande"/>
                  <a:cs typeface="Lucida Grande"/>
                  <a:sym typeface="Wingdings"/>
                </a:rPr>
                <a:t>μμ</a:t>
              </a:r>
              <a:endParaRPr lang="en-US" dirty="0">
                <a:effectLst/>
                <a:latin typeface="+mn-lt"/>
                <a:sym typeface="Wingdings"/>
              </a:endParaRPr>
            </a:p>
          </p:txBody>
        </p:sp>
      </p:grp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9728" y="1052736"/>
            <a:ext cx="2404272" cy="239573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9CA8C0-41FE-1949-92ED-39329313F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504056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Najmočnejši razpadi za detekcijo pri </a:t>
            </a:r>
            <a:r>
              <a:rPr lang="en-US" dirty="0" err="1"/>
              <a:t>majhnih</a:t>
            </a:r>
            <a:r>
              <a:rPr lang="en-US" dirty="0"/>
              <a:t> </a:t>
            </a:r>
            <a:r>
              <a:rPr lang="en-US" dirty="0" err="1"/>
              <a:t>masah</a:t>
            </a:r>
            <a:r>
              <a:rPr lang="en-US" dirty="0"/>
              <a:t> H</a:t>
            </a:r>
          </a:p>
          <a:p>
            <a:pPr lvl="1"/>
            <a:r>
              <a:rPr lang="en-US" i="1" dirty="0"/>
              <a:t>H→WW</a:t>
            </a:r>
            <a:r>
              <a:rPr lang="en-US" i="1" baseline="30000" dirty="0"/>
              <a:t>(*)</a:t>
            </a:r>
            <a:r>
              <a:rPr lang="en-US" i="1" dirty="0"/>
              <a:t> → l</a:t>
            </a:r>
            <a:r>
              <a:rPr lang="el-GR" i="1" dirty="0"/>
              <a:t>ν</a:t>
            </a:r>
            <a:r>
              <a:rPr lang="en-US" i="1" dirty="0"/>
              <a:t> l</a:t>
            </a:r>
            <a:r>
              <a:rPr lang="el-GR" i="1" dirty="0"/>
              <a:t>ν</a:t>
            </a:r>
            <a:r>
              <a:rPr lang="en-US" i="1" dirty="0"/>
              <a:t> </a:t>
            </a:r>
            <a:r>
              <a:rPr lang="en-US" dirty="0"/>
              <a:t>(štetje presežka dogodkov)</a:t>
            </a:r>
          </a:p>
          <a:p>
            <a:pPr lvl="1"/>
            <a:r>
              <a:rPr lang="en-US" i="1" dirty="0"/>
              <a:t>H→ZZ</a:t>
            </a:r>
            <a:r>
              <a:rPr lang="en-US" i="1" baseline="30000" dirty="0"/>
              <a:t>(*)</a:t>
            </a:r>
            <a:r>
              <a:rPr lang="en-US" i="1" dirty="0"/>
              <a:t> → 4l  </a:t>
            </a:r>
            <a:r>
              <a:rPr lang="en-US" dirty="0"/>
              <a:t>(masa H)</a:t>
            </a:r>
          </a:p>
          <a:p>
            <a:pPr lvl="1"/>
            <a:r>
              <a:rPr lang="en-US" b="1" i="1" dirty="0"/>
              <a:t>H→</a:t>
            </a:r>
            <a:r>
              <a:rPr lang="el-GR" b="1" i="1" dirty="0"/>
              <a:t>γγ</a:t>
            </a:r>
            <a:r>
              <a:rPr lang="en-US" b="1" i="1" dirty="0"/>
              <a:t> </a:t>
            </a:r>
            <a:r>
              <a:rPr lang="en-US" b="1" dirty="0"/>
              <a:t>(masa </a:t>
            </a:r>
            <a:r>
              <a:rPr lang="en-US" b="1" i="1" dirty="0"/>
              <a:t>H</a:t>
            </a:r>
            <a:r>
              <a:rPr lang="en-US" b="1" dirty="0"/>
              <a:t>)</a:t>
            </a:r>
          </a:p>
          <a:p>
            <a:r>
              <a:rPr lang="en-US" dirty="0"/>
              <a:t>Pri vseh </a:t>
            </a:r>
            <a:r>
              <a:rPr lang="en-US" dirty="0" err="1"/>
              <a:t>prisotno</a:t>
            </a:r>
            <a:r>
              <a:rPr lang="en-US" dirty="0"/>
              <a:t> </a:t>
            </a:r>
            <a:r>
              <a:rPr lang="en-US" dirty="0" err="1"/>
              <a:t>ozadje</a:t>
            </a:r>
            <a:endParaRPr lang="en-US" dirty="0"/>
          </a:p>
          <a:p>
            <a:pPr lvl="1"/>
            <a:r>
              <a:rPr lang="en-US" dirty="0"/>
              <a:t>Leptoni iz razpadov W in Z, </a:t>
            </a:r>
            <a:r>
              <a:rPr lang="en-US" dirty="0" err="1"/>
              <a:t>ozadje</a:t>
            </a:r>
            <a:r>
              <a:rPr lang="en-US" dirty="0"/>
              <a:t> QCD</a:t>
            </a:r>
          </a:p>
          <a:p>
            <a:r>
              <a:rPr lang="en-US" dirty="0" err="1"/>
              <a:t>Mahjen</a:t>
            </a:r>
            <a:r>
              <a:rPr lang="en-US" dirty="0"/>
              <a:t> </a:t>
            </a:r>
            <a:r>
              <a:rPr lang="el-GR" i="1" dirty="0"/>
              <a:t>σ</a:t>
            </a:r>
            <a:r>
              <a:rPr lang="en-US" i="1" dirty="0" err="1"/>
              <a:t>xBR</a:t>
            </a:r>
            <a:r>
              <a:rPr lang="en-US" dirty="0"/>
              <a:t> botruje majhnim vzorcem signala</a:t>
            </a:r>
          </a:p>
          <a:p>
            <a:pPr lvl="1"/>
            <a:r>
              <a:rPr lang="en-US" dirty="0" err="1"/>
              <a:t>Fluktuacija</a:t>
            </a:r>
            <a:r>
              <a:rPr lang="en-US" dirty="0"/>
              <a:t> signala navzdol lahko prepreči zaznavo</a:t>
            </a:r>
          </a:p>
          <a:p>
            <a:pPr lvl="2"/>
            <a:r>
              <a:rPr lang="en-US" dirty="0"/>
              <a:t>Lažno negativen rezultat (signal tolmačen </a:t>
            </a:r>
            <a:r>
              <a:rPr lang="en-US" dirty="0" err="1"/>
              <a:t>kot</a:t>
            </a:r>
            <a:r>
              <a:rPr lang="en-US" dirty="0"/>
              <a:t> ozadje)</a:t>
            </a:r>
          </a:p>
          <a:p>
            <a:pPr lvl="1"/>
            <a:r>
              <a:rPr lang="en-US" dirty="0" err="1"/>
              <a:t>Fluktuacija</a:t>
            </a:r>
            <a:r>
              <a:rPr lang="en-US" dirty="0"/>
              <a:t> ozadja navzgor lahko potvori signal</a:t>
            </a:r>
          </a:p>
          <a:p>
            <a:pPr lvl="2"/>
            <a:r>
              <a:rPr lang="en-US" dirty="0"/>
              <a:t>Lažno pozitiven rezultat (ozadje tolmačeno </a:t>
            </a:r>
            <a:r>
              <a:rPr lang="en-US" dirty="0" err="1"/>
              <a:t>kot</a:t>
            </a:r>
            <a:r>
              <a:rPr lang="en-US" dirty="0"/>
              <a:t> signal)</a:t>
            </a:r>
          </a:p>
          <a:p>
            <a:r>
              <a:rPr lang="en-US" dirty="0"/>
              <a:t>Rabimo previdno, nepristransko statistično analizo !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 v prisotnosti ozadja</a:t>
            </a: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2DA9CB-D602-EB44-A2B5-1EA0BAA40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29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574EAB0-D98C-DC41-864C-90D5D4737E96}"/>
                  </a:ext>
                </a:extLst>
              </p:cNvPr>
              <p:cNvSpPr txBox="1"/>
              <p:nvPr/>
            </p:nvSpPr>
            <p:spPr>
              <a:xfrm>
                <a:off x="4417457" y="2731799"/>
                <a:ext cx="3202543" cy="644344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sub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2000" b="0" dirty="0"/>
              </a:p>
              <a:p>
                <a:r>
                  <a:rPr lang="en-US" sz="2000" dirty="0"/>
                  <a:t>  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b="0" dirty="0"/>
                  <a:t>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func>
                      <m:func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(1−</m:t>
                        </m:r>
                        <m:r>
                          <m:rPr>
                            <m:sty m:val="p"/>
                          </m:rPr>
                          <a:rPr lang="en-US" sz="20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func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574EAB0-D98C-DC41-864C-90D5D4737E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7457" y="2731799"/>
                <a:ext cx="3202543" cy="644344"/>
              </a:xfrm>
              <a:prstGeom prst="rect">
                <a:avLst/>
              </a:prstGeom>
              <a:blipFill>
                <a:blip r:embed="rId2"/>
                <a:stretch>
                  <a:fillRect t="-1887" b="-13208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Group 26">
            <a:extLst>
              <a:ext uri="{FF2B5EF4-FFF2-40B4-BE49-F238E27FC236}">
                <a16:creationId xmlns:a16="http://schemas.microsoft.com/office/drawing/2014/main" id="{67B579AF-E16A-7545-BE7B-8100A8A4B257}"/>
              </a:ext>
            </a:extLst>
          </p:cNvPr>
          <p:cNvGrpSpPr/>
          <p:nvPr/>
        </p:nvGrpSpPr>
        <p:grpSpPr>
          <a:xfrm>
            <a:off x="6444208" y="1988840"/>
            <a:ext cx="2016224" cy="1135767"/>
            <a:chOff x="6545183" y="3065372"/>
            <a:chExt cx="2016224" cy="1135767"/>
          </a:xfrm>
        </p:grpSpPr>
        <p:grpSp>
          <p:nvGrpSpPr>
            <p:cNvPr id="44" name="Group 43"/>
            <p:cNvGrpSpPr/>
            <p:nvPr/>
          </p:nvGrpSpPr>
          <p:grpSpPr>
            <a:xfrm>
              <a:off x="6545183" y="3065372"/>
              <a:ext cx="2016224" cy="1135767"/>
              <a:chOff x="6588224" y="2950872"/>
              <a:chExt cx="2016224" cy="1135767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7092280" y="3140968"/>
                <a:ext cx="7016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/>
                  <a:t>P</a:t>
                </a:r>
                <a:r>
                  <a:rPr lang="en-US" i="1" baseline="-25000" dirty="0"/>
                  <a:t>H</a:t>
                </a:r>
                <a:r>
                  <a:rPr lang="en-US" i="1" dirty="0"/>
                  <a:t> E</a:t>
                </a:r>
                <a:r>
                  <a:rPr lang="en-US" i="1" baseline="-25000" dirty="0"/>
                  <a:t>H</a:t>
                </a:r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7092280" y="3501008"/>
                <a:ext cx="432048" cy="0"/>
              </a:xfrm>
              <a:prstGeom prst="line">
                <a:avLst/>
              </a:prstGeom>
              <a:ln>
                <a:prstDash val="dash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flipV="1">
                <a:off x="7884368" y="3140968"/>
                <a:ext cx="720080" cy="360040"/>
              </a:xfrm>
              <a:prstGeom prst="line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>
                <a:cxnSpLocks/>
              </p:cNvCxnSpPr>
              <p:nvPr/>
            </p:nvCxnSpPr>
            <p:spPr>
              <a:xfrm>
                <a:off x="7904186" y="3537181"/>
                <a:ext cx="662861" cy="386752"/>
              </a:xfrm>
              <a:prstGeom prst="line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5"/>
              <p:cNvSpPr txBox="1"/>
              <p:nvPr/>
            </p:nvSpPr>
            <p:spPr>
              <a:xfrm>
                <a:off x="6588224" y="3212976"/>
                <a:ext cx="5042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err="1"/>
                  <a:t>m</a:t>
                </a:r>
                <a:r>
                  <a:rPr lang="en-US" i="1" baseline="-25000" dirty="0" err="1"/>
                  <a:t>H</a:t>
                </a:r>
                <a:endParaRPr lang="en-US" i="1" baseline="-25000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 rot="20199315">
                <a:off x="7927093" y="2950872"/>
                <a:ext cx="47019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/>
                  <a:t>E</a:t>
                </a:r>
                <a:r>
                  <a:rPr lang="en-US" i="1" baseline="-25000" dirty="0"/>
                  <a:t>𝛾1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 rot="1747608">
                <a:off x="7911597" y="3717307"/>
                <a:ext cx="5261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/>
                  <a:t>E</a:t>
                </a:r>
                <a:r>
                  <a:rPr lang="en-US" i="1" baseline="-25000" dirty="0"/>
                  <a:t> 𝛾 2</a:t>
                </a:r>
              </a:p>
            </p:txBody>
          </p:sp>
          <p:cxnSp>
            <p:nvCxnSpPr>
              <p:cNvPr id="41" name="Straight Connector 40"/>
              <p:cNvCxnSpPr/>
              <p:nvPr/>
            </p:nvCxnSpPr>
            <p:spPr>
              <a:xfrm>
                <a:off x="7596336" y="3501008"/>
                <a:ext cx="288032" cy="0"/>
              </a:xfrm>
              <a:prstGeom prst="line">
                <a:avLst/>
              </a:prstGeom>
              <a:ln>
                <a:prstDash val="dash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Arc 24">
              <a:extLst>
                <a:ext uri="{FF2B5EF4-FFF2-40B4-BE49-F238E27FC236}">
                  <a16:creationId xmlns:a16="http://schemas.microsoft.com/office/drawing/2014/main" id="{D2F7CCED-B771-DE49-BBC3-5018D1604D8C}"/>
                </a:ext>
              </a:extLst>
            </p:cNvPr>
            <p:cNvSpPr/>
            <p:nvPr/>
          </p:nvSpPr>
          <p:spPr>
            <a:xfrm>
              <a:off x="7805753" y="3442502"/>
              <a:ext cx="524324" cy="432048"/>
            </a:xfrm>
            <a:prstGeom prst="arc">
              <a:avLst>
                <a:gd name="adj1" fmla="val 18113381"/>
                <a:gd name="adj2" fmla="val 3408459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E4A74EC-28C9-A641-8632-9404BB7822CE}"/>
                </a:ext>
              </a:extLst>
            </p:cNvPr>
            <p:cNvSpPr txBox="1"/>
            <p:nvPr/>
          </p:nvSpPr>
          <p:spPr>
            <a:xfrm>
              <a:off x="7975761" y="3485682"/>
              <a:ext cx="3417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𝛩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Standardni</a:t>
            </a:r>
            <a:r>
              <a:rPr lang="en-GB" dirty="0"/>
              <a:t> model - </a:t>
            </a:r>
            <a:r>
              <a:rPr lang="en-GB" dirty="0" err="1"/>
              <a:t>Higgsov</a:t>
            </a:r>
            <a:r>
              <a:rPr lang="en-GB" dirty="0"/>
              <a:t> </a:t>
            </a:r>
            <a:r>
              <a:rPr lang="en-GB" dirty="0" err="1"/>
              <a:t>bozon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8760"/>
            <a:ext cx="8820472" cy="1584176"/>
          </a:xfrm>
        </p:spPr>
        <p:txBody>
          <a:bodyPr>
            <a:normAutofit fontScale="70000" lnSpcReduction="20000"/>
          </a:bodyPr>
          <a:lstStyle/>
          <a:p>
            <a:r>
              <a:rPr lang="en-GB" dirty="0" err="1"/>
              <a:t>Standardni</a:t>
            </a:r>
            <a:r>
              <a:rPr lang="en-GB" dirty="0"/>
              <a:t> model: </a:t>
            </a:r>
          </a:p>
          <a:p>
            <a:pPr lvl="1"/>
            <a:r>
              <a:rPr lang="en-GB" dirty="0" err="1"/>
              <a:t>Delci</a:t>
            </a:r>
            <a:r>
              <a:rPr lang="en-GB" dirty="0"/>
              <a:t> </a:t>
            </a:r>
            <a:r>
              <a:rPr lang="en-GB" dirty="0" err="1"/>
              <a:t>snovi</a:t>
            </a:r>
            <a:r>
              <a:rPr lang="en-GB" dirty="0"/>
              <a:t> (spin ½): </a:t>
            </a:r>
            <a:r>
              <a:rPr lang="en-GB" i="1" dirty="0" err="1"/>
              <a:t>kvarki</a:t>
            </a:r>
            <a:r>
              <a:rPr lang="en-GB" dirty="0"/>
              <a:t>, </a:t>
            </a:r>
            <a:r>
              <a:rPr lang="en-GB" i="1" dirty="0" err="1"/>
              <a:t>leptoni</a:t>
            </a:r>
            <a:r>
              <a:rPr lang="en-GB" dirty="0"/>
              <a:t> v 3 </a:t>
            </a:r>
            <a:r>
              <a:rPr lang="en-GB" dirty="0" err="1"/>
              <a:t>generacijah</a:t>
            </a:r>
            <a:endParaRPr lang="en-GB" dirty="0"/>
          </a:p>
          <a:p>
            <a:pPr lvl="1"/>
            <a:r>
              <a:rPr lang="en-GB" dirty="0" err="1"/>
              <a:t>Posredniki</a:t>
            </a:r>
            <a:r>
              <a:rPr lang="en-GB" dirty="0"/>
              <a:t> </a:t>
            </a:r>
            <a:r>
              <a:rPr lang="en-GB" dirty="0" err="1"/>
              <a:t>sil</a:t>
            </a:r>
            <a:r>
              <a:rPr lang="en-GB" dirty="0"/>
              <a:t> (spin 1): </a:t>
            </a:r>
            <a:r>
              <a:rPr lang="en-GB" i="1" dirty="0" err="1"/>
              <a:t>foton</a:t>
            </a:r>
            <a:r>
              <a:rPr lang="en-GB" dirty="0"/>
              <a:t> (EM), </a:t>
            </a:r>
            <a:r>
              <a:rPr lang="en-GB" i="1" dirty="0"/>
              <a:t>gluon</a:t>
            </a:r>
            <a:r>
              <a:rPr lang="en-GB" dirty="0"/>
              <a:t> (</a:t>
            </a:r>
            <a:r>
              <a:rPr lang="en-GB" dirty="0" err="1"/>
              <a:t>močna</a:t>
            </a:r>
            <a:r>
              <a:rPr lang="en-GB" dirty="0"/>
              <a:t>), </a:t>
            </a:r>
            <a:r>
              <a:rPr lang="en-GB" dirty="0" err="1"/>
              <a:t>šibki</a:t>
            </a:r>
            <a:r>
              <a:rPr lang="en-GB" dirty="0"/>
              <a:t> </a:t>
            </a:r>
            <a:r>
              <a:rPr lang="en-GB" dirty="0" err="1"/>
              <a:t>bozoni</a:t>
            </a:r>
            <a:r>
              <a:rPr lang="en-GB" dirty="0"/>
              <a:t> </a:t>
            </a:r>
            <a:r>
              <a:rPr lang="en-GB" i="1" dirty="0"/>
              <a:t>W, Z </a:t>
            </a:r>
            <a:r>
              <a:rPr lang="en-GB" dirty="0"/>
              <a:t>(</a:t>
            </a:r>
            <a:r>
              <a:rPr lang="en-GB" dirty="0" err="1"/>
              <a:t>šibka</a:t>
            </a:r>
            <a:r>
              <a:rPr lang="en-GB" dirty="0"/>
              <a:t>)</a:t>
            </a:r>
          </a:p>
          <a:p>
            <a:pPr lvl="1"/>
            <a:r>
              <a:rPr lang="en-GB" dirty="0" err="1"/>
              <a:t>Higgsov</a:t>
            </a:r>
            <a:r>
              <a:rPr lang="en-GB" dirty="0"/>
              <a:t> </a:t>
            </a:r>
            <a:r>
              <a:rPr lang="en-GB" dirty="0" err="1"/>
              <a:t>bozon</a:t>
            </a:r>
            <a:r>
              <a:rPr lang="en-GB" dirty="0"/>
              <a:t> (spin 0): </a:t>
            </a:r>
            <a:r>
              <a:rPr lang="en-GB" dirty="0" err="1"/>
              <a:t>odgovoren</a:t>
            </a:r>
            <a:r>
              <a:rPr lang="en-GB" dirty="0"/>
              <a:t> </a:t>
            </a:r>
            <a:r>
              <a:rPr lang="en-GB" dirty="0" err="1"/>
              <a:t>za</a:t>
            </a:r>
            <a:r>
              <a:rPr lang="en-GB" dirty="0"/>
              <a:t> </a:t>
            </a:r>
            <a:r>
              <a:rPr lang="en-GB" dirty="0" err="1"/>
              <a:t>vse</a:t>
            </a:r>
            <a:r>
              <a:rPr lang="en-GB" dirty="0"/>
              <a:t> </a:t>
            </a:r>
            <a:r>
              <a:rPr lang="en-GB" dirty="0" err="1"/>
              <a:t>mase</a:t>
            </a:r>
            <a:r>
              <a:rPr lang="en-GB" dirty="0"/>
              <a:t> </a:t>
            </a:r>
            <a:r>
              <a:rPr lang="en-GB" i="1" dirty="0" err="1"/>
              <a:t>osnovnih</a:t>
            </a:r>
            <a:r>
              <a:rPr lang="en-GB" dirty="0"/>
              <a:t> </a:t>
            </a:r>
            <a:r>
              <a:rPr lang="en-GB" dirty="0" err="1"/>
              <a:t>delcev</a:t>
            </a:r>
            <a:endParaRPr lang="en-GB" dirty="0"/>
          </a:p>
          <a:p>
            <a:pPr lvl="1"/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708920"/>
            <a:ext cx="4682235" cy="3728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924944"/>
            <a:ext cx="3707904" cy="3420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7861BB-1E24-1E40-8EE0-B68A3F5E8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7862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Vzorec H→</a:t>
            </a:r>
            <a:r>
              <a:rPr lang="el-GR" dirty="0"/>
              <a:t>γγ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4744"/>
            <a:ext cx="4932040" cy="259228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Vsi podatki iz 2011 (4.8 fb</a:t>
            </a:r>
            <a:r>
              <a:rPr lang="en-US" baseline="30000" dirty="0"/>
              <a:t>-1</a:t>
            </a:r>
            <a:r>
              <a:rPr lang="en-US" dirty="0"/>
              <a:t>) in 2012 (20.7 fb</a:t>
            </a:r>
            <a:r>
              <a:rPr lang="en-US" baseline="30000" dirty="0"/>
              <a:t>-1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Zaznanih ~</a:t>
            </a:r>
            <a:r>
              <a:rPr lang="en-US" dirty="0">
                <a:solidFill>
                  <a:srgbClr val="F100C9"/>
                </a:solidFill>
              </a:rPr>
              <a:t>145k</a:t>
            </a:r>
            <a:r>
              <a:rPr lang="en-US" dirty="0"/>
              <a:t> dogodkov z 100 &lt; </a:t>
            </a:r>
            <a:r>
              <a:rPr lang="en-US" dirty="0" err="1"/>
              <a:t>m</a:t>
            </a:r>
            <a:r>
              <a:rPr lang="en-US" baseline="-25000" dirty="0" err="1">
                <a:latin typeface="Lucida Grande"/>
                <a:ea typeface="Lucida Grande"/>
                <a:cs typeface="Lucida Grande"/>
              </a:rPr>
              <a:t>γγ</a:t>
            </a:r>
            <a:r>
              <a:rPr lang="en-US" dirty="0"/>
              <a:t> &lt; 160 </a:t>
            </a:r>
            <a:r>
              <a:rPr lang="en-US" dirty="0" err="1"/>
              <a:t>GeV</a:t>
            </a:r>
            <a:r>
              <a:rPr lang="en-US" dirty="0"/>
              <a:t> v naboru podatkov iz 2011+2012</a:t>
            </a:r>
          </a:p>
          <a:p>
            <a:pPr lvl="1"/>
            <a:r>
              <a:rPr lang="en-US" dirty="0"/>
              <a:t>Pričakovan izkoristek za signal:  ~ 40% za </a:t>
            </a:r>
            <a:r>
              <a:rPr lang="en-US" dirty="0" err="1"/>
              <a:t>m</a:t>
            </a:r>
            <a:r>
              <a:rPr lang="en-US" baseline="-25000" dirty="0" err="1"/>
              <a:t>H</a:t>
            </a:r>
            <a:r>
              <a:rPr lang="en-US" dirty="0"/>
              <a:t>=125 </a:t>
            </a:r>
            <a:r>
              <a:rPr lang="en-US" dirty="0" err="1"/>
              <a:t>GeV</a:t>
            </a:r>
            <a:endParaRPr lang="en-US" dirty="0"/>
          </a:p>
          <a:p>
            <a:r>
              <a:rPr lang="en-US" dirty="0"/>
              <a:t>Prilagajanje spektru </a:t>
            </a:r>
            <a:r>
              <a:rPr lang="en-US" i="1" dirty="0" err="1"/>
              <a:t>m</a:t>
            </a:r>
            <a:r>
              <a:rPr lang="en-US" baseline="-25000" dirty="0" err="1">
                <a:latin typeface="Lucida Grande"/>
                <a:ea typeface="Lucida Grande"/>
                <a:cs typeface="Lucida Grande"/>
              </a:rPr>
              <a:t>γγ</a:t>
            </a:r>
            <a:r>
              <a:rPr lang="en-US" dirty="0"/>
              <a:t> s </a:t>
            </a:r>
          </a:p>
          <a:p>
            <a:pPr lvl="1"/>
            <a:r>
              <a:rPr lang="en-US" dirty="0"/>
              <a:t>Polinomom četrte stopnje za ozadje</a:t>
            </a:r>
          </a:p>
          <a:p>
            <a:pPr lvl="1"/>
            <a:r>
              <a:rPr lang="en-US" dirty="0"/>
              <a:t>Odzivno funkcijo kalorimetra za signal</a:t>
            </a:r>
          </a:p>
          <a:p>
            <a:pPr lvl="1"/>
            <a:r>
              <a:rPr lang="en-US" dirty="0"/>
              <a:t>Ozadje določeno neposredno iz podatkov</a:t>
            </a:r>
          </a:p>
          <a:p>
            <a:r>
              <a:rPr lang="en-US" dirty="0"/>
              <a:t>Vrh s </a:t>
            </a:r>
            <a:r>
              <a:rPr lang="en-US" sz="3300" dirty="0">
                <a:solidFill>
                  <a:srgbClr val="F100C9"/>
                </a:solidFill>
              </a:rPr>
              <a:t>1000</a:t>
            </a:r>
            <a:r>
              <a:rPr lang="en-US" sz="4400" dirty="0"/>
              <a:t> </a:t>
            </a:r>
            <a:r>
              <a:rPr lang="en-US" dirty="0"/>
              <a:t>dogodki na </a:t>
            </a:r>
            <a:r>
              <a:rPr lang="en-US" sz="3300" dirty="0">
                <a:solidFill>
                  <a:srgbClr val="F100C9"/>
                </a:solidFill>
              </a:rPr>
              <a:t>18000</a:t>
            </a:r>
            <a:r>
              <a:rPr lang="en-US" dirty="0"/>
              <a:t> dogodkih ozadja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169" y="3573016"/>
            <a:ext cx="4011327" cy="2879383"/>
          </a:xfrm>
          <a:prstGeom prst="rect">
            <a:avLst/>
          </a:prstGeom>
        </p:spPr>
      </p:pic>
      <p:pic>
        <p:nvPicPr>
          <p:cNvPr id="10" name="Picture 9" descr="gg-event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1" y="1124744"/>
            <a:ext cx="4211960" cy="24864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640411"/>
            <a:ext cx="4187086" cy="2788879"/>
          </a:xfrm>
          <a:prstGeom prst="rect">
            <a:avLst/>
          </a:prstGeom>
        </p:spPr>
      </p:pic>
      <p:pic>
        <p:nvPicPr>
          <p:cNvPr id="12" name="Picture 11" descr="Hgg-FixedScale-Short2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3" y="1241254"/>
            <a:ext cx="5480800" cy="531555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BFBBED-11D3-0C44-A688-9F0E1477F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030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6036121"/>
            <a:ext cx="1224136" cy="821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661248"/>
            <a:ext cx="1224136" cy="821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6165304"/>
            <a:ext cx="1224136" cy="821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6036121"/>
            <a:ext cx="1224136" cy="821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Fluktuacije</a:t>
            </a:r>
            <a:r>
              <a:rPr lang="en-US" dirty="0"/>
              <a:t> ozadja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5266928" cy="5184576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Ozadje je naključen proces, </a:t>
            </a:r>
            <a:r>
              <a:rPr lang="en-US" i="1" dirty="0" err="1"/>
              <a:t>N</a:t>
            </a:r>
            <a:r>
              <a:rPr lang="en-US" i="1" baseline="-25000" dirty="0" err="1"/>
              <a:t>bg</a:t>
            </a:r>
            <a:r>
              <a:rPr lang="en-US" i="1" dirty="0"/>
              <a:t> </a:t>
            </a:r>
            <a:r>
              <a:rPr lang="en-US" dirty="0"/>
              <a:t>je pogosto dobro opisano s </a:t>
            </a:r>
            <a:r>
              <a:rPr lang="en-US" dirty="0" err="1"/>
              <a:t>Poissonovo</a:t>
            </a:r>
            <a:r>
              <a:rPr lang="en-US" dirty="0"/>
              <a:t> (Gaussovo) porazdelitvijo</a:t>
            </a:r>
          </a:p>
          <a:p>
            <a:r>
              <a:rPr lang="en-US" i="1" dirty="0"/>
              <a:t>N-</a:t>
            </a:r>
            <a:r>
              <a:rPr lang="el-GR" i="1" dirty="0"/>
              <a:t>σ</a:t>
            </a:r>
            <a:r>
              <a:rPr lang="en-US" dirty="0"/>
              <a:t> </a:t>
            </a:r>
            <a:r>
              <a:rPr lang="en-US" dirty="0" err="1"/>
              <a:t>signifikanca</a:t>
            </a:r>
            <a:r>
              <a:rPr lang="en-US" dirty="0"/>
              <a:t> je povezana z verjetnostjo za odmik izmerka od pričakovane vrednosti </a:t>
            </a:r>
          </a:p>
          <a:p>
            <a:r>
              <a:rPr lang="en-US" dirty="0"/>
              <a:t>Za </a:t>
            </a:r>
            <a:r>
              <a:rPr lang="en-US" dirty="0">
                <a:solidFill>
                  <a:schemeClr val="accent2"/>
                </a:solidFill>
              </a:rPr>
              <a:t>izključitev </a:t>
            </a:r>
            <a:r>
              <a:rPr lang="en-US" dirty="0"/>
              <a:t>prisotnosti signala dopuščamo ~</a:t>
            </a:r>
            <a:r>
              <a:rPr lang="el-GR" dirty="0"/>
              <a:t>2 σ</a:t>
            </a:r>
            <a:r>
              <a:rPr lang="en-US" dirty="0"/>
              <a:t> </a:t>
            </a:r>
            <a:r>
              <a:rPr lang="en-US" dirty="0" err="1"/>
              <a:t>fluktuacijo</a:t>
            </a:r>
            <a:r>
              <a:rPr lang="en-US" dirty="0"/>
              <a:t> S+B od pričakovane, s čimer dopuščamo  5 % lažnih negativnih rezultatov</a:t>
            </a:r>
          </a:p>
          <a:p>
            <a:r>
              <a:rPr lang="en-US" dirty="0"/>
              <a:t>Za meritev novih delcev uporabljamo dve dogovorjeni </a:t>
            </a:r>
            <a:r>
              <a:rPr lang="en-US" dirty="0" err="1"/>
              <a:t>meji</a:t>
            </a:r>
            <a:endParaRPr lang="en-US" dirty="0"/>
          </a:p>
          <a:p>
            <a:pPr lvl="1"/>
            <a:r>
              <a:rPr lang="en-US" dirty="0"/>
              <a:t>3 </a:t>
            </a:r>
            <a:r>
              <a:rPr lang="el-GR" dirty="0"/>
              <a:t>σ</a:t>
            </a:r>
            <a:r>
              <a:rPr lang="en-US" dirty="0"/>
              <a:t>: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dokaz</a:t>
            </a:r>
            <a:r>
              <a:rPr lang="en-US" dirty="0"/>
              <a:t>, 0.13 % lažnih pozitivnih rezultatov</a:t>
            </a:r>
          </a:p>
          <a:p>
            <a:pPr lvl="1"/>
            <a:r>
              <a:rPr lang="en-US" dirty="0"/>
              <a:t>5 </a:t>
            </a:r>
            <a:r>
              <a:rPr lang="el-GR" dirty="0"/>
              <a:t>σ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</a:rPr>
              <a:t>odkritje</a:t>
            </a:r>
            <a:r>
              <a:rPr lang="en-US" dirty="0"/>
              <a:t>, &lt;3x10</a:t>
            </a:r>
            <a:r>
              <a:rPr lang="en-US" baseline="30000" dirty="0"/>
              <a:t>-7 </a:t>
            </a:r>
            <a:r>
              <a:rPr lang="en-US" dirty="0"/>
              <a:t>lažnih pozitivnih rezultatov</a:t>
            </a:r>
          </a:p>
          <a:p>
            <a:r>
              <a:rPr lang="en-US" dirty="0"/>
              <a:t>Za ilustracijo teh </a:t>
            </a:r>
            <a:r>
              <a:rPr lang="en-US" dirty="0" err="1"/>
              <a:t>mej</a:t>
            </a:r>
            <a:endParaRPr lang="en-US" dirty="0"/>
          </a:p>
          <a:p>
            <a:pPr lvl="1"/>
            <a:r>
              <a:rPr lang="en-US" dirty="0"/>
              <a:t>Za pošteno kocko, ki ustreza ozadju brez signala</a:t>
            </a:r>
          </a:p>
          <a:p>
            <a:pPr marL="895350" lvl="2" indent="-180975">
              <a:tabLst>
                <a:tab pos="2155825" algn="l"/>
              </a:tabLst>
            </a:pPr>
            <a:r>
              <a:rPr lang="en-US" sz="2600" dirty="0"/>
              <a:t>1 </a:t>
            </a:r>
            <a:r>
              <a:rPr lang="el-GR" sz="2600" dirty="0"/>
              <a:t>σ</a:t>
            </a:r>
            <a:r>
              <a:rPr lang="en-US" sz="2600" dirty="0"/>
              <a:t> </a:t>
            </a:r>
            <a:r>
              <a:rPr lang="en-US" sz="2600" dirty="0" err="1"/>
              <a:t>fluktuacija</a:t>
            </a:r>
            <a:r>
              <a:rPr lang="en-US" sz="2600" dirty="0"/>
              <a:t>: 	~</a:t>
            </a:r>
            <a:r>
              <a:rPr lang="en-US" sz="2600" dirty="0" err="1"/>
              <a:t>šestica</a:t>
            </a:r>
            <a:r>
              <a:rPr lang="en-US" sz="2600" dirty="0"/>
              <a:t> v prvem poskusu</a:t>
            </a:r>
          </a:p>
          <a:p>
            <a:pPr marL="895350" lvl="2" indent="-180975">
              <a:tabLst>
                <a:tab pos="2155825" algn="l"/>
              </a:tabLst>
            </a:pPr>
            <a:r>
              <a:rPr lang="en-US" sz="2600" dirty="0"/>
              <a:t>2 </a:t>
            </a:r>
            <a:r>
              <a:rPr lang="el-GR" sz="2600" dirty="0"/>
              <a:t>σ</a:t>
            </a:r>
            <a:r>
              <a:rPr lang="en-US" sz="2600" dirty="0"/>
              <a:t> </a:t>
            </a:r>
            <a:r>
              <a:rPr lang="en-US" sz="2600" dirty="0" err="1"/>
              <a:t>fluktuacija</a:t>
            </a:r>
            <a:r>
              <a:rPr lang="en-US" sz="2600" dirty="0"/>
              <a:t>: 	~2 zaporedni </a:t>
            </a:r>
            <a:r>
              <a:rPr lang="en-US" sz="2600" dirty="0" err="1"/>
              <a:t>šestici</a:t>
            </a:r>
            <a:endParaRPr lang="en-US" sz="2600" dirty="0"/>
          </a:p>
          <a:p>
            <a:pPr marL="895350" lvl="2" indent="-180975">
              <a:tabLst>
                <a:tab pos="2155825" algn="l"/>
              </a:tabLst>
            </a:pPr>
            <a:r>
              <a:rPr lang="en-US" sz="2600" dirty="0"/>
              <a:t>3 </a:t>
            </a:r>
            <a:r>
              <a:rPr lang="el-GR" sz="2600" dirty="0"/>
              <a:t>σ</a:t>
            </a:r>
            <a:r>
              <a:rPr lang="en-US" sz="2600" dirty="0"/>
              <a:t> </a:t>
            </a:r>
            <a:r>
              <a:rPr lang="en-US" sz="2500" dirty="0">
                <a:solidFill>
                  <a:schemeClr val="accent6">
                    <a:lumMod val="75000"/>
                  </a:schemeClr>
                </a:solidFill>
              </a:rPr>
              <a:t>dokaz</a:t>
            </a:r>
            <a:r>
              <a:rPr lang="en-US" sz="2600" dirty="0"/>
              <a:t>: 	~4 zaporedne </a:t>
            </a:r>
            <a:r>
              <a:rPr lang="en-US" sz="2600" dirty="0" err="1"/>
              <a:t>šestice</a:t>
            </a:r>
            <a:r>
              <a:rPr lang="en-US" sz="2600" dirty="0"/>
              <a:t> v dveh poskusih</a:t>
            </a:r>
          </a:p>
          <a:p>
            <a:pPr marL="895350" lvl="2" indent="-180975">
              <a:tabLst>
                <a:tab pos="2155825" algn="l"/>
              </a:tabLst>
            </a:pPr>
            <a:r>
              <a:rPr lang="en-US" sz="2600" dirty="0"/>
              <a:t>5 </a:t>
            </a:r>
            <a:r>
              <a:rPr lang="el-GR" sz="2600" dirty="0"/>
              <a:t>σ</a:t>
            </a:r>
            <a:r>
              <a:rPr lang="en-US" sz="2600" dirty="0"/>
              <a:t> </a:t>
            </a:r>
            <a:r>
              <a:rPr lang="en-US" sz="2500" dirty="0">
                <a:solidFill>
                  <a:srgbClr val="FF0000"/>
                </a:solidFill>
              </a:rPr>
              <a:t>odkritje</a:t>
            </a:r>
            <a:r>
              <a:rPr lang="en-US" sz="2600" dirty="0"/>
              <a:t>: 	~8 zaporednih </a:t>
            </a:r>
            <a:r>
              <a:rPr lang="en-US" sz="2600" dirty="0" err="1"/>
              <a:t>šestic</a:t>
            </a:r>
            <a:r>
              <a:rPr lang="en-US" sz="2600" dirty="0"/>
              <a:t> </a:t>
            </a:r>
          </a:p>
          <a:p>
            <a:pPr marL="542925" indent="-542925"/>
            <a:r>
              <a:rPr lang="en-US" b="1" dirty="0"/>
              <a:t>Kdaj boste posumili, da nekdo goljufa ?</a:t>
            </a:r>
            <a:endParaRPr lang="sl-SI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844824"/>
            <a:ext cx="2411760" cy="16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88803" y="1844824"/>
            <a:ext cx="1555197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3856420"/>
            <a:ext cx="3275857" cy="246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D9542C-B762-1C4E-A910-A754B44A6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1772817"/>
            <a:ext cx="4112948" cy="29523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Odkritje</a:t>
            </a:r>
            <a:r>
              <a:rPr lang="en-US" dirty="0"/>
              <a:t> H v </a:t>
            </a:r>
            <a:r>
              <a:rPr lang="en-US" dirty="0" err="1"/>
              <a:t>razpadu</a:t>
            </a:r>
            <a:r>
              <a:rPr lang="en-US" dirty="0"/>
              <a:t> H→</a:t>
            </a:r>
            <a:r>
              <a:rPr lang="el-GR" dirty="0"/>
              <a:t>γγ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4725144"/>
            <a:ext cx="8568952" cy="1656184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Maksimalno neujemanje s predpostavko o ozadju pri </a:t>
            </a:r>
            <a:r>
              <a:rPr lang="en-US" dirty="0" err="1"/>
              <a:t>m</a:t>
            </a:r>
            <a:r>
              <a:rPr lang="en-US" baseline="-25000" dirty="0" err="1"/>
              <a:t>H</a:t>
            </a:r>
            <a:r>
              <a:rPr lang="en-US" baseline="-25000" dirty="0"/>
              <a:t> </a:t>
            </a:r>
            <a:r>
              <a:rPr lang="en-US" dirty="0"/>
              <a:t>= 126.5 </a:t>
            </a:r>
            <a:r>
              <a:rPr lang="en-US" dirty="0" err="1"/>
              <a:t>GeV</a:t>
            </a:r>
            <a:r>
              <a:rPr lang="en-US" dirty="0"/>
              <a:t>:</a:t>
            </a:r>
          </a:p>
          <a:p>
            <a:pPr lvl="1"/>
            <a:r>
              <a:rPr lang="en-US" sz="3300" dirty="0"/>
              <a:t>Vrednost p</a:t>
            </a:r>
            <a:r>
              <a:rPr lang="en-US" sz="3300" baseline="-25000" dirty="0"/>
              <a:t>0</a:t>
            </a:r>
            <a:r>
              <a:rPr lang="en-US" sz="3300" dirty="0"/>
              <a:t>: </a:t>
            </a:r>
            <a:r>
              <a:rPr lang="en-US" sz="3600" dirty="0"/>
              <a:t>~</a:t>
            </a:r>
            <a:r>
              <a:rPr lang="en-US" sz="3600" b="1" dirty="0"/>
              <a:t>10</a:t>
            </a:r>
            <a:r>
              <a:rPr lang="en-US" sz="3600" b="1" baseline="30000" dirty="0"/>
              <a:t>-13 </a:t>
            </a:r>
            <a:r>
              <a:rPr lang="en-US" sz="3600" dirty="0">
                <a:sym typeface="Wingdings"/>
              </a:rPr>
              <a:t>ali </a:t>
            </a:r>
            <a:r>
              <a:rPr lang="en-US" sz="3600" b="1" dirty="0">
                <a:sym typeface="Wingdings"/>
              </a:rPr>
              <a:t>7</a:t>
            </a:r>
            <a:r>
              <a:rPr lang="en-US" sz="3600" b="1" dirty="0"/>
              <a:t>.4 </a:t>
            </a:r>
            <a:r>
              <a:rPr lang="en-US" sz="3600" b="1" dirty="0" err="1"/>
              <a:t>σ</a:t>
            </a:r>
            <a:r>
              <a:rPr lang="en-US" sz="3600" dirty="0"/>
              <a:t> pri </a:t>
            </a:r>
            <a:r>
              <a:rPr lang="en-US" sz="3600" b="1" dirty="0"/>
              <a:t>126.5 </a:t>
            </a:r>
            <a:r>
              <a:rPr lang="en-US" sz="3600" b="1" dirty="0" err="1"/>
              <a:t>GeV</a:t>
            </a:r>
            <a:endParaRPr lang="en-US" sz="3600" b="1" dirty="0"/>
          </a:p>
          <a:p>
            <a:pPr lvl="1"/>
            <a:r>
              <a:rPr lang="en-US" sz="3300" dirty="0"/>
              <a:t>Pričakovano od </a:t>
            </a:r>
            <a:r>
              <a:rPr lang="en-US" sz="3300" dirty="0" err="1"/>
              <a:t>Higgsa</a:t>
            </a:r>
            <a:r>
              <a:rPr lang="en-US" sz="3300" dirty="0"/>
              <a:t> v SM : ~ </a:t>
            </a:r>
            <a:r>
              <a:rPr lang="en-US" sz="3300" b="1" dirty="0"/>
              <a:t>4.1 </a:t>
            </a:r>
            <a:r>
              <a:rPr lang="en-US" sz="3300" b="1" dirty="0" err="1"/>
              <a:t>σ</a:t>
            </a:r>
            <a:r>
              <a:rPr lang="en-US" sz="3300" dirty="0"/>
              <a:t> </a:t>
            </a:r>
          </a:p>
          <a:p>
            <a:r>
              <a:rPr lang="en-US" sz="3300" dirty="0"/>
              <a:t>Opažamo več signala, </a:t>
            </a:r>
            <a:r>
              <a:rPr lang="en-US" sz="3300" dirty="0" err="1"/>
              <a:t>kot</a:t>
            </a:r>
            <a:r>
              <a:rPr lang="en-US" sz="3300" dirty="0"/>
              <a:t> ga napove SM… </a:t>
            </a:r>
            <a:r>
              <a:rPr lang="en-US" sz="3300" dirty="0" err="1"/>
              <a:t>fluktuacija</a:t>
            </a:r>
            <a:r>
              <a:rPr lang="en-US" sz="3300" dirty="0"/>
              <a:t> signala navzgor? </a:t>
            </a:r>
          </a:p>
          <a:p>
            <a:r>
              <a:rPr lang="en-US" sz="3300" dirty="0">
                <a:solidFill>
                  <a:srgbClr val="FF0000"/>
                </a:solidFill>
              </a:rPr>
              <a:t>Odkritje</a:t>
            </a:r>
            <a:r>
              <a:rPr lang="en-US" sz="3300" dirty="0"/>
              <a:t> v tem razpadnem načinu, ni več smiselno postavljati izključitve…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03848" y="1196752"/>
            <a:ext cx="2285489" cy="646331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  <a:r>
              <a:rPr lang="en-US" baseline="-25000" dirty="0"/>
              <a:t>0</a:t>
            </a:r>
            <a:r>
              <a:rPr lang="en-US" dirty="0"/>
              <a:t> – skladnost izmerka </a:t>
            </a:r>
          </a:p>
          <a:p>
            <a:r>
              <a:rPr lang="en-US" dirty="0"/>
              <a:t>s </a:t>
            </a:r>
            <a:r>
              <a:rPr lang="en-US" dirty="0" err="1"/>
              <a:t>fluktuacijo</a:t>
            </a:r>
            <a:r>
              <a:rPr lang="en-US" dirty="0"/>
              <a:t> ozadja</a:t>
            </a:r>
          </a:p>
        </p:txBody>
      </p:sp>
      <p:cxnSp>
        <p:nvCxnSpPr>
          <p:cNvPr id="12" name="Straight Arrow Connector 11"/>
          <p:cNvCxnSpPr/>
          <p:nvPr/>
        </p:nvCxnSpPr>
        <p:spPr bwMode="auto">
          <a:xfrm flipV="1">
            <a:off x="2699792" y="3068960"/>
            <a:ext cx="1008112" cy="7920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 rot="16200000">
            <a:off x="1804216" y="3370354"/>
            <a:ext cx="1305102" cy="738664"/>
          </a:xfrm>
          <a:prstGeom prst="rect">
            <a:avLst/>
          </a:prstGeom>
          <a:solidFill>
            <a:srgbClr val="FFCC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Pričakovano od</a:t>
            </a:r>
          </a:p>
          <a:p>
            <a:r>
              <a:rPr lang="en-US" sz="1400" dirty="0" err="1"/>
              <a:t>Higgsa</a:t>
            </a:r>
            <a:r>
              <a:rPr lang="en-US" sz="1400" dirty="0"/>
              <a:t> v SM pri </a:t>
            </a:r>
          </a:p>
          <a:p>
            <a:r>
              <a:rPr lang="en-US" sz="1400" dirty="0" err="1"/>
              <a:t>dani</a:t>
            </a:r>
            <a:r>
              <a:rPr lang="en-US" sz="1400" dirty="0"/>
              <a:t> </a:t>
            </a:r>
            <a:r>
              <a:rPr lang="en-US" sz="1400" dirty="0" err="1"/>
              <a:t>m</a:t>
            </a:r>
            <a:r>
              <a:rPr lang="en-US" sz="1400" baseline="-25000" dirty="0" err="1"/>
              <a:t>H</a:t>
            </a:r>
            <a:endParaRPr lang="en-US" sz="1400" baseline="-25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337708-1D41-A84F-8EDC-7B74E21CF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674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FCFAF-F4B3-B745-B4CD-5AFE960E0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Nova </a:t>
            </a:r>
            <a:r>
              <a:rPr lang="en-US" dirty="0" err="1"/>
              <a:t>fizika</a:t>
            </a:r>
            <a:r>
              <a:rPr lang="en-US" dirty="0"/>
              <a:t>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31A2E0-75FA-0746-8425-0C6DFCF6DE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760"/>
            <a:ext cx="5194920" cy="5040560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/>
              <a:t>Odkritje</a:t>
            </a:r>
            <a:r>
              <a:rPr lang="en-US" dirty="0"/>
              <a:t> </a:t>
            </a:r>
            <a:r>
              <a:rPr lang="en-US" dirty="0" err="1"/>
              <a:t>Higgsovega</a:t>
            </a:r>
            <a:r>
              <a:rPr lang="en-US" dirty="0"/>
              <a:t> </a:t>
            </a:r>
            <a:r>
              <a:rPr lang="en-US" dirty="0" err="1"/>
              <a:t>bozona</a:t>
            </a:r>
            <a:r>
              <a:rPr lang="en-US" dirty="0"/>
              <a:t> </a:t>
            </a:r>
            <a:r>
              <a:rPr lang="en-US" dirty="0" err="1"/>
              <a:t>zaokrožilo</a:t>
            </a:r>
            <a:r>
              <a:rPr lang="en-US" dirty="0"/>
              <a:t> </a:t>
            </a:r>
            <a:r>
              <a:rPr lang="en-US" dirty="0" err="1"/>
              <a:t>Standardni</a:t>
            </a:r>
            <a:r>
              <a:rPr lang="en-US" dirty="0"/>
              <a:t> model</a:t>
            </a:r>
          </a:p>
          <a:p>
            <a:pPr lvl="1"/>
            <a:r>
              <a:rPr lang="en-US" dirty="0" err="1"/>
              <a:t>Vse</a:t>
            </a:r>
            <a:r>
              <a:rPr lang="en-US" dirty="0"/>
              <a:t> </a:t>
            </a:r>
            <a:r>
              <a:rPr lang="en-US" dirty="0" err="1"/>
              <a:t>izmerjene</a:t>
            </a:r>
            <a:r>
              <a:rPr lang="en-US" dirty="0"/>
              <a:t> </a:t>
            </a:r>
            <a:r>
              <a:rPr lang="en-US" dirty="0" err="1"/>
              <a:t>lastnosti</a:t>
            </a:r>
            <a:r>
              <a:rPr lang="en-US" dirty="0"/>
              <a:t> </a:t>
            </a:r>
            <a:r>
              <a:rPr lang="en-US" i="1" dirty="0"/>
              <a:t>H</a:t>
            </a:r>
            <a:r>
              <a:rPr lang="en-US" dirty="0"/>
              <a:t> (</a:t>
            </a:r>
            <a:r>
              <a:rPr lang="en-US" dirty="0" err="1"/>
              <a:t>tvorba</a:t>
            </a:r>
            <a:r>
              <a:rPr lang="en-US" dirty="0"/>
              <a:t>, </a:t>
            </a:r>
            <a:r>
              <a:rPr lang="en-US" dirty="0" err="1"/>
              <a:t>razpadni</a:t>
            </a:r>
            <a:r>
              <a:rPr lang="en-US" dirty="0"/>
              <a:t> </a:t>
            </a:r>
            <a:r>
              <a:rPr lang="en-US" dirty="0" err="1"/>
              <a:t>načini</a:t>
            </a:r>
            <a:r>
              <a:rPr lang="en-US" dirty="0"/>
              <a:t>, spin…) se dobro </a:t>
            </a:r>
            <a:r>
              <a:rPr lang="en-US" dirty="0" err="1"/>
              <a:t>ujemajo</a:t>
            </a:r>
            <a:r>
              <a:rPr lang="en-US" dirty="0"/>
              <a:t> z </a:t>
            </a:r>
            <a:r>
              <a:rPr lang="en-US" dirty="0" err="1"/>
              <a:t>napovedmi</a:t>
            </a:r>
            <a:r>
              <a:rPr lang="en-US" dirty="0"/>
              <a:t>  </a:t>
            </a:r>
            <a:r>
              <a:rPr lang="en-US" dirty="0" err="1"/>
              <a:t>Standardnega</a:t>
            </a:r>
            <a:r>
              <a:rPr lang="en-US" dirty="0"/>
              <a:t> </a:t>
            </a:r>
            <a:r>
              <a:rPr lang="en-US" dirty="0" err="1"/>
              <a:t>modela</a:t>
            </a:r>
            <a:endParaRPr lang="en-US" dirty="0"/>
          </a:p>
          <a:p>
            <a:r>
              <a:rPr lang="en-US" dirty="0"/>
              <a:t>ATLAS in LHC </a:t>
            </a:r>
            <a:r>
              <a:rPr lang="en-US" dirty="0" err="1"/>
              <a:t>delujeta</a:t>
            </a:r>
            <a:r>
              <a:rPr lang="en-US" dirty="0"/>
              <a:t> </a:t>
            </a:r>
            <a:r>
              <a:rPr lang="en-US" dirty="0" err="1"/>
              <a:t>perfektno</a:t>
            </a:r>
            <a:endParaRPr lang="en-US" dirty="0"/>
          </a:p>
          <a:p>
            <a:pPr lvl="1"/>
            <a:r>
              <a:rPr lang="en-US" dirty="0"/>
              <a:t>&gt;10x </a:t>
            </a:r>
            <a:r>
              <a:rPr lang="en-US" dirty="0" err="1"/>
              <a:t>več</a:t>
            </a:r>
            <a:r>
              <a:rPr lang="en-US" dirty="0"/>
              <a:t> </a:t>
            </a:r>
            <a:r>
              <a:rPr lang="en-US" dirty="0" err="1"/>
              <a:t>trkov</a:t>
            </a:r>
            <a:r>
              <a:rPr lang="en-US" dirty="0"/>
              <a:t> </a:t>
            </a:r>
            <a:r>
              <a:rPr lang="en-US" dirty="0" err="1"/>
              <a:t>pri</a:t>
            </a:r>
            <a:r>
              <a:rPr lang="en-US" dirty="0"/>
              <a:t> </a:t>
            </a:r>
            <a:r>
              <a:rPr lang="en-US" dirty="0" err="1"/>
              <a:t>višjih</a:t>
            </a:r>
            <a:r>
              <a:rPr lang="en-US" dirty="0"/>
              <a:t> </a:t>
            </a:r>
            <a:r>
              <a:rPr lang="en-US" dirty="0" err="1"/>
              <a:t>energijah</a:t>
            </a:r>
            <a:r>
              <a:rPr lang="en-US" dirty="0"/>
              <a:t> </a:t>
            </a:r>
            <a:r>
              <a:rPr lang="en-US" dirty="0" err="1"/>
              <a:t>kot</a:t>
            </a:r>
            <a:r>
              <a:rPr lang="en-US" dirty="0"/>
              <a:t> </a:t>
            </a:r>
            <a:r>
              <a:rPr lang="en-US" dirty="0" err="1"/>
              <a:t>ob</a:t>
            </a:r>
            <a:r>
              <a:rPr lang="en-US" dirty="0"/>
              <a:t> </a:t>
            </a:r>
            <a:r>
              <a:rPr lang="en-US" dirty="0" err="1"/>
              <a:t>odkritju</a:t>
            </a:r>
            <a:r>
              <a:rPr lang="en-US" dirty="0"/>
              <a:t> </a:t>
            </a:r>
            <a:r>
              <a:rPr lang="en-US" dirty="0" err="1"/>
              <a:t>Higgsovega</a:t>
            </a:r>
            <a:r>
              <a:rPr lang="en-US" dirty="0"/>
              <a:t> </a:t>
            </a:r>
            <a:r>
              <a:rPr lang="en-US" dirty="0" err="1"/>
              <a:t>bozona</a:t>
            </a:r>
            <a:r>
              <a:rPr lang="en-US" dirty="0"/>
              <a:t> 4.julija 2012</a:t>
            </a:r>
          </a:p>
          <a:p>
            <a:pPr lvl="1"/>
            <a:r>
              <a:rPr lang="en-US" dirty="0" err="1"/>
              <a:t>Optimalni</a:t>
            </a:r>
            <a:r>
              <a:rPr lang="en-US" dirty="0"/>
              <a:t> </a:t>
            </a:r>
            <a:r>
              <a:rPr lang="en-US" dirty="0" err="1"/>
              <a:t>izkoristki</a:t>
            </a:r>
            <a:r>
              <a:rPr lang="en-US" dirty="0"/>
              <a:t> </a:t>
            </a:r>
            <a:r>
              <a:rPr lang="en-US" dirty="0" err="1"/>
              <a:t>detektorja</a:t>
            </a:r>
            <a:r>
              <a:rPr lang="en-US" dirty="0"/>
              <a:t> in </a:t>
            </a:r>
            <a:r>
              <a:rPr lang="en-US" dirty="0" err="1"/>
              <a:t>številne</a:t>
            </a:r>
            <a:r>
              <a:rPr lang="en-US" dirty="0"/>
              <a:t> </a:t>
            </a:r>
            <a:r>
              <a:rPr lang="en-US" dirty="0" err="1"/>
              <a:t>izboljšave</a:t>
            </a:r>
            <a:r>
              <a:rPr lang="en-US" dirty="0"/>
              <a:t> </a:t>
            </a:r>
            <a:r>
              <a:rPr lang="en-US" dirty="0" err="1"/>
              <a:t>orodij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fizikalno</a:t>
            </a:r>
            <a:r>
              <a:rPr lang="en-US" dirty="0"/>
              <a:t> </a:t>
            </a:r>
            <a:r>
              <a:rPr lang="en-US" dirty="0" err="1"/>
              <a:t>analizo</a:t>
            </a:r>
            <a:endParaRPr lang="en-US" dirty="0"/>
          </a:p>
          <a:p>
            <a:r>
              <a:rPr lang="en-US" dirty="0" err="1"/>
              <a:t>Žal</a:t>
            </a:r>
            <a:r>
              <a:rPr lang="en-US" dirty="0"/>
              <a:t> </a:t>
            </a:r>
            <a:r>
              <a:rPr lang="en-US" dirty="0" err="1"/>
              <a:t>ni</a:t>
            </a:r>
            <a:r>
              <a:rPr lang="en-US" dirty="0"/>
              <a:t> </a:t>
            </a:r>
            <a:r>
              <a:rPr lang="en-US" dirty="0" err="1"/>
              <a:t>signalov</a:t>
            </a:r>
            <a:r>
              <a:rPr lang="en-US" dirty="0"/>
              <a:t>, </a:t>
            </a:r>
            <a:r>
              <a:rPr lang="en-US" dirty="0" err="1"/>
              <a:t>ki</a:t>
            </a:r>
            <a:r>
              <a:rPr lang="en-US" dirty="0"/>
              <a:t> </a:t>
            </a:r>
            <a:r>
              <a:rPr lang="en-US" dirty="0" err="1"/>
              <a:t>jih</a:t>
            </a:r>
            <a:r>
              <a:rPr lang="en-US" dirty="0"/>
              <a:t> ne bi </a:t>
            </a:r>
            <a:r>
              <a:rPr lang="en-US" dirty="0" err="1"/>
              <a:t>mogli</a:t>
            </a:r>
            <a:r>
              <a:rPr lang="en-US" dirty="0"/>
              <a:t> </a:t>
            </a:r>
            <a:r>
              <a:rPr lang="en-US" dirty="0" err="1"/>
              <a:t>pojasniti</a:t>
            </a:r>
            <a:r>
              <a:rPr lang="en-US" dirty="0"/>
              <a:t> v </a:t>
            </a:r>
            <a:r>
              <a:rPr lang="en-US" dirty="0" err="1"/>
              <a:t>okviru</a:t>
            </a:r>
            <a:r>
              <a:rPr lang="en-US" dirty="0"/>
              <a:t> </a:t>
            </a:r>
            <a:r>
              <a:rPr lang="en-US" dirty="0" err="1"/>
              <a:t>fizike</a:t>
            </a:r>
            <a:r>
              <a:rPr lang="en-US" dirty="0"/>
              <a:t> </a:t>
            </a:r>
            <a:r>
              <a:rPr lang="en-US" dirty="0" err="1"/>
              <a:t>Standardnega</a:t>
            </a:r>
            <a:r>
              <a:rPr lang="en-US" dirty="0"/>
              <a:t> </a:t>
            </a:r>
            <a:r>
              <a:rPr lang="en-US" dirty="0" err="1"/>
              <a:t>modela</a:t>
            </a:r>
            <a:endParaRPr lang="en-US" dirty="0"/>
          </a:p>
          <a:p>
            <a:r>
              <a:rPr lang="en-US" dirty="0" err="1"/>
              <a:t>Odsotnost</a:t>
            </a:r>
            <a:r>
              <a:rPr lang="en-US" dirty="0"/>
              <a:t> </a:t>
            </a:r>
            <a:r>
              <a:rPr lang="en-US" dirty="0" err="1"/>
              <a:t>signalov</a:t>
            </a:r>
            <a:r>
              <a:rPr lang="en-US" dirty="0"/>
              <a:t> </a:t>
            </a:r>
            <a:r>
              <a:rPr lang="en-US" dirty="0" err="1"/>
              <a:t>lahko</a:t>
            </a:r>
            <a:r>
              <a:rPr lang="en-US" dirty="0"/>
              <a:t> v </a:t>
            </a:r>
            <a:r>
              <a:rPr lang="en-US" dirty="0" err="1"/>
              <a:t>okviru</a:t>
            </a:r>
            <a:r>
              <a:rPr lang="en-US" dirty="0"/>
              <a:t> </a:t>
            </a:r>
            <a:r>
              <a:rPr lang="en-US" dirty="0" err="1"/>
              <a:t>modelov</a:t>
            </a:r>
            <a:r>
              <a:rPr lang="en-US" dirty="0"/>
              <a:t> </a:t>
            </a:r>
            <a:r>
              <a:rPr lang="en-US" dirty="0" err="1"/>
              <a:t>Nove</a:t>
            </a:r>
            <a:r>
              <a:rPr lang="en-US" dirty="0"/>
              <a:t> </a:t>
            </a:r>
            <a:r>
              <a:rPr lang="en-US" dirty="0" err="1"/>
              <a:t>fizike</a:t>
            </a:r>
            <a:r>
              <a:rPr lang="en-US" dirty="0"/>
              <a:t> </a:t>
            </a:r>
            <a:r>
              <a:rPr lang="en-US" dirty="0" err="1"/>
              <a:t>pretvorimo</a:t>
            </a:r>
            <a:r>
              <a:rPr lang="en-US" dirty="0"/>
              <a:t> v </a:t>
            </a:r>
            <a:r>
              <a:rPr lang="en-US" dirty="0" err="1"/>
              <a:t>spodnje</a:t>
            </a:r>
            <a:r>
              <a:rPr lang="en-US" dirty="0"/>
              <a:t> </a:t>
            </a:r>
            <a:r>
              <a:rPr lang="en-US" dirty="0" err="1"/>
              <a:t>meje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maso</a:t>
            </a:r>
            <a:r>
              <a:rPr lang="en-US" dirty="0"/>
              <a:t> </a:t>
            </a:r>
            <a:r>
              <a:rPr lang="en-US" dirty="0" err="1"/>
              <a:t>novih</a:t>
            </a:r>
            <a:r>
              <a:rPr lang="en-US" dirty="0"/>
              <a:t> </a:t>
            </a:r>
            <a:r>
              <a:rPr lang="en-US" dirty="0" err="1"/>
              <a:t>delcev</a:t>
            </a:r>
            <a:endParaRPr lang="en-US" dirty="0"/>
          </a:p>
          <a:p>
            <a:pPr lvl="1"/>
            <a:r>
              <a:rPr lang="en-US" dirty="0" err="1"/>
              <a:t>Supersimetričnih</a:t>
            </a:r>
            <a:r>
              <a:rPr lang="en-US" dirty="0"/>
              <a:t> </a:t>
            </a:r>
            <a:r>
              <a:rPr lang="en-US" dirty="0" err="1"/>
              <a:t>delcev</a:t>
            </a:r>
            <a:r>
              <a:rPr lang="en-US" dirty="0"/>
              <a:t> </a:t>
            </a:r>
            <a:r>
              <a:rPr lang="en-US" dirty="0" err="1"/>
              <a:t>ni</a:t>
            </a:r>
            <a:r>
              <a:rPr lang="en-US" dirty="0"/>
              <a:t> do 1-2 </a:t>
            </a:r>
            <a:r>
              <a:rPr lang="en-US" dirty="0" err="1"/>
              <a:t>TeV</a:t>
            </a:r>
            <a:endParaRPr lang="en-US" dirty="0"/>
          </a:p>
          <a:p>
            <a:pPr lvl="1"/>
            <a:r>
              <a:rPr lang="en-US" dirty="0" err="1"/>
              <a:t>Bolj</a:t>
            </a:r>
            <a:r>
              <a:rPr lang="en-US" dirty="0"/>
              <a:t> </a:t>
            </a:r>
            <a:r>
              <a:rPr lang="en-US" dirty="0" err="1"/>
              <a:t>eksotičnih</a:t>
            </a:r>
            <a:r>
              <a:rPr lang="en-US" dirty="0"/>
              <a:t> </a:t>
            </a:r>
            <a:r>
              <a:rPr lang="en-US" dirty="0" err="1"/>
              <a:t>delcev</a:t>
            </a:r>
            <a:r>
              <a:rPr lang="en-US" dirty="0"/>
              <a:t> </a:t>
            </a:r>
            <a:r>
              <a:rPr lang="en-US" dirty="0" err="1"/>
              <a:t>ni</a:t>
            </a:r>
            <a:r>
              <a:rPr lang="en-US" dirty="0"/>
              <a:t> </a:t>
            </a:r>
            <a:r>
              <a:rPr lang="en-US" dirty="0" err="1"/>
              <a:t>celo</a:t>
            </a:r>
            <a:r>
              <a:rPr lang="en-US" dirty="0"/>
              <a:t> do &gt;10 </a:t>
            </a:r>
            <a:r>
              <a:rPr lang="en-US" dirty="0" err="1"/>
              <a:t>TeV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C2ED15-64A3-6B49-8540-BCA9A1F5C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E7F2F6-985F-DF4B-9B95-D3D33CE16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36C844-8FE1-AF4E-BC1B-B85FBB120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EF85D90E-F54A-4C69-9E69-4FE0B75338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2086" y="1246424"/>
            <a:ext cx="3492952" cy="2531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052D9360-D3D7-CD65-FD35-61C7AF2311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1729" y="3810126"/>
            <a:ext cx="3472272" cy="264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89177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986F5-7AA4-A141-89F4-96A1FEF1E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</a:t>
            </a:r>
            <a:r>
              <a:rPr lang="en-US" dirty="0" err="1"/>
              <a:t>Lažni</a:t>
            </a:r>
            <a:r>
              <a:rPr lang="en-US" dirty="0"/>
              <a:t>) </a:t>
            </a:r>
            <a:r>
              <a:rPr lang="en-US" dirty="0" err="1"/>
              <a:t>Žarek</a:t>
            </a:r>
            <a:r>
              <a:rPr lang="en-US" dirty="0"/>
              <a:t> </a:t>
            </a:r>
            <a:r>
              <a:rPr lang="en-US" dirty="0" err="1"/>
              <a:t>upanja</a:t>
            </a:r>
            <a:r>
              <a:rPr lang="en-US" dirty="0"/>
              <a:t>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CB3597-6D6E-B343-9B5B-5A5BE754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760"/>
            <a:ext cx="5266928" cy="504056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Leta 2015 </a:t>
            </a:r>
            <a:r>
              <a:rPr lang="en-US" dirty="0" err="1"/>
              <a:t>sta</a:t>
            </a:r>
            <a:r>
              <a:rPr lang="en-US" dirty="0"/>
              <a:t> ATLAS in CMS </a:t>
            </a:r>
            <a:r>
              <a:rPr lang="en-US" dirty="0" err="1"/>
              <a:t>opazila</a:t>
            </a:r>
            <a:r>
              <a:rPr lang="en-US" dirty="0"/>
              <a:t> </a:t>
            </a:r>
            <a:r>
              <a:rPr lang="en-US" dirty="0" err="1"/>
              <a:t>vrh</a:t>
            </a:r>
            <a:r>
              <a:rPr lang="en-US" dirty="0"/>
              <a:t> v </a:t>
            </a:r>
            <a:r>
              <a:rPr lang="en-US" dirty="0" err="1"/>
              <a:t>spektru</a:t>
            </a:r>
            <a:r>
              <a:rPr lang="en-US" dirty="0"/>
              <a:t> </a:t>
            </a:r>
            <a:r>
              <a:rPr lang="en-US" dirty="0" err="1"/>
              <a:t>dvofotonske</a:t>
            </a:r>
            <a:r>
              <a:rPr lang="en-US" dirty="0"/>
              <a:t> </a:t>
            </a:r>
            <a:r>
              <a:rPr lang="en-US" dirty="0" err="1"/>
              <a:t>mase</a:t>
            </a:r>
            <a:r>
              <a:rPr lang="en-US" dirty="0"/>
              <a:t> </a:t>
            </a:r>
            <a:r>
              <a:rPr lang="en-US" dirty="0" err="1"/>
              <a:t>pri</a:t>
            </a:r>
            <a:r>
              <a:rPr lang="en-US" dirty="0"/>
              <a:t> 750 GeV</a:t>
            </a:r>
          </a:p>
          <a:p>
            <a:r>
              <a:rPr lang="en-US" dirty="0" err="1"/>
              <a:t>Podobna</a:t>
            </a:r>
            <a:r>
              <a:rPr lang="en-US" dirty="0"/>
              <a:t> </a:t>
            </a:r>
            <a:r>
              <a:rPr lang="en-US" dirty="0" err="1"/>
              <a:t>signifikanca</a:t>
            </a:r>
            <a:r>
              <a:rPr lang="en-US" dirty="0"/>
              <a:t> (ATLAS≲4𝜎) </a:t>
            </a:r>
            <a:r>
              <a:rPr lang="en-US" dirty="0" err="1"/>
              <a:t>kot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Higgsov</a:t>
            </a:r>
            <a:r>
              <a:rPr lang="en-US" dirty="0"/>
              <a:t> </a:t>
            </a:r>
            <a:r>
              <a:rPr lang="en-US" dirty="0" err="1"/>
              <a:t>bozon</a:t>
            </a:r>
            <a:r>
              <a:rPr lang="en-US" dirty="0"/>
              <a:t> le v </a:t>
            </a:r>
            <a:r>
              <a:rPr lang="en-US" i="1" dirty="0"/>
              <a:t>H→</a:t>
            </a:r>
            <a:r>
              <a:rPr lang="el-GR" i="1" dirty="0" err="1"/>
              <a:t>γγ</a:t>
            </a:r>
            <a:r>
              <a:rPr lang="sl-SI" i="1" dirty="0"/>
              <a:t> </a:t>
            </a:r>
            <a:r>
              <a:rPr lang="sl-SI" dirty="0"/>
              <a:t>ob odkritju</a:t>
            </a:r>
          </a:p>
          <a:p>
            <a:r>
              <a:rPr lang="sl-SI" dirty="0"/>
              <a:t>Toda treba je biti previden</a:t>
            </a:r>
          </a:p>
          <a:p>
            <a:pPr lvl="1"/>
            <a:r>
              <a:rPr lang="en-US" dirty="0"/>
              <a:t>≲3𝜎, </a:t>
            </a:r>
            <a:r>
              <a:rPr lang="en-US" dirty="0" err="1"/>
              <a:t>če</a:t>
            </a:r>
            <a:r>
              <a:rPr lang="en-US" dirty="0"/>
              <a:t> </a:t>
            </a:r>
            <a:r>
              <a:rPr lang="en-US" dirty="0" err="1"/>
              <a:t>upoštevamo</a:t>
            </a:r>
            <a:r>
              <a:rPr lang="en-US" dirty="0"/>
              <a:t>, da </a:t>
            </a:r>
            <a:r>
              <a:rPr lang="en-US" dirty="0" err="1"/>
              <a:t>je</a:t>
            </a:r>
            <a:r>
              <a:rPr lang="en-US" dirty="0"/>
              <a:t> </a:t>
            </a:r>
            <a:r>
              <a:rPr lang="en-US" dirty="0" err="1"/>
              <a:t>vrh</a:t>
            </a:r>
            <a:r>
              <a:rPr lang="en-US" dirty="0"/>
              <a:t> </a:t>
            </a:r>
            <a:r>
              <a:rPr lang="en-US" dirty="0" err="1"/>
              <a:t>lahko</a:t>
            </a:r>
            <a:r>
              <a:rPr lang="en-US" dirty="0"/>
              <a:t> </a:t>
            </a:r>
            <a:r>
              <a:rPr lang="en-US" dirty="0" err="1"/>
              <a:t>kjerkoli</a:t>
            </a:r>
            <a:r>
              <a:rPr lang="en-US" dirty="0"/>
              <a:t> v </a:t>
            </a:r>
            <a:r>
              <a:rPr lang="en-US" dirty="0" err="1"/>
              <a:t>spektru</a:t>
            </a:r>
            <a:endParaRPr lang="en-US" dirty="0"/>
          </a:p>
          <a:p>
            <a:pPr lvl="1"/>
            <a:r>
              <a:rPr lang="en-US" dirty="0" err="1"/>
              <a:t>Odločitev</a:t>
            </a:r>
            <a:r>
              <a:rPr lang="en-US" dirty="0"/>
              <a:t>, da </a:t>
            </a:r>
            <a:r>
              <a:rPr lang="en-US" dirty="0" err="1"/>
              <a:t>počakamo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več</a:t>
            </a:r>
            <a:r>
              <a:rPr lang="en-US" dirty="0"/>
              <a:t> </a:t>
            </a:r>
            <a:r>
              <a:rPr lang="en-US" dirty="0" err="1"/>
              <a:t>podatkov</a:t>
            </a:r>
            <a:r>
              <a:rPr lang="en-US" dirty="0"/>
              <a:t> </a:t>
            </a:r>
            <a:r>
              <a:rPr lang="en-US" dirty="0" err="1"/>
              <a:t>naslednje</a:t>
            </a:r>
            <a:r>
              <a:rPr lang="en-US" dirty="0"/>
              <a:t> </a:t>
            </a:r>
            <a:r>
              <a:rPr lang="en-US" dirty="0" err="1"/>
              <a:t>leto</a:t>
            </a:r>
            <a:endParaRPr lang="en-US" dirty="0"/>
          </a:p>
          <a:p>
            <a:endParaRPr lang="en-US" dirty="0"/>
          </a:p>
          <a:p>
            <a:r>
              <a:rPr lang="en-US" dirty="0"/>
              <a:t>&gt;10x </a:t>
            </a:r>
            <a:r>
              <a:rPr lang="en-US" dirty="0" err="1"/>
              <a:t>več</a:t>
            </a:r>
            <a:r>
              <a:rPr lang="en-US" dirty="0"/>
              <a:t> </a:t>
            </a:r>
            <a:r>
              <a:rPr lang="en-US" dirty="0" err="1"/>
              <a:t>podatkov</a:t>
            </a:r>
            <a:r>
              <a:rPr lang="en-US" dirty="0"/>
              <a:t> v 2016</a:t>
            </a:r>
          </a:p>
          <a:p>
            <a:endParaRPr lang="en-US" dirty="0"/>
          </a:p>
          <a:p>
            <a:r>
              <a:rPr lang="en-US" dirty="0" err="1"/>
              <a:t>Vrh</a:t>
            </a:r>
            <a:r>
              <a:rPr lang="en-US" dirty="0"/>
              <a:t> </a:t>
            </a:r>
            <a:r>
              <a:rPr lang="en-US" dirty="0" err="1"/>
              <a:t>je</a:t>
            </a:r>
            <a:r>
              <a:rPr lang="en-US" dirty="0"/>
              <a:t> </a:t>
            </a:r>
            <a:r>
              <a:rPr lang="en-US" dirty="0" err="1"/>
              <a:t>izginil</a:t>
            </a:r>
            <a:r>
              <a:rPr lang="en-US" dirty="0"/>
              <a:t> !</a:t>
            </a:r>
          </a:p>
          <a:p>
            <a:endParaRPr lang="en-US" dirty="0"/>
          </a:p>
          <a:p>
            <a:r>
              <a:rPr lang="en-US" dirty="0"/>
              <a:t>V </a:t>
            </a:r>
            <a:r>
              <a:rPr lang="en-US" dirty="0" err="1"/>
              <a:t>vmesnem</a:t>
            </a:r>
            <a:r>
              <a:rPr lang="en-US" dirty="0"/>
              <a:t> </a:t>
            </a:r>
            <a:r>
              <a:rPr lang="en-US" dirty="0" err="1"/>
              <a:t>času</a:t>
            </a:r>
            <a:r>
              <a:rPr lang="en-US" dirty="0"/>
              <a:t> </a:t>
            </a:r>
            <a:r>
              <a:rPr lang="en-US" dirty="0" err="1"/>
              <a:t>je</a:t>
            </a:r>
            <a:r>
              <a:rPr lang="en-US" dirty="0"/>
              <a:t> </a:t>
            </a:r>
            <a:r>
              <a:rPr lang="en-US" dirty="0" err="1"/>
              <a:t>bilo</a:t>
            </a:r>
            <a:r>
              <a:rPr lang="en-US" dirty="0"/>
              <a:t> </a:t>
            </a:r>
            <a:r>
              <a:rPr lang="en-US" dirty="0" err="1"/>
              <a:t>objavljenih</a:t>
            </a:r>
            <a:r>
              <a:rPr lang="en-US" dirty="0"/>
              <a:t> 600 </a:t>
            </a:r>
            <a:r>
              <a:rPr lang="en-US" dirty="0" err="1"/>
              <a:t>člankov</a:t>
            </a:r>
            <a:r>
              <a:rPr lang="en-US" dirty="0"/>
              <a:t> o </a:t>
            </a:r>
            <a:r>
              <a:rPr lang="en-US" dirty="0" err="1"/>
              <a:t>tolmačenju</a:t>
            </a:r>
            <a:r>
              <a:rPr lang="en-US" dirty="0"/>
              <a:t> “</a:t>
            </a:r>
            <a:r>
              <a:rPr lang="en-US" dirty="0" err="1"/>
              <a:t>opaženega</a:t>
            </a:r>
            <a:r>
              <a:rPr lang="en-US" dirty="0"/>
              <a:t>” </a:t>
            </a:r>
            <a:r>
              <a:rPr lang="en-US" dirty="0" err="1"/>
              <a:t>vrha</a:t>
            </a:r>
            <a:r>
              <a:rPr lang="en-US" dirty="0"/>
              <a:t>…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B4FA7D-89DB-BE4A-BF11-483D93145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C06A3D-8F24-D240-BDCF-7C9C41F69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8D60AF-16A4-E04F-A15B-94AA3A749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50D818E6-4360-844C-B9FB-469FBB8263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7300" y="148478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5361" name="Picture 11" descr="https://cds.cern.ch/record/2160228/files/figures_mass_spin2_bkg.png">
            <a:extLst>
              <a:ext uri="{FF2B5EF4-FFF2-40B4-BE49-F238E27FC236}">
                <a16:creationId xmlns:a16="http://schemas.microsoft.com/office/drawing/2014/main" id="{D2787BEC-A504-9E45-AC54-24416C65FC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1783" y="1371984"/>
            <a:ext cx="3062705" cy="2868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id="{479E62DF-D627-DA49-8754-21D46F6EE0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7300" y="392056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5363" name="Picture 12" descr="https://cds.cern.ch/record/2274538/files/figures_mass_spin2_bkg.png">
            <a:extLst>
              <a:ext uri="{FF2B5EF4-FFF2-40B4-BE49-F238E27FC236}">
                <a16:creationId xmlns:a16="http://schemas.microsoft.com/office/drawing/2014/main" id="{EA1209EC-CBA3-594A-B6C7-67B23BBFE4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1785" y="4075812"/>
            <a:ext cx="3062703" cy="2868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6CA0D25-2CF9-2143-7CAA-551568A02340}"/>
              </a:ext>
            </a:extLst>
          </p:cNvPr>
          <p:cNvCxnSpPr>
            <a:cxnSpLocks/>
          </p:cNvCxnSpPr>
          <p:nvPr/>
        </p:nvCxnSpPr>
        <p:spPr>
          <a:xfrm>
            <a:off x="7272000" y="2420888"/>
            <a:ext cx="0" cy="1499679"/>
          </a:xfrm>
          <a:prstGeom prst="straightConnector1">
            <a:avLst/>
          </a:prstGeom>
          <a:ln w="3175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CCF9DD7-CA27-C340-A1ED-34F83BEC5043}"/>
              </a:ext>
            </a:extLst>
          </p:cNvPr>
          <p:cNvCxnSpPr>
            <a:cxnSpLocks/>
          </p:cNvCxnSpPr>
          <p:nvPr/>
        </p:nvCxnSpPr>
        <p:spPr>
          <a:xfrm>
            <a:off x="7092280" y="5013176"/>
            <a:ext cx="0" cy="1571687"/>
          </a:xfrm>
          <a:prstGeom prst="straightConnector1">
            <a:avLst/>
          </a:prstGeom>
          <a:ln w="3175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88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" fill="hold">
                          <p:stCondLst>
                            <p:cond delay="indefinite"/>
                          </p:stCondLst>
                          <p:childTnLst>
                            <p:par>
                              <p:cTn id="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" presetID="5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heckerboard(across)">
                                          <p:cBhvr>
                                            <p:cTn id="11" dur="500"/>
                                            <p:tgtEl>
                                              <p:spTgt spid="153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9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14" dur="500"/>
                                            <p:tgtEl>
                                              <p:spTgt spid="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0" end="1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">
                                                <p:txEl>
                                                  <p:pRg st="10" end="1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">
                                                <p:txEl>
                                                  <p:pRg st="10" end="1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" fill="hold">
                          <p:stCondLst>
                            <p:cond delay="indefinite"/>
                          </p:stCondLst>
                          <p:childTnLst>
                            <p:par>
                              <p:cTn id="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" presetID="5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heckerboard(across)">
                                          <p:cBhvr>
                                            <p:cTn id="11" dur="500"/>
                                            <p:tgtEl>
                                              <p:spTgt spid="153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9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14" dur="500"/>
                                            <p:tgtEl>
                                              <p:spTgt spid="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0" end="1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">
                                                <p:txEl>
                                                  <p:pRg st="10" end="1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">
                                                <p:txEl>
                                                  <p:pRg st="10" end="1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C734F-840A-F34B-B903-0E6CA28B6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Rezultati</a:t>
            </a:r>
            <a:r>
              <a:rPr lang="en-US" dirty="0"/>
              <a:t> </a:t>
            </a:r>
            <a:r>
              <a:rPr lang="en-US" dirty="0" err="1"/>
              <a:t>celotnega</a:t>
            </a:r>
            <a:r>
              <a:rPr lang="en-US" dirty="0"/>
              <a:t> Run2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A9A5BB-8ECC-B246-98FA-1EE0548F4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760"/>
            <a:ext cx="4906888" cy="5040560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/>
              <a:t>Vsi</a:t>
            </a:r>
            <a:r>
              <a:rPr lang="en-US" dirty="0"/>
              <a:t> (</a:t>
            </a:r>
            <a:r>
              <a:rPr lang="en-US" dirty="0" err="1"/>
              <a:t>uporabni</a:t>
            </a:r>
            <a:r>
              <a:rPr lang="en-US" dirty="0"/>
              <a:t>) </a:t>
            </a:r>
            <a:r>
              <a:rPr lang="en-US" dirty="0" err="1"/>
              <a:t>podatki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Run2 </a:t>
            </a:r>
            <a:r>
              <a:rPr lang="en-US" dirty="0" err="1"/>
              <a:t>pri</a:t>
            </a:r>
            <a:r>
              <a:rPr lang="en-US" dirty="0"/>
              <a:t> 13 </a:t>
            </a:r>
            <a:r>
              <a:rPr lang="en-US" dirty="0" err="1"/>
              <a:t>TeV</a:t>
            </a:r>
            <a:r>
              <a:rPr lang="en-US" dirty="0"/>
              <a:t> – 139 fb</a:t>
            </a:r>
            <a:r>
              <a:rPr lang="en-US" baseline="30000" dirty="0"/>
              <a:t>-1</a:t>
            </a:r>
          </a:p>
          <a:p>
            <a:r>
              <a:rPr lang="en-US" dirty="0" err="1"/>
              <a:t>Iskanje</a:t>
            </a:r>
            <a:r>
              <a:rPr lang="en-US" dirty="0"/>
              <a:t> </a:t>
            </a:r>
            <a:r>
              <a:rPr lang="en-US" dirty="0" err="1"/>
              <a:t>resonanc</a:t>
            </a:r>
            <a:r>
              <a:rPr lang="en-US" dirty="0"/>
              <a:t>, </a:t>
            </a:r>
            <a:r>
              <a:rPr lang="en-US" dirty="0" err="1"/>
              <a:t>ki</a:t>
            </a:r>
            <a:r>
              <a:rPr lang="en-US" dirty="0"/>
              <a:t> bi </a:t>
            </a:r>
            <a:r>
              <a:rPr lang="en-US" dirty="0" err="1"/>
              <a:t>razpadale</a:t>
            </a:r>
            <a:r>
              <a:rPr lang="en-US" dirty="0"/>
              <a:t> v par </a:t>
            </a: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-</a:t>
            </a:r>
          </a:p>
          <a:p>
            <a:pPr lvl="1"/>
            <a:r>
              <a:rPr lang="en-US" dirty="0" err="1"/>
              <a:t>Čist</a:t>
            </a:r>
            <a:r>
              <a:rPr lang="en-US" dirty="0"/>
              <a:t> signal z </a:t>
            </a:r>
            <a:r>
              <a:rPr lang="en-US" dirty="0" err="1"/>
              <a:t>dvema</a:t>
            </a:r>
            <a:r>
              <a:rPr lang="en-US" dirty="0"/>
              <a:t> </a:t>
            </a:r>
            <a:r>
              <a:rPr lang="en-US" dirty="0" err="1"/>
              <a:t>hitrima</a:t>
            </a:r>
            <a:r>
              <a:rPr lang="en-US" dirty="0"/>
              <a:t> </a:t>
            </a:r>
            <a:r>
              <a:rPr lang="en-US" dirty="0" err="1"/>
              <a:t>leptonoma</a:t>
            </a:r>
            <a:endParaRPr lang="en-US" dirty="0"/>
          </a:p>
          <a:p>
            <a:pPr lvl="1"/>
            <a:r>
              <a:rPr lang="en-US" dirty="0" err="1"/>
              <a:t>Največja</a:t>
            </a:r>
            <a:r>
              <a:rPr lang="en-US" dirty="0"/>
              <a:t> </a:t>
            </a:r>
            <a:r>
              <a:rPr lang="en-US" dirty="0" err="1"/>
              <a:t>opažena</a:t>
            </a:r>
            <a:r>
              <a:rPr lang="en-US" dirty="0"/>
              <a:t> masa para 4 </a:t>
            </a:r>
            <a:r>
              <a:rPr lang="en-US" dirty="0" err="1"/>
              <a:t>TeV</a:t>
            </a:r>
            <a:r>
              <a:rPr lang="en-US" dirty="0"/>
              <a:t> (E1≈E2 ≈ 2 </a:t>
            </a:r>
            <a:r>
              <a:rPr lang="en-US" dirty="0" err="1"/>
              <a:t>TeV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Težji</a:t>
            </a:r>
            <a:r>
              <a:rPr lang="en-US" dirty="0"/>
              <a:t> brat </a:t>
            </a:r>
            <a:r>
              <a:rPr lang="en-US" dirty="0" err="1"/>
              <a:t>šibkega</a:t>
            </a:r>
            <a:r>
              <a:rPr lang="en-US" dirty="0"/>
              <a:t> </a:t>
            </a:r>
            <a:r>
              <a:rPr lang="en-US" dirty="0" err="1"/>
              <a:t>bozona</a:t>
            </a:r>
            <a:r>
              <a:rPr lang="en-US" dirty="0"/>
              <a:t> Z bi </a:t>
            </a:r>
            <a:r>
              <a:rPr lang="en-US" dirty="0" err="1"/>
              <a:t>razpadal</a:t>
            </a:r>
            <a:r>
              <a:rPr lang="en-US" dirty="0"/>
              <a:t> Z’→ </a:t>
            </a: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- </a:t>
            </a:r>
            <a:r>
              <a:rPr lang="en-US" dirty="0"/>
              <a:t>in v </a:t>
            </a:r>
            <a:r>
              <a:rPr lang="en-US" dirty="0" err="1"/>
              <a:t>spektru</a:t>
            </a:r>
            <a:r>
              <a:rPr lang="en-US" dirty="0"/>
              <a:t> </a:t>
            </a:r>
            <a:r>
              <a:rPr lang="en-US" dirty="0" err="1"/>
              <a:t>tvoril</a:t>
            </a:r>
            <a:r>
              <a:rPr lang="en-US" dirty="0"/>
              <a:t> </a:t>
            </a:r>
            <a:r>
              <a:rPr lang="en-US" dirty="0" err="1"/>
              <a:t>vrh</a:t>
            </a:r>
            <a:r>
              <a:rPr lang="en-US" dirty="0"/>
              <a:t> </a:t>
            </a:r>
            <a:r>
              <a:rPr lang="en-US" dirty="0" err="1"/>
              <a:t>pri</a:t>
            </a:r>
            <a:r>
              <a:rPr lang="en-US" dirty="0"/>
              <a:t> </a:t>
            </a:r>
            <a:r>
              <a:rPr lang="en-US" dirty="0" err="1"/>
              <a:t>svoji</a:t>
            </a:r>
            <a:r>
              <a:rPr lang="en-US" dirty="0"/>
              <a:t> </a:t>
            </a:r>
            <a:r>
              <a:rPr lang="en-US" dirty="0" err="1"/>
              <a:t>masi</a:t>
            </a:r>
            <a:endParaRPr lang="en-US" dirty="0"/>
          </a:p>
          <a:p>
            <a:r>
              <a:rPr lang="en-US" dirty="0" err="1"/>
              <a:t>Nikakršnega</a:t>
            </a:r>
            <a:r>
              <a:rPr lang="en-US" dirty="0"/>
              <a:t> </a:t>
            </a:r>
            <a:r>
              <a:rPr lang="en-US" dirty="0" err="1"/>
              <a:t>presežka</a:t>
            </a:r>
            <a:r>
              <a:rPr lang="en-US" dirty="0"/>
              <a:t> </a:t>
            </a:r>
            <a:r>
              <a:rPr lang="en-US" dirty="0" err="1"/>
              <a:t>nad</a:t>
            </a:r>
            <a:r>
              <a:rPr lang="en-US" dirty="0"/>
              <a:t> </a:t>
            </a:r>
            <a:r>
              <a:rPr lang="en-US" dirty="0" err="1"/>
              <a:t>napovedanim</a:t>
            </a:r>
            <a:r>
              <a:rPr lang="en-US" dirty="0"/>
              <a:t> </a:t>
            </a:r>
            <a:r>
              <a:rPr lang="en-US" dirty="0" err="1"/>
              <a:t>ozadjem</a:t>
            </a:r>
            <a:r>
              <a:rPr lang="en-US" dirty="0"/>
              <a:t> </a:t>
            </a:r>
            <a:r>
              <a:rPr lang="en-US" dirty="0" err="1"/>
              <a:t>po</a:t>
            </a:r>
            <a:r>
              <a:rPr lang="en-US" dirty="0"/>
              <a:t> SM</a:t>
            </a:r>
          </a:p>
          <a:p>
            <a:r>
              <a:rPr lang="en-US" dirty="0" err="1"/>
              <a:t>Meje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i="1" dirty="0"/>
              <a:t>Z’</a:t>
            </a:r>
            <a:r>
              <a:rPr lang="en-US" dirty="0"/>
              <a:t> </a:t>
            </a:r>
            <a:r>
              <a:rPr lang="en-US" dirty="0" err="1"/>
              <a:t>okoli</a:t>
            </a:r>
            <a:r>
              <a:rPr lang="en-US" dirty="0"/>
              <a:t> 5 </a:t>
            </a:r>
            <a:r>
              <a:rPr lang="en-US" dirty="0" err="1"/>
              <a:t>TeV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02DCFA-0BAA-4F48-B158-B34A6E10E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B93968-9B76-E24F-A3BE-F59C31291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CA26A1-5CAD-0D44-BCBC-DD15ADBA8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16388" name="Picture 4" descr="https://cds.cern.ch/record/2665560/files/ATLAS-dielectron-candidate.png">
            <a:extLst>
              <a:ext uri="{FF2B5EF4-FFF2-40B4-BE49-F238E27FC236}">
                <a16:creationId xmlns:a16="http://schemas.microsoft.com/office/drawing/2014/main" id="{59793EAB-33DF-F944-8BE2-664C2ABB0A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6447" y="1412776"/>
            <a:ext cx="3347864" cy="334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A41AD3A-7614-D644-979C-13848AA53D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6389" name="Picture 13" descr="Plots or Distributions,Physics,ATLAS">
            <a:extLst>
              <a:ext uri="{FF2B5EF4-FFF2-40B4-BE49-F238E27FC236}">
                <a16:creationId xmlns:a16="http://schemas.microsoft.com/office/drawing/2014/main" id="{4C558056-1312-D74C-A699-B007A35F66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63409"/>
            <a:ext cx="572770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9647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Zaključek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5184576"/>
          </a:xfrm>
        </p:spPr>
        <p:txBody>
          <a:bodyPr>
            <a:normAutofit fontScale="85000" lnSpcReduction="10000"/>
          </a:bodyPr>
          <a:lstStyle/>
          <a:p>
            <a:r>
              <a:rPr lang="en-GB" dirty="0" err="1"/>
              <a:t>Spoznali</a:t>
            </a:r>
            <a:r>
              <a:rPr lang="en-GB" dirty="0"/>
              <a:t> </a:t>
            </a:r>
            <a:r>
              <a:rPr lang="en-GB" dirty="0" err="1"/>
              <a:t>smo</a:t>
            </a:r>
            <a:r>
              <a:rPr lang="en-GB" dirty="0"/>
              <a:t> </a:t>
            </a:r>
            <a:r>
              <a:rPr lang="en-GB" dirty="0" err="1"/>
              <a:t>osnove</a:t>
            </a:r>
            <a:r>
              <a:rPr lang="en-GB" dirty="0"/>
              <a:t> </a:t>
            </a:r>
            <a:r>
              <a:rPr lang="en-GB" dirty="0" err="1"/>
              <a:t>delovanja</a:t>
            </a:r>
            <a:r>
              <a:rPr lang="en-GB" dirty="0"/>
              <a:t> </a:t>
            </a:r>
            <a:r>
              <a:rPr lang="en-GB" dirty="0" err="1"/>
              <a:t>detektorjev</a:t>
            </a:r>
            <a:r>
              <a:rPr lang="en-GB" dirty="0"/>
              <a:t> v </a:t>
            </a:r>
            <a:r>
              <a:rPr lang="en-GB" dirty="0" err="1"/>
              <a:t>fiziki</a:t>
            </a:r>
            <a:r>
              <a:rPr lang="en-GB" dirty="0"/>
              <a:t> </a:t>
            </a:r>
            <a:r>
              <a:rPr lang="en-GB" dirty="0" err="1"/>
              <a:t>delcev</a:t>
            </a:r>
            <a:endParaRPr lang="en-GB" dirty="0"/>
          </a:p>
          <a:p>
            <a:r>
              <a:rPr lang="en-GB" dirty="0" err="1"/>
              <a:t>Ogledali</a:t>
            </a:r>
            <a:r>
              <a:rPr lang="en-GB" dirty="0"/>
              <a:t> </a:t>
            </a:r>
            <a:r>
              <a:rPr lang="en-GB" dirty="0" err="1"/>
              <a:t>smo</a:t>
            </a:r>
            <a:r>
              <a:rPr lang="en-GB" dirty="0"/>
              <a:t> </a:t>
            </a:r>
            <a:r>
              <a:rPr lang="en-GB" dirty="0" err="1"/>
              <a:t>si</a:t>
            </a:r>
            <a:r>
              <a:rPr lang="en-GB" dirty="0"/>
              <a:t> </a:t>
            </a:r>
            <a:r>
              <a:rPr lang="en-GB" dirty="0" err="1"/>
              <a:t>njihovo</a:t>
            </a:r>
            <a:r>
              <a:rPr lang="en-GB" dirty="0"/>
              <a:t> </a:t>
            </a:r>
            <a:r>
              <a:rPr lang="en-GB" dirty="0" err="1"/>
              <a:t>udejanjenje</a:t>
            </a:r>
            <a:r>
              <a:rPr lang="en-GB" dirty="0"/>
              <a:t> v </a:t>
            </a:r>
            <a:r>
              <a:rPr lang="en-GB" dirty="0" err="1"/>
              <a:t>eksperimentu</a:t>
            </a:r>
            <a:r>
              <a:rPr lang="en-GB" dirty="0"/>
              <a:t> ATLAS</a:t>
            </a:r>
          </a:p>
          <a:p>
            <a:r>
              <a:rPr lang="en-GB" dirty="0"/>
              <a:t>Na </a:t>
            </a:r>
            <a:r>
              <a:rPr lang="en-GB" dirty="0" err="1"/>
              <a:t>primeru</a:t>
            </a:r>
            <a:r>
              <a:rPr lang="en-GB" dirty="0"/>
              <a:t> </a:t>
            </a:r>
            <a:r>
              <a:rPr lang="en-GB" dirty="0" err="1">
                <a:sym typeface="Wingdings"/>
              </a:rPr>
              <a:t>Higgsovega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bozona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smo</a:t>
            </a:r>
            <a:r>
              <a:rPr lang="en-GB" dirty="0">
                <a:sym typeface="Wingdings"/>
              </a:rPr>
              <a:t> se </a:t>
            </a:r>
            <a:r>
              <a:rPr lang="en-GB" dirty="0" err="1">
                <a:sym typeface="Wingdings"/>
              </a:rPr>
              <a:t>dotaknili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njihove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uporabe</a:t>
            </a:r>
            <a:r>
              <a:rPr lang="en-GB" dirty="0">
                <a:sym typeface="Wingdings"/>
              </a:rPr>
              <a:t> za </a:t>
            </a:r>
            <a:r>
              <a:rPr lang="en-GB" dirty="0" err="1">
                <a:sym typeface="Wingdings"/>
              </a:rPr>
              <a:t>odkritje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novih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delcev</a:t>
            </a:r>
            <a:endParaRPr lang="en-GB" dirty="0">
              <a:sym typeface="Wingdings"/>
            </a:endParaRPr>
          </a:p>
          <a:p>
            <a:pPr lvl="1"/>
            <a:r>
              <a:rPr lang="en-GB" dirty="0" err="1">
                <a:sym typeface="Wingdings"/>
              </a:rPr>
              <a:t>Zaokrožitev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Standardnega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modela</a:t>
            </a:r>
            <a:endParaRPr lang="en-GB" dirty="0"/>
          </a:p>
          <a:p>
            <a:r>
              <a:rPr lang="en-GB" dirty="0" err="1">
                <a:sym typeface="Wingdings"/>
              </a:rPr>
              <a:t>Žal</a:t>
            </a:r>
            <a:r>
              <a:rPr lang="en-GB" dirty="0">
                <a:sym typeface="Wingdings"/>
              </a:rPr>
              <a:t> (</a:t>
            </a:r>
            <a:r>
              <a:rPr lang="en-GB" dirty="0" err="1">
                <a:sym typeface="Wingdings"/>
              </a:rPr>
              <a:t>še</a:t>
            </a:r>
            <a:r>
              <a:rPr lang="en-GB" dirty="0">
                <a:sym typeface="Wingdings"/>
              </a:rPr>
              <a:t>) </a:t>
            </a:r>
            <a:r>
              <a:rPr lang="en-GB" dirty="0" err="1">
                <a:sym typeface="Wingdings"/>
              </a:rPr>
              <a:t>nismo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opazili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pojavov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izven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Standardnega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modela</a:t>
            </a:r>
            <a:endParaRPr lang="en-GB" dirty="0">
              <a:sym typeface="Wingdings"/>
            </a:endParaRPr>
          </a:p>
          <a:p>
            <a:pPr lvl="1"/>
            <a:r>
              <a:rPr lang="en-GB" dirty="0" err="1">
                <a:sym typeface="Wingdings"/>
              </a:rPr>
              <a:t>Postavljene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meje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preko</a:t>
            </a:r>
            <a:r>
              <a:rPr lang="en-GB" dirty="0">
                <a:sym typeface="Wingdings"/>
              </a:rPr>
              <a:t> 1 </a:t>
            </a:r>
            <a:r>
              <a:rPr lang="en-GB" dirty="0" err="1">
                <a:sym typeface="Wingdings"/>
              </a:rPr>
              <a:t>TeV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na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večino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modelskih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napovedi</a:t>
            </a:r>
            <a:endParaRPr lang="en-GB" dirty="0">
              <a:sym typeface="Wingdings"/>
            </a:endParaRPr>
          </a:p>
          <a:p>
            <a:pPr lvl="1"/>
            <a:r>
              <a:rPr lang="en-GB" dirty="0" err="1">
                <a:sym typeface="Wingdings"/>
              </a:rPr>
              <a:t>Razburjenje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ob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odstopanjih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ni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vedno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upravičeno</a:t>
            </a:r>
            <a:r>
              <a:rPr lang="en-GB" dirty="0">
                <a:sym typeface="Wingdings"/>
              </a:rPr>
              <a:t>…</a:t>
            </a:r>
          </a:p>
          <a:p>
            <a:r>
              <a:rPr lang="en-GB" dirty="0">
                <a:sym typeface="Wingdings"/>
              </a:rPr>
              <a:t>Na LHC </a:t>
            </a:r>
            <a:r>
              <a:rPr lang="en-GB" dirty="0" err="1">
                <a:sym typeface="Wingdings"/>
              </a:rPr>
              <a:t>nas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čakata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še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dve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leti</a:t>
            </a:r>
            <a:r>
              <a:rPr lang="en-GB" dirty="0">
                <a:sym typeface="Wingdings"/>
              </a:rPr>
              <a:t> Run3 (2025/26)</a:t>
            </a:r>
          </a:p>
          <a:p>
            <a:pPr lvl="1"/>
            <a:r>
              <a:rPr lang="en-GB" dirty="0" err="1">
                <a:sym typeface="Wingdings"/>
              </a:rPr>
              <a:t>trki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pri</a:t>
            </a:r>
            <a:r>
              <a:rPr lang="en-GB" dirty="0">
                <a:sym typeface="Wingdings"/>
              </a:rPr>
              <a:t> 13,6 TeV, 300++/fb </a:t>
            </a:r>
            <a:r>
              <a:rPr lang="en-GB" dirty="0" err="1">
                <a:sym typeface="Wingdings"/>
              </a:rPr>
              <a:t>podatkov</a:t>
            </a:r>
            <a:endParaRPr lang="en-GB" dirty="0">
              <a:sym typeface="Wingdings"/>
            </a:endParaRPr>
          </a:p>
          <a:p>
            <a:r>
              <a:rPr lang="en-GB" dirty="0" err="1">
                <a:sym typeface="Wingdings"/>
              </a:rPr>
              <a:t>Potem</a:t>
            </a:r>
            <a:r>
              <a:rPr lang="en-GB" dirty="0">
                <a:sym typeface="Wingdings"/>
              </a:rPr>
              <a:t> pa </a:t>
            </a:r>
            <a:r>
              <a:rPr lang="en-GB" dirty="0" err="1">
                <a:sym typeface="Wingdings"/>
              </a:rPr>
              <a:t>še</a:t>
            </a:r>
            <a:r>
              <a:rPr lang="en-GB" dirty="0">
                <a:sym typeface="Wingdings"/>
              </a:rPr>
              <a:t> HL-LHC od </a:t>
            </a:r>
            <a:r>
              <a:rPr lang="en-GB" dirty="0" err="1">
                <a:sym typeface="Wingdings"/>
              </a:rPr>
              <a:t>leta</a:t>
            </a:r>
            <a:r>
              <a:rPr lang="en-GB" dirty="0">
                <a:sym typeface="Wingdings"/>
              </a:rPr>
              <a:t> 2030</a:t>
            </a:r>
          </a:p>
          <a:p>
            <a:pPr lvl="1"/>
            <a:r>
              <a:rPr lang="en-GB" dirty="0" err="1">
                <a:sym typeface="Wingdings"/>
              </a:rPr>
              <a:t>Še</a:t>
            </a:r>
            <a:r>
              <a:rPr lang="en-GB" dirty="0">
                <a:sym typeface="Wingdings"/>
              </a:rPr>
              <a:t> 10x </a:t>
            </a:r>
            <a:r>
              <a:rPr lang="en-GB" dirty="0" err="1">
                <a:sym typeface="Wingdings"/>
              </a:rPr>
              <a:t>več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trkov</a:t>
            </a:r>
            <a:r>
              <a:rPr lang="en-GB" dirty="0">
                <a:sym typeface="Wingdings"/>
              </a:rPr>
              <a:t> v 10 </a:t>
            </a:r>
            <a:r>
              <a:rPr lang="en-GB" dirty="0" err="1">
                <a:sym typeface="Wingdings"/>
              </a:rPr>
              <a:t>letih</a:t>
            </a:r>
            <a:r>
              <a:rPr lang="en-GB" dirty="0">
                <a:sym typeface="Wingdings"/>
              </a:rPr>
              <a:t> z </a:t>
            </a:r>
            <a:r>
              <a:rPr lang="en-GB" dirty="0" err="1">
                <a:sym typeface="Wingdings"/>
              </a:rPr>
              <a:t>nadgrajenim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detektorjem</a:t>
            </a:r>
            <a:r>
              <a:rPr lang="en-GB" dirty="0">
                <a:sym typeface="Wingdings"/>
              </a:rPr>
              <a:t> ATLAS</a:t>
            </a:r>
          </a:p>
          <a:p>
            <a:endParaRPr lang="en-GB" dirty="0">
              <a:sym typeface="Wingdings"/>
            </a:endParaRPr>
          </a:p>
          <a:p>
            <a:endParaRPr lang="en-GB" dirty="0"/>
          </a:p>
          <a:p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F10BAF-0234-354C-93E5-462C84526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718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– </a:t>
            </a:r>
            <a:r>
              <a:rPr lang="en-US" dirty="0" err="1"/>
              <a:t>zmuzljiv</a:t>
            </a:r>
            <a:r>
              <a:rPr lang="en-US" dirty="0"/>
              <a:t> plen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268760"/>
            <a:ext cx="6048672" cy="504056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Zakaj ga </a:t>
            </a:r>
            <a:r>
              <a:rPr lang="en-US" dirty="0" err="1"/>
              <a:t>je</a:t>
            </a:r>
            <a:r>
              <a:rPr lang="en-US" dirty="0"/>
              <a:t> </a:t>
            </a:r>
            <a:r>
              <a:rPr lang="en-US" dirty="0" err="1"/>
              <a:t>bilo</a:t>
            </a:r>
            <a:r>
              <a:rPr lang="en-US" dirty="0"/>
              <a:t> </a:t>
            </a:r>
            <a:r>
              <a:rPr lang="en-US" dirty="0" err="1"/>
              <a:t>tako</a:t>
            </a:r>
            <a:r>
              <a:rPr lang="en-US" dirty="0"/>
              <a:t> težko ujeti ?</a:t>
            </a:r>
          </a:p>
          <a:p>
            <a:r>
              <a:rPr lang="en-US" dirty="0"/>
              <a:t>Ker je </a:t>
            </a:r>
            <a:r>
              <a:rPr lang="en-US" dirty="0">
                <a:solidFill>
                  <a:srgbClr val="E70C07"/>
                </a:solidFill>
              </a:rPr>
              <a:t>težek </a:t>
            </a:r>
            <a:r>
              <a:rPr lang="en-US" dirty="0"/>
              <a:t>(težji od atoma </a:t>
            </a:r>
            <a:r>
              <a:rPr lang="en-US" dirty="0" err="1"/>
              <a:t>zlata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Potrebno je veliko energije (</a:t>
            </a:r>
            <a:r>
              <a:rPr lang="en-US" i="1" dirty="0"/>
              <a:t>E</a:t>
            </a:r>
            <a:r>
              <a:rPr lang="en-US" dirty="0"/>
              <a:t> = </a:t>
            </a:r>
            <a:r>
              <a:rPr lang="en-US" i="1" dirty="0"/>
              <a:t>m </a:t>
            </a:r>
            <a:r>
              <a:rPr lang="en-US" dirty="0"/>
              <a:t>x </a:t>
            </a:r>
            <a:r>
              <a:rPr lang="en-US" i="1" dirty="0"/>
              <a:t>c</a:t>
            </a:r>
            <a:r>
              <a:rPr lang="en-US" baseline="30000" dirty="0"/>
              <a:t>2</a:t>
            </a:r>
            <a:r>
              <a:rPr lang="en-US" dirty="0"/>
              <a:t>) za njegovo tvorbo</a:t>
            </a:r>
          </a:p>
          <a:p>
            <a:pPr>
              <a:buFont typeface="Wingdings" charset="2"/>
              <a:buChar char="Ø"/>
            </a:pPr>
            <a:r>
              <a:rPr lang="en-US" dirty="0"/>
              <a:t>Rabimo veliko pokalico !</a:t>
            </a:r>
          </a:p>
          <a:p>
            <a:pPr>
              <a:buClr>
                <a:schemeClr val="tx2"/>
              </a:buClr>
            </a:pPr>
            <a:r>
              <a:rPr lang="en-US" dirty="0">
                <a:solidFill>
                  <a:srgbClr val="E70C07"/>
                </a:solidFill>
              </a:rPr>
              <a:t>Slabo </a:t>
            </a:r>
            <a:r>
              <a:rPr lang="en-US" dirty="0" err="1">
                <a:solidFill>
                  <a:srgbClr val="E70C07"/>
                </a:solidFill>
              </a:rPr>
              <a:t>interagira</a:t>
            </a:r>
            <a:r>
              <a:rPr lang="en-US" dirty="0">
                <a:solidFill>
                  <a:srgbClr val="E70C07"/>
                </a:solidFill>
              </a:rPr>
              <a:t> </a:t>
            </a:r>
            <a:r>
              <a:rPr lang="en-US" dirty="0"/>
              <a:t>s snovjo, iz katere smo sestavljeni</a:t>
            </a:r>
          </a:p>
          <a:p>
            <a:pPr lvl="2"/>
            <a:r>
              <a:rPr lang="en-US" dirty="0"/>
              <a:t>Kvarki </a:t>
            </a:r>
            <a:r>
              <a:rPr lang="en-US" i="1" dirty="0"/>
              <a:t>u</a:t>
            </a:r>
            <a:r>
              <a:rPr lang="en-US" dirty="0"/>
              <a:t> &amp; </a:t>
            </a:r>
            <a:r>
              <a:rPr lang="en-US" i="1" dirty="0"/>
              <a:t>d</a:t>
            </a:r>
            <a:r>
              <a:rPr lang="en-US" dirty="0"/>
              <a:t> </a:t>
            </a:r>
            <a:r>
              <a:rPr lang="en-US" dirty="0" err="1"/>
              <a:t>ter</a:t>
            </a:r>
            <a:r>
              <a:rPr lang="en-US" dirty="0"/>
              <a:t> elektroni so zelo lahki</a:t>
            </a:r>
          </a:p>
          <a:p>
            <a:pPr lvl="2"/>
            <a:r>
              <a:rPr lang="en-US" dirty="0"/>
              <a:t>Potrebno je veliko trkov, da ga odkrijemo v strahotno velikem ozadju mnogo bolj pogostih procesov</a:t>
            </a:r>
          </a:p>
          <a:p>
            <a:pPr>
              <a:buFont typeface="Wingdings" charset="2"/>
              <a:buChar char="Ø"/>
            </a:pPr>
            <a:r>
              <a:rPr lang="en-US" dirty="0"/>
              <a:t>Pravzaprav rabimo </a:t>
            </a:r>
            <a:r>
              <a:rPr lang="en-US" dirty="0" err="1"/>
              <a:t>strojnico</a:t>
            </a:r>
            <a:r>
              <a:rPr lang="en-US" dirty="0"/>
              <a:t>…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err="1"/>
              <a:t>Veliko</a:t>
            </a:r>
            <a:r>
              <a:rPr lang="en-US" dirty="0"/>
              <a:t> </a:t>
            </a:r>
            <a:r>
              <a:rPr lang="en-US" dirty="0" err="1"/>
              <a:t>energijo</a:t>
            </a:r>
            <a:r>
              <a:rPr lang="en-US" dirty="0"/>
              <a:t> in </a:t>
            </a:r>
            <a:r>
              <a:rPr lang="en-US" dirty="0" err="1"/>
              <a:t>pogostost</a:t>
            </a:r>
            <a:r>
              <a:rPr lang="en-US" dirty="0"/>
              <a:t> </a:t>
            </a:r>
            <a:r>
              <a:rPr lang="en-US" dirty="0" err="1"/>
              <a:t>trkov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6219" y="1484784"/>
            <a:ext cx="3057781" cy="25202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0988" y="3645024"/>
            <a:ext cx="3103012" cy="2844428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6E8D06-4FAF-DB4E-9A97-E4EE846A8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603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l-SI" sz="3200" dirty="0"/>
              <a:t>Energija 1 TeV – Veliki hadronski trkalnik LHC </a:t>
            </a:r>
            <a:endParaRPr lang="en-US" sz="3200" dirty="0"/>
          </a:p>
        </p:txBody>
      </p:sp>
      <p:sp>
        <p:nvSpPr>
          <p:cNvPr id="327683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268760"/>
            <a:ext cx="4680520" cy="5184576"/>
          </a:xfrm>
          <a:noFill/>
          <a:ln/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sl-SI" sz="1600" dirty="0">
                <a:solidFill>
                  <a:schemeClr val="tx1"/>
                </a:solidFill>
                <a:latin typeface="Arial" charset="0"/>
              </a:rPr>
              <a:t>LHC</a:t>
            </a:r>
            <a:r>
              <a:rPr lang="sl-SI" sz="1600" dirty="0">
                <a:latin typeface="Arial" charset="0"/>
              </a:rPr>
              <a:t> – trkalnik protonov z načrtovano težiščno energijo </a:t>
            </a:r>
            <a:r>
              <a:rPr lang="sl-SI" sz="1600" dirty="0">
                <a:solidFill>
                  <a:schemeClr val="tx1"/>
                </a:solidFill>
                <a:latin typeface="Arial" charset="0"/>
              </a:rPr>
              <a:t>14</a:t>
            </a:r>
            <a:r>
              <a:rPr lang="sl-SI" sz="1600" dirty="0">
                <a:latin typeface="Arial" charset="0"/>
              </a:rPr>
              <a:t> (2x7) </a:t>
            </a:r>
            <a:r>
              <a:rPr lang="sl-SI" sz="1600" dirty="0">
                <a:solidFill>
                  <a:schemeClr val="tx1"/>
                </a:solidFill>
                <a:latin typeface="Arial" charset="0"/>
              </a:rPr>
              <a:t>TeV </a:t>
            </a:r>
            <a:r>
              <a:rPr lang="en-US" sz="1600" dirty="0">
                <a:latin typeface="Arial" charset="0"/>
              </a:rPr>
              <a:t>(~ </a:t>
            </a:r>
            <a:r>
              <a:rPr lang="en-US" sz="1600" i="1" dirty="0">
                <a:latin typeface="Arial" charset="0"/>
              </a:rPr>
              <a:t>W</a:t>
            </a:r>
            <a:r>
              <a:rPr lang="en-US" sz="1600" i="1" baseline="-25000" dirty="0">
                <a:latin typeface="Arial" charset="0"/>
              </a:rPr>
              <a:t>k</a:t>
            </a:r>
            <a:r>
              <a:rPr lang="en-US" sz="1600" dirty="0">
                <a:latin typeface="Arial" charset="0"/>
              </a:rPr>
              <a:t> </a:t>
            </a:r>
            <a:r>
              <a:rPr lang="sl-SI" sz="1600" dirty="0">
                <a:latin typeface="Arial" charset="0"/>
              </a:rPr>
              <a:t>komar</a:t>
            </a:r>
            <a:r>
              <a:rPr lang="en-US" sz="1600" dirty="0" err="1">
                <a:latin typeface="Arial" charset="0"/>
              </a:rPr>
              <a:t>ja</a:t>
            </a:r>
            <a:r>
              <a:rPr lang="sl-SI" sz="1600" dirty="0">
                <a:latin typeface="Arial" charset="0"/>
              </a:rPr>
              <a:t> v letu) </a:t>
            </a:r>
          </a:p>
          <a:p>
            <a:pPr>
              <a:lnSpc>
                <a:spcPct val="80000"/>
              </a:lnSpc>
            </a:pPr>
            <a:r>
              <a:rPr lang="sl-SI" sz="1600" dirty="0">
                <a:latin typeface="Arial" charset="0"/>
              </a:rPr>
              <a:t>Zakaj curki z energijo </a:t>
            </a:r>
            <a:r>
              <a:rPr lang="sl-SI" sz="1600" dirty="0">
                <a:solidFill>
                  <a:schemeClr val="tx1"/>
                </a:solidFill>
                <a:latin typeface="Arial" charset="0"/>
              </a:rPr>
              <a:t>7 </a:t>
            </a:r>
            <a:r>
              <a:rPr lang="sl-SI" sz="1600" dirty="0" err="1">
                <a:solidFill>
                  <a:schemeClr val="tx1"/>
                </a:solidFill>
                <a:latin typeface="Arial" charset="0"/>
              </a:rPr>
              <a:t>TeV</a:t>
            </a:r>
            <a:r>
              <a:rPr lang="sl-SI" sz="1600" dirty="0">
                <a:latin typeface="Arial" charset="0"/>
              </a:rPr>
              <a:t> ?</a:t>
            </a:r>
          </a:p>
          <a:p>
            <a:pPr lvl="1">
              <a:lnSpc>
                <a:spcPct val="80000"/>
              </a:lnSpc>
            </a:pPr>
            <a:r>
              <a:rPr lang="sl-SI" sz="1600" dirty="0">
                <a:solidFill>
                  <a:schemeClr val="tx1"/>
                </a:solidFill>
                <a:latin typeface="Arial" charset="0"/>
              </a:rPr>
              <a:t>LHC</a:t>
            </a:r>
            <a:r>
              <a:rPr lang="sl-SI" sz="1600" dirty="0">
                <a:latin typeface="Arial" charset="0"/>
              </a:rPr>
              <a:t> v predoru </a:t>
            </a:r>
            <a:r>
              <a:rPr lang="sl-SI" sz="1600" dirty="0">
                <a:solidFill>
                  <a:schemeClr val="tx1"/>
                </a:solidFill>
                <a:latin typeface="Arial" charset="0"/>
              </a:rPr>
              <a:t>LEP (27 </a:t>
            </a:r>
            <a:r>
              <a:rPr lang="sl-SI" sz="1600" dirty="0" err="1">
                <a:solidFill>
                  <a:schemeClr val="tx1"/>
                </a:solidFill>
                <a:latin typeface="Arial" charset="0"/>
              </a:rPr>
              <a:t>km</a:t>
            </a:r>
            <a:r>
              <a:rPr lang="sl-SI" sz="1600" dirty="0">
                <a:solidFill>
                  <a:schemeClr val="tx1"/>
                </a:solidFill>
                <a:latin typeface="Arial" charset="0"/>
              </a:rPr>
              <a:t>, reciklaža)</a:t>
            </a:r>
          </a:p>
          <a:p>
            <a:pPr lvl="1">
              <a:lnSpc>
                <a:spcPct val="80000"/>
              </a:lnSpc>
            </a:pPr>
            <a:r>
              <a:rPr lang="sl-SI" sz="1600" dirty="0">
                <a:latin typeface="Arial" charset="0"/>
              </a:rPr>
              <a:t>Krožni tir z uporabo </a:t>
            </a:r>
            <a:r>
              <a:rPr lang="sl-SI" sz="1600" dirty="0" err="1">
                <a:latin typeface="Arial" charset="0"/>
              </a:rPr>
              <a:t>supraprevodnih</a:t>
            </a:r>
            <a:r>
              <a:rPr lang="sl-SI" sz="1600" dirty="0">
                <a:latin typeface="Arial" charset="0"/>
              </a:rPr>
              <a:t> magnetov, </a:t>
            </a:r>
            <a:r>
              <a:rPr lang="sl-SI" sz="1600" i="1" dirty="0">
                <a:solidFill>
                  <a:schemeClr val="hlink"/>
                </a:solidFill>
                <a:latin typeface="Arial" charset="0"/>
              </a:rPr>
              <a:t>T</a:t>
            </a:r>
            <a:r>
              <a:rPr lang="sl-SI" sz="1600" dirty="0">
                <a:solidFill>
                  <a:schemeClr val="hlink"/>
                </a:solidFill>
                <a:latin typeface="Arial" charset="0"/>
              </a:rPr>
              <a:t> = 1,9 K</a:t>
            </a:r>
          </a:p>
          <a:p>
            <a:pPr lvl="1">
              <a:lnSpc>
                <a:spcPct val="80000"/>
              </a:lnSpc>
            </a:pPr>
            <a:r>
              <a:rPr lang="sl-SI" sz="1600" i="1" dirty="0" err="1">
                <a:solidFill>
                  <a:schemeClr val="tx1"/>
                </a:solidFill>
                <a:latin typeface="Arial" charset="0"/>
              </a:rPr>
              <a:t>B</a:t>
            </a:r>
            <a:r>
              <a:rPr lang="sl-SI" sz="1600" i="1" baseline="-25000" dirty="0" err="1">
                <a:solidFill>
                  <a:schemeClr val="tx1"/>
                </a:solidFill>
                <a:latin typeface="Arial" charset="0"/>
              </a:rPr>
              <a:t>max</a:t>
            </a:r>
            <a:r>
              <a:rPr lang="sl-SI" sz="1600" dirty="0">
                <a:solidFill>
                  <a:schemeClr val="tx1"/>
                </a:solidFill>
                <a:latin typeface="Arial" charset="0"/>
              </a:rPr>
              <a:t> = 8,3 T</a:t>
            </a:r>
            <a:r>
              <a:rPr lang="sl-SI" sz="1600" dirty="0">
                <a:latin typeface="Arial" charset="0"/>
              </a:rPr>
              <a:t> </a:t>
            </a:r>
            <a:r>
              <a:rPr lang="sl-SI" sz="1600" dirty="0">
                <a:latin typeface="Times New Roman" pitchFamily="18" charset="0"/>
              </a:rPr>
              <a:t>→ </a:t>
            </a:r>
            <a:r>
              <a:rPr lang="sl-SI" sz="1600" i="1" dirty="0" err="1">
                <a:solidFill>
                  <a:schemeClr val="tx1"/>
                </a:solidFill>
                <a:latin typeface="Arial" charset="0"/>
              </a:rPr>
              <a:t>E</a:t>
            </a:r>
            <a:r>
              <a:rPr lang="sl-SI" sz="1600" i="1" baseline="-25000" dirty="0" err="1">
                <a:solidFill>
                  <a:schemeClr val="tx1"/>
                </a:solidFill>
                <a:latin typeface="Arial" charset="0"/>
              </a:rPr>
              <a:t>max</a:t>
            </a:r>
            <a:r>
              <a:rPr lang="sl-SI" sz="1600" dirty="0">
                <a:solidFill>
                  <a:schemeClr val="tx1"/>
                </a:solidFill>
                <a:latin typeface="Arial" charset="0"/>
              </a:rPr>
              <a:t> = 7 </a:t>
            </a:r>
            <a:r>
              <a:rPr lang="sl-SI" sz="1600" dirty="0" err="1">
                <a:solidFill>
                  <a:schemeClr val="tx1"/>
                </a:solidFill>
                <a:latin typeface="Arial" charset="0"/>
              </a:rPr>
              <a:t>TeV</a:t>
            </a:r>
            <a:endParaRPr lang="sl-SI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l-SI" sz="1600" dirty="0">
                <a:latin typeface="Arial" charset="0"/>
              </a:rPr>
              <a:t>Zakaj </a:t>
            </a:r>
            <a:r>
              <a:rPr lang="sl-SI" sz="1600" dirty="0">
                <a:solidFill>
                  <a:schemeClr val="tx1"/>
                </a:solidFill>
                <a:latin typeface="Arial" charset="0"/>
              </a:rPr>
              <a:t>14 </a:t>
            </a:r>
            <a:r>
              <a:rPr lang="sl-SI" sz="1600" dirty="0" err="1">
                <a:solidFill>
                  <a:schemeClr val="tx1"/>
                </a:solidFill>
                <a:latin typeface="Arial" charset="0"/>
              </a:rPr>
              <a:t>TeV</a:t>
            </a:r>
            <a:r>
              <a:rPr lang="sl-SI" sz="1600" dirty="0">
                <a:latin typeface="Arial" charset="0"/>
              </a:rPr>
              <a:t>, če rabimo </a:t>
            </a:r>
            <a:r>
              <a:rPr lang="sl-SI" sz="1600" dirty="0">
                <a:solidFill>
                  <a:schemeClr val="tx1"/>
                </a:solidFill>
                <a:latin typeface="Arial" charset="0"/>
              </a:rPr>
              <a:t>1 </a:t>
            </a:r>
            <a:r>
              <a:rPr lang="sl-SI" sz="1600" dirty="0" err="1">
                <a:solidFill>
                  <a:schemeClr val="tx1"/>
                </a:solidFill>
                <a:latin typeface="Arial" charset="0"/>
              </a:rPr>
              <a:t>TeV</a:t>
            </a:r>
            <a:r>
              <a:rPr lang="sl-SI" sz="1600" dirty="0">
                <a:latin typeface="Arial" charset="0"/>
              </a:rPr>
              <a:t> ?</a:t>
            </a:r>
          </a:p>
          <a:p>
            <a:pPr lvl="1">
              <a:lnSpc>
                <a:spcPct val="80000"/>
              </a:lnSpc>
            </a:pPr>
            <a:r>
              <a:rPr lang="en-US" sz="1600" dirty="0" err="1">
                <a:latin typeface="Arial" charset="0"/>
              </a:rPr>
              <a:t>Protoni</a:t>
            </a:r>
            <a:r>
              <a:rPr lang="en-US" sz="1600" dirty="0">
                <a:latin typeface="Arial" charset="0"/>
              </a:rPr>
              <a:t> </a:t>
            </a:r>
            <a:r>
              <a:rPr lang="en-US" sz="1600" dirty="0" err="1">
                <a:latin typeface="Arial" charset="0"/>
              </a:rPr>
              <a:t>sestavljeni</a:t>
            </a:r>
            <a:r>
              <a:rPr lang="en-US" sz="1600" dirty="0">
                <a:latin typeface="Arial" charset="0"/>
              </a:rPr>
              <a:t> </a:t>
            </a:r>
            <a:r>
              <a:rPr lang="en-US" sz="1600" dirty="0" err="1">
                <a:latin typeface="Arial" charset="0"/>
              </a:rPr>
              <a:t>delci</a:t>
            </a:r>
            <a:r>
              <a:rPr lang="en-US" sz="1600" dirty="0">
                <a:latin typeface="Arial" charset="0"/>
              </a:rPr>
              <a:t> –</a:t>
            </a:r>
            <a:r>
              <a:rPr lang="sl-SI" sz="1600" dirty="0">
                <a:latin typeface="Arial" charset="0"/>
              </a:rPr>
              <a:t> </a:t>
            </a:r>
            <a:r>
              <a:rPr lang="en-US" sz="1600" dirty="0" err="1">
                <a:latin typeface="Arial" charset="0"/>
              </a:rPr>
              <a:t>energij</a:t>
            </a:r>
            <a:r>
              <a:rPr lang="sl-SI" sz="1600" dirty="0">
                <a:latin typeface="Arial" charset="0"/>
              </a:rPr>
              <a:t>o si delijo poleg treh kvarkov še pari kvark-antikvark in gluoni</a:t>
            </a:r>
          </a:p>
          <a:p>
            <a:pPr lvl="1">
              <a:lnSpc>
                <a:spcPct val="80000"/>
              </a:lnSpc>
            </a:pPr>
            <a:r>
              <a:rPr lang="sl-SI" sz="1600" dirty="0">
                <a:latin typeface="Arial" charset="0"/>
              </a:rPr>
              <a:t>Energjija trkov ni natančno določena, energije večje od TeV možne, a malo verjetne</a:t>
            </a:r>
          </a:p>
          <a:p>
            <a:pPr>
              <a:lnSpc>
                <a:spcPct val="80000"/>
              </a:lnSpc>
            </a:pPr>
            <a:r>
              <a:rPr lang="sl-SI" sz="1600" dirty="0">
                <a:latin typeface="Arial" charset="0"/>
              </a:rPr>
              <a:t>Dosežena </a:t>
            </a:r>
            <a:r>
              <a:rPr lang="sl-SI" sz="1600" i="1" dirty="0">
                <a:solidFill>
                  <a:schemeClr val="tx1"/>
                </a:solidFill>
                <a:latin typeface="Arial" charset="0"/>
              </a:rPr>
              <a:t>E</a:t>
            </a:r>
            <a:r>
              <a:rPr lang="sl-SI" sz="1600" dirty="0">
                <a:solidFill>
                  <a:schemeClr val="tx1"/>
                </a:solidFill>
                <a:latin typeface="Arial" charset="0"/>
              </a:rPr>
              <a:t> = 7/8/13/13,6 TeV </a:t>
            </a:r>
            <a:r>
              <a:rPr lang="sl-SI" sz="1600" dirty="0">
                <a:latin typeface="Arial" charset="0"/>
              </a:rPr>
              <a:t>(2011/12/15-18,22-23)</a:t>
            </a:r>
          </a:p>
          <a:p>
            <a:pPr>
              <a:lnSpc>
                <a:spcPct val="80000"/>
              </a:lnSpc>
            </a:pPr>
            <a:r>
              <a:rPr lang="sl-SI" sz="1600" dirty="0">
                <a:latin typeface="Arial" charset="0"/>
              </a:rPr>
              <a:t>Fizikalni proces – tarča za proton: </a:t>
            </a:r>
            <a:r>
              <a:rPr lang="sl-SI" sz="1600" dirty="0">
                <a:solidFill>
                  <a:schemeClr val="tx1"/>
                </a:solidFill>
                <a:latin typeface="Arial" charset="0"/>
              </a:rPr>
              <a:t>presek 𝛔</a:t>
            </a:r>
          </a:p>
          <a:p>
            <a:pPr lvl="1">
              <a:lnSpc>
                <a:spcPct val="80000"/>
              </a:lnSpc>
            </a:pPr>
            <a:r>
              <a:rPr lang="sl-SI" sz="1600" dirty="0">
                <a:latin typeface="Arial" charset="0"/>
              </a:rPr>
              <a:t>Jedra, proton majhne tarče – enota barn: </a:t>
            </a:r>
            <a:r>
              <a:rPr lang="sl-SI" sz="1600" dirty="0">
                <a:solidFill>
                  <a:schemeClr val="tx1"/>
                </a:solidFill>
                <a:latin typeface="Arial" charset="0"/>
              </a:rPr>
              <a:t>b = 10</a:t>
            </a:r>
            <a:r>
              <a:rPr lang="sl-SI" sz="1600" baseline="30000" dirty="0">
                <a:solidFill>
                  <a:schemeClr val="tx1"/>
                </a:solidFill>
                <a:latin typeface="Arial" charset="0"/>
              </a:rPr>
              <a:t>-28</a:t>
            </a:r>
            <a:r>
              <a:rPr lang="sl-SI" sz="1600" dirty="0">
                <a:solidFill>
                  <a:schemeClr val="tx1"/>
                </a:solidFill>
                <a:latin typeface="Arial" charset="0"/>
              </a:rPr>
              <a:t> m</a:t>
            </a:r>
            <a:r>
              <a:rPr lang="sl-SI" sz="1600" baseline="30000" dirty="0">
                <a:solidFill>
                  <a:schemeClr val="tx1"/>
                </a:solidFill>
                <a:latin typeface="Arial" charset="0"/>
              </a:rPr>
              <a:t>2</a:t>
            </a:r>
          </a:p>
          <a:p>
            <a:pPr lvl="1">
              <a:lnSpc>
                <a:spcPct val="80000"/>
              </a:lnSpc>
            </a:pPr>
            <a:r>
              <a:rPr lang="sl-SI" sz="1600" dirty="0">
                <a:latin typeface="Arial" charset="0"/>
              </a:rPr>
              <a:t>Delci “manjši“, efektivna tarča: </a:t>
            </a:r>
            <a:r>
              <a:rPr lang="sl-SI" sz="1600" dirty="0">
                <a:solidFill>
                  <a:schemeClr val="tx1"/>
                </a:solidFill>
                <a:latin typeface="Arial" charset="0"/>
              </a:rPr>
              <a:t>nb, pb, fb</a:t>
            </a:r>
            <a:endParaRPr lang="sl-SI" sz="1400" dirty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sl-SI" sz="1600" dirty="0">
                <a:latin typeface="Arial" charset="0"/>
              </a:rPr>
              <a:t>Zmogljivost trkalnika – </a:t>
            </a:r>
            <a:r>
              <a:rPr lang="sl-SI" sz="1600" dirty="0">
                <a:solidFill>
                  <a:schemeClr val="tx1"/>
                </a:solidFill>
                <a:latin typeface="Arial" charset="0"/>
              </a:rPr>
              <a:t>luminoznost 𝙇 </a:t>
            </a:r>
            <a:r>
              <a:rPr lang="sl-SI" sz="1600" dirty="0">
                <a:latin typeface="Arial" charset="0"/>
              </a:rPr>
              <a:t>[b</a:t>
            </a:r>
            <a:r>
              <a:rPr lang="sl-SI" sz="1600" baseline="30000" dirty="0">
                <a:latin typeface="Arial" charset="0"/>
              </a:rPr>
              <a:t>-1</a:t>
            </a:r>
            <a:r>
              <a:rPr lang="sl-SI" sz="1600" dirty="0">
                <a:latin typeface="Arial" charset="0"/>
              </a:rPr>
              <a:t>s</a:t>
            </a:r>
            <a:r>
              <a:rPr lang="sl-SI" sz="1600" baseline="30000" dirty="0">
                <a:latin typeface="Arial" charset="0"/>
              </a:rPr>
              <a:t>-1</a:t>
            </a:r>
            <a:r>
              <a:rPr lang="sl-SI" sz="1600" dirty="0">
                <a:latin typeface="Arial" charset="0"/>
              </a:rPr>
              <a:t>]</a:t>
            </a:r>
          </a:p>
          <a:p>
            <a:pPr>
              <a:lnSpc>
                <a:spcPct val="80000"/>
              </a:lnSpc>
            </a:pPr>
            <a:r>
              <a:rPr lang="sl-SI" sz="1600" dirty="0">
                <a:latin typeface="Arial" charset="0"/>
              </a:rPr>
              <a:t>Pogostost procesa </a:t>
            </a:r>
            <a:r>
              <a:rPr lang="sl-SI" sz="1600" dirty="0">
                <a:solidFill>
                  <a:schemeClr val="tx1"/>
                </a:solidFill>
                <a:latin typeface="Arial" charset="0"/>
              </a:rPr>
              <a:t>𝑹 </a:t>
            </a:r>
            <a:r>
              <a:rPr lang="sl-SI" sz="1600" dirty="0">
                <a:latin typeface="Arial" charset="0"/>
              </a:rPr>
              <a:t>[s</a:t>
            </a:r>
            <a:r>
              <a:rPr lang="sl-SI" sz="1600" baseline="30000" dirty="0">
                <a:latin typeface="Arial" charset="0"/>
              </a:rPr>
              <a:t>-1</a:t>
            </a:r>
            <a:r>
              <a:rPr lang="sl-SI" sz="1600" dirty="0">
                <a:latin typeface="Arial" charset="0"/>
              </a:rPr>
              <a:t>]</a:t>
            </a:r>
          </a:p>
          <a:p>
            <a:pPr>
              <a:lnSpc>
                <a:spcPct val="80000"/>
              </a:lnSpc>
            </a:pPr>
            <a:r>
              <a:rPr lang="sl-SI" sz="1600" dirty="0">
                <a:latin typeface="Arial" charset="0"/>
              </a:rPr>
              <a:t>Število dogodkov ∝ </a:t>
            </a:r>
            <a:r>
              <a:rPr lang="sl-SI" sz="1600" dirty="0">
                <a:solidFill>
                  <a:schemeClr val="tx1"/>
                </a:solidFill>
                <a:latin typeface="Arial" charset="0"/>
              </a:rPr>
              <a:t>∫𝙇 </a:t>
            </a:r>
            <a:r>
              <a:rPr lang="sl-SI" sz="1600" i="1" dirty="0">
                <a:solidFill>
                  <a:schemeClr val="tx1"/>
                </a:solidFill>
                <a:latin typeface="Arial" charset="0"/>
              </a:rPr>
              <a:t>dt </a:t>
            </a:r>
            <a:r>
              <a:rPr lang="sl-SI" sz="1600" dirty="0">
                <a:latin typeface="Arial" charset="0"/>
              </a:rPr>
              <a:t>[b</a:t>
            </a:r>
            <a:r>
              <a:rPr lang="sl-SI" sz="1600" baseline="30000" dirty="0">
                <a:latin typeface="Arial" charset="0"/>
              </a:rPr>
              <a:t>-1</a:t>
            </a:r>
            <a:r>
              <a:rPr lang="sl-SI" sz="1600" dirty="0">
                <a:latin typeface="Arial" charset="0"/>
              </a:rPr>
              <a:t>], LHC [fb</a:t>
            </a:r>
            <a:r>
              <a:rPr lang="sl-SI" sz="1600" baseline="30000" dirty="0">
                <a:latin typeface="Arial" charset="0"/>
              </a:rPr>
              <a:t>-1</a:t>
            </a:r>
            <a:r>
              <a:rPr lang="sl-SI" sz="1600" dirty="0">
                <a:latin typeface="Arial" charset="0"/>
              </a:rPr>
              <a:t>] </a:t>
            </a:r>
          </a:p>
          <a:p>
            <a:pPr>
              <a:lnSpc>
                <a:spcPct val="80000"/>
              </a:lnSpc>
            </a:pPr>
            <a:endParaRPr lang="sl-SI" sz="1600" dirty="0">
              <a:latin typeface="Arial" charset="0"/>
            </a:endParaRPr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  <a:endParaRPr lang="en-US" dirty="0"/>
          </a:p>
        </p:txBody>
      </p:sp>
      <p:pic>
        <p:nvPicPr>
          <p:cNvPr id="327697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2025" y="1447800"/>
            <a:ext cx="4371975" cy="2400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AA40CB-8176-514C-88A8-41FBB32B9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11" name="Object 3">
            <a:extLst>
              <a:ext uri="{FF2B5EF4-FFF2-40B4-BE49-F238E27FC236}">
                <a16:creationId xmlns:a16="http://schemas.microsoft.com/office/drawing/2014/main" id="{D35F1E4E-8F53-CE4A-B729-5CA7002CBF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8060798"/>
              </p:ext>
            </p:extLst>
          </p:nvPr>
        </p:nvGraphicFramePr>
        <p:xfrm>
          <a:off x="5145237" y="4953519"/>
          <a:ext cx="2815925" cy="75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22300" imgH="165100" progId="Equation.3">
                  <p:embed/>
                </p:oleObj>
              </mc:Choice>
              <mc:Fallback>
                <p:oleObj name="Equation" r:id="rId4" imgW="622300" imgH="165100" progId="Equation.3">
                  <p:embed/>
                  <p:pic>
                    <p:nvPicPr>
                      <p:cNvPr id="2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5237" y="4953519"/>
                        <a:ext cx="2815925" cy="75091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8E90B184-005F-5042-9CF7-89459EC0287B}"/>
              </a:ext>
            </a:extLst>
          </p:cNvPr>
          <p:cNvSpPr txBox="1"/>
          <p:nvPr/>
        </p:nvSpPr>
        <p:spPr>
          <a:xfrm>
            <a:off x="5076056" y="4584187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Pogostost trkov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7EEE05-171B-474B-A0D2-F73FE98D58FA}"/>
              </a:ext>
            </a:extLst>
          </p:cNvPr>
          <p:cNvSpPr txBox="1"/>
          <p:nvPr/>
        </p:nvSpPr>
        <p:spPr>
          <a:xfrm>
            <a:off x="6874727" y="4584187"/>
            <a:ext cx="2341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000000"/>
                </a:solidFill>
              </a:rPr>
              <a:t>Luminoznost</a:t>
            </a:r>
            <a:r>
              <a:rPr lang="en-US" b="1" dirty="0">
                <a:solidFill>
                  <a:srgbClr val="000000"/>
                </a:solidFill>
              </a:rPr>
              <a:t> (trkalnik)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171A63-57DE-814C-915B-CE88A545D3A0}"/>
              </a:ext>
            </a:extLst>
          </p:cNvPr>
          <p:cNvSpPr txBox="1"/>
          <p:nvPr/>
        </p:nvSpPr>
        <p:spPr>
          <a:xfrm>
            <a:off x="6012160" y="5664307"/>
            <a:ext cx="1630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Presek</a:t>
            </a:r>
          </a:p>
          <a:p>
            <a:r>
              <a:rPr lang="en-US" b="1" dirty="0">
                <a:solidFill>
                  <a:srgbClr val="000000"/>
                </a:solidFill>
              </a:rPr>
              <a:t>(fizika procesa)</a:t>
            </a:r>
          </a:p>
        </p:txBody>
      </p:sp>
    </p:spTree>
    <p:extLst>
      <p:ext uri="{BB962C8B-B14F-4D97-AF65-F5344CB8AC3E}">
        <p14:creationId xmlns:p14="http://schemas.microsoft.com/office/powerpoint/2010/main" val="4215805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Delovanje</a:t>
            </a:r>
            <a:r>
              <a:rPr lang="en-GB" dirty="0"/>
              <a:t> LHC do 2018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4104456" cy="5040560"/>
          </a:xfrm>
        </p:spPr>
        <p:txBody>
          <a:bodyPr>
            <a:normAutofit fontScale="92500" lnSpcReduction="20000"/>
          </a:bodyPr>
          <a:lstStyle/>
          <a:p>
            <a:r>
              <a:rPr lang="sl-SI" dirty="0"/>
              <a:t>Dve obdobji delovanja</a:t>
            </a:r>
          </a:p>
          <a:p>
            <a:pPr lvl="1"/>
            <a:r>
              <a:rPr lang="sl-SI" dirty="0"/>
              <a:t>Run1 2010-2012</a:t>
            </a:r>
          </a:p>
          <a:p>
            <a:pPr lvl="2"/>
            <a:r>
              <a:rPr lang="sl-SI" dirty="0"/>
              <a:t>~5 fb</a:t>
            </a:r>
            <a:r>
              <a:rPr lang="sl-SI" baseline="30000" dirty="0"/>
              <a:t>-1</a:t>
            </a:r>
            <a:r>
              <a:rPr lang="sl-SI" dirty="0"/>
              <a:t> pri 7 TeV</a:t>
            </a:r>
          </a:p>
          <a:p>
            <a:pPr lvl="2"/>
            <a:r>
              <a:rPr lang="sl-SI" dirty="0"/>
              <a:t>~25 fb</a:t>
            </a:r>
            <a:r>
              <a:rPr lang="sl-SI" baseline="30000" dirty="0"/>
              <a:t>-1</a:t>
            </a:r>
            <a:r>
              <a:rPr lang="sl-SI" dirty="0"/>
              <a:t> pri 8 TeV</a:t>
            </a:r>
          </a:p>
          <a:p>
            <a:pPr lvl="1"/>
            <a:r>
              <a:rPr lang="sl-SI" dirty="0"/>
              <a:t>Run2 2015-2018</a:t>
            </a:r>
          </a:p>
          <a:p>
            <a:pPr lvl="2"/>
            <a:r>
              <a:rPr lang="sl-SI" dirty="0"/>
              <a:t>~150 fb</a:t>
            </a:r>
            <a:r>
              <a:rPr lang="sl-SI" baseline="30000" dirty="0"/>
              <a:t>-1</a:t>
            </a:r>
            <a:r>
              <a:rPr lang="sl-SI" dirty="0"/>
              <a:t> pri 13 TeV</a:t>
            </a:r>
          </a:p>
          <a:p>
            <a:pPr lvl="2"/>
            <a:r>
              <a:rPr lang="sl-SI" dirty="0"/>
              <a:t>max. ~20 nb</a:t>
            </a:r>
            <a:r>
              <a:rPr lang="sl-SI" baseline="30000" dirty="0"/>
              <a:t>-1</a:t>
            </a:r>
            <a:r>
              <a:rPr lang="sl-SI" dirty="0"/>
              <a:t>s</a:t>
            </a:r>
            <a:r>
              <a:rPr lang="sl-SI" baseline="30000" dirty="0"/>
              <a:t>-1 </a:t>
            </a:r>
          </a:p>
          <a:p>
            <a:pPr lvl="3"/>
            <a:r>
              <a:rPr lang="sl-SI" dirty="0"/>
              <a:t>~1.6x10</a:t>
            </a:r>
            <a:r>
              <a:rPr lang="sl-SI" baseline="30000" dirty="0"/>
              <a:t>9</a:t>
            </a:r>
            <a:r>
              <a:rPr lang="sl-SI" dirty="0"/>
              <a:t> trkov/s</a:t>
            </a:r>
          </a:p>
          <a:p>
            <a:pPr lvl="3"/>
            <a:r>
              <a:rPr lang="sl-SI" dirty="0"/>
              <a:t>~50 trkov/gručo</a:t>
            </a:r>
          </a:p>
          <a:p>
            <a:r>
              <a:rPr lang="sl-SI" dirty="0"/>
              <a:t>fb</a:t>
            </a:r>
            <a:r>
              <a:rPr lang="sl-SI" baseline="30000" dirty="0"/>
              <a:t>-1</a:t>
            </a:r>
            <a:r>
              <a:rPr lang="sl-SI" dirty="0"/>
              <a:t> ~ 8x10</a:t>
            </a:r>
            <a:r>
              <a:rPr lang="sl-SI" baseline="30000" dirty="0"/>
              <a:t>13</a:t>
            </a:r>
            <a:r>
              <a:rPr lang="sl-SI" dirty="0"/>
              <a:t> trkov </a:t>
            </a:r>
            <a:r>
              <a:rPr lang="sl-SI" i="1" dirty="0"/>
              <a:t>pp</a:t>
            </a:r>
          </a:p>
          <a:p>
            <a:r>
              <a:rPr lang="sl-SI" dirty="0"/>
              <a:t>Skupaj ~1.6x10</a:t>
            </a:r>
            <a:r>
              <a:rPr lang="sl-SI" baseline="30000" dirty="0"/>
              <a:t>16</a:t>
            </a:r>
            <a:r>
              <a:rPr lang="sl-SI" dirty="0"/>
              <a:t> trkov</a:t>
            </a:r>
          </a:p>
          <a:p>
            <a:pPr lvl="1"/>
            <a:r>
              <a:rPr lang="sl-SI" dirty="0"/>
              <a:t>16 milijonov milijard</a:t>
            </a:r>
          </a:p>
          <a:p>
            <a:pPr lvl="2"/>
            <a:r>
              <a:rPr lang="sl-SI" dirty="0"/>
              <a:t>BNP</a:t>
            </a:r>
            <a:r>
              <a:rPr lang="sl-SI" baseline="-25000" dirty="0"/>
              <a:t>svet</a:t>
            </a:r>
            <a:r>
              <a:rPr lang="sl-SI" dirty="0"/>
              <a:t> ~10</a:t>
            </a:r>
            <a:r>
              <a:rPr lang="sl-SI" baseline="30000" dirty="0"/>
              <a:t>14</a:t>
            </a:r>
            <a:r>
              <a:rPr lang="sl-SI" dirty="0"/>
              <a:t> USD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  <a:endParaRPr lang="en-US" dirty="0"/>
          </a:p>
        </p:txBody>
      </p:sp>
      <p:pic>
        <p:nvPicPr>
          <p:cNvPr id="12" name="Picture 5" descr="applause.gif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4797152"/>
            <a:ext cx="1326615" cy="1388669"/>
          </a:xfrm>
          <a:prstGeom prst="rect">
            <a:avLst/>
          </a:prstGeom>
          <a:solidFill>
            <a:schemeClr val="bg1"/>
          </a:solidFill>
          <a:ln w="9525" cmpd="sng">
            <a:solidFill>
              <a:srgbClr val="000000"/>
            </a:solidFill>
            <a:round/>
            <a:headEnd/>
            <a:tailEnd/>
          </a:ln>
        </p:spPr>
      </p:pic>
      <p:pic>
        <p:nvPicPr>
          <p:cNvPr id="11266" name="Picture 2" descr="https://atlas.web.cern.ch/Atlas/GROUPS/DATAPREPARATION/PublicPlots/2018/DataSummary/figs/intlumivsyear.png">
            <a:extLst>
              <a:ext uri="{FF2B5EF4-FFF2-40B4-BE49-F238E27FC236}">
                <a16:creationId xmlns:a16="http://schemas.microsoft.com/office/drawing/2014/main" id="{49C329F1-8B8C-6E48-8B49-D2A842A25A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2344" y="1294768"/>
            <a:ext cx="3888432" cy="279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2CDFA06-BE15-AA43-9D4B-85714386FE47}"/>
              </a:ext>
            </a:extLst>
          </p:cNvPr>
          <p:cNvSpPr txBox="1"/>
          <p:nvPr/>
        </p:nvSpPr>
        <p:spPr>
          <a:xfrm>
            <a:off x="7512505" y="1953706"/>
            <a:ext cx="9845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~4x10</a:t>
            </a:r>
            <a:r>
              <a:rPr lang="en-US" baseline="30000" dirty="0"/>
              <a:t>15</a:t>
            </a:r>
          </a:p>
          <a:p>
            <a:r>
              <a:rPr lang="en-US" dirty="0" err="1"/>
              <a:t>trkov</a:t>
            </a:r>
            <a:r>
              <a:rPr lang="en-US" dirty="0"/>
              <a:t> </a:t>
            </a:r>
            <a:r>
              <a:rPr lang="en-US" i="1" dirty="0"/>
              <a:t>pp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95A6FB5-42A8-174E-882A-6C0EB3B316ED}"/>
              </a:ext>
            </a:extLst>
          </p:cNvPr>
          <p:cNvCxnSpPr>
            <a:cxnSpLocks/>
          </p:cNvCxnSpPr>
          <p:nvPr/>
        </p:nvCxnSpPr>
        <p:spPr>
          <a:xfrm>
            <a:off x="6526560" y="2276873"/>
            <a:ext cx="1357808" cy="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8" name="Picture 4" descr="https://atlas.web.cern.ch/Atlas/GROUPS/DATAPREPARATION/PublicPlots/2018/DataSummary/figs/mu_2015_2018.png">
            <a:extLst>
              <a:ext uri="{FF2B5EF4-FFF2-40B4-BE49-F238E27FC236}">
                <a16:creationId xmlns:a16="http://schemas.microsoft.com/office/drawing/2014/main" id="{E97355A9-C7BD-FF42-BFE6-BD5BE992E9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6902" y="4085287"/>
            <a:ext cx="3587098" cy="2577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2DAB50A2-D35B-3944-A584-B2A78168E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Delovanje LHC </a:t>
            </a:r>
            <a:r>
              <a:rPr lang="en-US"/>
              <a:t>v 2022/25…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058957"/>
            <a:ext cx="9036496" cy="2394379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/>
              <a:t>Cilja</a:t>
            </a:r>
            <a:r>
              <a:rPr lang="en-US" dirty="0"/>
              <a:t> za Run 3</a:t>
            </a:r>
          </a:p>
          <a:p>
            <a:pPr lvl="1"/>
            <a:r>
              <a:rPr lang="en-US" sz="2900" dirty="0" err="1"/>
              <a:t>Doseči</a:t>
            </a:r>
            <a:r>
              <a:rPr lang="en-US" dirty="0"/>
              <a:t> </a:t>
            </a:r>
            <a:r>
              <a:rPr lang="en-US" dirty="0" err="1"/>
              <a:t>energijo</a:t>
            </a:r>
            <a:r>
              <a:rPr lang="en-US" dirty="0"/>
              <a:t> </a:t>
            </a:r>
            <a:r>
              <a:rPr lang="en-US" dirty="0">
                <a:solidFill>
                  <a:srgbClr val="F100C9"/>
                </a:solidFill>
              </a:rPr>
              <a:t>14 </a:t>
            </a:r>
            <a:r>
              <a:rPr lang="en-US" dirty="0" err="1">
                <a:solidFill>
                  <a:srgbClr val="F100C9"/>
                </a:solidFill>
              </a:rPr>
              <a:t>TeV</a:t>
            </a:r>
            <a:r>
              <a:rPr lang="en-US" dirty="0">
                <a:solidFill>
                  <a:srgbClr val="F100C9"/>
                </a:solidFill>
              </a:rPr>
              <a:t>, </a:t>
            </a:r>
            <a:r>
              <a:rPr lang="en-US" sz="2900" dirty="0" err="1"/>
              <a:t>doseženih</a:t>
            </a:r>
            <a:r>
              <a:rPr lang="en-US" dirty="0">
                <a:solidFill>
                  <a:srgbClr val="F100C9"/>
                </a:solidFill>
              </a:rPr>
              <a:t> 13,6 </a:t>
            </a:r>
            <a:r>
              <a:rPr lang="en-US" dirty="0" err="1">
                <a:solidFill>
                  <a:srgbClr val="F100C9"/>
                </a:solidFill>
              </a:rPr>
              <a:t>TeV</a:t>
            </a:r>
            <a:endParaRPr lang="en-US" dirty="0">
              <a:solidFill>
                <a:srgbClr val="F100C9"/>
              </a:solidFill>
            </a:endParaRPr>
          </a:p>
          <a:p>
            <a:pPr lvl="1">
              <a:buClr>
                <a:schemeClr val="tx2"/>
              </a:buClr>
            </a:pPr>
            <a:r>
              <a:rPr lang="en-US" dirty="0" err="1"/>
              <a:t>Bolj</a:t>
            </a:r>
            <a:r>
              <a:rPr lang="en-US" dirty="0"/>
              <a:t> </a:t>
            </a:r>
            <a:r>
              <a:rPr lang="en-US" dirty="0" err="1"/>
              <a:t>stabilna</a:t>
            </a:r>
            <a:r>
              <a:rPr lang="en-US" dirty="0"/>
              <a:t> </a:t>
            </a:r>
            <a:r>
              <a:rPr lang="en-US" dirty="0" err="1"/>
              <a:t>luminoznost</a:t>
            </a:r>
            <a:r>
              <a:rPr lang="en-US" dirty="0"/>
              <a:t>: </a:t>
            </a:r>
            <a:r>
              <a:rPr lang="en-US" dirty="0">
                <a:solidFill>
                  <a:srgbClr val="F100C9"/>
                </a:solidFill>
              </a:rPr>
              <a:t>300 fb</a:t>
            </a:r>
            <a:r>
              <a:rPr lang="en-US" baseline="30000" dirty="0">
                <a:solidFill>
                  <a:srgbClr val="F100C9"/>
                </a:solidFill>
              </a:rPr>
              <a:t>-1</a:t>
            </a:r>
            <a:r>
              <a:rPr lang="en-US" dirty="0">
                <a:solidFill>
                  <a:srgbClr val="F100C9"/>
                </a:solidFill>
              </a:rPr>
              <a:t> </a:t>
            </a:r>
            <a:r>
              <a:rPr lang="en-US" dirty="0"/>
              <a:t>v </a:t>
            </a:r>
            <a:r>
              <a:rPr lang="en-US" dirty="0" err="1"/>
              <a:t>letih</a:t>
            </a:r>
            <a:r>
              <a:rPr lang="en-US" dirty="0"/>
              <a:t> 2022-25 (</a:t>
            </a:r>
            <a:r>
              <a:rPr lang="en-US" dirty="0" err="1"/>
              <a:t>podvojitev</a:t>
            </a:r>
            <a:r>
              <a:rPr lang="en-US" dirty="0"/>
              <a:t> </a:t>
            </a:r>
            <a:r>
              <a:rPr lang="en-US" dirty="0" err="1"/>
              <a:t>zbrane</a:t>
            </a:r>
            <a:r>
              <a:rPr lang="en-US" dirty="0"/>
              <a:t> v Run 1&amp;2)</a:t>
            </a:r>
          </a:p>
          <a:p>
            <a:pPr lvl="2">
              <a:buClr>
                <a:schemeClr val="tx2"/>
              </a:buClr>
            </a:pPr>
            <a:r>
              <a:rPr lang="en-US" sz="2600" dirty="0" err="1"/>
              <a:t>zaenkrat</a:t>
            </a:r>
            <a:r>
              <a:rPr lang="en-US" sz="2600" dirty="0"/>
              <a:t> 36+30+120+70/fb, </a:t>
            </a:r>
            <a:r>
              <a:rPr lang="en-US" sz="2600" dirty="0" err="1"/>
              <a:t>pozen</a:t>
            </a:r>
            <a:r>
              <a:rPr lang="en-US" sz="2600" dirty="0"/>
              <a:t> </a:t>
            </a:r>
            <a:r>
              <a:rPr lang="en-US" sz="2600" dirty="0" err="1"/>
              <a:t>začetek</a:t>
            </a:r>
            <a:r>
              <a:rPr lang="en-US" sz="2600" dirty="0"/>
              <a:t> 22, </a:t>
            </a:r>
            <a:r>
              <a:rPr lang="en-US" sz="2600" dirty="0" err="1"/>
              <a:t>hiter</a:t>
            </a:r>
            <a:r>
              <a:rPr lang="en-US" sz="2600" dirty="0"/>
              <a:t> </a:t>
            </a:r>
            <a:r>
              <a:rPr lang="en-US" sz="2600" dirty="0" err="1"/>
              <a:t>konec</a:t>
            </a:r>
            <a:r>
              <a:rPr lang="en-US" sz="2600" dirty="0"/>
              <a:t> 23 ☹️, </a:t>
            </a:r>
            <a:r>
              <a:rPr lang="en-US" sz="2600" dirty="0" err="1"/>
              <a:t>rekordno</a:t>
            </a:r>
            <a:r>
              <a:rPr lang="en-US" sz="2600" dirty="0"/>
              <a:t> 24 (&gt;120/fb), po </a:t>
            </a:r>
            <a:r>
              <a:rPr lang="en-US" sz="2600" dirty="0" err="1"/>
              <a:t>načrtu</a:t>
            </a:r>
            <a:r>
              <a:rPr lang="en-US" sz="2600" dirty="0"/>
              <a:t> za 25 (70/fb)</a:t>
            </a:r>
          </a:p>
          <a:p>
            <a:pPr lvl="2">
              <a:buClr>
                <a:schemeClr val="tx2"/>
              </a:buClr>
              <a:buFont typeface="Apple Color Emoji" pitchFamily="2" charset="0"/>
              <a:buChar char="😎"/>
            </a:pPr>
            <a:r>
              <a:rPr lang="en-US" sz="2600" dirty="0"/>
              <a:t>300++/fb </a:t>
            </a:r>
            <a:r>
              <a:rPr lang="en-US" sz="2600" dirty="0" err="1"/>
              <a:t>dosegljivo</a:t>
            </a:r>
            <a:r>
              <a:rPr lang="en-US" sz="2600" dirty="0"/>
              <a:t> - </a:t>
            </a:r>
            <a:r>
              <a:rPr lang="en-US" sz="2600" dirty="0" err="1"/>
              <a:t>dodatno</a:t>
            </a:r>
            <a:r>
              <a:rPr lang="en-US" sz="2600" dirty="0"/>
              <a:t> </a:t>
            </a:r>
            <a:r>
              <a:rPr lang="en-US" sz="2600" dirty="0" err="1"/>
              <a:t>podaljšanje</a:t>
            </a:r>
            <a:r>
              <a:rPr lang="en-US" sz="2600" dirty="0"/>
              <a:t> do </a:t>
            </a:r>
            <a:r>
              <a:rPr lang="en-US" sz="2600" dirty="0" err="1"/>
              <a:t>junija</a:t>
            </a:r>
            <a:r>
              <a:rPr lang="en-US" sz="2600" dirty="0"/>
              <a:t> 2026 – </a:t>
            </a:r>
            <a:r>
              <a:rPr lang="en-US" sz="2600" dirty="0" err="1"/>
              <a:t>skupno</a:t>
            </a:r>
            <a:r>
              <a:rPr lang="en-US" sz="2600" dirty="0"/>
              <a:t> ~4x10</a:t>
            </a:r>
            <a:r>
              <a:rPr lang="en-US" sz="2600" baseline="30000" dirty="0"/>
              <a:t>16</a:t>
            </a:r>
            <a:r>
              <a:rPr lang="en-US" sz="2600" dirty="0"/>
              <a:t> </a:t>
            </a:r>
            <a:r>
              <a:rPr lang="en-US" sz="2600" dirty="0" err="1"/>
              <a:t>trkov</a:t>
            </a:r>
            <a:r>
              <a:rPr lang="en-US" sz="2600" dirty="0"/>
              <a:t> </a:t>
            </a:r>
            <a:r>
              <a:rPr lang="en-US" sz="2600" i="1" dirty="0"/>
              <a:t>pp</a:t>
            </a:r>
          </a:p>
          <a:p>
            <a:pPr>
              <a:buClr>
                <a:schemeClr val="tx2"/>
              </a:buClr>
            </a:pPr>
            <a:r>
              <a:rPr lang="en-US" dirty="0" err="1"/>
              <a:t>Potem</a:t>
            </a:r>
            <a:r>
              <a:rPr lang="en-US" dirty="0"/>
              <a:t> 3-letna </a:t>
            </a:r>
            <a:r>
              <a:rPr lang="en-US" dirty="0" err="1"/>
              <a:t>prekinitev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nadgradnjo</a:t>
            </a:r>
            <a:r>
              <a:rPr lang="en-US" dirty="0"/>
              <a:t> LHC in </a:t>
            </a:r>
            <a:r>
              <a:rPr lang="en-US" dirty="0" err="1"/>
              <a:t>detektorjev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HL-LHC</a:t>
            </a:r>
            <a:endParaRPr lang="en-US" dirty="0">
              <a:solidFill>
                <a:srgbClr val="F100C9"/>
              </a:solidFill>
            </a:endParaRPr>
          </a:p>
          <a:p>
            <a:pPr lvl="1">
              <a:buClr>
                <a:schemeClr val="tx2"/>
              </a:buClr>
            </a:pPr>
            <a:r>
              <a:rPr lang="en-US" dirty="0" err="1"/>
              <a:t>Cilj</a:t>
            </a:r>
            <a:r>
              <a:rPr lang="en-US" dirty="0"/>
              <a:t>: ~</a:t>
            </a:r>
            <a:r>
              <a:rPr lang="en-US" dirty="0">
                <a:solidFill>
                  <a:srgbClr val="F100C9"/>
                </a:solidFill>
              </a:rPr>
              <a:t>3000 fb</a:t>
            </a:r>
            <a:r>
              <a:rPr lang="en-US" baseline="30000" dirty="0">
                <a:solidFill>
                  <a:srgbClr val="F100C9"/>
                </a:solidFill>
              </a:rPr>
              <a:t>-1</a:t>
            </a:r>
            <a:r>
              <a:rPr lang="en-US" dirty="0">
                <a:solidFill>
                  <a:srgbClr val="F100C9"/>
                </a:solidFill>
              </a:rPr>
              <a:t> </a:t>
            </a:r>
            <a:r>
              <a:rPr lang="en-US" dirty="0"/>
              <a:t>v ~10 </a:t>
            </a:r>
            <a:r>
              <a:rPr lang="en-US" dirty="0" err="1"/>
              <a:t>letih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9EB7F8-BA76-6B4B-B873-62CBCA0BC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40B8034-2B28-207E-E24A-01397118FE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64" y="1280814"/>
            <a:ext cx="3866176" cy="2778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90150DA2-8A8B-78F4-55B1-599F95B79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729" y="1317988"/>
            <a:ext cx="3866176" cy="2778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043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223D3-EC2F-D148-A5A0-2211AEFFC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Kaj</a:t>
            </a:r>
            <a:r>
              <a:rPr lang="en-US" dirty="0"/>
              <a:t> </a:t>
            </a:r>
            <a:r>
              <a:rPr lang="en-US" dirty="0" err="1"/>
              <a:t>lahko</a:t>
            </a:r>
            <a:r>
              <a:rPr lang="en-US" dirty="0"/>
              <a:t> </a:t>
            </a:r>
            <a:r>
              <a:rPr lang="en-US" dirty="0" err="1"/>
              <a:t>zaznamo</a:t>
            </a:r>
            <a:r>
              <a:rPr lang="en-US" dirty="0"/>
              <a:t> v </a:t>
            </a:r>
            <a:r>
              <a:rPr lang="en-US" dirty="0" err="1"/>
              <a:t>detektorju</a:t>
            </a:r>
            <a:r>
              <a:rPr lang="en-US" dirty="0"/>
              <a:t>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39C95A-B1DD-D14E-BE56-4BCC96F86F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258902"/>
            <a:ext cx="6192688" cy="5040560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/>
              <a:t>Težji</a:t>
            </a:r>
            <a:r>
              <a:rPr lang="en-US" dirty="0"/>
              <a:t> </a:t>
            </a:r>
            <a:r>
              <a:rPr lang="en-US" dirty="0" err="1"/>
              <a:t>delci</a:t>
            </a:r>
            <a:r>
              <a:rPr lang="en-US" dirty="0"/>
              <a:t> </a:t>
            </a:r>
            <a:r>
              <a:rPr lang="en-US" dirty="0" err="1"/>
              <a:t>razpadajo</a:t>
            </a:r>
            <a:r>
              <a:rPr lang="en-US" dirty="0"/>
              <a:t> v </a:t>
            </a:r>
            <a:r>
              <a:rPr lang="en-US" dirty="0" err="1"/>
              <a:t>lažje</a:t>
            </a:r>
            <a:endParaRPr lang="en-US" dirty="0"/>
          </a:p>
          <a:p>
            <a:pPr lvl="1"/>
            <a:r>
              <a:rPr lang="en-US" dirty="0" err="1"/>
              <a:t>Lahko</a:t>
            </a:r>
            <a:r>
              <a:rPr lang="en-US" dirty="0"/>
              <a:t> </a:t>
            </a:r>
            <a:r>
              <a:rPr lang="en-US" dirty="0" err="1"/>
              <a:t>zelo</a:t>
            </a:r>
            <a:r>
              <a:rPr lang="en-US" dirty="0"/>
              <a:t> </a:t>
            </a:r>
            <a:r>
              <a:rPr lang="en-US" dirty="0" err="1"/>
              <a:t>hitro</a:t>
            </a:r>
            <a:r>
              <a:rPr lang="en-US" dirty="0"/>
              <a:t>, </a:t>
            </a:r>
            <a:r>
              <a:rPr lang="en-US" dirty="0" err="1"/>
              <a:t>Higgsov</a:t>
            </a:r>
            <a:r>
              <a:rPr lang="en-US" dirty="0"/>
              <a:t> </a:t>
            </a:r>
            <a:r>
              <a:rPr lang="en-US" dirty="0" err="1"/>
              <a:t>delec</a:t>
            </a:r>
            <a:r>
              <a:rPr lang="en-US" dirty="0"/>
              <a:t> </a:t>
            </a:r>
            <a:r>
              <a:rPr lang="en-US" dirty="0" err="1"/>
              <a:t>živi</a:t>
            </a:r>
            <a:r>
              <a:rPr lang="en-US" dirty="0"/>
              <a:t> ~10</a:t>
            </a:r>
            <a:r>
              <a:rPr lang="en-US" baseline="30000" dirty="0"/>
              <a:t>-22</a:t>
            </a:r>
            <a:r>
              <a:rPr lang="en-US" dirty="0"/>
              <a:t> s</a:t>
            </a:r>
          </a:p>
          <a:p>
            <a:r>
              <a:rPr lang="en-US" dirty="0" err="1"/>
              <a:t>Zaznamo</a:t>
            </a:r>
            <a:r>
              <a:rPr lang="en-US" dirty="0"/>
              <a:t> </a:t>
            </a:r>
            <a:r>
              <a:rPr lang="en-US" dirty="0" err="1"/>
              <a:t>lahko</a:t>
            </a:r>
            <a:r>
              <a:rPr lang="en-US" dirty="0"/>
              <a:t> (</a:t>
            </a:r>
            <a:r>
              <a:rPr lang="en-US" dirty="0" err="1"/>
              <a:t>relativno</a:t>
            </a:r>
            <a:r>
              <a:rPr lang="en-US" dirty="0"/>
              <a:t>) </a:t>
            </a:r>
            <a:r>
              <a:rPr lang="en-US" dirty="0" err="1"/>
              <a:t>stabilne</a:t>
            </a:r>
            <a:r>
              <a:rPr lang="en-US" dirty="0"/>
              <a:t> </a:t>
            </a:r>
            <a:r>
              <a:rPr lang="en-US" dirty="0" err="1"/>
              <a:t>delce</a:t>
            </a:r>
            <a:endParaRPr lang="en-US" dirty="0"/>
          </a:p>
          <a:p>
            <a:pPr lvl="1"/>
            <a:r>
              <a:rPr lang="en-US" dirty="0"/>
              <a:t>Od </a:t>
            </a:r>
            <a:r>
              <a:rPr lang="en-US" dirty="0" err="1"/>
              <a:t>osnovnih</a:t>
            </a:r>
            <a:r>
              <a:rPr lang="en-US" dirty="0"/>
              <a:t>: </a:t>
            </a:r>
            <a:r>
              <a:rPr lang="en-US" dirty="0" err="1"/>
              <a:t>elektron</a:t>
            </a:r>
            <a:r>
              <a:rPr lang="en-US" dirty="0"/>
              <a:t>, </a:t>
            </a:r>
            <a:r>
              <a:rPr lang="en-US" dirty="0" err="1"/>
              <a:t>mion</a:t>
            </a:r>
            <a:r>
              <a:rPr lang="en-US" dirty="0"/>
              <a:t>(~</a:t>
            </a:r>
            <a:r>
              <a:rPr lang="en-US" dirty="0" err="1">
                <a:latin typeface="Symbol" pitchFamily="2" charset="2"/>
              </a:rPr>
              <a:t>m</a:t>
            </a:r>
            <a:r>
              <a:rPr lang="en-US" dirty="0" err="1"/>
              <a:t>s</a:t>
            </a:r>
            <a:r>
              <a:rPr lang="en-US" dirty="0"/>
              <a:t>), </a:t>
            </a:r>
            <a:r>
              <a:rPr lang="en-US" dirty="0" err="1"/>
              <a:t>foton</a:t>
            </a:r>
            <a:endParaRPr lang="en-US" dirty="0"/>
          </a:p>
          <a:p>
            <a:pPr lvl="1"/>
            <a:r>
              <a:rPr lang="en-US" dirty="0" err="1"/>
              <a:t>Kvarki</a:t>
            </a:r>
            <a:r>
              <a:rPr lang="en-US" dirty="0"/>
              <a:t> in </a:t>
            </a:r>
            <a:r>
              <a:rPr lang="en-US" dirty="0" err="1"/>
              <a:t>gluoni</a:t>
            </a:r>
            <a:r>
              <a:rPr lang="en-US" dirty="0"/>
              <a:t> ne </a:t>
            </a:r>
            <a:r>
              <a:rPr lang="en-US" dirty="0" err="1"/>
              <a:t>pridejo</a:t>
            </a:r>
            <a:r>
              <a:rPr lang="en-US" dirty="0"/>
              <a:t> </a:t>
            </a:r>
            <a:r>
              <a:rPr lang="en-US" dirty="0" err="1"/>
              <a:t>daleč</a:t>
            </a:r>
            <a:r>
              <a:rPr lang="en-US" dirty="0"/>
              <a:t> </a:t>
            </a:r>
            <a:r>
              <a:rPr lang="en-US" dirty="0" err="1"/>
              <a:t>zaradi</a:t>
            </a:r>
            <a:r>
              <a:rPr lang="en-US" dirty="0"/>
              <a:t> </a:t>
            </a:r>
            <a:r>
              <a:rPr lang="en-US" dirty="0" err="1"/>
              <a:t>lastnosti</a:t>
            </a:r>
            <a:r>
              <a:rPr lang="en-US" dirty="0"/>
              <a:t> </a:t>
            </a:r>
            <a:r>
              <a:rPr lang="en-US" dirty="0" err="1"/>
              <a:t>močne</a:t>
            </a:r>
            <a:r>
              <a:rPr lang="en-US" dirty="0"/>
              <a:t> </a:t>
            </a:r>
            <a:r>
              <a:rPr lang="en-US" dirty="0" err="1"/>
              <a:t>sile</a:t>
            </a:r>
            <a:endParaRPr lang="en-US" dirty="0"/>
          </a:p>
          <a:p>
            <a:pPr lvl="2"/>
            <a:r>
              <a:rPr lang="en-US" dirty="0" err="1"/>
              <a:t>Tvorijo</a:t>
            </a:r>
            <a:r>
              <a:rPr lang="en-US" dirty="0"/>
              <a:t> se </a:t>
            </a:r>
            <a:r>
              <a:rPr lang="en-US" dirty="0" err="1"/>
              <a:t>dodatni</a:t>
            </a:r>
            <a:r>
              <a:rPr lang="en-US" dirty="0"/>
              <a:t> </a:t>
            </a:r>
            <a:r>
              <a:rPr lang="en-US" dirty="0" err="1"/>
              <a:t>pari</a:t>
            </a:r>
            <a:r>
              <a:rPr lang="en-US" dirty="0"/>
              <a:t> </a:t>
            </a:r>
            <a:r>
              <a:rPr lang="en-US" dirty="0" err="1"/>
              <a:t>kvark-antikvark</a:t>
            </a:r>
            <a:endParaRPr lang="en-US" dirty="0"/>
          </a:p>
          <a:p>
            <a:pPr lvl="2"/>
            <a:r>
              <a:rPr lang="en-US" dirty="0" err="1"/>
              <a:t>Nastanejo</a:t>
            </a:r>
            <a:r>
              <a:rPr lang="en-US" dirty="0"/>
              <a:t> </a:t>
            </a:r>
            <a:r>
              <a:rPr lang="en-US" dirty="0" err="1"/>
              <a:t>mezoni</a:t>
            </a:r>
            <a:r>
              <a:rPr lang="en-US" dirty="0"/>
              <a:t> (</a:t>
            </a:r>
            <a:r>
              <a:rPr lang="en-US" dirty="0" err="1"/>
              <a:t>kvark-antikvark</a:t>
            </a:r>
            <a:r>
              <a:rPr lang="en-US" dirty="0"/>
              <a:t>) in </a:t>
            </a:r>
            <a:r>
              <a:rPr lang="en-US" dirty="0" err="1"/>
              <a:t>barioni</a:t>
            </a:r>
            <a:r>
              <a:rPr lang="en-US" dirty="0"/>
              <a:t> (3 </a:t>
            </a:r>
            <a:r>
              <a:rPr lang="en-US" dirty="0" err="1"/>
              <a:t>kvarki</a:t>
            </a:r>
            <a:r>
              <a:rPr lang="en-US" dirty="0"/>
              <a:t>)</a:t>
            </a:r>
          </a:p>
          <a:p>
            <a:pPr lvl="3"/>
            <a:r>
              <a:rPr lang="en-US" sz="2100" dirty="0" err="1"/>
              <a:t>Skupno</a:t>
            </a:r>
            <a:r>
              <a:rPr lang="en-US" sz="2100" dirty="0"/>
              <a:t> </a:t>
            </a:r>
            <a:r>
              <a:rPr lang="en-US" sz="2100" dirty="0" err="1"/>
              <a:t>ime</a:t>
            </a:r>
            <a:r>
              <a:rPr lang="en-US" sz="2100" dirty="0"/>
              <a:t> </a:t>
            </a:r>
            <a:r>
              <a:rPr lang="en-US" sz="2100" dirty="0" err="1"/>
              <a:t>hadroni</a:t>
            </a:r>
            <a:endParaRPr lang="en-US" sz="2100" dirty="0"/>
          </a:p>
          <a:p>
            <a:pPr lvl="3"/>
            <a:r>
              <a:rPr lang="en-US" sz="2100" dirty="0"/>
              <a:t>“</a:t>
            </a:r>
            <a:r>
              <a:rPr lang="en-US" sz="2100" dirty="0" err="1"/>
              <a:t>Stabilna</a:t>
            </a:r>
            <a:r>
              <a:rPr lang="en-US" sz="2100" dirty="0"/>
              <a:t>” </a:t>
            </a:r>
            <a:r>
              <a:rPr lang="en-US" sz="2100" dirty="0" err="1"/>
              <a:t>mezona</a:t>
            </a:r>
            <a:r>
              <a:rPr lang="en-US" sz="2100" dirty="0"/>
              <a:t>: pion (26 ns), kaon (~10 ns), </a:t>
            </a:r>
            <a:r>
              <a:rPr lang="en-US" sz="2100" dirty="0" err="1"/>
              <a:t>bariona</a:t>
            </a:r>
            <a:r>
              <a:rPr lang="en-US" sz="2100" dirty="0"/>
              <a:t>: proton, </a:t>
            </a:r>
            <a:r>
              <a:rPr lang="en-US" sz="2100" dirty="0" err="1"/>
              <a:t>nevtron</a:t>
            </a:r>
            <a:r>
              <a:rPr lang="en-US" sz="2100" dirty="0"/>
              <a:t> (~15 min)</a:t>
            </a:r>
            <a:endParaRPr lang="en-US" sz="2100" i="1" dirty="0"/>
          </a:p>
          <a:p>
            <a:pPr lvl="2"/>
            <a:r>
              <a:rPr lang="en-US" dirty="0" err="1"/>
              <a:t>Pri</a:t>
            </a:r>
            <a:r>
              <a:rPr lang="en-US" dirty="0"/>
              <a:t> </a:t>
            </a:r>
            <a:r>
              <a:rPr lang="en-US" dirty="0" err="1"/>
              <a:t>velikih</a:t>
            </a:r>
            <a:r>
              <a:rPr lang="en-US" dirty="0"/>
              <a:t> </a:t>
            </a:r>
            <a:r>
              <a:rPr lang="en-US" dirty="0" err="1"/>
              <a:t>energijah</a:t>
            </a:r>
            <a:r>
              <a:rPr lang="en-US" dirty="0"/>
              <a:t> </a:t>
            </a:r>
            <a:r>
              <a:rPr lang="en-US" dirty="0" err="1"/>
              <a:t>kvarka</a:t>
            </a:r>
            <a:r>
              <a:rPr lang="en-US" dirty="0"/>
              <a:t>/</a:t>
            </a:r>
            <a:r>
              <a:rPr lang="en-US" dirty="0" err="1"/>
              <a:t>gluona</a:t>
            </a:r>
            <a:r>
              <a:rPr lang="en-US" dirty="0"/>
              <a:t> </a:t>
            </a:r>
            <a:r>
              <a:rPr lang="en-US" dirty="0" err="1"/>
              <a:t>nastane</a:t>
            </a:r>
            <a:r>
              <a:rPr lang="en-US" dirty="0"/>
              <a:t> </a:t>
            </a:r>
            <a:r>
              <a:rPr lang="en-US" dirty="0" err="1"/>
              <a:t>hadronski</a:t>
            </a:r>
            <a:r>
              <a:rPr lang="en-US" dirty="0"/>
              <a:t> </a:t>
            </a:r>
            <a:r>
              <a:rPr lang="en-US" dirty="0" err="1"/>
              <a:t>pljusk</a:t>
            </a:r>
            <a:r>
              <a:rPr lang="en-US" dirty="0"/>
              <a:t> (jet)</a:t>
            </a:r>
          </a:p>
          <a:p>
            <a:pPr lvl="3"/>
            <a:r>
              <a:rPr lang="en-US" sz="2100" dirty="0"/>
              <a:t>&gt;10 </a:t>
            </a:r>
            <a:r>
              <a:rPr lang="en-US" sz="2100" dirty="0" err="1"/>
              <a:t>hadronov</a:t>
            </a:r>
            <a:r>
              <a:rPr lang="en-US" sz="2100" dirty="0"/>
              <a:t> (</a:t>
            </a:r>
            <a:r>
              <a:rPr lang="en-US" sz="2100" dirty="0" err="1"/>
              <a:t>večinoma</a:t>
            </a:r>
            <a:r>
              <a:rPr lang="en-US" sz="2100" dirty="0"/>
              <a:t> </a:t>
            </a:r>
            <a:r>
              <a:rPr lang="en-US" sz="2100" dirty="0" err="1"/>
              <a:t>pionov</a:t>
            </a:r>
            <a:r>
              <a:rPr lang="en-US" sz="2100" dirty="0"/>
              <a:t>) </a:t>
            </a:r>
            <a:r>
              <a:rPr lang="en-US" sz="2100" dirty="0" err="1"/>
              <a:t>znotraj</a:t>
            </a:r>
            <a:r>
              <a:rPr lang="en-US" sz="2100" dirty="0"/>
              <a:t> </a:t>
            </a:r>
            <a:r>
              <a:rPr lang="en-US" sz="2100" dirty="0" err="1"/>
              <a:t>stožca</a:t>
            </a:r>
            <a:r>
              <a:rPr lang="en-US" sz="2100" dirty="0"/>
              <a:t> v </a:t>
            </a:r>
            <a:r>
              <a:rPr lang="en-US" sz="2100" dirty="0" err="1"/>
              <a:t>smeri</a:t>
            </a:r>
            <a:r>
              <a:rPr lang="en-US" sz="2100" dirty="0"/>
              <a:t> </a:t>
            </a:r>
            <a:r>
              <a:rPr lang="en-US" sz="2100" dirty="0" err="1"/>
              <a:t>kvarka</a:t>
            </a:r>
            <a:endParaRPr lang="en-US" sz="21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068CD8-6874-4140-A429-D07B964C6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228F0A-02D7-4149-864D-BC760408E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  <a:endParaRPr lang="en-US" dirty="0"/>
          </a:p>
        </p:txBody>
      </p:sp>
      <p:pic>
        <p:nvPicPr>
          <p:cNvPr id="13314" name="Picture 2" descr="Rezultat iskanja slik za bubble chamber">
            <a:extLst>
              <a:ext uri="{FF2B5EF4-FFF2-40B4-BE49-F238E27FC236}">
                <a16:creationId xmlns:a16="http://schemas.microsoft.com/office/drawing/2014/main" id="{689B1952-9990-254D-880B-53040E6C9F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880" y="1556792"/>
            <a:ext cx="2686120" cy="2138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s://twiki.cern.ch/twiki/pub/AtlasPublic/EventDisplayRun2Physics/JiveXML_display1_329716_857582452.png">
            <a:extLst>
              <a:ext uri="{FF2B5EF4-FFF2-40B4-BE49-F238E27FC236}">
                <a16:creationId xmlns:a16="http://schemas.microsoft.com/office/drawing/2014/main" id="{C7CE841E-C8AC-7F42-AA26-36D776C7B4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57880" y="3956539"/>
            <a:ext cx="2686120" cy="2553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A885AD-5926-B041-96BF-F6FF8101E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939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A6093-E9A1-0941-B2F5-89B6CC03F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Kaj</a:t>
            </a:r>
            <a:r>
              <a:rPr lang="en-US" dirty="0"/>
              <a:t> </a:t>
            </a:r>
            <a:r>
              <a:rPr lang="en-US" dirty="0" err="1"/>
              <a:t>merimo</a:t>
            </a:r>
            <a:r>
              <a:rPr lang="en-US" dirty="0"/>
              <a:t> 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7C0217F-40B0-9546-A0C9-EB38585451F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6201730" cy="5087590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US" dirty="0"/>
                  <a:t>Osnova </a:t>
                </a:r>
                <a:r>
                  <a:rPr lang="en-US" dirty="0" err="1"/>
                  <a:t>zaznave</a:t>
                </a:r>
                <a:r>
                  <a:rPr lang="en-US" dirty="0"/>
                  <a:t>: </a:t>
                </a:r>
                <a:r>
                  <a:rPr lang="en-US" dirty="0" err="1"/>
                  <a:t>ionizacija</a:t>
                </a:r>
                <a:r>
                  <a:rPr lang="en-US" dirty="0"/>
                  <a:t> </a:t>
                </a:r>
                <a:r>
                  <a:rPr lang="en-US" dirty="0" err="1"/>
                  <a:t>nabitih</a:t>
                </a:r>
                <a:r>
                  <a:rPr lang="en-US" dirty="0"/>
                  <a:t> </a:t>
                </a:r>
                <a:r>
                  <a:rPr lang="en-US" dirty="0" err="1"/>
                  <a:t>delcev</a:t>
                </a:r>
                <a:r>
                  <a:rPr lang="en-US" dirty="0"/>
                  <a:t> v </a:t>
                </a:r>
                <a:r>
                  <a:rPr lang="en-US" dirty="0" err="1"/>
                  <a:t>snovi</a:t>
                </a:r>
                <a:endParaRPr lang="en-US" dirty="0"/>
              </a:p>
              <a:p>
                <a:pPr lvl="1"/>
                <a:r>
                  <a:rPr lang="en-US" dirty="0" err="1"/>
                  <a:t>Nevtralne</a:t>
                </a:r>
                <a:r>
                  <a:rPr lang="en-US" dirty="0"/>
                  <a:t> (</a:t>
                </a:r>
                <a:r>
                  <a:rPr lang="en-US" dirty="0" err="1"/>
                  <a:t>foton</a:t>
                </a:r>
                <a:r>
                  <a:rPr lang="en-US" dirty="0"/>
                  <a:t>) </a:t>
                </a:r>
                <a:r>
                  <a:rPr lang="en-US" dirty="0" err="1"/>
                  <a:t>najprej</a:t>
                </a:r>
                <a:r>
                  <a:rPr lang="en-US" dirty="0"/>
                  <a:t> </a:t>
                </a:r>
                <a:r>
                  <a:rPr lang="en-US" dirty="0" err="1"/>
                  <a:t>pretvorimo</a:t>
                </a:r>
                <a:r>
                  <a:rPr lang="en-US" dirty="0"/>
                  <a:t> v </a:t>
                </a:r>
                <a:r>
                  <a:rPr lang="en-US" dirty="0" err="1"/>
                  <a:t>nabite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l-SI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sl-SI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l-SI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sl-SI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 err="1"/>
                  <a:t>Tipično</a:t>
                </a:r>
                <a:r>
                  <a:rPr lang="en-US" dirty="0"/>
                  <a:t> </a:t>
                </a:r>
                <a:r>
                  <a:rPr lang="en-US" dirty="0" err="1"/>
                  <a:t>delcem</a:t>
                </a:r>
                <a:r>
                  <a:rPr lang="en-US" dirty="0"/>
                  <a:t> v </a:t>
                </a:r>
                <a:r>
                  <a:rPr lang="en-US" dirty="0" err="1"/>
                  <a:t>detektorju</a:t>
                </a:r>
                <a:r>
                  <a:rPr lang="en-US" dirty="0"/>
                  <a:t> </a:t>
                </a:r>
                <a:r>
                  <a:rPr lang="en-US" dirty="0" err="1"/>
                  <a:t>izmerimo</a:t>
                </a:r>
                <a:endParaRPr lang="en-US" dirty="0"/>
              </a:p>
              <a:p>
                <a:pPr lvl="1"/>
                <a:r>
                  <a:rPr lang="en-US" dirty="0" err="1"/>
                  <a:t>Gibalno</a:t>
                </a:r>
                <a:r>
                  <a:rPr lang="en-US" dirty="0"/>
                  <a:t> </a:t>
                </a:r>
                <a:r>
                  <a:rPr lang="en-US" dirty="0" err="1"/>
                  <a:t>količino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sl-SI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</m:acc>
                  </m:oMath>
                </a14:m>
                <a:r>
                  <a:rPr lang="en-US" dirty="0"/>
                  <a:t> (</a:t>
                </a:r>
                <a:r>
                  <a:rPr lang="en-US" dirty="0" err="1"/>
                  <a:t>sledilnik</a:t>
                </a:r>
                <a:r>
                  <a:rPr lang="en-US" dirty="0"/>
                  <a:t>)</a:t>
                </a:r>
              </a:p>
              <a:p>
                <a:pPr lvl="2"/>
                <a:r>
                  <a:rPr lang="en-US" dirty="0" err="1"/>
                  <a:t>Ukrivljenost</a:t>
                </a:r>
                <a:r>
                  <a:rPr lang="en-US" dirty="0"/>
                  <a:t> </a:t>
                </a:r>
                <a:r>
                  <a:rPr lang="en-US" dirty="0" err="1"/>
                  <a:t>sledi</a:t>
                </a:r>
                <a:r>
                  <a:rPr lang="en-US" dirty="0"/>
                  <a:t> v </a:t>
                </a:r>
                <a:r>
                  <a:rPr lang="en-US" dirty="0" err="1"/>
                  <a:t>magnetnem</a:t>
                </a:r>
                <a:r>
                  <a:rPr lang="en-US" dirty="0"/>
                  <a:t> </a:t>
                </a:r>
                <a:r>
                  <a:rPr lang="en-US" dirty="0" err="1"/>
                  <a:t>polju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l-SI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sl-SI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sl-SI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sl-SI" b="0" i="1" smtClean="0">
                        <a:latin typeface="Cambria Math" panose="02040503050406030204" pitchFamily="18" charset="0"/>
                      </a:rPr>
                      <m:t>𝑒𝐵𝑟</m:t>
                    </m:r>
                  </m:oMath>
                </a14:m>
                <a:endParaRPr lang="en-US" dirty="0"/>
              </a:p>
              <a:p>
                <a:pPr lvl="2"/>
                <a:r>
                  <a:rPr lang="en-US" dirty="0" err="1"/>
                  <a:t>Tir</a:t>
                </a:r>
                <a:r>
                  <a:rPr lang="en-US" dirty="0"/>
                  <a:t> </a:t>
                </a:r>
                <a:r>
                  <a:rPr lang="en-US" dirty="0" err="1"/>
                  <a:t>vijačnica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r>
                      <a:rPr lang="sl-SI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sl-SI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l-SI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sl-SI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sl-SI" b="0" i="1" smtClean="0">
                        <a:latin typeface="Cambria Math" panose="02040503050406030204" pitchFamily="18" charset="0"/>
                      </a:rPr>
                      <m:t>/</m:t>
                    </m:r>
                    <m:func>
                      <m:funcPr>
                        <m:ctrlPr>
                          <a:rPr lang="sl-SI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sl-SI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sl-SI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func>
                  </m:oMath>
                </a14:m>
                <a:endParaRPr lang="en-US" dirty="0"/>
              </a:p>
              <a:p>
                <a:pPr lvl="2"/>
                <a:r>
                  <a:rPr lang="en-US" dirty="0" err="1"/>
                  <a:t>Smer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sl-SI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</m:acc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iz</a:t>
                </a:r>
                <a:r>
                  <a:rPr lang="en-US" dirty="0"/>
                  <a:t> </a:t>
                </a:r>
                <a:r>
                  <a:rPr lang="en-US" dirty="0" err="1"/>
                  <a:t>presečišča</a:t>
                </a:r>
                <a:r>
                  <a:rPr lang="en-US" dirty="0"/>
                  <a:t> </a:t>
                </a:r>
                <a:r>
                  <a:rPr lang="en-US" dirty="0" err="1"/>
                  <a:t>sledi</a:t>
                </a:r>
                <a:r>
                  <a:rPr lang="en-US" dirty="0"/>
                  <a:t> – </a:t>
                </a:r>
                <a:r>
                  <a:rPr lang="en-US" dirty="0" err="1"/>
                  <a:t>mesto</a:t>
                </a:r>
                <a:r>
                  <a:rPr lang="en-US" dirty="0"/>
                  <a:t> </a:t>
                </a:r>
                <a:r>
                  <a:rPr lang="en-US" dirty="0" err="1"/>
                  <a:t>nastanka</a:t>
                </a:r>
                <a:r>
                  <a:rPr lang="en-US" dirty="0"/>
                  <a:t> (vertex)</a:t>
                </a:r>
              </a:p>
              <a:p>
                <a:pPr lvl="1"/>
                <a:r>
                  <a:rPr lang="en-US" dirty="0" err="1"/>
                  <a:t>Energijo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sl-SI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/>
                  <a:t> (</a:t>
                </a:r>
                <a:r>
                  <a:rPr lang="en-US" dirty="0" err="1"/>
                  <a:t>kalorimeter</a:t>
                </a:r>
                <a:r>
                  <a:rPr lang="en-US" dirty="0"/>
                  <a:t>)</a:t>
                </a:r>
              </a:p>
              <a:p>
                <a:pPr lvl="2"/>
                <a:r>
                  <a:rPr lang="en-US" dirty="0" err="1"/>
                  <a:t>Delec</a:t>
                </a:r>
                <a:r>
                  <a:rPr lang="en-US" dirty="0"/>
                  <a:t> </a:t>
                </a:r>
                <a:r>
                  <a:rPr lang="en-US" dirty="0" err="1"/>
                  <a:t>ustavimo</a:t>
                </a:r>
                <a:r>
                  <a:rPr lang="en-US" dirty="0"/>
                  <a:t> v </a:t>
                </a:r>
                <a:r>
                  <a:rPr lang="en-US" dirty="0" err="1"/>
                  <a:t>snovi</a:t>
                </a:r>
                <a:endParaRPr lang="en-US" dirty="0"/>
              </a:p>
              <a:p>
                <a:pPr lvl="2"/>
                <a:r>
                  <a:rPr lang="en-US" dirty="0" err="1"/>
                  <a:t>Velika</a:t>
                </a:r>
                <a:r>
                  <a:rPr lang="en-US" dirty="0"/>
                  <a:t> </a:t>
                </a:r>
                <a:r>
                  <a:rPr lang="en-US" dirty="0" err="1"/>
                  <a:t>energija</a:t>
                </a:r>
                <a:r>
                  <a:rPr lang="en-US" dirty="0"/>
                  <a:t> – </a:t>
                </a:r>
                <a:r>
                  <a:rPr lang="en-US" dirty="0" err="1"/>
                  <a:t>plaz</a:t>
                </a:r>
                <a:r>
                  <a:rPr lang="en-US" dirty="0"/>
                  <a:t> </a:t>
                </a:r>
                <a:r>
                  <a:rPr lang="en-US" dirty="0" err="1"/>
                  <a:t>sekundarnih</a:t>
                </a:r>
                <a:r>
                  <a:rPr lang="en-US" dirty="0"/>
                  <a:t> </a:t>
                </a:r>
                <a:r>
                  <a:rPr lang="en-US" dirty="0" err="1"/>
                  <a:t>delcev</a:t>
                </a:r>
                <a:endParaRPr lang="en-US" dirty="0"/>
              </a:p>
              <a:p>
                <a:pPr lvl="2"/>
                <a:r>
                  <a:rPr lang="en-US" dirty="0" err="1"/>
                  <a:t>Izmerimo</a:t>
                </a:r>
                <a:r>
                  <a:rPr lang="en-US" dirty="0"/>
                  <a:t> </a:t>
                </a:r>
                <a:r>
                  <a:rPr lang="en-US" dirty="0" err="1"/>
                  <a:t>odziv</a:t>
                </a:r>
                <a:r>
                  <a:rPr lang="en-US" dirty="0"/>
                  <a:t> </a:t>
                </a:r>
                <a:r>
                  <a:rPr lang="en-US" dirty="0" err="1"/>
                  <a:t>snovi</a:t>
                </a:r>
                <a:r>
                  <a:rPr lang="en-US" dirty="0"/>
                  <a:t> </a:t>
                </a:r>
                <a:r>
                  <a:rPr lang="en-US" dirty="0" err="1"/>
                  <a:t>na</a:t>
                </a:r>
                <a:r>
                  <a:rPr lang="en-US" dirty="0"/>
                  <a:t> </a:t>
                </a:r>
                <a:r>
                  <a:rPr lang="en-US" dirty="0" err="1"/>
                  <a:t>odloženo</a:t>
                </a:r>
                <a:r>
                  <a:rPr lang="en-US" dirty="0"/>
                  <a:t> </a:t>
                </a:r>
                <a:r>
                  <a:rPr lang="en-US" dirty="0" err="1"/>
                  <a:t>energijo</a:t>
                </a:r>
                <a:r>
                  <a:rPr lang="en-US" dirty="0"/>
                  <a:t> </a:t>
                </a:r>
                <a:r>
                  <a:rPr lang="en-US" dirty="0" err="1"/>
                  <a:t>delca</a:t>
                </a:r>
                <a:endParaRPr lang="en-US" dirty="0"/>
              </a:p>
              <a:p>
                <a:pPr lvl="3"/>
                <a:r>
                  <a:rPr lang="en-US" b="1" dirty="0" err="1"/>
                  <a:t>Naboj</a:t>
                </a:r>
                <a:r>
                  <a:rPr lang="en-US" dirty="0"/>
                  <a:t>, </a:t>
                </a:r>
                <a:r>
                  <a:rPr lang="en-US" dirty="0" err="1"/>
                  <a:t>svetloba</a:t>
                </a:r>
                <a:r>
                  <a:rPr lang="en-US" dirty="0"/>
                  <a:t>… </a:t>
                </a:r>
                <a:r>
                  <a:rPr lang="en-US" dirty="0" err="1"/>
                  <a:t>temperatura</a:t>
                </a:r>
                <a:endParaRPr lang="en-US" dirty="0"/>
              </a:p>
              <a:p>
                <a:r>
                  <a:rPr lang="en-US" dirty="0"/>
                  <a:t>V PTR </a:t>
                </a:r>
                <a:r>
                  <a:rPr lang="en-US" dirty="0" err="1"/>
                  <a:t>velja</a:t>
                </a:r>
                <a:r>
                  <a:rPr lang="en-US" dirty="0"/>
                  <a:t> </a:t>
                </a:r>
                <a:r>
                  <a:rPr lang="en-US" dirty="0" err="1"/>
                  <a:t>zveza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sl-SI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l-SI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sl-SI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  <m:sSup>
                          <m:sSupPr>
                            <m:ctrlPr>
                              <a:rPr lang="sl-SI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sl-SI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sl-SI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sl-SI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sl-SI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sl-SI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sl-SI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l-SI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sl-SI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sl-SI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sl-SI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l-SI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sl-SI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𝑐𝑃</m:t>
                        </m:r>
                        <m:r>
                          <a:rPr lang="sl-SI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sl-SI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 err="1"/>
                  <a:t>Če</a:t>
                </a:r>
                <a:r>
                  <a:rPr lang="en-US" dirty="0"/>
                  <a:t> </a:t>
                </a:r>
                <a:r>
                  <a:rPr lang="en-US" dirty="0" err="1"/>
                  <a:t>izmerimo</a:t>
                </a:r>
                <a:r>
                  <a:rPr lang="en-US" dirty="0"/>
                  <a:t> </a:t>
                </a:r>
                <a:r>
                  <a:rPr lang="en-US" dirty="0" err="1"/>
                  <a:t>vektorje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sl-SI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</m:acc>
                  </m:oMath>
                </a14:m>
                <a:r>
                  <a:rPr lang="en-US" dirty="0"/>
                  <a:t> in </a:t>
                </a:r>
                <a:r>
                  <a:rPr lang="en-US" dirty="0" err="1"/>
                  <a:t>energije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sl-SI" i="1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vseh</a:t>
                </a:r>
                <a:r>
                  <a:rPr lang="en-US" dirty="0"/>
                  <a:t> </a:t>
                </a:r>
                <a:r>
                  <a:rPr lang="en-US" dirty="0" err="1"/>
                  <a:t>razpadnih</a:t>
                </a:r>
                <a:r>
                  <a:rPr lang="en-US" dirty="0"/>
                  <a:t> </a:t>
                </a:r>
                <a:r>
                  <a:rPr lang="en-US" dirty="0" err="1"/>
                  <a:t>produktov</a:t>
                </a:r>
                <a:endParaRPr lang="en-US" dirty="0"/>
              </a:p>
              <a:p>
                <a:pPr lvl="1"/>
                <a:r>
                  <a:rPr lang="en-US" dirty="0" err="1"/>
                  <a:t>Ohranitev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sl-SI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</m:acc>
                  </m:oMath>
                </a14:m>
                <a:r>
                  <a:rPr lang="en-US" dirty="0"/>
                  <a:t> in </a:t>
                </a:r>
                <a:r>
                  <a:rPr lang="en-US" i="1" dirty="0"/>
                  <a:t>E:</a:t>
                </a:r>
                <a:r>
                  <a:rPr lang="en-US" dirty="0"/>
                  <a:t> </a:t>
                </a:r>
                <a:r>
                  <a:rPr lang="en-US" dirty="0" err="1"/>
                  <a:t>izmerimo</a:t>
                </a:r>
                <a:r>
                  <a:rPr lang="en-US" dirty="0"/>
                  <a:t> </a:t>
                </a:r>
                <a:r>
                  <a:rPr lang="en-US" dirty="0" err="1"/>
                  <a:t>maso</a:t>
                </a:r>
                <a:r>
                  <a:rPr lang="en-US" dirty="0"/>
                  <a:t> (</a:t>
                </a:r>
                <a:r>
                  <a:rPr lang="en-US" dirty="0" err="1"/>
                  <a:t>vrsto</a:t>
                </a:r>
                <a:r>
                  <a:rPr lang="en-US" dirty="0"/>
                  <a:t>) </a:t>
                </a:r>
                <a:r>
                  <a:rPr lang="en-US" dirty="0" err="1"/>
                  <a:t>delca</a:t>
                </a:r>
                <a:endParaRPr lang="en-US" dirty="0"/>
              </a:p>
              <a:p>
                <a:pPr marL="914400" lvl="2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7C0217F-40B0-9546-A0C9-EB38585451F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6201730" cy="5087590"/>
              </a:xfrm>
              <a:blipFill>
                <a:blip r:embed="rId2"/>
                <a:stretch>
                  <a:fillRect l="-1227" t="-1990" b="-4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51AEF-CB7A-D645-AB08-B2A4883C8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CERN, 10.9.2025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0DCFB5-F205-4D46-BF49-ACA89EBC3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M.Mikuž: Detektorji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1BD1B2-73A3-714B-A51C-CCF11CBE0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29.17,8.gif" descr="29.17,8.gif">
            <a:extLst>
              <a:ext uri="{FF2B5EF4-FFF2-40B4-BE49-F238E27FC236}">
                <a16:creationId xmlns:a16="http://schemas.microsoft.com/office/drawing/2014/main" id="{AEABEA80-B1EF-1F8B-F062-9BE83031CB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8930" y="1659667"/>
            <a:ext cx="2485070" cy="2044754"/>
          </a:xfrm>
          <a:prstGeom prst="rect">
            <a:avLst/>
          </a:prstGeom>
          <a:ln w="12700">
            <a:miter lim="400000"/>
          </a:ln>
        </p:spPr>
      </p:pic>
      <p:pic>
        <p:nvPicPr>
          <p:cNvPr id="5122" name="Picture 2" descr="The different character of electromagnetic(gamma) and hadronic showers [19]. ">
            <a:extLst>
              <a:ext uri="{FF2B5EF4-FFF2-40B4-BE49-F238E27FC236}">
                <a16:creationId xmlns:a16="http://schemas.microsoft.com/office/drawing/2014/main" id="{DD72F4F4-04A7-D50A-B077-7EAF677FDE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8930" y="3696579"/>
            <a:ext cx="2485070" cy="1733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5853CBD-E5DA-B17C-DB75-C3574A5B6A12}"/>
              </a:ext>
            </a:extLst>
          </p:cNvPr>
          <p:cNvSpPr txBox="1"/>
          <p:nvPr/>
        </p:nvSpPr>
        <p:spPr>
          <a:xfrm>
            <a:off x="6574971" y="2204864"/>
            <a:ext cx="13004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P</a:t>
            </a:r>
            <a:r>
              <a:rPr lang="en-GB" sz="1400" i="1" baseline="-25000" dirty="0"/>
              <a:t>T</a:t>
            </a:r>
            <a:r>
              <a:rPr lang="en-GB" sz="1400" dirty="0"/>
              <a:t> = 1Gev/c</a:t>
            </a:r>
          </a:p>
          <a:p>
            <a:r>
              <a:rPr lang="en-GB" sz="1400" i="1" dirty="0"/>
              <a:t>B</a:t>
            </a:r>
            <a:r>
              <a:rPr lang="en-GB" sz="1400" dirty="0"/>
              <a:t> = 1T</a:t>
            </a:r>
          </a:p>
          <a:p>
            <a:r>
              <a:rPr lang="en-GB" sz="1400" i="1" dirty="0"/>
              <a:t>r</a:t>
            </a:r>
            <a:r>
              <a:rPr lang="en-GB" sz="1400" dirty="0"/>
              <a:t> = 3.3m</a:t>
            </a:r>
          </a:p>
        </p:txBody>
      </p:sp>
    </p:spTree>
    <p:extLst>
      <p:ext uri="{BB962C8B-B14F-4D97-AF65-F5344CB8AC3E}">
        <p14:creationId xmlns:p14="http://schemas.microsoft.com/office/powerpoint/2010/main" val="990052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63711</TotalTime>
  <Words>3916</Words>
  <Application>Microsoft Macintosh PowerPoint</Application>
  <PresentationFormat>On-screen Show (4:3)</PresentationFormat>
  <Paragraphs>606</Paragraphs>
  <Slides>36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50" baseType="lpstr">
      <vt:lpstr>Apple Color Emoji</vt:lpstr>
      <vt:lpstr>Arial</vt:lpstr>
      <vt:lpstr>Calibri</vt:lpstr>
      <vt:lpstr>Cambria Math</vt:lpstr>
      <vt:lpstr>Comic Sans MS</vt:lpstr>
      <vt:lpstr>Lucida Grande</vt:lpstr>
      <vt:lpstr>Lucida Handwriting</vt:lpstr>
      <vt:lpstr>Symbol</vt:lpstr>
      <vt:lpstr>Times New Roman</vt:lpstr>
      <vt:lpstr>Verdana</vt:lpstr>
      <vt:lpstr>Wingdings</vt:lpstr>
      <vt:lpstr>Office Theme</vt:lpstr>
      <vt:lpstr>Equation</vt:lpstr>
      <vt:lpstr>CorelPhotoPaint.Image.11</vt:lpstr>
      <vt:lpstr>Detektorji v fiziki delcev</vt:lpstr>
      <vt:lpstr>Zakaj pospeševalniki ?</vt:lpstr>
      <vt:lpstr>Standardni model - Higgsov bozon</vt:lpstr>
      <vt:lpstr>Higgs – zmuzljiv plen</vt:lpstr>
      <vt:lpstr>Energija 1 TeV – Veliki hadronski trkalnik LHC </vt:lpstr>
      <vt:lpstr>Delovanje LHC do 2018</vt:lpstr>
      <vt:lpstr>Delovanje LHC v 2022/25…</vt:lpstr>
      <vt:lpstr>Kaj lahko zaznamo v detektorju ?</vt:lpstr>
      <vt:lpstr>Kaj merimo ?</vt:lpstr>
      <vt:lpstr>Ionizacija nabitih delcev</vt:lpstr>
      <vt:lpstr>Sledilnik - plinski detektorji</vt:lpstr>
      <vt:lpstr>Sledilnik – polprevodniški detektorji</vt:lpstr>
      <vt:lpstr>Kalorimeter: elektroni, fotoni</vt:lpstr>
      <vt:lpstr>Kalorimeter: hadroni</vt:lpstr>
      <vt:lpstr>Generičen LHC detektor za (skoraj) vse delce</vt:lpstr>
      <vt:lpstr>Detektor ATLAS</vt:lpstr>
      <vt:lpstr>Ureditev za trkalnik</vt:lpstr>
      <vt:lpstr>Kolaboracija ATLAS</vt:lpstr>
      <vt:lpstr>ATLAS - sledilnik</vt:lpstr>
      <vt:lpstr>ATLAS – kalorimetra, mioni</vt:lpstr>
      <vt:lpstr>ATLAS - polvodniški sledilnik SCT</vt:lpstr>
      <vt:lpstr>Velika fleksibilna tiskana vezja</vt:lpstr>
      <vt:lpstr>Ploskovni grelci velikih dimenzij</vt:lpstr>
      <vt:lpstr>Integracija SCT v TRT in ATLAS</vt:lpstr>
      <vt:lpstr>Tvorba Higgsovega delca na LHC</vt:lpstr>
      <vt:lpstr>Razpadi Higgsa</vt:lpstr>
      <vt:lpstr>Zaznava Higgsa na LHC</vt:lpstr>
      <vt:lpstr>Dodatna ovira – več trkov</vt:lpstr>
      <vt:lpstr>Signal v prisotnosti ozadja</vt:lpstr>
      <vt:lpstr>Vzorec H→γγ</vt:lpstr>
      <vt:lpstr>Fluktuacije ozadja</vt:lpstr>
      <vt:lpstr>Odkritje H v razpadu H→γγ</vt:lpstr>
      <vt:lpstr>Nova fizika ?</vt:lpstr>
      <vt:lpstr>(Lažni) Žarek upanja…</vt:lpstr>
      <vt:lpstr>Rezultati celotnega Run2</vt:lpstr>
      <vt:lpstr>Zaključek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study of anomalous charge collection efficiency in heavily irradiated silicon strip detectors</dc:title>
  <dc:creator>mm</dc:creator>
  <cp:lastModifiedBy>Mikuž, Marko</cp:lastModifiedBy>
  <cp:revision>552</cp:revision>
  <dcterms:created xsi:type="dcterms:W3CDTF">2009-08-25T12:43:27Z</dcterms:created>
  <dcterms:modified xsi:type="dcterms:W3CDTF">2025-09-10T11:12:10Z</dcterms:modified>
</cp:coreProperties>
</file>