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96" r:id="rId2"/>
    <p:sldId id="294" r:id="rId3"/>
    <p:sldId id="299" r:id="rId4"/>
    <p:sldId id="300" r:id="rId5"/>
    <p:sldId id="301" r:id="rId6"/>
    <p:sldId id="305" r:id="rId7"/>
    <p:sldId id="287" r:id="rId8"/>
    <p:sldId id="303" r:id="rId9"/>
    <p:sldId id="304" r:id="rId10"/>
    <p:sldId id="306" r:id="rId11"/>
    <p:sldId id="30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07"/>
    <p:restoredTop sz="94404" autoAdjust="0"/>
  </p:normalViewPr>
  <p:slideViewPr>
    <p:cSldViewPr snapToGrid="0" snapToObjects="1">
      <p:cViewPr>
        <p:scale>
          <a:sx n="42" d="100"/>
          <a:sy n="42" d="100"/>
        </p:scale>
        <p:origin x="1344" y="5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10 September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Anja Kranjc Horvat | Kako naprej?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10 September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Anja Kranjc Horvat | Kako naprej?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10 September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Anja Kranjc Horvat | Kako naprej?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10 September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Anja Kranjc Horvat | Kako naprej?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10 September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Anja Kranjc Horvat | Kako naprej?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10 September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Anja Kranjc Horvat | Kako naprej?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10 September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Anja Kranjc Horvat | Kako naprej?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10 September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Anja Kranjc Horvat | Kako naprej?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September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Anja Kranjc Horvat | Kako naprej?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September 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Anja Kranjc Horvat | Kako naprej?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September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Anja Kranjc Horvat | Kako naprej?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September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Anja Kranjc Horvat | Kako naprej?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September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Anja Kranjc Horvat | Kako naprej?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September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Anja Kranjc Horvat | Kako naprej?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September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Anja Kranjc Horvat | Kako naprej?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September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Anja Kranjc Horvat | Kako naprej?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September 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Anja Kranjc Horvat | Kako naprej?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September 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Anja Kranjc Horvat | Kako naprej?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10 September 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Anja Kranjc Horvat | Kako naprej?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hyperlink" Target="https://visit.cern/group-bookings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hyperlink" Target="cern.ch/per" TargetMode="Externa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physicsmasterclasses.org/" TargetMode="Externa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4.png"/><Relationship Id="rId4" Type="http://schemas.openxmlformats.org/officeDocument/2006/relationships/hyperlink" Target="https://opendata.cern.ch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7" Type="http://schemas.openxmlformats.org/officeDocument/2006/relationships/image" Target="../media/image17.png"/><Relationship Id="rId2" Type="http://schemas.openxmlformats.org/officeDocument/2006/relationships/hyperlink" Target="https://solvay-education-programme.web.cern.ch/" TargetMode="Externa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s://ppc.web.cern.ch/" TargetMode="External"/><Relationship Id="rId5" Type="http://schemas.openxmlformats.org/officeDocument/2006/relationships/image" Target="../media/image16.jpg"/><Relationship Id="rId4" Type="http://schemas.openxmlformats.org/officeDocument/2006/relationships/hyperlink" Target="https://beamlineforschools.cern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s://teachers.cern/" TargetMode="Externa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relativnoblizu.com/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Kako </a:t>
            </a:r>
            <a:r>
              <a:rPr lang="en-US" dirty="0" err="1"/>
              <a:t>naprej</a:t>
            </a:r>
            <a:r>
              <a:rPr lang="en-US" dirty="0"/>
              <a:t>?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err="1"/>
              <a:t>Slovensko</a:t>
            </a:r>
            <a:r>
              <a:rPr lang="en-GB" dirty="0"/>
              <a:t> </a:t>
            </a:r>
            <a:r>
              <a:rPr lang="en-GB" dirty="0" err="1"/>
              <a:t>izobra</a:t>
            </a:r>
            <a:r>
              <a:rPr lang="sl-SI" dirty="0"/>
              <a:t>ževanje za učitelje in učiteljice v CERNu in ITERju</a:t>
            </a:r>
            <a:endParaRPr lang="en-GB" dirty="0"/>
          </a:p>
          <a:p>
            <a:r>
              <a:rPr lang="sl-SI" b="0" dirty="0"/>
              <a:t>10. september 2025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16D83452-EBBA-3ACF-5E8A-1E64D31E038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97076" y="1908002"/>
            <a:ext cx="7597848" cy="3041995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640B96F-AA0B-6E3D-7B8B-1AC88B6D3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Fizika izven CERNa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CB3E90-58B0-EF9C-5048-30069B501E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September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47E50E-D0E6-C23F-D691-48B1245DF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Anja Kranjc Horvat | Kako naprej?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5726A6-CC2B-D472-4D5A-C4AC34E1B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10679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27464CC-78A5-2B6B-0BC3-22FB014DD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l-SI" dirty="0"/>
              <a:t>Pa do naslednjič!</a:t>
            </a:r>
            <a:endParaRPr lang="en-GB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8255FA5-F503-0E45-C76B-7DACB6AD0CD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sl-SI" dirty="0"/>
              <a:t>Vprašanja?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623F62-05D3-51C5-35CC-C83C538A7A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September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8E2F5A-2B20-0601-CD55-DB3B05C96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Anja Kranjc Horvat | Kako naprej?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E56A1B-DE40-3D90-FCBF-F0C9279A1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862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4499291" cy="4608512"/>
          </a:xfrm>
        </p:spPr>
        <p:txBody>
          <a:bodyPr/>
          <a:lstStyle/>
          <a:p>
            <a:pPr lvl="1"/>
            <a:r>
              <a:rPr lang="sl-SI" b="1" dirty="0"/>
              <a:t>Delite svoje izkušnje in novo znanje</a:t>
            </a:r>
            <a:br>
              <a:rPr lang="sl-SI" b="1" dirty="0"/>
            </a:br>
            <a:r>
              <a:rPr lang="sl-SI" dirty="0"/>
              <a:t>s svojimi dijaki in dijakinjami, kolegi in kolegicami, in splošno javnostjo.</a:t>
            </a:r>
          </a:p>
          <a:p>
            <a:pPr lvl="1"/>
            <a:endParaRPr lang="sl-SI" dirty="0"/>
          </a:p>
          <a:p>
            <a:pPr lvl="1"/>
            <a:r>
              <a:rPr lang="sl-SI" b="1" dirty="0"/>
              <a:t>Bodite ambasadorji znanosti in inženirstva </a:t>
            </a:r>
            <a:r>
              <a:rPr lang="sl-SI" dirty="0"/>
              <a:t>(sploh v kontekstu moderne fizike).</a:t>
            </a:r>
          </a:p>
          <a:p>
            <a:pPr lvl="1"/>
            <a:endParaRPr lang="sl-SI" dirty="0"/>
          </a:p>
          <a:p>
            <a:pPr lvl="1"/>
            <a:r>
              <a:rPr lang="sl-SI" b="1" dirty="0"/>
              <a:t>Sodelujte, sprašujte, raziskujte!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Domača naloga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September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Anja Kranjc Horvat | Kako </a:t>
            </a:r>
            <a:r>
              <a:rPr lang="en-US" dirty="0" err="1"/>
              <a:t>naprej</a:t>
            </a:r>
            <a:r>
              <a:rPr lang="en-US" dirty="0"/>
              <a:t>?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9" name="Picture 8" descr="A group of people posing for a photo&#10;&#10;AI-generated content may be incorrect.">
            <a:extLst>
              <a:ext uri="{FF2B5EF4-FFF2-40B4-BE49-F238E27FC236}">
                <a16:creationId xmlns:a16="http://schemas.microsoft.com/office/drawing/2014/main" id="{C8B3A2AE-0155-084D-CD1E-2B951EA06A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0282" y="750856"/>
            <a:ext cx="7141717" cy="5356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146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7F7C948-9EAD-C8F1-3933-C8FFCA8367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Obisk CERNa s šolo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E152B4-129F-695B-0B15-55446A464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September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6EB8C8-8644-EC69-36AF-A6D6D41C7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Anja Kranjc Horvat | Kako naprej?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BE5676-269A-CCD1-A139-E95D23352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" name="Picture 9" descr="A group of people looking at a display&#10;&#10;AI-generated content may be incorrect.">
            <a:hlinkClick r:id="rId2"/>
            <a:extLst>
              <a:ext uri="{FF2B5EF4-FFF2-40B4-BE49-F238E27FC236}">
                <a16:creationId xmlns:a16="http://schemas.microsoft.com/office/drawing/2014/main" id="{D785AC3A-D8B1-48ED-9CCD-1C739A59492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4994"/>
          <a:stretch>
            <a:fillRect/>
          </a:stretch>
        </p:blipFill>
        <p:spPr>
          <a:xfrm>
            <a:off x="0" y="1269999"/>
            <a:ext cx="12192000" cy="6096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872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FFAE44-9023-8BB4-C25D-581D382110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E807AE6-30AE-B584-21D7-6A44353311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dirty="0"/>
              <a:t>Cena: </a:t>
            </a:r>
            <a:r>
              <a:rPr lang="sl-SI" b="0" dirty="0"/>
              <a:t>Obisk je brezplačen (prevoz in prenočišče nista vključena)</a:t>
            </a:r>
            <a:endParaRPr lang="sl-SI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dirty="0"/>
              <a:t>Čas prijave: </a:t>
            </a:r>
            <a:r>
              <a:rPr lang="sl-SI" b="0" dirty="0">
                <a:solidFill>
                  <a:srgbClr val="FF0000"/>
                </a:solidFill>
              </a:rPr>
              <a:t>9 mesecev </a:t>
            </a:r>
            <a:r>
              <a:rPr lang="sl-SI" b="0" dirty="0"/>
              <a:t>pred željenim datumom!!</a:t>
            </a:r>
            <a:endParaRPr lang="sl-SI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dirty="0"/>
              <a:t>Velikost skupine: </a:t>
            </a:r>
            <a:r>
              <a:rPr lang="sl-SI" b="0" dirty="0"/>
              <a:t>12 – 48 obiskovalcev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dirty="0"/>
              <a:t>Starost skupine: </a:t>
            </a:r>
            <a:r>
              <a:rPr lang="sl-SI" b="0" dirty="0"/>
              <a:t>8+ (je pa lažje če so vsi 16+)</a:t>
            </a:r>
            <a:endParaRPr lang="sl-SI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dirty="0"/>
              <a:t>Možna vsebina obiska: </a:t>
            </a:r>
            <a:r>
              <a:rPr lang="sl-SI" b="0" dirty="0"/>
              <a:t>ogled Science Gateway, vodeni ogledi, delavnice</a:t>
            </a:r>
          </a:p>
          <a:p>
            <a:endParaRPr lang="sl-SI" dirty="0"/>
          </a:p>
          <a:p>
            <a:r>
              <a:rPr lang="sl-SI" dirty="0"/>
              <a:t>Pomembne dodatne informacije: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dirty="0"/>
              <a:t>Odjava je brezplačna! </a:t>
            </a:r>
            <a:r>
              <a:rPr lang="sl-SI" b="0" dirty="0"/>
              <a:t>Raje rezervirajte in kasneje odpovejte, kot da čakate predolgo časa.</a:t>
            </a:r>
            <a:endParaRPr lang="sl-SI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dirty="0"/>
              <a:t>Jezik: slovenščina</a:t>
            </a:r>
            <a:r>
              <a:rPr lang="sl-SI" b="0" dirty="0"/>
              <a:t> vam bo v resnici koristil.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dirty="0"/>
              <a:t>Rezervirajte sami</a:t>
            </a:r>
            <a:r>
              <a:rPr lang="sl-SI" b="0" dirty="0"/>
              <a:t>, rezervacije s strani turističnih agencij so lahko problematične.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dirty="0"/>
              <a:t>Sporočite vašim najljubšim CERNovcem </a:t>
            </a:r>
            <a:r>
              <a:rPr lang="sl-SI" dirty="0">
                <a:sym typeface="Wingdings" panose="05000000000000000000" pitchFamily="2" charset="2"/>
              </a:rPr>
              <a:t>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90F5D7D-7EC8-5570-0CDA-B5F16F9FD3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Obisk CERNa s šolo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BC39BA-69DD-802E-3F63-E10F5834D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September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906FA1-56D4-2090-B855-F805A73ED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Anja Kranjc Horvat | Kako naprej?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D34715-122A-EE5E-A516-42F1EE1FE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0453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B88D44-B391-44DC-B222-7DB86BDECB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5BA3FC0-2FC4-63F4-A8BC-63F81954C2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Vpeljava CERNa v šolo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5E7E8B-2B68-65D8-4DA1-7F8D7DD513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September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F40DB2-D7E3-0CAA-AFEC-31F782E23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Anja Kranjc Horvat | Kako naprej?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38E67A-70B0-32B9-A1EF-077B3F772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" name="Content Placeholder 9" descr="A wire in a circle&#10;&#10;AI-generated content may be incorrect.">
            <a:extLst>
              <a:ext uri="{FF2B5EF4-FFF2-40B4-BE49-F238E27FC236}">
                <a16:creationId xmlns:a16="http://schemas.microsoft.com/office/drawing/2014/main" id="{85022B92-E225-FC3F-4EA4-FDF5DBF91B2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2329378"/>
            <a:ext cx="2413000" cy="2101321"/>
          </a:xfrm>
        </p:spPr>
      </p:pic>
      <p:pic>
        <p:nvPicPr>
          <p:cNvPr id="12" name="Picture 11" descr="A long curved object with red and black parts&#10;&#10;AI-generated content may be incorrect.">
            <a:extLst>
              <a:ext uri="{FF2B5EF4-FFF2-40B4-BE49-F238E27FC236}">
                <a16:creationId xmlns:a16="http://schemas.microsoft.com/office/drawing/2014/main" id="{6D221FD4-C954-76A9-4F0B-645B799A0B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3002" y="2329378"/>
            <a:ext cx="3742266" cy="2105025"/>
          </a:xfrm>
          <a:prstGeom prst="rect">
            <a:avLst/>
          </a:prstGeom>
        </p:spPr>
      </p:pic>
      <p:pic>
        <p:nvPicPr>
          <p:cNvPr id="14" name="Picture 13" descr="A white board game with a question mark&#10;&#10;AI-generated content may be incorrect.">
            <a:extLst>
              <a:ext uri="{FF2B5EF4-FFF2-40B4-BE49-F238E27FC236}">
                <a16:creationId xmlns:a16="http://schemas.microsoft.com/office/drawing/2014/main" id="{8BBBB7A5-52DC-7239-A311-2C162316A3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8877" y="2333083"/>
            <a:ext cx="3986694" cy="2101320"/>
          </a:xfrm>
          <a:prstGeom prst="rect">
            <a:avLst/>
          </a:prstGeom>
        </p:spPr>
      </p:pic>
      <p:sp>
        <p:nvSpPr>
          <p:cNvPr id="15" name="Content Placeholder 1">
            <a:hlinkClick r:id="rId5"/>
            <a:extLst>
              <a:ext uri="{FF2B5EF4-FFF2-40B4-BE49-F238E27FC236}">
                <a16:creationId xmlns:a16="http://schemas.microsoft.com/office/drawing/2014/main" id="{57C70A98-6DB9-DC7A-B40F-C0263A3E2080}"/>
              </a:ext>
            </a:extLst>
          </p:cNvPr>
          <p:cNvSpPr txBox="1">
            <a:spLocks/>
          </p:cNvSpPr>
          <p:nvPr/>
        </p:nvSpPr>
        <p:spPr>
          <a:xfrm>
            <a:off x="4834466" y="5358312"/>
            <a:ext cx="2523067" cy="52493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l-SI" sz="2800" dirty="0"/>
              <a:t>cern.ch/per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D482499-E21C-D8C9-CF37-04AD04141D0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40883" y="2333083"/>
            <a:ext cx="3751117" cy="2105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2391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CF1BC91-CCC8-D3B2-9FED-0D543C4354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 anchor="t">
            <a:normAutofit/>
          </a:bodyPr>
          <a:lstStyle/>
          <a:p>
            <a:r>
              <a:rPr lang="sl-SI" dirty="0"/>
              <a:t>Vpeljava CERNa v šolo</a:t>
            </a: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DFDB2CF-5609-A97F-CBD4-5D42969C19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>
            <a:normAutofit/>
          </a:bodyPr>
          <a:lstStyle/>
          <a:p>
            <a:r>
              <a:rPr lang="sl-SI" dirty="0"/>
              <a:t>International Masterclasses</a:t>
            </a:r>
            <a:endParaRPr lang="en-GB" dirty="0"/>
          </a:p>
        </p:txBody>
      </p:sp>
      <p:pic>
        <p:nvPicPr>
          <p:cNvPr id="15" name="Content Placeholder 14">
            <a:hlinkClick r:id="rId2"/>
            <a:extLst>
              <a:ext uri="{FF2B5EF4-FFF2-40B4-BE49-F238E27FC236}">
                <a16:creationId xmlns:a16="http://schemas.microsoft.com/office/drawing/2014/main" id="{6A0BD611-375D-72C3-2E39-89914FF08F3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rcRect l="2966" r="2" b="2"/>
          <a:stretch>
            <a:fillRect/>
          </a:stretch>
        </p:blipFill>
        <p:spPr>
          <a:xfrm>
            <a:off x="407987" y="2427287"/>
            <a:ext cx="5616575" cy="3762376"/>
          </a:xfrm>
          <a:prstGeom prst="rect">
            <a:avLst/>
          </a:prstGeom>
          <a:noFill/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DEBCD80-5DAF-0EAD-6C46-043264136F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>
            <a:normAutofit/>
          </a:bodyPr>
          <a:lstStyle/>
          <a:p>
            <a:r>
              <a:rPr lang="sl-SI" dirty="0"/>
              <a:t>Open Data Portal</a:t>
            </a:r>
            <a:endParaRPr lang="en-GB" dirty="0"/>
          </a:p>
        </p:txBody>
      </p:sp>
      <p:pic>
        <p:nvPicPr>
          <p:cNvPr id="13" name="Content Placeholder 12">
            <a:hlinkClick r:id="rId4"/>
            <a:extLst>
              <a:ext uri="{FF2B5EF4-FFF2-40B4-BE49-F238E27FC236}">
                <a16:creationId xmlns:a16="http://schemas.microsoft.com/office/drawing/2014/main" id="{5F53D74B-6B35-6479-F2B2-06E917CA60E7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5"/>
          <a:srcRect r="3" b="12364"/>
          <a:stretch>
            <a:fillRect/>
          </a:stretch>
        </p:blipFill>
        <p:spPr>
          <a:xfrm>
            <a:off x="6172200" y="2427287"/>
            <a:ext cx="5611813" cy="3762376"/>
          </a:xfrm>
          <a:prstGeom prst="rect">
            <a:avLst/>
          </a:prstGeom>
          <a:noFill/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B5369-9E78-9AEE-5F19-D8C567E0DC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10 September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4F7768-2DFB-20C3-300D-D12308CD4C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Anja Kranjc Horvat | Kako naprej?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CB3623-D58A-84D2-305A-616A0AAA3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7549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7534E8-CEEA-6548-B940-7DD3656CF4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Dijakinje in dijaki v CERNu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BAAF65-563B-D844-B158-68E83CEEBA49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</p:spPr>
        <p:txBody>
          <a:bodyPr/>
          <a:lstStyle/>
          <a:p>
            <a:r>
              <a:rPr lang="sl-SI" dirty="0"/>
              <a:t>CERN-Solvay</a:t>
            </a:r>
            <a:br>
              <a:rPr lang="sl-SI" dirty="0"/>
            </a:br>
            <a:r>
              <a:rPr lang="sl-SI" dirty="0"/>
              <a:t>Education Programme</a:t>
            </a:r>
            <a:endParaRPr lang="en-US" dirty="0"/>
          </a:p>
        </p:txBody>
      </p:sp>
      <p:pic>
        <p:nvPicPr>
          <p:cNvPr id="15" name="Picture Placeholder 14" descr="A group of people working on a project&#10;&#10;AI-generated content may be incorrect.">
            <a:hlinkClick r:id="rId2"/>
            <a:extLst>
              <a:ext uri="{FF2B5EF4-FFF2-40B4-BE49-F238E27FC236}">
                <a16:creationId xmlns:a16="http://schemas.microsoft.com/office/drawing/2014/main" id="{7BF5C854-C436-5BFF-6970-E2D58198D133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3"/>
          <a:srcRect l="12059" r="12059"/>
          <a:stretch>
            <a:fillRect/>
          </a:stretch>
        </p:blipFill>
        <p:spPr>
          <a:xfrm>
            <a:off x="4116388" y="2732088"/>
            <a:ext cx="3959225" cy="3478212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B5BA1D-8612-CB45-9C79-C6D28934A2B0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10 September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D9EA3C-20DF-1049-BAC8-38F8E1799400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Anja Kranjc Horvat | Kako naprej?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A85407-B5DD-464D-84B5-FDBF59A39EA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0E73C96-09EA-B04E-BD06-4E6632EB656F}"/>
              </a:ext>
            </a:extLst>
          </p:cNvPr>
          <p:cNvSpPr>
            <a:spLocks noGrp="1"/>
          </p:cNvSpPr>
          <p:nvPr>
            <p:ph type="body" idx="20"/>
          </p:nvPr>
        </p:nvSpPr>
        <p:spPr/>
        <p:txBody>
          <a:bodyPr/>
          <a:lstStyle/>
          <a:p>
            <a:r>
              <a:rPr lang="sl-SI" dirty="0"/>
              <a:t>Beamline 4 Schools</a:t>
            </a:r>
            <a:endParaRPr lang="en-US" dirty="0"/>
          </a:p>
        </p:txBody>
      </p:sp>
      <p:pic>
        <p:nvPicPr>
          <p:cNvPr id="13" name="Picture Placeholder 12" descr="A group of people wearing hard hats&#10;&#10;AI-generated content may be incorrect.">
            <a:hlinkClick r:id="rId4"/>
            <a:extLst>
              <a:ext uri="{FF2B5EF4-FFF2-40B4-BE49-F238E27FC236}">
                <a16:creationId xmlns:a16="http://schemas.microsoft.com/office/drawing/2014/main" id="{DBDBC213-F8B9-6778-7516-946A8CFF77E3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>
          <a:blip r:embed="rId5"/>
          <a:srcRect l="12040" r="12040"/>
          <a:stretch>
            <a:fillRect/>
          </a:stretch>
        </p:blipFill>
        <p:spPr/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3501A17-4615-5B44-971C-F00D2FF0DCF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</p:spPr>
        <p:txBody>
          <a:bodyPr/>
          <a:lstStyle/>
          <a:p>
            <a:r>
              <a:rPr lang="sl-SI" dirty="0"/>
              <a:t>Particle Physics Course</a:t>
            </a:r>
            <a:endParaRPr lang="en-US" dirty="0"/>
          </a:p>
        </p:txBody>
      </p:sp>
      <p:pic>
        <p:nvPicPr>
          <p:cNvPr id="17" name="Picture Placeholder 16" descr="A collage of a person&#10;&#10;AI-generated content may be incorrect.">
            <a:hlinkClick r:id="rId6"/>
            <a:extLst>
              <a:ext uri="{FF2B5EF4-FFF2-40B4-BE49-F238E27FC236}">
                <a16:creationId xmlns:a16="http://schemas.microsoft.com/office/drawing/2014/main" id="{B10C9FE2-5347-0037-E50C-8BB939250725}"/>
              </a:ext>
            </a:extLst>
          </p:cNvPr>
          <p:cNvPicPr>
            <a:picLocks noGrp="1" noChangeAspect="1"/>
          </p:cNvPicPr>
          <p:nvPr>
            <p:ph type="pic" sz="quarter" idx="23"/>
          </p:nvPr>
        </p:nvPicPr>
        <p:blipFill>
          <a:blip r:embed="rId7"/>
          <a:srcRect l="17971" r="17971"/>
          <a:stretch>
            <a:fillRect/>
          </a:stretch>
        </p:blipFill>
        <p:spPr>
          <a:xfrm>
            <a:off x="8232775" y="1601788"/>
            <a:ext cx="3959225" cy="3476625"/>
          </a:xfrm>
        </p:spPr>
      </p:pic>
    </p:spTree>
    <p:extLst>
      <p:ext uri="{BB962C8B-B14F-4D97-AF65-F5344CB8AC3E}">
        <p14:creationId xmlns:p14="http://schemas.microsoft.com/office/powerpoint/2010/main" val="16769328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B4272FA9-C97E-A01C-098D-E99521E0E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Učiteljice in učitelji v CERNu</a:t>
            </a:r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F208E37-DD2B-72CA-6BA2-098B2FF99B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6145213" cy="4608512"/>
          </a:xfrm>
        </p:spPr>
        <p:txBody>
          <a:bodyPr/>
          <a:lstStyle/>
          <a:p>
            <a:r>
              <a:rPr lang="en-GB" dirty="0"/>
              <a:t>International High School Teacher Programme</a:t>
            </a:r>
            <a:br>
              <a:rPr lang="sl-SI" dirty="0"/>
            </a:br>
            <a:r>
              <a:rPr lang="en-GB" dirty="0">
                <a:solidFill>
                  <a:schemeClr val="accent2"/>
                </a:solidFill>
              </a:rPr>
              <a:t>5</a:t>
            </a:r>
            <a:r>
              <a:rPr lang="sl-SI" dirty="0">
                <a:solidFill>
                  <a:schemeClr val="accent2"/>
                </a:solidFill>
              </a:rPr>
              <a:t>.</a:t>
            </a:r>
            <a:r>
              <a:rPr lang="en-GB" dirty="0">
                <a:solidFill>
                  <a:schemeClr val="accent2"/>
                </a:solidFill>
              </a:rPr>
              <a:t> – 18</a:t>
            </a:r>
            <a:r>
              <a:rPr lang="sl-SI" dirty="0">
                <a:solidFill>
                  <a:schemeClr val="accent2"/>
                </a:solidFill>
              </a:rPr>
              <a:t>.</a:t>
            </a:r>
            <a:r>
              <a:rPr lang="en-GB" dirty="0">
                <a:solidFill>
                  <a:schemeClr val="accent2"/>
                </a:solidFill>
              </a:rPr>
              <a:t> </a:t>
            </a:r>
            <a:r>
              <a:rPr lang="sl-SI" dirty="0">
                <a:solidFill>
                  <a:schemeClr val="accent2"/>
                </a:solidFill>
              </a:rPr>
              <a:t>julij</a:t>
            </a:r>
            <a:r>
              <a:rPr lang="en-GB" dirty="0">
                <a:solidFill>
                  <a:schemeClr val="accent2"/>
                </a:solidFill>
              </a:rPr>
              <a:t> 2026</a:t>
            </a:r>
            <a:endParaRPr lang="sl-SI" dirty="0">
              <a:solidFill>
                <a:schemeClr val="accent2"/>
              </a:solidFill>
            </a:endParaRPr>
          </a:p>
          <a:p>
            <a:endParaRPr lang="sl-SI" dirty="0"/>
          </a:p>
          <a:p>
            <a:endParaRPr lang="sl-SI" dirty="0"/>
          </a:p>
          <a:p>
            <a:endParaRPr lang="en-GB" dirty="0"/>
          </a:p>
          <a:p>
            <a:r>
              <a:rPr lang="en-GB" dirty="0"/>
              <a:t>International Teacher Weeks Programme</a:t>
            </a:r>
            <a:br>
              <a:rPr lang="sl-SI" dirty="0"/>
            </a:br>
            <a:r>
              <a:rPr lang="en-GB" dirty="0">
                <a:solidFill>
                  <a:schemeClr val="accent2"/>
                </a:solidFill>
              </a:rPr>
              <a:t>2</a:t>
            </a:r>
            <a:r>
              <a:rPr lang="sl-SI" dirty="0">
                <a:solidFill>
                  <a:schemeClr val="accent2"/>
                </a:solidFill>
              </a:rPr>
              <a:t>.</a:t>
            </a:r>
            <a:r>
              <a:rPr lang="en-GB" dirty="0">
                <a:solidFill>
                  <a:schemeClr val="accent2"/>
                </a:solidFill>
              </a:rPr>
              <a:t> – 15</a:t>
            </a:r>
            <a:r>
              <a:rPr lang="sl-SI" dirty="0">
                <a:solidFill>
                  <a:schemeClr val="accent2"/>
                </a:solidFill>
              </a:rPr>
              <a:t>.</a:t>
            </a:r>
            <a:r>
              <a:rPr lang="en-GB" dirty="0">
                <a:solidFill>
                  <a:schemeClr val="accent2"/>
                </a:solidFill>
              </a:rPr>
              <a:t> </a:t>
            </a:r>
            <a:r>
              <a:rPr lang="sl-SI" dirty="0">
                <a:solidFill>
                  <a:schemeClr val="accent2"/>
                </a:solidFill>
              </a:rPr>
              <a:t>av</a:t>
            </a:r>
            <a:r>
              <a:rPr lang="en-GB" dirty="0">
                <a:solidFill>
                  <a:schemeClr val="accent2"/>
                </a:solidFill>
              </a:rPr>
              <a:t>gust 2026</a:t>
            </a:r>
          </a:p>
        </p:txBody>
      </p:sp>
      <p:pic>
        <p:nvPicPr>
          <p:cNvPr id="12" name="Content Placeholder 11" descr="A group of people posing for a photo&#10;&#10;AI-generated content may be incorrect.">
            <a:hlinkClick r:id="rId2"/>
            <a:extLst>
              <a:ext uri="{FF2B5EF4-FFF2-40B4-BE49-F238E27FC236}">
                <a16:creationId xmlns:a16="http://schemas.microsoft.com/office/drawing/2014/main" id="{94845DE8-0DD8-749C-3747-8677AC218B4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580187" y="1187715"/>
            <a:ext cx="5203429" cy="3468952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A6C53F-383C-355F-9D70-FFBBE0739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September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FB07C9-BF39-6FAC-22FE-9F994607D9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Anja Kranjc Horvat | Kako naprej?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71EEC0-22BE-0675-5250-0346F78A6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65B39DA-5C50-55ED-DFF6-C5C87D150DCC}"/>
              </a:ext>
            </a:extLst>
          </p:cNvPr>
          <p:cNvSpPr txBox="1"/>
          <p:nvPr/>
        </p:nvSpPr>
        <p:spPr>
          <a:xfrm>
            <a:off x="6553200" y="4802166"/>
            <a:ext cx="5208613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sl-SI" sz="1600" dirty="0"/>
              <a:t>Prijave na </a:t>
            </a:r>
            <a:r>
              <a:rPr lang="en-GB" sz="1600" dirty="0"/>
              <a:t>HST2026 &amp; ITW2026 </a:t>
            </a:r>
            <a:r>
              <a:rPr lang="sl-SI" sz="1600" dirty="0"/>
              <a:t>bodo odprte</a:t>
            </a:r>
            <a:br>
              <a:rPr lang="sl-SI" sz="1600" dirty="0"/>
            </a:br>
            <a:r>
              <a:rPr lang="en-GB" sz="1600" b="1" dirty="0"/>
              <a:t>1</a:t>
            </a:r>
            <a:r>
              <a:rPr lang="sl-SI" sz="1600" b="1" dirty="0"/>
              <a:t>.</a:t>
            </a:r>
            <a:r>
              <a:rPr lang="en-GB" sz="1600" b="1" dirty="0"/>
              <a:t> </a:t>
            </a:r>
            <a:r>
              <a:rPr lang="sl-SI" sz="1600" b="1" dirty="0"/>
              <a:t>n</a:t>
            </a:r>
            <a:r>
              <a:rPr lang="en-GB" sz="1600" b="1" dirty="0" err="1"/>
              <a:t>ovemb</a:t>
            </a:r>
            <a:r>
              <a:rPr lang="sl-SI" sz="1600" b="1" dirty="0"/>
              <a:t>er</a:t>
            </a:r>
            <a:r>
              <a:rPr lang="en-GB" sz="1600" b="1" dirty="0"/>
              <a:t> 2025 – 12</a:t>
            </a:r>
            <a:r>
              <a:rPr lang="sl-SI" sz="1600" b="1" dirty="0"/>
              <a:t>.</a:t>
            </a:r>
            <a:r>
              <a:rPr lang="en-GB" sz="1600" b="1" dirty="0"/>
              <a:t> </a:t>
            </a:r>
            <a:r>
              <a:rPr lang="sl-SI" sz="1600" b="1" dirty="0"/>
              <a:t>j</a:t>
            </a:r>
            <a:r>
              <a:rPr lang="en-GB" sz="1600" b="1" dirty="0" err="1"/>
              <a:t>anuar</a:t>
            </a:r>
            <a:r>
              <a:rPr lang="en-GB" sz="1600" b="1" dirty="0"/>
              <a:t> 2026</a:t>
            </a:r>
            <a:r>
              <a:rPr lang="en-GB" sz="1600" dirty="0"/>
              <a:t>!</a:t>
            </a:r>
          </a:p>
          <a:p>
            <a:pPr algn="ctr"/>
            <a:r>
              <a:rPr lang="en-GB" sz="1600" dirty="0" err="1"/>
              <a:t>teachers.cern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1048290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hlinkClick r:id="rId2"/>
            <a:extLst>
              <a:ext uri="{FF2B5EF4-FFF2-40B4-BE49-F238E27FC236}">
                <a16:creationId xmlns:a16="http://schemas.microsoft.com/office/drawing/2014/main" id="{2EA49319-3F3B-436B-6941-24BAC252DC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2122" y="1272223"/>
            <a:ext cx="6727755" cy="4608512"/>
          </a:xfrm>
          <a:prstGeom prst="rect">
            <a:avLst/>
          </a:prstGeom>
          <a:noFill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084985D-259F-B96C-966F-00A3005EC8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sl-SI" dirty="0"/>
              <a:t>Fizika izven CERNa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584763-D747-DE6C-262F-34ADC4AD4E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10 September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EDD8B6-B04C-11CF-884E-93CFAE567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Anja Kranjc Horvat | Kako naprej?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49A72-0882-C3FC-0285-B129B127C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1347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PPT_v2024</Template>
  <TotalTime>66</TotalTime>
  <Words>377</Words>
  <Application>Microsoft Office PowerPoint</Application>
  <PresentationFormat>Widescreen</PresentationFormat>
  <Paragraphs>73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Wingdings</vt:lpstr>
      <vt:lpstr>Office Theme</vt:lpstr>
      <vt:lpstr>Kako naprej?</vt:lpstr>
      <vt:lpstr>Domača naloga</vt:lpstr>
      <vt:lpstr>Obisk CERNa s šolo</vt:lpstr>
      <vt:lpstr>Obisk CERNa s šolo</vt:lpstr>
      <vt:lpstr>Vpeljava CERNa v šolo</vt:lpstr>
      <vt:lpstr>Vpeljava CERNa v šolo</vt:lpstr>
      <vt:lpstr>Dijakinje in dijaki v CERNu</vt:lpstr>
      <vt:lpstr>Učiteljice in učitelji v CERNu</vt:lpstr>
      <vt:lpstr>Fizika izven CERNa</vt:lpstr>
      <vt:lpstr>Fizika izven CERNa</vt:lpstr>
      <vt:lpstr>Pa do naslednjič!</vt:lpstr>
    </vt:vector>
  </TitlesOfParts>
  <Company>EPFL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Anja Kranjc Horvat</dc:creator>
  <cp:lastModifiedBy>Anja Kranjc Horvat</cp:lastModifiedBy>
  <cp:revision>1</cp:revision>
  <dcterms:created xsi:type="dcterms:W3CDTF">2025-09-10T10:18:49Z</dcterms:created>
  <dcterms:modified xsi:type="dcterms:W3CDTF">2025-09-10T11:25:24Z</dcterms:modified>
</cp:coreProperties>
</file>