
<file path=[Content_Types].xml><?xml version="1.0" encoding="utf-8"?>
<Types xmlns="http://schemas.openxmlformats.org/package/2006/content-types">
  <Default Extension="emf" ContentType="image/x-emf"/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ppm" ContentType="image/png"/>
  <Default Extension="rels" ContentType="application/vnd.openxmlformats-package.relationships+xml"/>
  <Default Extension="wdp" ContentType="image/vnd.ms-photo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1"/>
  </p:notesMasterIdLst>
  <p:sldIdLst>
    <p:sldId id="256" r:id="rId3"/>
    <p:sldId id="257" r:id="rId4"/>
    <p:sldId id="261" r:id="rId5"/>
    <p:sldId id="302" r:id="rId6"/>
    <p:sldId id="272" r:id="rId7"/>
    <p:sldId id="258" r:id="rId8"/>
    <p:sldId id="259" r:id="rId9"/>
    <p:sldId id="260" r:id="rId10"/>
    <p:sldId id="269" r:id="rId11"/>
    <p:sldId id="263" r:id="rId12"/>
    <p:sldId id="303" r:id="rId13"/>
    <p:sldId id="306" r:id="rId14"/>
    <p:sldId id="267" r:id="rId15"/>
    <p:sldId id="268" r:id="rId16"/>
    <p:sldId id="275" r:id="rId17"/>
    <p:sldId id="273" r:id="rId18"/>
    <p:sldId id="274" r:id="rId19"/>
    <p:sldId id="271" r:id="rId20"/>
    <p:sldId id="276" r:id="rId21"/>
    <p:sldId id="282" r:id="rId22"/>
    <p:sldId id="270" r:id="rId23"/>
    <p:sldId id="307" r:id="rId24"/>
    <p:sldId id="294" r:id="rId25"/>
    <p:sldId id="295" r:id="rId26"/>
    <p:sldId id="296" r:id="rId27"/>
    <p:sldId id="297" r:id="rId28"/>
    <p:sldId id="278" r:id="rId29"/>
    <p:sldId id="298" r:id="rId30"/>
    <p:sldId id="301" r:id="rId31"/>
    <p:sldId id="277" r:id="rId32"/>
    <p:sldId id="279" r:id="rId33"/>
    <p:sldId id="280" r:id="rId34"/>
    <p:sldId id="281" r:id="rId35"/>
    <p:sldId id="284" r:id="rId36"/>
    <p:sldId id="285" r:id="rId37"/>
    <p:sldId id="286" r:id="rId38"/>
    <p:sldId id="288" r:id="rId39"/>
    <p:sldId id="287" r:id="rId40"/>
    <p:sldId id="290" r:id="rId41"/>
    <p:sldId id="262" r:id="rId42"/>
    <p:sldId id="304" r:id="rId43"/>
    <p:sldId id="264" r:id="rId44"/>
    <p:sldId id="305" r:id="rId45"/>
    <p:sldId id="291" r:id="rId46"/>
    <p:sldId id="308" r:id="rId47"/>
    <p:sldId id="310" r:id="rId48"/>
    <p:sldId id="292" r:id="rId49"/>
    <p:sldId id="309" r:id="rId50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ACEFE90-628D-C1D2-9B82-ACE1735E0FF1}" name="Fortuna, Mark" initials="MF" userId="S::mf75174@student.uni-lj.si::fb0055ea-5214-496c-b1ae-b680e3d5aa7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010C"/>
    <a:srgbClr val="008F16"/>
    <a:srgbClr val="9F516A"/>
    <a:srgbClr val="FFE600"/>
    <a:srgbClr val="EAA5DE"/>
    <a:srgbClr val="DF9BBC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69975" autoAdjust="0"/>
  </p:normalViewPr>
  <p:slideViewPr>
    <p:cSldViewPr snapToGrid="0" showGuides="1">
      <p:cViewPr varScale="1">
        <p:scale>
          <a:sx n="90" d="100"/>
          <a:sy n="90" d="100"/>
        </p:scale>
        <p:origin x="104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microsoft.com/office/2018/10/relationships/authors" Target="authors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76C17-D301-43D9-B6C0-A55E76539CBA}" type="datetimeFigureOut">
              <a:rPr lang="LID4096" smtClean="0"/>
              <a:t>09/10/2025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AD737-8190-45DF-A193-1ECD2E9E34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43408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82479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</a:t>
            </a:r>
            <a:r>
              <a:rPr lang="en-US" dirty="0" err="1"/>
              <a:t>lbi</a:t>
            </a:r>
            <a:r>
              <a:rPr lang="en-US" dirty="0"/>
              <a:t> </a:t>
            </a:r>
            <a:r>
              <a:rPr lang="en-US" dirty="0" err="1"/>
              <a:t>najivno</a:t>
            </a:r>
            <a:r>
              <a:rPr lang="en-US" dirty="0"/>
              <a:t> </a:t>
            </a:r>
            <a:r>
              <a:rPr lang="en-US" dirty="0" err="1"/>
              <a:t>naredili</a:t>
            </a:r>
            <a:r>
              <a:rPr lang="en-US" dirty="0"/>
              <a:t> s </a:t>
            </a:r>
            <a:r>
              <a:rPr lang="en-US" dirty="0" err="1"/>
              <a:t>pospeševalnikom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Na </a:t>
            </a:r>
            <a:r>
              <a:rPr lang="en-US" dirty="0" err="1"/>
              <a:t>žalost</a:t>
            </a:r>
            <a:r>
              <a:rPr lang="en-US" dirty="0"/>
              <a:t> bi, </a:t>
            </a:r>
            <a:r>
              <a:rPr lang="en-US" dirty="0" err="1"/>
              <a:t>zaradi</a:t>
            </a:r>
            <a:r>
              <a:rPr lang="en-US" dirty="0"/>
              <a:t> </a:t>
            </a:r>
            <a:r>
              <a:rPr lang="en-US" dirty="0" err="1"/>
              <a:t>nizkega</a:t>
            </a:r>
            <a:r>
              <a:rPr lang="en-US" dirty="0"/>
              <a:t> </a:t>
            </a:r>
            <a:r>
              <a:rPr lang="en-US" dirty="0" err="1"/>
              <a:t>preseka</a:t>
            </a:r>
            <a:r>
              <a:rPr lang="en-US" dirty="0"/>
              <a:t> do </a:t>
            </a:r>
            <a:r>
              <a:rPr lang="en-US" dirty="0" err="1"/>
              <a:t>fuzije</a:t>
            </a:r>
            <a:r>
              <a:rPr lang="en-US" dirty="0"/>
              <a:t> </a:t>
            </a:r>
            <a:r>
              <a:rPr lang="en-US" dirty="0" err="1"/>
              <a:t>prišlo</a:t>
            </a:r>
            <a:r>
              <a:rPr lang="en-US" dirty="0"/>
              <a:t> le </a:t>
            </a:r>
            <a:r>
              <a:rPr lang="en-US" dirty="0" err="1"/>
              <a:t>vsak</a:t>
            </a:r>
            <a:r>
              <a:rPr lang="en-US" dirty="0"/>
              <a:t> 100 </a:t>
            </a:r>
            <a:r>
              <a:rPr lang="en-US" dirty="0" err="1"/>
              <a:t>miljonti</a:t>
            </a:r>
            <a:r>
              <a:rPr lang="en-US" dirty="0"/>
              <a:t> </a:t>
            </a:r>
            <a:r>
              <a:rPr lang="en-US" dirty="0" err="1"/>
              <a:t>trk</a:t>
            </a:r>
            <a:r>
              <a:rPr lang="en-US" dirty="0"/>
              <a:t>!!!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Večinoma</a:t>
            </a:r>
            <a:r>
              <a:rPr lang="en-US" dirty="0"/>
              <a:t> bi se </a:t>
            </a:r>
            <a:r>
              <a:rPr lang="en-US" dirty="0" err="1"/>
              <a:t>jedri</a:t>
            </a:r>
            <a:r>
              <a:rPr lang="en-US" dirty="0"/>
              <a:t> le </a:t>
            </a:r>
            <a:r>
              <a:rPr lang="en-US" dirty="0" err="1"/>
              <a:t>odbili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 </a:t>
            </a:r>
            <a:r>
              <a:rPr lang="en-US" dirty="0" err="1"/>
              <a:t>tem</a:t>
            </a:r>
            <a:r>
              <a:rPr lang="en-US" dirty="0"/>
              <a:t> </a:t>
            </a:r>
            <a:r>
              <a:rPr lang="en-US" dirty="0" err="1"/>
              <a:t>izgubimo</a:t>
            </a:r>
            <a:r>
              <a:rPr lang="en-US" dirty="0"/>
              <a:t> </a:t>
            </a:r>
            <a:r>
              <a:rPr lang="en-US" dirty="0" err="1"/>
              <a:t>energijo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delce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moramo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zbrati</a:t>
            </a:r>
            <a:r>
              <a:rPr lang="en-US" dirty="0">
                <a:sym typeface="Wingdings" panose="05000000000000000000" pitchFamily="2" charset="2"/>
              </a:rPr>
              <a:t> in </a:t>
            </a:r>
            <a:r>
              <a:rPr lang="en-US" dirty="0" err="1">
                <a:sym typeface="Wingdings" panose="05000000000000000000" pitchFamily="2" charset="2"/>
              </a:rPr>
              <a:t>znova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pospešiti</a:t>
            </a: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Veliko </a:t>
            </a:r>
            <a:r>
              <a:rPr lang="en-US" dirty="0" err="1">
                <a:sym typeface="Wingdings" panose="05000000000000000000" pitchFamily="2" charset="2"/>
              </a:rPr>
              <a:t>bolj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učinkovito</a:t>
            </a:r>
            <a:r>
              <a:rPr lang="en-US" dirty="0">
                <a:sym typeface="Wingdings" panose="05000000000000000000" pitchFamily="2" charset="2"/>
              </a:rPr>
              <a:t> bi </a:t>
            </a:r>
            <a:r>
              <a:rPr lang="en-US" dirty="0" err="1">
                <a:sym typeface="Wingdings" panose="05000000000000000000" pitchFamily="2" charset="2"/>
              </a:rPr>
              <a:t>bilo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če</a:t>
            </a:r>
            <a:r>
              <a:rPr lang="en-US" dirty="0">
                <a:sym typeface="Wingdings" panose="05000000000000000000" pitchFamily="2" charset="2"/>
              </a:rPr>
              <a:t> bi </a:t>
            </a:r>
            <a:r>
              <a:rPr lang="en-US" dirty="0" err="1">
                <a:sym typeface="Wingdings" panose="05000000000000000000" pitchFamily="2" charset="2"/>
              </a:rPr>
              <a:t>delci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nenehno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trkali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kot</a:t>
            </a:r>
            <a:r>
              <a:rPr lang="en-US" dirty="0">
                <a:sym typeface="Wingdings" panose="05000000000000000000" pitchFamily="2" charset="2"/>
              </a:rPr>
              <a:t> se to </a:t>
            </a:r>
            <a:r>
              <a:rPr lang="en-US" dirty="0" err="1">
                <a:sym typeface="Wingdings" panose="05000000000000000000" pitchFamily="2" charset="2"/>
              </a:rPr>
              <a:t>zgodi</a:t>
            </a:r>
            <a:r>
              <a:rPr lang="en-US" dirty="0">
                <a:sym typeface="Wingdings" panose="05000000000000000000" pitchFamily="2" charset="2"/>
              </a:rPr>
              <a:t> v </a:t>
            </a:r>
            <a:r>
              <a:rPr lang="en-US" dirty="0" err="1">
                <a:sym typeface="Wingdings" panose="05000000000000000000" pitchFamily="2" charset="2"/>
              </a:rPr>
              <a:t>plinu</a:t>
            </a: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No </a:t>
            </a:r>
            <a:r>
              <a:rPr lang="en-US" dirty="0" err="1">
                <a:sym typeface="Wingdings" panose="05000000000000000000" pitchFamily="2" charset="2"/>
              </a:rPr>
              <a:t>pri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teh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temperaturah</a:t>
            </a:r>
            <a:r>
              <a:rPr lang="en-US" dirty="0">
                <a:sym typeface="Wingdings" panose="05000000000000000000" pitchFamily="2" charset="2"/>
              </a:rPr>
              <a:t> oz. </a:t>
            </a:r>
            <a:r>
              <a:rPr lang="en-US" dirty="0" err="1">
                <a:sym typeface="Wingdings" panose="05000000000000000000" pitchFamily="2" charset="2"/>
              </a:rPr>
              <a:t>energijah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nimamo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plina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teveč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plazmo</a:t>
            </a: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Tudi </a:t>
            </a:r>
            <a:r>
              <a:rPr lang="en-US" dirty="0" err="1"/>
              <a:t>tisti</a:t>
            </a:r>
            <a:r>
              <a:rPr lang="en-US" dirty="0"/>
              <a:t>, ki </a:t>
            </a:r>
            <a:r>
              <a:rPr lang="en-US" dirty="0" err="1"/>
              <a:t>trčijo</a:t>
            </a:r>
            <a:r>
              <a:rPr lang="en-US" dirty="0"/>
              <a:t> in se ne </a:t>
            </a:r>
            <a:r>
              <a:rPr lang="en-US" dirty="0" err="1"/>
              <a:t>zlijejo</a:t>
            </a:r>
            <a:r>
              <a:rPr lang="en-US" dirty="0"/>
              <a:t> ne </a:t>
            </a:r>
            <a:r>
              <a:rPr lang="en-US" dirty="0" err="1"/>
              <a:t>uidejo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našega</a:t>
            </a:r>
            <a:r>
              <a:rPr lang="en-US" dirty="0"/>
              <a:t> Sistema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 err="1"/>
              <a:t>Visoke</a:t>
            </a:r>
            <a:r>
              <a:rPr lang="en-US" dirty="0"/>
              <a:t> temperature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plazme</a:t>
            </a:r>
            <a:r>
              <a:rPr lang="en-US" dirty="0">
                <a:sym typeface="Wingdings" panose="05000000000000000000" pitchFamily="2" charset="2"/>
              </a:rPr>
              <a:t> ne </a:t>
            </a:r>
            <a:r>
              <a:rPr lang="en-US" dirty="0" err="1">
                <a:sym typeface="Wingdings" panose="05000000000000000000" pitchFamily="2" charset="2"/>
              </a:rPr>
              <a:t>moramo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zadržati</a:t>
            </a:r>
            <a:r>
              <a:rPr lang="en-US" dirty="0">
                <a:sym typeface="Wingdings" panose="05000000000000000000" pitchFamily="2" charset="2"/>
              </a:rPr>
              <a:t> v </a:t>
            </a:r>
            <a:r>
              <a:rPr lang="en-US" dirty="0" err="1">
                <a:sym typeface="Wingdings" panose="05000000000000000000" pitchFamily="2" charset="2"/>
              </a:rPr>
              <a:t>trdni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posodi</a:t>
            </a:r>
            <a:r>
              <a:rPr lang="en-US" dirty="0">
                <a:sym typeface="Wingdings" panose="05000000000000000000" pitchFamily="2" charset="2"/>
              </a:rPr>
              <a:t>, ne da bi se ta </a:t>
            </a:r>
            <a:r>
              <a:rPr lang="en-US" dirty="0" err="1">
                <a:sym typeface="Wingdings" panose="05000000000000000000" pitchFamily="2" charset="2"/>
              </a:rPr>
              <a:t>stalila</a:t>
            </a:r>
            <a:endParaRPr lang="en-US" dirty="0">
              <a:sym typeface="Wingdings" panose="05000000000000000000" pitchFamily="2" charset="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Na </a:t>
            </a:r>
            <a:r>
              <a:rPr lang="en-US" dirty="0" err="1">
                <a:sym typeface="Wingdings" panose="05000000000000000000" pitchFamily="2" charset="2"/>
              </a:rPr>
              <a:t>soncu</a:t>
            </a:r>
            <a:r>
              <a:rPr lang="en-US" dirty="0">
                <a:sym typeface="Wingdings" panose="05000000000000000000" pitchFamily="2" charset="2"/>
              </a:rPr>
              <a:t> to </a:t>
            </a:r>
            <a:r>
              <a:rPr lang="en-US" dirty="0" err="1">
                <a:sym typeface="Wingdings" panose="05000000000000000000" pitchFamily="2" charset="2"/>
              </a:rPr>
              <a:t>ni</a:t>
            </a:r>
            <a:r>
              <a:rPr lang="en-US" dirty="0">
                <a:sym typeface="Wingdings" panose="05000000000000000000" pitchFamily="2" charset="2"/>
              </a:rPr>
              <a:t> problem (NASLEDNJI)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11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87210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Posoda</a:t>
            </a:r>
            <a:r>
              <a:rPr lang="en-US" dirty="0"/>
              <a:t>, ki </a:t>
            </a:r>
            <a:r>
              <a:rPr lang="en-US" dirty="0" err="1"/>
              <a:t>zadržuje</a:t>
            </a:r>
            <a:r>
              <a:rPr lang="en-US" dirty="0"/>
              <a:t> </a:t>
            </a:r>
            <a:r>
              <a:rPr lang="en-US" dirty="0" err="1"/>
              <a:t>plazmo</a:t>
            </a:r>
            <a:r>
              <a:rPr lang="en-US" dirty="0"/>
              <a:t> je </a:t>
            </a:r>
            <a:r>
              <a:rPr lang="en-US" dirty="0" err="1"/>
              <a:t>tudi</a:t>
            </a:r>
            <a:r>
              <a:rPr lang="en-US" dirty="0"/>
              <a:t> </a:t>
            </a:r>
            <a:r>
              <a:rPr lang="en-US" dirty="0" err="1"/>
              <a:t>plazma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V </a:t>
            </a:r>
            <a:r>
              <a:rPr lang="en-US" dirty="0" err="1"/>
              <a:t>grobem</a:t>
            </a:r>
            <a:r>
              <a:rPr lang="en-US" dirty="0"/>
              <a:t>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sonce</a:t>
            </a:r>
            <a:r>
              <a:rPr lang="en-US" dirty="0"/>
              <a:t> </a:t>
            </a:r>
            <a:r>
              <a:rPr lang="en-US" dirty="0" err="1"/>
              <a:t>opišemo</a:t>
            </a:r>
            <a:r>
              <a:rPr lang="en-US" dirty="0"/>
              <a:t> v </a:t>
            </a:r>
            <a:r>
              <a:rPr lang="en-US" dirty="0" err="1"/>
              <a:t>dveh</a:t>
            </a:r>
            <a:r>
              <a:rPr lang="en-US" dirty="0"/>
              <a:t> </a:t>
            </a:r>
            <a:r>
              <a:rPr lang="en-US" dirty="0" err="1"/>
              <a:t>slojih</a:t>
            </a:r>
            <a:r>
              <a:rPr lang="en-US" dirty="0"/>
              <a:t>: </a:t>
            </a:r>
            <a:r>
              <a:rPr lang="en-US" dirty="0" err="1"/>
              <a:t>sredica</a:t>
            </a:r>
            <a:r>
              <a:rPr lang="en-US" dirty="0"/>
              <a:t>, </a:t>
            </a:r>
            <a:r>
              <a:rPr lang="en-US" dirty="0" err="1"/>
              <a:t>kjer</a:t>
            </a:r>
            <a:r>
              <a:rPr lang="en-US" dirty="0"/>
              <a:t> pride do </a:t>
            </a:r>
            <a:r>
              <a:rPr lang="en-US" dirty="0" err="1"/>
              <a:t>fuzije</a:t>
            </a:r>
            <a:r>
              <a:rPr lang="en-US" dirty="0"/>
              <a:t> in </a:t>
            </a:r>
            <a:r>
              <a:rPr lang="en-US" dirty="0" err="1"/>
              <a:t>vse</a:t>
            </a:r>
            <a:r>
              <a:rPr lang="en-US" dirty="0"/>
              <a:t> </a:t>
            </a:r>
            <a:r>
              <a:rPr lang="en-US" dirty="0" err="1"/>
              <a:t>okrog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</a:t>
            </a:r>
            <a:r>
              <a:rPr lang="en-US" dirty="0" err="1"/>
              <a:t>kar</a:t>
            </a:r>
            <a:r>
              <a:rPr lang="en-US" dirty="0"/>
              <a:t> je </a:t>
            </a:r>
            <a:r>
              <a:rPr lang="en-US" dirty="0" err="1"/>
              <a:t>okrog</a:t>
            </a:r>
            <a:r>
              <a:rPr lang="en-US" dirty="0"/>
              <a:t> </a:t>
            </a:r>
            <a:r>
              <a:rPr lang="en-US" dirty="0" err="1"/>
              <a:t>stiska</a:t>
            </a:r>
            <a:r>
              <a:rPr lang="en-US" dirty="0"/>
              <a:t> </a:t>
            </a:r>
            <a:r>
              <a:rPr lang="en-US" dirty="0" err="1"/>
              <a:t>sredico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ravnovesje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fuzijskega</a:t>
            </a:r>
            <a:r>
              <a:rPr lang="en-US" dirty="0">
                <a:sym typeface="Wingdings" panose="05000000000000000000" pitchFamily="2" charset="2"/>
              </a:rPr>
              <a:t> in </a:t>
            </a:r>
            <a:r>
              <a:rPr lang="en-US" dirty="0" err="1">
                <a:sym typeface="Wingdings" panose="05000000000000000000" pitchFamily="2" charset="2"/>
              </a:rPr>
              <a:t>gravitacijskega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tlaka</a:t>
            </a: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Tako je v </a:t>
            </a:r>
            <a:r>
              <a:rPr lang="en-US" dirty="0" err="1">
                <a:sym typeface="Wingdings" panose="05000000000000000000" pitchFamily="2" charset="2"/>
              </a:rPr>
              <a:t>sredici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lahko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dovolj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vroče</a:t>
            </a:r>
            <a:r>
              <a:rPr lang="en-US" dirty="0">
                <a:sym typeface="Wingdings" panose="05000000000000000000" pitchFamily="2" charset="2"/>
              </a:rPr>
              <a:t>, da tam pride do </a:t>
            </a:r>
            <a:r>
              <a:rPr lang="en-US" dirty="0" err="1">
                <a:sym typeface="Wingdings" panose="05000000000000000000" pitchFamily="2" charset="2"/>
              </a:rPr>
              <a:t>fuzije</a:t>
            </a: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Na </a:t>
            </a:r>
            <a:r>
              <a:rPr lang="en-US" dirty="0" err="1">
                <a:sym typeface="Wingdings" panose="05000000000000000000" pitchFamily="2" charset="2"/>
              </a:rPr>
              <a:t>zemlji</a:t>
            </a:r>
            <a:r>
              <a:rPr lang="en-US" dirty="0">
                <a:sym typeface="Wingdings" panose="05000000000000000000" pitchFamily="2" charset="2"/>
              </a:rPr>
              <a:t> to </a:t>
            </a:r>
            <a:r>
              <a:rPr lang="en-US" dirty="0" err="1">
                <a:sym typeface="Wingdings" panose="05000000000000000000" pitchFamily="2" charset="2"/>
              </a:rPr>
              <a:t>seveda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mogoče</a:t>
            </a: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Lahko</a:t>
            </a:r>
            <a:r>
              <a:rPr lang="en-US" dirty="0">
                <a:sym typeface="Wingdings" panose="05000000000000000000" pitchFamily="2" charset="2"/>
              </a:rPr>
              <a:t> pa </a:t>
            </a:r>
            <a:r>
              <a:rPr lang="en-US" dirty="0" err="1">
                <a:sym typeface="Wingdings" panose="05000000000000000000" pitchFamily="2" charset="2"/>
              </a:rPr>
              <a:t>namesto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gravitacijske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uporabimo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neko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drugo</a:t>
            </a:r>
            <a:r>
              <a:rPr lang="en-US" dirty="0">
                <a:sym typeface="Wingdings" panose="05000000000000000000" pitchFamily="2" charset="2"/>
              </a:rPr>
              <a:t> silo, ki </a:t>
            </a:r>
            <a:r>
              <a:rPr lang="en-US" dirty="0" err="1">
                <a:sym typeface="Wingdings" panose="05000000000000000000" pitchFamily="2" charset="2"/>
              </a:rPr>
              <a:t>deluje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daljavo</a:t>
            </a:r>
            <a:r>
              <a:rPr lang="en-US" dirty="0">
                <a:sym typeface="Wingdings" panose="05000000000000000000" pitchFamily="2" charset="2"/>
              </a:rPr>
              <a:t> ... </a:t>
            </a:r>
            <a:r>
              <a:rPr lang="en-US" dirty="0" err="1">
                <a:sym typeface="Wingdings" panose="05000000000000000000" pitchFamily="2" charset="2"/>
              </a:rPr>
              <a:t>elektromagnetno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12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04219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Tako </a:t>
            </a:r>
            <a:r>
              <a:rPr lang="en-US" dirty="0" err="1"/>
              <a:t>magnetno</a:t>
            </a:r>
            <a:r>
              <a:rPr lang="en-US" dirty="0"/>
              <a:t> polje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naredimo</a:t>
            </a:r>
            <a:r>
              <a:rPr lang="en-US" dirty="0"/>
              <a:t> v </a:t>
            </a:r>
            <a:r>
              <a:rPr lang="en-US" dirty="0" err="1"/>
              <a:t>tuljavi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Ampak</a:t>
            </a:r>
            <a:r>
              <a:rPr lang="en-US" dirty="0"/>
              <a:t> ...</a:t>
            </a:r>
          </a:p>
          <a:p>
            <a:r>
              <a:rPr lang="en-US" dirty="0" err="1"/>
              <a:t>Če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delec</a:t>
            </a:r>
            <a:r>
              <a:rPr lang="en-US" dirty="0"/>
              <a:t> </a:t>
            </a:r>
            <a:r>
              <a:rPr lang="en-US" dirty="0" err="1"/>
              <a:t>vzporedno</a:t>
            </a:r>
            <a:r>
              <a:rPr lang="en-US" dirty="0"/>
              <a:t> </a:t>
            </a:r>
            <a:r>
              <a:rPr lang="en-US" dirty="0" err="1"/>
              <a:t>komponento</a:t>
            </a:r>
            <a:r>
              <a:rPr lang="en-US" dirty="0"/>
              <a:t> </a:t>
            </a:r>
            <a:r>
              <a:rPr lang="en-US" dirty="0" err="1"/>
              <a:t>hitrosti</a:t>
            </a:r>
            <a:r>
              <a:rPr lang="en-US" dirty="0"/>
              <a:t>, se </a:t>
            </a:r>
            <a:r>
              <a:rPr lang="en-US" dirty="0" err="1"/>
              <a:t>bo</a:t>
            </a:r>
            <a:r>
              <a:rPr lang="en-US" dirty="0"/>
              <a:t> </a:t>
            </a:r>
            <a:r>
              <a:rPr lang="en-US" dirty="0" err="1"/>
              <a:t>gibal</a:t>
            </a:r>
            <a:r>
              <a:rPr lang="en-US" dirty="0"/>
              <a:t> v </a:t>
            </a:r>
            <a:r>
              <a:rPr lang="en-US" dirty="0" err="1"/>
              <a:t>vijačnici</a:t>
            </a:r>
            <a:r>
              <a:rPr lang="en-US" dirty="0"/>
              <a:t>. IN</a:t>
            </a:r>
          </a:p>
          <a:p>
            <a:r>
              <a:rPr lang="en-US" dirty="0" err="1"/>
              <a:t>Če</a:t>
            </a:r>
            <a:r>
              <a:rPr lang="en-US" dirty="0"/>
              <a:t> je </a:t>
            </a:r>
            <a:r>
              <a:rPr lang="en-US" dirty="0" err="1"/>
              <a:t>tuljava</a:t>
            </a:r>
            <a:r>
              <a:rPr lang="en-US" dirty="0"/>
              <a:t> </a:t>
            </a:r>
            <a:r>
              <a:rPr lang="en-US" dirty="0" err="1"/>
              <a:t>odprta</a:t>
            </a:r>
            <a:r>
              <a:rPr lang="en-US" dirty="0"/>
              <a:t> </a:t>
            </a:r>
            <a:r>
              <a:rPr lang="en-US" dirty="0" err="1"/>
              <a:t>nam</a:t>
            </a:r>
            <a:r>
              <a:rPr lang="en-US" dirty="0"/>
              <a:t> </a:t>
            </a:r>
            <a:r>
              <a:rPr lang="en-US" dirty="0" err="1"/>
              <a:t>bo</a:t>
            </a:r>
            <a:r>
              <a:rPr lang="en-US" dirty="0"/>
              <a:t> </a:t>
            </a:r>
            <a:r>
              <a:rPr lang="en-US" dirty="0" err="1"/>
              <a:t>delec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nje</a:t>
            </a:r>
            <a:r>
              <a:rPr lang="en-US" dirty="0"/>
              <a:t> </a:t>
            </a:r>
            <a:r>
              <a:rPr lang="en-US" dirty="0" err="1"/>
              <a:t>pobegnil</a:t>
            </a:r>
            <a:endParaRPr lang="en-US" dirty="0"/>
          </a:p>
          <a:p>
            <a:endParaRPr lang="en-US" dirty="0"/>
          </a:p>
          <a:p>
            <a:r>
              <a:rPr lang="en-US" dirty="0"/>
              <a:t>Kar </a:t>
            </a:r>
            <a:r>
              <a:rPr lang="en-US" dirty="0" err="1"/>
              <a:t>moramo</a:t>
            </a:r>
            <a:r>
              <a:rPr lang="en-US" dirty="0"/>
              <a:t> </a:t>
            </a:r>
            <a:r>
              <a:rPr lang="en-US" dirty="0" err="1"/>
              <a:t>narediti</a:t>
            </a:r>
            <a:r>
              <a:rPr lang="en-US" dirty="0"/>
              <a:t> je, da </a:t>
            </a:r>
          </a:p>
          <a:p>
            <a:r>
              <a:rPr lang="en-US" dirty="0" err="1"/>
              <a:t>tuljavo</a:t>
            </a:r>
            <a:r>
              <a:rPr lang="en-US" dirty="0"/>
              <a:t> </a:t>
            </a:r>
            <a:r>
              <a:rPr lang="en-US" dirty="0" err="1"/>
              <a:t>sklenemo</a:t>
            </a:r>
            <a:r>
              <a:rPr lang="en-US" dirty="0"/>
              <a:t> (</a:t>
            </a:r>
            <a:r>
              <a:rPr lang="en-US" dirty="0" err="1"/>
              <a:t>naslednji</a:t>
            </a:r>
            <a:r>
              <a:rPr lang="en-US" dirty="0"/>
              <a:t> slide)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13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879494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 </a:t>
            </a:r>
            <a:r>
              <a:rPr lang="en-US" dirty="0" err="1"/>
              <a:t>takem</a:t>
            </a:r>
            <a:r>
              <a:rPr lang="en-US" dirty="0"/>
              <a:t> </a:t>
            </a:r>
            <a:r>
              <a:rPr lang="en-US" dirty="0" err="1"/>
              <a:t>krožečem-vijačnem</a:t>
            </a:r>
            <a:r>
              <a:rPr lang="en-US" dirty="0"/>
              <a:t> </a:t>
            </a:r>
            <a:r>
              <a:rPr lang="en-US" dirty="0" err="1"/>
              <a:t>gibanju</a:t>
            </a:r>
            <a:r>
              <a:rPr lang="en-US" dirty="0"/>
              <a:t> pride do </a:t>
            </a:r>
            <a:r>
              <a:rPr lang="en-US" dirty="0" err="1"/>
              <a:t>odnašanja</a:t>
            </a:r>
            <a:r>
              <a:rPr lang="en-US" dirty="0"/>
              <a:t> </a:t>
            </a:r>
            <a:r>
              <a:rPr lang="en-US" dirty="0" err="1"/>
              <a:t>delcev</a:t>
            </a:r>
            <a:r>
              <a:rPr lang="en-US" dirty="0"/>
              <a:t> – </a:t>
            </a:r>
            <a:r>
              <a:rPr lang="en-US" dirty="0" err="1"/>
              <a:t>delce</a:t>
            </a:r>
            <a:r>
              <a:rPr lang="en-US" dirty="0"/>
              <a:t> </a:t>
            </a:r>
            <a:r>
              <a:rPr lang="en-US" dirty="0" err="1"/>
              <a:t>ločuje</a:t>
            </a:r>
            <a:r>
              <a:rPr lang="en-US" dirty="0"/>
              <a:t> </a:t>
            </a:r>
            <a:r>
              <a:rPr lang="en-US" dirty="0" err="1"/>
              <a:t>vertikalno</a:t>
            </a:r>
            <a:r>
              <a:rPr lang="en-US" dirty="0"/>
              <a:t> glede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njihov</a:t>
            </a:r>
            <a:r>
              <a:rPr lang="en-US" dirty="0"/>
              <a:t> </a:t>
            </a:r>
            <a:r>
              <a:rPr lang="en-US" dirty="0" err="1"/>
              <a:t>naboj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</a:t>
            </a:r>
            <a:r>
              <a:rPr lang="en-US" dirty="0" err="1"/>
              <a:t>preprečujemo</a:t>
            </a:r>
            <a:r>
              <a:rPr lang="en-US" dirty="0"/>
              <a:t> s </a:t>
            </a:r>
            <a:r>
              <a:rPr lang="en-US" dirty="0" err="1"/>
              <a:t>poloidalnimi</a:t>
            </a:r>
            <a:r>
              <a:rPr lang="en-US" dirty="0"/>
              <a:t> </a:t>
            </a:r>
            <a:r>
              <a:rPr lang="en-US" dirty="0" err="1"/>
              <a:t>magneti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14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45522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Pogledali</a:t>
            </a:r>
            <a:r>
              <a:rPr lang="en-US" dirty="0"/>
              <a:t> </a:t>
            </a:r>
            <a:r>
              <a:rPr lang="en-US" dirty="0" err="1"/>
              <a:t>smo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od </a:t>
            </a:r>
            <a:r>
              <a:rPr lang="en-US" dirty="0" err="1"/>
              <a:t>kod</a:t>
            </a:r>
            <a:r>
              <a:rPr lang="en-US" dirty="0"/>
              <a:t> pride </a:t>
            </a:r>
            <a:r>
              <a:rPr lang="en-US" dirty="0" err="1"/>
              <a:t>energija</a:t>
            </a:r>
            <a:r>
              <a:rPr lang="en-US" dirty="0"/>
              <a:t> </a:t>
            </a:r>
            <a:r>
              <a:rPr lang="en-US" dirty="0" err="1"/>
              <a:t>vezavna</a:t>
            </a:r>
            <a:r>
              <a:rPr lang="en-US" dirty="0"/>
              <a:t> </a:t>
            </a:r>
            <a:r>
              <a:rPr lang="en-US" dirty="0" err="1"/>
              <a:t>energija</a:t>
            </a:r>
            <a:r>
              <a:rPr lang="en-US" dirty="0"/>
              <a:t>, </a:t>
            </a:r>
            <a:r>
              <a:rPr lang="en-US" dirty="0" err="1"/>
              <a:t>katere</a:t>
            </a:r>
            <a:r>
              <a:rPr lang="en-US" dirty="0"/>
              <a:t> </a:t>
            </a:r>
            <a:r>
              <a:rPr lang="en-US" dirty="0" err="1"/>
              <a:t>reakcije</a:t>
            </a:r>
            <a:r>
              <a:rPr lang="en-US" dirty="0"/>
              <a:t> </a:t>
            </a:r>
            <a:r>
              <a:rPr lang="en-US" dirty="0" err="1"/>
              <a:t>bomo</a:t>
            </a:r>
            <a:r>
              <a:rPr lang="en-US" dirty="0"/>
              <a:t> </a:t>
            </a:r>
            <a:r>
              <a:rPr lang="en-US" dirty="0" err="1"/>
              <a:t>uporabili</a:t>
            </a:r>
            <a:r>
              <a:rPr lang="en-US" dirty="0"/>
              <a:t> in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bomo</a:t>
            </a:r>
            <a:r>
              <a:rPr lang="en-US" dirty="0"/>
              <a:t> </a:t>
            </a:r>
            <a:r>
              <a:rPr lang="en-US" dirty="0" err="1"/>
              <a:t>zadržali</a:t>
            </a:r>
            <a:r>
              <a:rPr lang="en-US" dirty="0"/>
              <a:t> </a:t>
            </a:r>
            <a:r>
              <a:rPr lang="en-US" dirty="0" err="1"/>
              <a:t>našo</a:t>
            </a:r>
            <a:r>
              <a:rPr lang="en-US" dirty="0"/>
              <a:t> </a:t>
            </a:r>
            <a:r>
              <a:rPr lang="en-US" dirty="0" err="1"/>
              <a:t>plazmo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Dosežemo</a:t>
            </a:r>
            <a:r>
              <a:rPr lang="en-US" dirty="0"/>
              <a:t> </a:t>
            </a:r>
            <a:r>
              <a:rPr lang="en-US" dirty="0" err="1"/>
              <a:t>fuzijo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Energija</a:t>
            </a:r>
            <a:r>
              <a:rPr lang="en-US" dirty="0"/>
              <a:t> se </a:t>
            </a:r>
            <a:r>
              <a:rPr lang="en-US" dirty="0" err="1"/>
              <a:t>sprosti</a:t>
            </a:r>
            <a:r>
              <a:rPr lang="en-US" dirty="0"/>
              <a:t> v </a:t>
            </a:r>
            <a:r>
              <a:rPr lang="en-US" dirty="0" err="1"/>
              <a:t>obliki</a:t>
            </a:r>
            <a:r>
              <a:rPr lang="en-US" dirty="0"/>
              <a:t> </a:t>
            </a:r>
            <a:r>
              <a:rPr lang="en-US" dirty="0" err="1"/>
              <a:t>kinetične</a:t>
            </a:r>
            <a:r>
              <a:rPr lang="en-US" dirty="0"/>
              <a:t> </a:t>
            </a:r>
            <a:r>
              <a:rPr lang="en-US" dirty="0" err="1"/>
              <a:t>energije</a:t>
            </a:r>
            <a:r>
              <a:rPr lang="en-US" dirty="0"/>
              <a:t> </a:t>
            </a:r>
            <a:r>
              <a:rPr lang="en-US" dirty="0" err="1"/>
              <a:t>nevtrona</a:t>
            </a:r>
            <a:r>
              <a:rPr lang="en-US" dirty="0"/>
              <a:t> in alfa </a:t>
            </a:r>
            <a:r>
              <a:rPr lang="en-US" dirty="0" err="1"/>
              <a:t>delca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Nevtrona</a:t>
            </a:r>
            <a:r>
              <a:rPr lang="en-US" dirty="0"/>
              <a:t> ne </a:t>
            </a:r>
            <a:r>
              <a:rPr lang="en-US" dirty="0" err="1"/>
              <a:t>bomo</a:t>
            </a:r>
            <a:r>
              <a:rPr lang="en-US" dirty="0"/>
              <a:t> </a:t>
            </a:r>
            <a:r>
              <a:rPr lang="en-US" dirty="0" err="1"/>
              <a:t>zadržali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Ta </a:t>
            </a:r>
            <a:r>
              <a:rPr lang="en-US" dirty="0" err="1"/>
              <a:t>bo</a:t>
            </a:r>
            <a:r>
              <a:rPr lang="en-US" dirty="0"/>
              <a:t> </a:t>
            </a:r>
            <a:r>
              <a:rPr lang="en-US" dirty="0" err="1"/>
              <a:t>segrel</a:t>
            </a:r>
            <a:r>
              <a:rPr lang="en-US" dirty="0"/>
              <a:t> </a:t>
            </a:r>
            <a:r>
              <a:rPr lang="en-US" dirty="0" err="1"/>
              <a:t>stene</a:t>
            </a:r>
            <a:r>
              <a:rPr lang="en-US" dirty="0"/>
              <a:t>, s </a:t>
            </a:r>
            <a:r>
              <a:rPr lang="en-US" dirty="0" err="1"/>
              <a:t>čimer</a:t>
            </a:r>
            <a:r>
              <a:rPr lang="en-US" dirty="0"/>
              <a:t>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delamo</a:t>
            </a:r>
            <a:r>
              <a:rPr lang="en-US" dirty="0"/>
              <a:t> </a:t>
            </a:r>
            <a:r>
              <a:rPr lang="en-US" dirty="0" err="1"/>
              <a:t>elektriko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15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472985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Analogija</a:t>
            </a:r>
            <a:r>
              <a:rPr lang="en-US" dirty="0"/>
              <a:t> z </a:t>
            </a:r>
            <a:r>
              <a:rPr lang="en-US" dirty="0" err="1"/>
              <a:t>jušnikom</a:t>
            </a:r>
            <a:r>
              <a:rPr lang="en-US" dirty="0"/>
              <a:t>. </a:t>
            </a:r>
            <a:r>
              <a:rPr lang="en-US" dirty="0" err="1"/>
              <a:t>Razmerje</a:t>
            </a:r>
            <a:r>
              <a:rPr lang="en-US" dirty="0"/>
              <a:t> med </a:t>
            </a:r>
            <a:r>
              <a:rPr lang="en-US" dirty="0" err="1"/>
              <a:t>volumnom</a:t>
            </a:r>
            <a:r>
              <a:rPr lang="en-US" dirty="0"/>
              <a:t> in </a:t>
            </a:r>
            <a:r>
              <a:rPr lang="en-US" dirty="0" err="1"/>
              <a:t>površino</a:t>
            </a: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18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454208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22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262687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29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285796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Traja</a:t>
            </a:r>
            <a:r>
              <a:rPr lang="en-US" dirty="0"/>
              <a:t> 7 min</a:t>
            </a: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30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590864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33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48902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Uvod</a:t>
            </a:r>
            <a:r>
              <a:rPr lang="en-US" dirty="0"/>
              <a:t>: 5 min</a:t>
            </a:r>
          </a:p>
          <a:p>
            <a:r>
              <a:rPr lang="en-US" dirty="0"/>
              <a:t>Fizika: 20 min</a:t>
            </a:r>
          </a:p>
          <a:p>
            <a:r>
              <a:rPr lang="en-US" dirty="0" err="1"/>
              <a:t>Izivi</a:t>
            </a:r>
            <a:r>
              <a:rPr lang="en-US" dirty="0"/>
              <a:t> </a:t>
            </a:r>
            <a:r>
              <a:rPr lang="en-US" dirty="0" err="1"/>
              <a:t>fuzije</a:t>
            </a:r>
            <a:r>
              <a:rPr lang="en-US" dirty="0"/>
              <a:t>: 10 min</a:t>
            </a:r>
          </a:p>
          <a:p>
            <a:r>
              <a:rPr lang="en-US" dirty="0"/>
              <a:t>ITER: ???</a:t>
            </a:r>
          </a:p>
          <a:p>
            <a:r>
              <a:rPr lang="en-US" dirty="0" err="1"/>
              <a:t>Slovenske</a:t>
            </a:r>
            <a:r>
              <a:rPr lang="en-US" dirty="0"/>
              <a:t> </a:t>
            </a:r>
            <a:r>
              <a:rPr lang="en-US" dirty="0" err="1"/>
              <a:t>raziskave</a:t>
            </a:r>
            <a:r>
              <a:rPr lang="en-US" dirty="0"/>
              <a:t>: 7 min</a:t>
            </a: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776999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0" hangingPunct="0">
              <a:buFontTx/>
              <a:buChar char="-"/>
            </a:pPr>
            <a:r>
              <a:rPr lang="en-US" altLang="en-US" dirty="0">
                <a:solidFill>
                  <a:srgbClr val="CC3300"/>
                </a:solidFill>
                <a:latin typeface="Arial" charset="0"/>
              </a:rPr>
              <a:t>2 MV HVEE Tandem</a:t>
            </a:r>
            <a:r>
              <a:rPr lang="sl-SI" altLang="en-US" dirty="0">
                <a:solidFill>
                  <a:srgbClr val="CC3300"/>
                </a:solidFill>
                <a:latin typeface="Arial" charset="0"/>
              </a:rPr>
              <a:t> </a:t>
            </a:r>
            <a:r>
              <a:rPr lang="en-US" altLang="en-US" dirty="0" err="1">
                <a:solidFill>
                  <a:srgbClr val="CC3300"/>
                </a:solidFill>
                <a:latin typeface="Arial" charset="0"/>
              </a:rPr>
              <a:t>pospeš</a:t>
            </a:r>
            <a:r>
              <a:rPr lang="sl-SI" altLang="en-US" dirty="0" err="1">
                <a:solidFill>
                  <a:srgbClr val="CC3300"/>
                </a:solidFill>
                <a:latin typeface="Arial" charset="0"/>
              </a:rPr>
              <a:t>evalnik</a:t>
            </a:r>
            <a:r>
              <a:rPr lang="sl-SI" altLang="en-US" dirty="0">
                <a:solidFill>
                  <a:srgbClr val="CC3300"/>
                </a:solidFill>
                <a:latin typeface="Arial" charset="0"/>
              </a:rPr>
              <a:t> ”</a:t>
            </a:r>
            <a:r>
              <a:rPr lang="sl-SI" altLang="en-US" dirty="0" err="1">
                <a:solidFill>
                  <a:srgbClr val="CC3300"/>
                </a:solidFill>
                <a:latin typeface="Arial" charset="0"/>
              </a:rPr>
              <a:t>Tandetron</a:t>
            </a:r>
            <a:r>
              <a:rPr lang="sl-SI" altLang="en-US" dirty="0">
                <a:solidFill>
                  <a:srgbClr val="CC3300"/>
                </a:solidFill>
                <a:latin typeface="Arial" charset="0"/>
              </a:rPr>
              <a:t>”</a:t>
            </a:r>
          </a:p>
          <a:p>
            <a:pPr marL="171450" indent="-171450" eaLnBrk="0" hangingPunct="0">
              <a:buFontTx/>
              <a:buChar char="-"/>
            </a:pPr>
            <a:endParaRPr lang="sl-SI" altLang="en-US" dirty="0">
              <a:solidFill>
                <a:srgbClr val="CC3300"/>
              </a:solidFill>
              <a:latin typeface="Arial" charset="0"/>
            </a:endParaRPr>
          </a:p>
          <a:p>
            <a:r>
              <a:rPr lang="en-US" altLang="en-US" b="1" dirty="0"/>
              <a:t>4 </a:t>
            </a:r>
            <a:r>
              <a:rPr lang="sl-SI" altLang="en-US" b="1" dirty="0"/>
              <a:t>žarkovne linije</a:t>
            </a:r>
            <a:r>
              <a:rPr lang="en-US" altLang="en-US" b="1" dirty="0"/>
              <a:t>: </a:t>
            </a:r>
          </a:p>
          <a:p>
            <a:r>
              <a:rPr lang="en-US" altLang="en-US" b="0" dirty="0"/>
              <a:t>-</a:t>
            </a:r>
            <a:r>
              <a:rPr lang="sl-SI" altLang="en-US" b="0" dirty="0"/>
              <a:t> Zunanji žarek</a:t>
            </a:r>
            <a:r>
              <a:rPr lang="en-US" altLang="en-US" b="0" dirty="0"/>
              <a:t> (PIXE</a:t>
            </a:r>
            <a:r>
              <a:rPr lang="sl-SI" altLang="en-US" b="0" dirty="0"/>
              <a:t>, NRA</a:t>
            </a:r>
            <a:r>
              <a:rPr lang="en-US" altLang="en-US" b="0" dirty="0"/>
              <a:t>, PIGE)</a:t>
            </a:r>
          </a:p>
          <a:p>
            <a:r>
              <a:rPr lang="en-US" altLang="en-US" b="0" dirty="0"/>
              <a:t>-</a:t>
            </a:r>
            <a:r>
              <a:rPr lang="sl-SI" altLang="en-US" b="0" dirty="0"/>
              <a:t> </a:t>
            </a:r>
            <a:r>
              <a:rPr lang="en-US" altLang="en-US" b="0" dirty="0"/>
              <a:t>Micro</a:t>
            </a:r>
            <a:r>
              <a:rPr lang="sl-SI" altLang="en-US" b="0" dirty="0"/>
              <a:t>-</a:t>
            </a:r>
            <a:r>
              <a:rPr lang="en-US" altLang="en-US" b="0" dirty="0"/>
              <a:t>ž</a:t>
            </a:r>
            <a:r>
              <a:rPr lang="sl-SI" altLang="en-US" b="0" dirty="0" err="1"/>
              <a:t>arek</a:t>
            </a:r>
            <a:r>
              <a:rPr lang="en-US" altLang="en-US" b="0" dirty="0"/>
              <a:t> (PIXE/RBS/STIM/</a:t>
            </a:r>
            <a:r>
              <a:rPr lang="sl-SI" altLang="en-US" b="0" dirty="0" err="1"/>
              <a:t>MeV</a:t>
            </a:r>
            <a:r>
              <a:rPr lang="sl-SI" altLang="en-US" b="0" dirty="0"/>
              <a:t>-SIMS</a:t>
            </a:r>
            <a:r>
              <a:rPr lang="en-US" altLang="en-US" b="0" dirty="0"/>
              <a:t>)</a:t>
            </a:r>
          </a:p>
          <a:p>
            <a:r>
              <a:rPr lang="en-US" altLang="en-US" b="0" dirty="0"/>
              <a:t>-</a:t>
            </a:r>
            <a:r>
              <a:rPr lang="sl-SI" altLang="en-US" b="0" dirty="0"/>
              <a:t> </a:t>
            </a:r>
            <a:r>
              <a:rPr lang="en-US" altLang="en-US" b="0" dirty="0"/>
              <a:t>PIXE/RBS and </a:t>
            </a:r>
            <a:r>
              <a:rPr lang="sl-SI" altLang="en-US" b="0" dirty="0"/>
              <a:t>Komora za in situ aplikacije (</a:t>
            </a:r>
            <a:r>
              <a:rPr lang="en-US" altLang="en-US" b="0" dirty="0"/>
              <a:t>ERDA/RBS</a:t>
            </a:r>
            <a:r>
              <a:rPr lang="sl-SI" altLang="en-US" b="0" dirty="0"/>
              <a:t>/NRA)</a:t>
            </a:r>
            <a:endParaRPr lang="en-US" altLang="en-US" b="0" dirty="0"/>
          </a:p>
          <a:p>
            <a:r>
              <a:rPr lang="en-US" altLang="en-US" b="0" dirty="0"/>
              <a:t>-</a:t>
            </a:r>
            <a:r>
              <a:rPr lang="sl-SI" altLang="en-US" b="0" dirty="0"/>
              <a:t> Visoko ločljiv spektrometer za žarke</a:t>
            </a:r>
            <a:r>
              <a:rPr lang="en-US" altLang="en-US" b="0" dirty="0"/>
              <a:t> (</a:t>
            </a:r>
            <a:r>
              <a:rPr lang="sl-SI" altLang="en-US" b="0" dirty="0"/>
              <a:t>atomska fizika)</a:t>
            </a:r>
            <a:r>
              <a:rPr lang="en-US" altLang="en-US" b="0" dirty="0"/>
              <a:t> </a:t>
            </a:r>
          </a:p>
          <a:p>
            <a:pPr eaLnBrk="0" hangingPunct="0"/>
            <a:endParaRPr lang="sl-SI" altLang="en-US" dirty="0">
              <a:solidFill>
                <a:srgbClr val="CC3300"/>
              </a:solidFill>
              <a:latin typeface="Arial" charset="0"/>
            </a:endParaRPr>
          </a:p>
          <a:p>
            <a:pPr eaLnBrk="0" hangingPunct="0"/>
            <a:r>
              <a:rPr lang="sl-SI" altLang="en-US" b="1" dirty="0">
                <a:solidFill>
                  <a:srgbClr val="FF0000"/>
                </a:solidFill>
              </a:rPr>
              <a:t>Raziskave za fuzijo:</a:t>
            </a:r>
          </a:p>
          <a:p>
            <a:pPr eaLnBrk="0" hangingPunct="0"/>
            <a:r>
              <a:rPr lang="sl-SI" altLang="en-US" b="1" dirty="0"/>
              <a:t>Posebnost naših raziskav:</a:t>
            </a:r>
          </a:p>
          <a:p>
            <a:pPr eaLnBrk="0" hangingPunct="0">
              <a:buFontTx/>
              <a:buAutoNum type="arabicPeriod"/>
            </a:pPr>
            <a:r>
              <a:rPr lang="sl-SI" altLang="en-US" b="0" dirty="0"/>
              <a:t>globinsko profiliranje devterija in vodika med procesi (</a:t>
            </a:r>
            <a:r>
              <a:rPr lang="sl-SI" altLang="en-US" b="0" i="1" dirty="0"/>
              <a:t>in situ</a:t>
            </a:r>
            <a:r>
              <a:rPr lang="sl-SI" altLang="en-US" b="0" dirty="0"/>
              <a:t> in v realnem času): študij ad/</a:t>
            </a:r>
            <a:r>
              <a:rPr lang="sl-SI" altLang="en-US" b="0" dirty="0" err="1"/>
              <a:t>absorbcije</a:t>
            </a:r>
            <a:r>
              <a:rPr lang="sl-SI" altLang="en-US" b="0" dirty="0"/>
              <a:t> </a:t>
            </a:r>
            <a:r>
              <a:rPr lang="sl-SI" altLang="en-US" b="0" dirty="0" err="1"/>
              <a:t>devetrija</a:t>
            </a:r>
            <a:r>
              <a:rPr lang="sl-SI" altLang="en-US" b="0" dirty="0"/>
              <a:t> med </a:t>
            </a:r>
            <a:r>
              <a:rPr lang="sl-SI" altLang="en-US" b="0" dirty="0" err="1"/>
              <a:t>izpostvitvijo</a:t>
            </a:r>
            <a:r>
              <a:rPr lang="sl-SI" altLang="en-US" b="0" dirty="0"/>
              <a:t> atomom, študij izotopske izmenjave, </a:t>
            </a:r>
            <a:r>
              <a:rPr lang="sl-SI" altLang="en-US" b="0" dirty="0" err="1"/>
              <a:t>termodesorbija</a:t>
            </a:r>
            <a:r>
              <a:rPr lang="sl-SI" altLang="en-US" b="0" dirty="0"/>
              <a:t>. </a:t>
            </a:r>
          </a:p>
          <a:p>
            <a:pPr eaLnBrk="0" hangingPunct="0">
              <a:buFontTx/>
              <a:buAutoNum type="arabicPeriod"/>
            </a:pPr>
            <a:r>
              <a:rPr lang="sl-SI" altLang="en-US" b="0" dirty="0"/>
              <a:t>Izpostavitev atomom in ne ionom – ne povzročamo dodatnih defektov v materialu.</a:t>
            </a:r>
          </a:p>
          <a:p>
            <a:pPr eaLnBrk="0" hangingPunct="0">
              <a:buFontTx/>
              <a:buAutoNum type="arabicPeriod"/>
            </a:pPr>
            <a:r>
              <a:rPr lang="sl-SI" altLang="en-US" b="0" dirty="0" err="1"/>
              <a:t>Micro</a:t>
            </a:r>
            <a:r>
              <a:rPr lang="sl-SI" altLang="en-US" b="0" dirty="0"/>
              <a:t>-žarek – lateralna porazdelitev devterija v vzorcih na </a:t>
            </a:r>
            <a:r>
              <a:rPr lang="el-GR" altLang="en-US" b="0" dirty="0"/>
              <a:t>μ</a:t>
            </a:r>
            <a:r>
              <a:rPr lang="sl-SI" altLang="en-US" b="0" dirty="0"/>
              <a:t>m skali</a:t>
            </a:r>
            <a:endParaRPr lang="el-GR" altLang="en-US" b="0" dirty="0"/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34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60212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35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147095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37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102378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Večstopenjska</a:t>
            </a:r>
            <a:r>
              <a:rPr lang="en-US" dirty="0"/>
              <a:t> </a:t>
            </a:r>
            <a:r>
              <a:rPr lang="en-US" dirty="0" err="1"/>
              <a:t>fuzijska</a:t>
            </a:r>
            <a:r>
              <a:rPr lang="en-US" dirty="0"/>
              <a:t> </a:t>
            </a:r>
            <a:r>
              <a:rPr lang="en-US" dirty="0" err="1"/>
              <a:t>veriga</a:t>
            </a:r>
            <a:r>
              <a:rPr lang="en-US" dirty="0"/>
              <a:t> (PP-</a:t>
            </a:r>
            <a:r>
              <a:rPr lang="en-US" dirty="0" err="1"/>
              <a:t>veriga</a:t>
            </a:r>
            <a:r>
              <a:rPr lang="en-US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Pridemo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protonov</a:t>
            </a:r>
            <a:r>
              <a:rPr lang="en-US" dirty="0"/>
              <a:t> v Helij-4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Vmes</a:t>
            </a:r>
            <a:r>
              <a:rPr lang="en-US" dirty="0"/>
              <a:t> </a:t>
            </a:r>
            <a:r>
              <a:rPr lang="en-US" dirty="0" err="1"/>
              <a:t>imamo</a:t>
            </a:r>
            <a:r>
              <a:rPr lang="en-US" dirty="0"/>
              <a:t> beta+ </a:t>
            </a:r>
            <a:r>
              <a:rPr lang="en-US" dirty="0" err="1"/>
              <a:t>razpade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upočasni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reakcijo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Za </a:t>
            </a:r>
            <a:r>
              <a:rPr lang="en-US" dirty="0" err="1"/>
              <a:t>sonce</a:t>
            </a:r>
            <a:r>
              <a:rPr lang="en-US" dirty="0"/>
              <a:t> to </a:t>
            </a:r>
            <a:r>
              <a:rPr lang="en-US" dirty="0" err="1"/>
              <a:t>ni</a:t>
            </a:r>
            <a:r>
              <a:rPr lang="en-US" dirty="0"/>
              <a:t> problem. </a:t>
            </a:r>
            <a:r>
              <a:rPr lang="en-US" dirty="0" err="1"/>
              <a:t>Staro</a:t>
            </a:r>
            <a:r>
              <a:rPr lang="en-US" dirty="0"/>
              <a:t> je ~5 </a:t>
            </a:r>
            <a:r>
              <a:rPr lang="en-US" dirty="0" err="1"/>
              <a:t>miljard</a:t>
            </a:r>
            <a:r>
              <a:rPr lang="en-US" dirty="0"/>
              <a:t> let in </a:t>
            </a:r>
            <a:r>
              <a:rPr lang="en-US" dirty="0" err="1"/>
              <a:t>še</a:t>
            </a:r>
            <a:r>
              <a:rPr lang="en-US" dirty="0"/>
              <a:t> </a:t>
            </a:r>
            <a:r>
              <a:rPr lang="en-US" dirty="0" err="1"/>
              <a:t>približno</a:t>
            </a:r>
            <a:r>
              <a:rPr lang="en-US" dirty="0"/>
              <a:t> </a:t>
            </a:r>
            <a:r>
              <a:rPr lang="en-US" dirty="0" err="1"/>
              <a:t>toliko</a:t>
            </a:r>
            <a:r>
              <a:rPr lang="en-US" dirty="0"/>
              <a:t> </a:t>
            </a:r>
            <a:r>
              <a:rPr lang="en-US" dirty="0" err="1"/>
              <a:t>časa</a:t>
            </a:r>
            <a:r>
              <a:rPr lang="en-US" dirty="0"/>
              <a:t> </a:t>
            </a:r>
            <a:r>
              <a:rPr lang="en-US" dirty="0" err="1"/>
              <a:t>bo</a:t>
            </a:r>
            <a:r>
              <a:rPr lang="en-US" dirty="0"/>
              <a:t> </a:t>
            </a:r>
            <a:r>
              <a:rPr lang="en-US" dirty="0" err="1"/>
              <a:t>gorelo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Na </a:t>
            </a:r>
            <a:r>
              <a:rPr lang="en-US" dirty="0" err="1"/>
              <a:t>zemlji</a:t>
            </a:r>
            <a:r>
              <a:rPr lang="en-US" dirty="0"/>
              <a:t> bi </a:t>
            </a:r>
            <a:r>
              <a:rPr lang="en-US" dirty="0" err="1"/>
              <a:t>radi</a:t>
            </a:r>
            <a:r>
              <a:rPr lang="en-US" dirty="0"/>
              <a:t> </a:t>
            </a:r>
            <a:r>
              <a:rPr lang="en-US" dirty="0" err="1"/>
              <a:t>hitrejše</a:t>
            </a:r>
            <a:r>
              <a:rPr lang="en-US" dirty="0"/>
              <a:t> </a:t>
            </a:r>
            <a:r>
              <a:rPr lang="en-US" dirty="0" err="1"/>
              <a:t>reakcije</a:t>
            </a:r>
            <a:r>
              <a:rPr lang="en-US" dirty="0"/>
              <a:t> z </a:t>
            </a:r>
            <a:r>
              <a:rPr lang="en-US" dirty="0" err="1"/>
              <a:t>večjo</a:t>
            </a:r>
            <a:r>
              <a:rPr lang="en-US" dirty="0"/>
              <a:t> </a:t>
            </a:r>
            <a:r>
              <a:rPr lang="en-US" dirty="0" err="1"/>
              <a:t>verjetnostjo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Vidimo</a:t>
            </a:r>
            <a:r>
              <a:rPr lang="en-US" dirty="0"/>
              <a:t>, da </a:t>
            </a:r>
            <a:r>
              <a:rPr lang="en-US" dirty="0" err="1"/>
              <a:t>lahko</a:t>
            </a:r>
            <a:r>
              <a:rPr lang="en-US" dirty="0"/>
              <a:t> beta+ </a:t>
            </a:r>
            <a:r>
              <a:rPr lang="en-US" dirty="0" err="1"/>
              <a:t>razpad</a:t>
            </a:r>
            <a:r>
              <a:rPr lang="en-US" dirty="0"/>
              <a:t> </a:t>
            </a:r>
            <a:r>
              <a:rPr lang="en-US" dirty="0" err="1"/>
              <a:t>preskočimo</a:t>
            </a:r>
            <a:r>
              <a:rPr lang="en-US" dirty="0"/>
              <a:t>, </a:t>
            </a:r>
            <a:r>
              <a:rPr lang="en-US" dirty="0" err="1"/>
              <a:t>če</a:t>
            </a:r>
            <a:r>
              <a:rPr lang="en-US" dirty="0"/>
              <a:t> </a:t>
            </a:r>
            <a:r>
              <a:rPr lang="en-US" dirty="0" err="1"/>
              <a:t>začnemo</a:t>
            </a:r>
            <a:r>
              <a:rPr lang="en-US" dirty="0"/>
              <a:t> z </a:t>
            </a:r>
            <a:r>
              <a:rPr lang="en-US" dirty="0" err="1"/>
              <a:t>devterijem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Devterij</a:t>
            </a:r>
            <a:r>
              <a:rPr lang="en-US" dirty="0"/>
              <a:t> je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zemlji</a:t>
            </a:r>
            <a:r>
              <a:rPr lang="en-US" dirty="0"/>
              <a:t> </a:t>
            </a:r>
            <a:r>
              <a:rPr lang="en-US" dirty="0" err="1"/>
              <a:t>enostavno</a:t>
            </a:r>
            <a:r>
              <a:rPr lang="en-US" dirty="0"/>
              <a:t> </a:t>
            </a:r>
            <a:r>
              <a:rPr lang="en-US" dirty="0" err="1"/>
              <a:t>dosegljiv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npr</a:t>
            </a:r>
            <a:r>
              <a:rPr lang="en-US" dirty="0"/>
              <a:t>. v </a:t>
            </a:r>
            <a:r>
              <a:rPr lang="en-US" dirty="0" err="1"/>
              <a:t>težki</a:t>
            </a:r>
            <a:r>
              <a:rPr lang="en-US" dirty="0"/>
              <a:t> </a:t>
            </a:r>
            <a:r>
              <a:rPr lang="en-US" dirty="0" err="1"/>
              <a:t>vodi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približno</a:t>
            </a:r>
            <a:r>
              <a:rPr lang="en-US" dirty="0"/>
              <a:t> 7000 </a:t>
            </a:r>
            <a:r>
              <a:rPr lang="en-US" dirty="0" err="1"/>
              <a:t>atomov</a:t>
            </a:r>
            <a:r>
              <a:rPr lang="en-US" dirty="0"/>
              <a:t> </a:t>
            </a:r>
            <a:r>
              <a:rPr lang="en-US" dirty="0" err="1"/>
              <a:t>vodika</a:t>
            </a:r>
            <a:r>
              <a:rPr lang="en-US" dirty="0"/>
              <a:t> </a:t>
            </a:r>
            <a:r>
              <a:rPr lang="en-US" dirty="0" err="1"/>
              <a:t>imamo</a:t>
            </a:r>
            <a:r>
              <a:rPr lang="en-US" dirty="0"/>
              <a:t> </a:t>
            </a:r>
            <a:r>
              <a:rPr lang="en-US" dirty="0" err="1"/>
              <a:t>devterij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40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264430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2BF59-6B0B-150A-3530-13FDE0123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857713-C3A7-E63D-95D0-16B2319EA0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E20E16-643A-198C-AE36-8A4E9FF591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Na </a:t>
            </a:r>
            <a:r>
              <a:rPr lang="en-US" dirty="0" err="1"/>
              <a:t>soncu</a:t>
            </a:r>
            <a:r>
              <a:rPr lang="en-US" dirty="0"/>
              <a:t> </a:t>
            </a:r>
            <a:r>
              <a:rPr lang="en-US" dirty="0" err="1"/>
              <a:t>plazme</a:t>
            </a:r>
            <a:r>
              <a:rPr lang="en-US" dirty="0"/>
              <a:t> ne </a:t>
            </a:r>
            <a:r>
              <a:rPr lang="en-US" dirty="0" err="1"/>
              <a:t>zadržujemo</a:t>
            </a:r>
            <a:r>
              <a:rPr lang="en-US" dirty="0"/>
              <a:t> v </a:t>
            </a:r>
            <a:r>
              <a:rPr lang="en-US" dirty="0" err="1"/>
              <a:t>trdni</a:t>
            </a:r>
            <a:r>
              <a:rPr lang="en-US" dirty="0"/>
              <a:t> </a:t>
            </a:r>
            <a:r>
              <a:rPr lang="en-US" dirty="0" err="1"/>
              <a:t>posodi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Pravzaprav</a:t>
            </a:r>
            <a:r>
              <a:rPr lang="en-US" dirty="0"/>
              <a:t> je </a:t>
            </a:r>
            <a:r>
              <a:rPr lang="en-US" dirty="0" err="1"/>
              <a:t>cela</a:t>
            </a:r>
            <a:r>
              <a:rPr lang="en-US" dirty="0"/>
              <a:t> </a:t>
            </a:r>
            <a:r>
              <a:rPr lang="en-US" dirty="0" err="1"/>
              <a:t>zvezda</a:t>
            </a:r>
            <a:r>
              <a:rPr lang="en-US" dirty="0"/>
              <a:t> v </a:t>
            </a:r>
            <a:r>
              <a:rPr lang="en-US" dirty="0" err="1"/>
              <a:t>resnici</a:t>
            </a:r>
            <a:r>
              <a:rPr lang="en-US" dirty="0"/>
              <a:t> </a:t>
            </a:r>
            <a:r>
              <a:rPr lang="en-US" dirty="0" err="1"/>
              <a:t>krogla</a:t>
            </a:r>
            <a:r>
              <a:rPr lang="en-US" dirty="0"/>
              <a:t> </a:t>
            </a:r>
            <a:r>
              <a:rPr lang="en-US" dirty="0" err="1"/>
              <a:t>plazme</a:t>
            </a:r>
            <a:r>
              <a:rPr lang="en-US" dirty="0"/>
              <a:t>, ki jo </a:t>
            </a:r>
            <a:r>
              <a:rPr lang="en-US" dirty="0" err="1"/>
              <a:t>zadržuje</a:t>
            </a:r>
            <a:r>
              <a:rPr lang="en-US" dirty="0"/>
              <a:t> </a:t>
            </a:r>
            <a:r>
              <a:rPr lang="en-US" dirty="0" err="1"/>
              <a:t>lastna</a:t>
            </a:r>
            <a:r>
              <a:rPr lang="en-US" dirty="0"/>
              <a:t> </a:t>
            </a:r>
            <a:r>
              <a:rPr lang="en-US" dirty="0" err="1"/>
              <a:t>gravitacija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V </a:t>
            </a:r>
            <a:r>
              <a:rPr lang="en-US" dirty="0" err="1"/>
              <a:t>Soncu</a:t>
            </a:r>
            <a:r>
              <a:rPr lang="en-US" dirty="0"/>
              <a:t> </a:t>
            </a:r>
            <a:r>
              <a:rPr lang="en-US" dirty="0" err="1"/>
              <a:t>fuzija</a:t>
            </a:r>
            <a:r>
              <a:rPr lang="en-US" dirty="0"/>
              <a:t> </a:t>
            </a:r>
            <a:r>
              <a:rPr lang="en-US" dirty="0" err="1"/>
              <a:t>poteka</a:t>
            </a:r>
            <a:r>
              <a:rPr lang="en-US" dirty="0"/>
              <a:t> </a:t>
            </a:r>
            <a:r>
              <a:rPr lang="en-US" dirty="0" err="1"/>
              <a:t>preko</a:t>
            </a:r>
            <a:r>
              <a:rPr lang="en-US" dirty="0"/>
              <a:t> </a:t>
            </a:r>
            <a:r>
              <a:rPr lang="en-US" dirty="0" err="1"/>
              <a:t>relativno</a:t>
            </a:r>
            <a:r>
              <a:rPr lang="en-US" dirty="0"/>
              <a:t> </a:t>
            </a:r>
            <a:r>
              <a:rPr lang="en-US" dirty="0" err="1"/>
              <a:t>kompliciranih</a:t>
            </a:r>
            <a:r>
              <a:rPr lang="en-US" dirty="0"/>
              <a:t> </a:t>
            </a:r>
            <a:r>
              <a:rPr lang="en-US" dirty="0" err="1"/>
              <a:t>verig</a:t>
            </a:r>
            <a:r>
              <a:rPr lang="en-US" dirty="0"/>
              <a:t> oz. </a:t>
            </a:r>
            <a:r>
              <a:rPr lang="en-US" dirty="0" err="1"/>
              <a:t>krogov</a:t>
            </a:r>
            <a:r>
              <a:rPr lang="en-US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Tako </a:t>
            </a:r>
            <a:r>
              <a:rPr lang="en-US" dirty="0" err="1"/>
              <a:t>velikega</a:t>
            </a:r>
            <a:r>
              <a:rPr lang="en-US" dirty="0"/>
              <a:t> </a:t>
            </a:r>
            <a:r>
              <a:rPr lang="en-US" dirty="0" err="1"/>
              <a:t>reaktorja</a:t>
            </a:r>
            <a:r>
              <a:rPr lang="en-US" dirty="0"/>
              <a:t>, da bi ga </a:t>
            </a:r>
            <a:r>
              <a:rPr lang="en-US" dirty="0" err="1"/>
              <a:t>zadrževala</a:t>
            </a:r>
            <a:r>
              <a:rPr lang="en-US" dirty="0"/>
              <a:t> </a:t>
            </a:r>
            <a:r>
              <a:rPr lang="en-US" dirty="0" err="1"/>
              <a:t>gravitacijska</a:t>
            </a:r>
            <a:r>
              <a:rPr lang="en-US" dirty="0"/>
              <a:t> </a:t>
            </a:r>
            <a:r>
              <a:rPr lang="en-US" dirty="0" err="1"/>
              <a:t>sila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Zemlji</a:t>
            </a:r>
            <a:r>
              <a:rPr lang="en-US" dirty="0"/>
              <a:t> </a:t>
            </a:r>
            <a:r>
              <a:rPr lang="en-US" dirty="0" err="1"/>
              <a:t>žal</a:t>
            </a:r>
            <a:r>
              <a:rPr lang="en-US" dirty="0"/>
              <a:t> ne </a:t>
            </a:r>
            <a:r>
              <a:rPr lang="en-US" dirty="0" err="1"/>
              <a:t>moramo</a:t>
            </a:r>
            <a:r>
              <a:rPr lang="en-US" dirty="0"/>
              <a:t> </a:t>
            </a:r>
            <a:r>
              <a:rPr lang="en-US" dirty="0" err="1"/>
              <a:t>zggraditi</a:t>
            </a:r>
            <a:r>
              <a:rPr lang="en-US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Imamo</a:t>
            </a:r>
            <a:r>
              <a:rPr lang="en-US" dirty="0"/>
              <a:t> pa </a:t>
            </a:r>
            <a:r>
              <a:rPr lang="en-US" dirty="0" err="1"/>
              <a:t>še</a:t>
            </a:r>
            <a:r>
              <a:rPr lang="en-US" dirty="0"/>
              <a:t> </a:t>
            </a:r>
            <a:r>
              <a:rPr lang="en-US" dirty="0" err="1"/>
              <a:t>nekaj</a:t>
            </a:r>
            <a:r>
              <a:rPr lang="en-US" dirty="0"/>
              <a:t> </a:t>
            </a:r>
            <a:r>
              <a:rPr lang="en-US" dirty="0" err="1"/>
              <a:t>drugih</a:t>
            </a:r>
            <a:r>
              <a:rPr lang="en-US" dirty="0"/>
              <a:t> </a:t>
            </a:r>
            <a:r>
              <a:rPr lang="en-US" dirty="0" err="1"/>
              <a:t>možnosti</a:t>
            </a:r>
            <a:r>
              <a:rPr lang="en-US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Ena od </a:t>
            </a:r>
            <a:r>
              <a:rPr lang="en-US" dirty="0" err="1"/>
              <a:t>njih</a:t>
            </a:r>
            <a:r>
              <a:rPr lang="en-US" dirty="0"/>
              <a:t> je </a:t>
            </a:r>
            <a:r>
              <a:rPr lang="en-US" dirty="0" err="1"/>
              <a:t>zadrževanje</a:t>
            </a:r>
            <a:r>
              <a:rPr lang="en-US" dirty="0"/>
              <a:t> </a:t>
            </a:r>
            <a:r>
              <a:rPr lang="en-US" dirty="0" err="1"/>
              <a:t>plazme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daljavo</a:t>
            </a:r>
            <a:r>
              <a:rPr lang="en-US" dirty="0"/>
              <a:t> – z </a:t>
            </a:r>
            <a:r>
              <a:rPr lang="en-US" dirty="0" err="1"/>
              <a:t>magneti</a:t>
            </a:r>
            <a:r>
              <a:rPr lang="en-US" dirty="0"/>
              <a:t>.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925F2-B0DD-56A5-DD6F-E166FCAF70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41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351584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42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481046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C78693-0623-6A71-17A2-8A087A622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8E54A3-5035-5899-B121-F1E89C3322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1F0B12-E71D-F50F-9830-F8F18D3261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Zakaj</a:t>
            </a:r>
            <a:r>
              <a:rPr lang="en-US" dirty="0">
                <a:sym typeface="Wingdings" panose="05000000000000000000" pitchFamily="2" charset="2"/>
              </a:rPr>
              <a:t> so </a:t>
            </a:r>
            <a:r>
              <a:rPr lang="en-US" dirty="0" err="1">
                <a:sym typeface="Wingdings" panose="05000000000000000000" pitchFamily="2" charset="2"/>
              </a:rPr>
              <a:t>nekatere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reakcije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bolj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verjetne</a:t>
            </a:r>
            <a:r>
              <a:rPr lang="en-US" dirty="0">
                <a:sym typeface="Wingdings" panose="05000000000000000000" pitchFamily="2" charset="2"/>
              </a:rPr>
              <a:t>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vezavne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energije</a:t>
            </a:r>
            <a:r>
              <a:rPr lang="en-US" dirty="0">
                <a:sym typeface="Wingdings" panose="05000000000000000000" pitchFamily="2" charset="2"/>
              </a:rPr>
              <a:t> in </a:t>
            </a:r>
            <a:r>
              <a:rPr lang="en-US" dirty="0" err="1">
                <a:sym typeface="Wingdings" panose="05000000000000000000" pitchFamily="2" charset="2"/>
              </a:rPr>
              <a:t>naboj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reaktantov</a:t>
            </a:r>
            <a:endParaRPr lang="en-US" dirty="0">
              <a:sym typeface="Wingdings" panose="05000000000000000000" pitchFamily="2" charset="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Ne </a:t>
            </a:r>
            <a:r>
              <a:rPr lang="en-US" dirty="0" err="1">
                <a:sym typeface="Wingdings" panose="05000000000000000000" pitchFamily="2" charset="2"/>
              </a:rPr>
              <a:t>previsoke</a:t>
            </a:r>
            <a:r>
              <a:rPr lang="en-US" dirty="0">
                <a:sym typeface="Wingdings" panose="05000000000000000000" pitchFamily="2" charset="2"/>
              </a:rPr>
              <a:t> temperature! -- </a:t>
            </a:r>
            <a:r>
              <a:rPr lang="en-US" dirty="0" err="1">
                <a:sym typeface="Wingdings" panose="05000000000000000000" pitchFamily="2" charset="2"/>
              </a:rPr>
              <a:t>kako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si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jaz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razlagam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Reakcije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imajo</a:t>
            </a:r>
            <a:r>
              <a:rPr lang="en-US" dirty="0">
                <a:sym typeface="Wingdings" panose="05000000000000000000" pitchFamily="2" charset="2"/>
              </a:rPr>
              <a:t> nek </a:t>
            </a:r>
            <a:r>
              <a:rPr lang="en-US" dirty="0" err="1">
                <a:sym typeface="Wingdings" panose="05000000000000000000" pitchFamily="2" charset="2"/>
              </a:rPr>
              <a:t>karakterističen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čas</a:t>
            </a:r>
            <a:r>
              <a:rPr lang="en-US" dirty="0">
                <a:sym typeface="Wingdings" panose="05000000000000000000" pitchFamily="2" charset="2"/>
              </a:rPr>
              <a:t> v </a:t>
            </a:r>
            <a:r>
              <a:rPr lang="en-US" dirty="0" err="1">
                <a:sym typeface="Wingdings" panose="05000000000000000000" pitchFamily="2" charset="2"/>
              </a:rPr>
              <a:t>katerem</a:t>
            </a:r>
            <a:r>
              <a:rPr lang="en-US" dirty="0">
                <a:sym typeface="Wingdings" panose="05000000000000000000" pitchFamily="2" charset="2"/>
              </a:rPr>
              <a:t> se </a:t>
            </a:r>
            <a:r>
              <a:rPr lang="en-US" dirty="0" err="1">
                <a:sym typeface="Wingdings" panose="05000000000000000000" pitchFamily="2" charset="2"/>
              </a:rPr>
              <a:t>lahko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zgodijo</a:t>
            </a:r>
            <a:endParaRPr lang="en-US" dirty="0">
              <a:sym typeface="Wingdings" panose="05000000000000000000" pitchFamily="2" charset="2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Če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bodo</a:t>
            </a:r>
            <a:r>
              <a:rPr lang="en-US" dirty="0">
                <a:sym typeface="Wingdings" panose="05000000000000000000" pitchFamily="2" charset="2"/>
              </a:rPr>
              <a:t> temperature (</a:t>
            </a:r>
            <a:r>
              <a:rPr lang="en-US" dirty="0" err="1">
                <a:sym typeface="Wingdings" panose="05000000000000000000" pitchFamily="2" charset="2"/>
              </a:rPr>
              <a:t>hitrosti</a:t>
            </a:r>
            <a:r>
              <a:rPr lang="en-US" dirty="0">
                <a:sym typeface="Wingdings" panose="05000000000000000000" pitchFamily="2" charset="2"/>
              </a:rPr>
              <a:t>) </a:t>
            </a:r>
            <a:r>
              <a:rPr lang="en-US" dirty="0" err="1">
                <a:sym typeface="Wingdings" panose="05000000000000000000" pitchFamily="2" charset="2"/>
              </a:rPr>
              <a:t>previsoke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bodo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delci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prehitro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leteli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mimo</a:t>
            </a:r>
            <a:r>
              <a:rPr lang="en-US" dirty="0">
                <a:sym typeface="Wingdings" panose="05000000000000000000" pitchFamily="2" charset="2"/>
              </a:rPr>
              <a:t> in ne </a:t>
            </a:r>
            <a:r>
              <a:rPr lang="en-US" dirty="0" err="1">
                <a:sym typeface="Wingdings" panose="05000000000000000000" pitchFamily="2" charset="2"/>
              </a:rPr>
              <a:t>bodo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imeli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časa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interagirati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B4C45C-67FA-3775-ADC0-15F3D1D5E6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43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45356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44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736671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45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865762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delal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ITERu</a:t>
            </a:r>
            <a:r>
              <a:rPr lang="en-US" dirty="0"/>
              <a:t> in </a:t>
            </a:r>
            <a:r>
              <a:rPr lang="en-US" dirty="0" err="1"/>
              <a:t>na</a:t>
            </a:r>
            <a:r>
              <a:rPr lang="en-US" dirty="0"/>
              <a:t> to </a:t>
            </a:r>
            <a:r>
              <a:rPr lang="en-US" dirty="0" err="1"/>
              <a:t>temo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napisal</a:t>
            </a:r>
            <a:r>
              <a:rPr lang="en-US" dirty="0"/>
              <a:t> </a:t>
            </a:r>
            <a:r>
              <a:rPr lang="en-US" dirty="0" err="1"/>
              <a:t>kratek</a:t>
            </a:r>
            <a:r>
              <a:rPr lang="en-US" dirty="0"/>
              <a:t> seminar.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vam</a:t>
            </a:r>
            <a:r>
              <a:rPr lang="en-US" dirty="0"/>
              <a:t> </a:t>
            </a:r>
            <a:r>
              <a:rPr lang="en-US" dirty="0" err="1"/>
              <a:t>delim</a:t>
            </a:r>
            <a:r>
              <a:rPr lang="en-US" dirty="0"/>
              <a:t> </a:t>
            </a:r>
            <a:r>
              <a:rPr lang="en-US" dirty="0" err="1"/>
              <a:t>predstavitev</a:t>
            </a:r>
            <a:r>
              <a:rPr lang="en-US" dirty="0"/>
              <a:t> in </a:t>
            </a:r>
            <a:r>
              <a:rPr lang="en-US" dirty="0" err="1"/>
              <a:t>pisni</a:t>
            </a:r>
            <a:r>
              <a:rPr lang="en-US" dirty="0"/>
              <a:t> del, </a:t>
            </a:r>
            <a:r>
              <a:rPr lang="en-US" dirty="0" err="1"/>
              <a:t>če</a:t>
            </a:r>
            <a:r>
              <a:rPr lang="en-US" dirty="0"/>
              <a:t> vas </a:t>
            </a:r>
            <a:r>
              <a:rPr lang="en-US" dirty="0" err="1"/>
              <a:t>zanima</a:t>
            </a:r>
            <a:r>
              <a:rPr lang="en-US" dirty="0"/>
              <a:t>. </a:t>
            </a:r>
            <a:r>
              <a:rPr lang="en-US" dirty="0" err="1"/>
              <a:t>Pišite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mark.fortuna@protonmail.com</a:t>
            </a: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48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74855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39326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8024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Da se </a:t>
            </a:r>
            <a:r>
              <a:rPr lang="en-US" dirty="0" err="1"/>
              <a:t>nahitro</a:t>
            </a:r>
            <a:r>
              <a:rPr lang="en-US" dirty="0"/>
              <a:t> </a:t>
            </a:r>
            <a:r>
              <a:rPr lang="en-US" dirty="0" err="1"/>
              <a:t>spomnimo</a:t>
            </a:r>
            <a:r>
              <a:rPr lang="en-US" dirty="0"/>
              <a:t> ...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Atom je </a:t>
            </a:r>
            <a:r>
              <a:rPr lang="en-US" dirty="0" err="1"/>
              <a:t>sestavljen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jedra</a:t>
            </a:r>
            <a:r>
              <a:rPr lang="en-US" dirty="0"/>
              <a:t> in </a:t>
            </a:r>
            <a:r>
              <a:rPr lang="en-US" dirty="0" err="1"/>
              <a:t>elektronskega</a:t>
            </a:r>
            <a:r>
              <a:rPr lang="en-US" dirty="0"/>
              <a:t> </a:t>
            </a:r>
            <a:r>
              <a:rPr lang="en-US" dirty="0" err="1"/>
              <a:t>oblaka</a:t>
            </a:r>
            <a:r>
              <a:rPr lang="en-US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Jedro</a:t>
            </a:r>
            <a:r>
              <a:rPr lang="en-US" dirty="0"/>
              <a:t> je </a:t>
            </a:r>
            <a:r>
              <a:rPr lang="en-US" dirty="0" err="1"/>
              <a:t>pozitivno</a:t>
            </a:r>
            <a:r>
              <a:rPr lang="en-US" dirty="0"/>
              <a:t> </a:t>
            </a:r>
            <a:r>
              <a:rPr lang="en-US" dirty="0" err="1"/>
              <a:t>nabito</a:t>
            </a:r>
            <a:r>
              <a:rPr lang="en-US" dirty="0"/>
              <a:t>, </a:t>
            </a:r>
            <a:r>
              <a:rPr lang="en-US" dirty="0" err="1"/>
              <a:t>zaradi</a:t>
            </a:r>
            <a:r>
              <a:rPr lang="en-US" dirty="0"/>
              <a:t> </a:t>
            </a:r>
            <a:r>
              <a:rPr lang="en-US" dirty="0" err="1"/>
              <a:t>protonov</a:t>
            </a:r>
            <a:r>
              <a:rPr lang="en-US" dirty="0"/>
              <a:t>, ki </a:t>
            </a:r>
            <a:r>
              <a:rPr lang="en-US" dirty="0" err="1"/>
              <a:t>jih</a:t>
            </a:r>
            <a:r>
              <a:rPr lang="en-US" dirty="0"/>
              <a:t> </a:t>
            </a:r>
            <a:r>
              <a:rPr lang="en-US" dirty="0" err="1"/>
              <a:t>vsebuje</a:t>
            </a:r>
            <a:r>
              <a:rPr lang="en-US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Med </a:t>
            </a:r>
            <a:r>
              <a:rPr lang="en-US" dirty="0" err="1"/>
              <a:t>elektroni</a:t>
            </a:r>
            <a:r>
              <a:rPr lang="en-US" dirty="0"/>
              <a:t> in </a:t>
            </a:r>
            <a:r>
              <a:rPr lang="en-US" dirty="0" err="1"/>
              <a:t>protoni</a:t>
            </a:r>
            <a:r>
              <a:rPr lang="en-US" dirty="0"/>
              <a:t> </a:t>
            </a:r>
            <a:r>
              <a:rPr lang="en-US" dirty="0" err="1"/>
              <a:t>deluje</a:t>
            </a:r>
            <a:r>
              <a:rPr lang="en-US" dirty="0"/>
              <a:t> </a:t>
            </a:r>
            <a:r>
              <a:rPr lang="en-US" dirty="0" err="1"/>
              <a:t>elektrostatska</a:t>
            </a:r>
            <a:r>
              <a:rPr lang="en-US" dirty="0"/>
              <a:t> </a:t>
            </a:r>
            <a:r>
              <a:rPr lang="en-US" dirty="0" err="1"/>
              <a:t>sila</a:t>
            </a:r>
            <a:r>
              <a:rPr lang="en-US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Zakaj</a:t>
            </a:r>
            <a:r>
              <a:rPr lang="en-US" dirty="0"/>
              <a:t> se </a:t>
            </a:r>
            <a:r>
              <a:rPr lang="en-US" dirty="0" err="1"/>
              <a:t>protoni</a:t>
            </a:r>
            <a:r>
              <a:rPr lang="en-US" dirty="0"/>
              <a:t> ne </a:t>
            </a:r>
            <a:r>
              <a:rPr lang="en-US" dirty="0" err="1"/>
              <a:t>odrinejo</a:t>
            </a:r>
            <a:r>
              <a:rPr lang="en-US" dirty="0"/>
              <a:t>, </a:t>
            </a:r>
            <a:r>
              <a:rPr lang="en-US" dirty="0" err="1"/>
              <a:t>če</a:t>
            </a:r>
            <a:r>
              <a:rPr lang="en-US" dirty="0"/>
              <a:t> </a:t>
            </a:r>
            <a:r>
              <a:rPr lang="en-US" dirty="0" err="1"/>
              <a:t>imajo</a:t>
            </a:r>
            <a:r>
              <a:rPr lang="en-US" dirty="0"/>
              <a:t> </a:t>
            </a:r>
            <a:r>
              <a:rPr lang="en-US" dirty="0" err="1"/>
              <a:t>isti</a:t>
            </a:r>
            <a:r>
              <a:rPr lang="en-US" dirty="0"/>
              <a:t> </a:t>
            </a:r>
            <a:r>
              <a:rPr lang="en-US" dirty="0" err="1"/>
              <a:t>naboj</a:t>
            </a:r>
            <a:r>
              <a:rPr lang="en-US" dirty="0"/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Zaradi</a:t>
            </a:r>
            <a:r>
              <a:rPr lang="en-US" dirty="0"/>
              <a:t> </a:t>
            </a:r>
            <a:r>
              <a:rPr lang="en-US" dirty="0" err="1"/>
              <a:t>močne</a:t>
            </a:r>
            <a:r>
              <a:rPr lang="en-US" dirty="0"/>
              <a:t> </a:t>
            </a:r>
            <a:r>
              <a:rPr lang="en-US" dirty="0" err="1"/>
              <a:t>jedrske</a:t>
            </a:r>
            <a:r>
              <a:rPr lang="en-US" dirty="0"/>
              <a:t> </a:t>
            </a:r>
            <a:r>
              <a:rPr lang="en-US" dirty="0" err="1"/>
              <a:t>sile</a:t>
            </a:r>
            <a:r>
              <a:rPr lang="en-US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Ta </a:t>
            </a:r>
            <a:r>
              <a:rPr lang="en-US" dirty="0" err="1"/>
              <a:t>ima</a:t>
            </a:r>
            <a:r>
              <a:rPr lang="en-US" dirty="0"/>
              <a:t> za </a:t>
            </a:r>
            <a:r>
              <a:rPr lang="en-US" dirty="0" err="1"/>
              <a:t>razliko</a:t>
            </a:r>
            <a:r>
              <a:rPr lang="en-US" dirty="0"/>
              <a:t> od </a:t>
            </a:r>
            <a:r>
              <a:rPr lang="en-US" dirty="0" err="1"/>
              <a:t>elektrostatske</a:t>
            </a:r>
            <a:r>
              <a:rPr lang="en-US" dirty="0"/>
              <a:t> </a:t>
            </a:r>
            <a:r>
              <a:rPr lang="en-US" dirty="0" err="1"/>
              <a:t>izjemno</a:t>
            </a:r>
            <a:r>
              <a:rPr lang="en-US" dirty="0"/>
              <a:t> </a:t>
            </a:r>
            <a:r>
              <a:rPr lang="en-US" dirty="0" err="1"/>
              <a:t>kratek</a:t>
            </a:r>
            <a:r>
              <a:rPr lang="en-US" dirty="0"/>
              <a:t> </a:t>
            </a:r>
            <a:r>
              <a:rPr lang="en-US" dirty="0" err="1"/>
              <a:t>doseg</a:t>
            </a:r>
            <a:r>
              <a:rPr lang="en-US" dirty="0"/>
              <a:t>. </a:t>
            </a:r>
            <a:r>
              <a:rPr lang="en-US" dirty="0" err="1"/>
              <a:t>Skupaj</a:t>
            </a:r>
            <a:r>
              <a:rPr lang="en-US" dirty="0"/>
              <a:t> </a:t>
            </a:r>
            <a:r>
              <a:rPr lang="en-US" dirty="0" err="1"/>
              <a:t>veže</a:t>
            </a:r>
            <a:r>
              <a:rPr lang="en-US" dirty="0"/>
              <a:t> </a:t>
            </a:r>
            <a:r>
              <a:rPr lang="en-US" dirty="0" err="1"/>
              <a:t>nevtrone</a:t>
            </a:r>
            <a:r>
              <a:rPr lang="en-US" dirty="0"/>
              <a:t> in </a:t>
            </a:r>
            <a:r>
              <a:rPr lang="en-US" dirty="0" err="1"/>
              <a:t>protone</a:t>
            </a:r>
            <a:r>
              <a:rPr lang="en-US" dirty="0"/>
              <a:t>.</a:t>
            </a: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6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20691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b="0" i="1" dirty="0" err="1">
                    <a:latin typeface="Cambria Math" panose="02040503050406030204" pitchFamily="18" charset="0"/>
                  </a:rPr>
                  <a:t>Zgodovinsko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smo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zmerili</a:t>
                </a:r>
                <a:r>
                  <a:rPr lang="en-US" b="0" i="1" dirty="0">
                    <a:latin typeface="Cambria Math" panose="02040503050406030204" pitchFamily="18" charset="0"/>
                  </a:rPr>
                  <a:t> mase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tako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jeder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kot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protonov</a:t>
                </a:r>
                <a:r>
                  <a:rPr lang="en-US" b="0" i="1" dirty="0">
                    <a:latin typeface="Cambria Math" panose="02040503050406030204" pitchFamily="18" charset="0"/>
                  </a:rPr>
                  <a:t> in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nevtronov</a:t>
                </a:r>
                <a:r>
                  <a:rPr lang="en-US" b="0" i="1" dirty="0">
                    <a:latin typeface="Cambria Math" panose="02040503050406030204" pitchFamily="18" charset="0"/>
                  </a:rPr>
                  <a:t> ...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9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Različne</a:t>
                </a:r>
                <a:r>
                  <a:rPr lang="en-US" dirty="0"/>
                  <a:t> </a:t>
                </a:r>
                <a:r>
                  <a:rPr lang="en-US" dirty="0" err="1"/>
                  <a:t>vezavne</a:t>
                </a:r>
                <a:r>
                  <a:rPr lang="en-US" dirty="0"/>
                  <a:t> </a:t>
                </a:r>
                <a:r>
                  <a:rPr lang="en-US" dirty="0" err="1"/>
                  <a:t>energije</a:t>
                </a:r>
                <a:r>
                  <a:rPr lang="en-US" dirty="0"/>
                  <a:t> ...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To da </a:t>
                </a:r>
                <a:r>
                  <a:rPr lang="en-US" dirty="0" err="1"/>
                  <a:t>bomo</a:t>
                </a:r>
                <a:r>
                  <a:rPr lang="en-US" dirty="0"/>
                  <a:t> </a:t>
                </a:r>
                <a:r>
                  <a:rPr lang="en-US" dirty="0" err="1"/>
                  <a:t>posamezne</a:t>
                </a:r>
                <a:r>
                  <a:rPr lang="en-US" dirty="0"/>
                  <a:t> </a:t>
                </a:r>
                <a:r>
                  <a:rPr lang="en-US" dirty="0" err="1"/>
                  <a:t>nukleone</a:t>
                </a:r>
                <a:r>
                  <a:rPr lang="en-US" dirty="0"/>
                  <a:t> </a:t>
                </a:r>
                <a:r>
                  <a:rPr lang="en-US" dirty="0" err="1"/>
                  <a:t>hkrati</a:t>
                </a:r>
                <a:r>
                  <a:rPr lang="en-US" dirty="0"/>
                  <a:t> </a:t>
                </a:r>
                <a:r>
                  <a:rPr lang="en-US" dirty="0" err="1"/>
                  <a:t>zadeli</a:t>
                </a:r>
                <a:r>
                  <a:rPr lang="en-US" dirty="0"/>
                  <a:t> v </a:t>
                </a:r>
                <a:r>
                  <a:rPr lang="en-US" dirty="0" err="1"/>
                  <a:t>jedro</a:t>
                </a:r>
                <a:r>
                  <a:rPr lang="en-US" dirty="0"/>
                  <a:t> je </a:t>
                </a:r>
                <a:r>
                  <a:rPr lang="en-US" dirty="0" err="1"/>
                  <a:t>izjemno</a:t>
                </a:r>
                <a:r>
                  <a:rPr lang="en-US" dirty="0"/>
                  <a:t> </a:t>
                </a:r>
                <a:r>
                  <a:rPr lang="en-US" dirty="0" err="1"/>
                  <a:t>malo</a:t>
                </a:r>
                <a:r>
                  <a:rPr lang="en-US" dirty="0"/>
                  <a:t> </a:t>
                </a:r>
                <a:r>
                  <a:rPr lang="en-US" dirty="0" err="1"/>
                  <a:t>verjetno</a:t>
                </a:r>
                <a:r>
                  <a:rPr lang="en-US" dirty="0"/>
                  <a:t>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LID4096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b="0" i="1" dirty="0" err="1">
                    <a:latin typeface="Cambria Math" panose="02040503050406030204" pitchFamily="18" charset="0"/>
                  </a:rPr>
                  <a:t>Zgodovinsko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smo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zmerili</a:t>
                </a:r>
                <a:r>
                  <a:rPr lang="en-US" b="0" i="1" dirty="0">
                    <a:latin typeface="Cambria Math" panose="02040503050406030204" pitchFamily="18" charset="0"/>
                  </a:rPr>
                  <a:t> mase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tako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jeder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kot</a:t>
                </a:r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protonov</a:t>
                </a:r>
                <a:r>
                  <a:rPr lang="en-US" b="0" i="1" dirty="0">
                    <a:latin typeface="Cambria Math" panose="02040503050406030204" pitchFamily="18" charset="0"/>
                  </a:rPr>
                  <a:t> in </a:t>
                </a:r>
                <a:r>
                  <a:rPr lang="en-US" b="0" i="1" dirty="0" err="1">
                    <a:latin typeface="Cambria Math" panose="02040503050406030204" pitchFamily="18" charset="0"/>
                  </a:rPr>
                  <a:t>nevtronov</a:t>
                </a:r>
                <a:r>
                  <a:rPr lang="en-US" b="0" i="1" dirty="0">
                    <a:latin typeface="Cambria Math" panose="02040503050406030204" pitchFamily="18" charset="0"/>
                  </a:rPr>
                  <a:t> ...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b="0" i="0">
                    <a:latin typeface="Cambria Math" panose="02040503050406030204" pitchFamily="18" charset="0"/>
                  </a:rPr>
                  <a:t>𝐸=𝑚𝑐^2</a:t>
                </a:r>
                <a:endParaRPr lang="en-US" sz="9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Različne</a:t>
                </a:r>
                <a:r>
                  <a:rPr lang="en-US" dirty="0"/>
                  <a:t> </a:t>
                </a:r>
                <a:r>
                  <a:rPr lang="en-US" dirty="0" err="1"/>
                  <a:t>vezavne</a:t>
                </a:r>
                <a:r>
                  <a:rPr lang="en-US" dirty="0"/>
                  <a:t> </a:t>
                </a:r>
                <a:r>
                  <a:rPr lang="en-US" dirty="0" err="1"/>
                  <a:t>energije</a:t>
                </a:r>
                <a:r>
                  <a:rPr lang="en-US" dirty="0"/>
                  <a:t> ...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To da </a:t>
                </a:r>
                <a:r>
                  <a:rPr lang="en-US" dirty="0" err="1"/>
                  <a:t>bomo</a:t>
                </a:r>
                <a:r>
                  <a:rPr lang="en-US" dirty="0"/>
                  <a:t> </a:t>
                </a:r>
                <a:r>
                  <a:rPr lang="en-US" dirty="0" err="1"/>
                  <a:t>posamezne</a:t>
                </a:r>
                <a:r>
                  <a:rPr lang="en-US" dirty="0"/>
                  <a:t> </a:t>
                </a:r>
                <a:r>
                  <a:rPr lang="en-US" dirty="0" err="1"/>
                  <a:t>nukleone</a:t>
                </a:r>
                <a:r>
                  <a:rPr lang="en-US" dirty="0"/>
                  <a:t> </a:t>
                </a:r>
                <a:r>
                  <a:rPr lang="en-US" dirty="0" err="1"/>
                  <a:t>hkrati</a:t>
                </a:r>
                <a:r>
                  <a:rPr lang="en-US" dirty="0"/>
                  <a:t> </a:t>
                </a:r>
                <a:r>
                  <a:rPr lang="en-US" dirty="0" err="1"/>
                  <a:t>zadeli</a:t>
                </a:r>
                <a:r>
                  <a:rPr lang="en-US" dirty="0"/>
                  <a:t> v </a:t>
                </a:r>
                <a:r>
                  <a:rPr lang="en-US" dirty="0" err="1"/>
                  <a:t>jedro</a:t>
                </a:r>
                <a:r>
                  <a:rPr lang="en-US" dirty="0"/>
                  <a:t> je </a:t>
                </a:r>
                <a:r>
                  <a:rPr lang="en-US" dirty="0" err="1"/>
                  <a:t>izjemno</a:t>
                </a:r>
                <a:r>
                  <a:rPr lang="en-US" dirty="0"/>
                  <a:t> </a:t>
                </a:r>
                <a:r>
                  <a:rPr lang="en-US" dirty="0" err="1"/>
                  <a:t>malo</a:t>
                </a:r>
                <a:r>
                  <a:rPr lang="en-US" dirty="0"/>
                  <a:t> </a:t>
                </a:r>
                <a:r>
                  <a:rPr lang="en-US" dirty="0" err="1"/>
                  <a:t>verjetno</a:t>
                </a:r>
                <a:r>
                  <a:rPr lang="en-US" dirty="0"/>
                  <a:t>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LID4096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43613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Na </a:t>
            </a:r>
            <a:r>
              <a:rPr lang="en-US" dirty="0" err="1"/>
              <a:t>srečo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potrebno</a:t>
            </a:r>
            <a:r>
              <a:rPr lang="en-US" dirty="0"/>
              <a:t> </a:t>
            </a:r>
            <a:r>
              <a:rPr lang="en-US" dirty="0" err="1"/>
              <a:t>sestaviti</a:t>
            </a:r>
            <a:r>
              <a:rPr lang="en-US" dirty="0"/>
              <a:t> </a:t>
            </a:r>
            <a:r>
              <a:rPr lang="en-US" dirty="0" err="1"/>
              <a:t>celega</a:t>
            </a:r>
            <a:r>
              <a:rPr lang="en-US" dirty="0"/>
              <a:t> </a:t>
            </a:r>
            <a:r>
              <a:rPr lang="en-US" dirty="0" err="1"/>
              <a:t>jedra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Koristimo</a:t>
            </a:r>
            <a:r>
              <a:rPr lang="en-US" dirty="0"/>
              <a:t>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tudi</a:t>
            </a:r>
            <a:r>
              <a:rPr lang="en-US" dirty="0"/>
              <a:t> </a:t>
            </a:r>
            <a:r>
              <a:rPr lang="en-US" dirty="0" err="1"/>
              <a:t>prehode</a:t>
            </a:r>
            <a:r>
              <a:rPr lang="en-US" dirty="0"/>
              <a:t> med </a:t>
            </a:r>
            <a:r>
              <a:rPr lang="en-US" dirty="0" err="1"/>
              <a:t>različnimi</a:t>
            </a:r>
            <a:r>
              <a:rPr lang="en-US" dirty="0"/>
              <a:t> </a:t>
            </a:r>
            <a:r>
              <a:rPr lang="en-US" dirty="0" err="1"/>
              <a:t>jedri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Vidimo</a:t>
            </a:r>
            <a:r>
              <a:rPr lang="en-US" dirty="0"/>
              <a:t>, da so </a:t>
            </a:r>
            <a:r>
              <a:rPr lang="en-US" dirty="0" err="1"/>
              <a:t>energijske</a:t>
            </a:r>
            <a:r>
              <a:rPr lang="en-US" dirty="0"/>
              <a:t> </a:t>
            </a:r>
            <a:r>
              <a:rPr lang="en-US" dirty="0" err="1"/>
              <a:t>razlike</a:t>
            </a:r>
            <a:r>
              <a:rPr lang="en-US" dirty="0"/>
              <a:t> </a:t>
            </a:r>
            <a:r>
              <a:rPr lang="en-US" dirty="0" err="1"/>
              <a:t>reda</a:t>
            </a:r>
            <a:r>
              <a:rPr lang="en-US" dirty="0"/>
              <a:t> </a:t>
            </a:r>
            <a:r>
              <a:rPr lang="en-US" dirty="0" err="1"/>
              <a:t>velikosti</a:t>
            </a:r>
            <a:r>
              <a:rPr lang="en-US" dirty="0"/>
              <a:t> </a:t>
            </a:r>
            <a:r>
              <a:rPr lang="en-US" dirty="0" err="1"/>
              <a:t>nekaj</a:t>
            </a:r>
            <a:r>
              <a:rPr lang="en-US" dirty="0"/>
              <a:t> MeV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</a:t>
            </a:r>
            <a:r>
              <a:rPr lang="en-US" dirty="0" err="1"/>
              <a:t>primejamo</a:t>
            </a:r>
            <a:r>
              <a:rPr lang="en-US" dirty="0"/>
              <a:t> s </a:t>
            </a:r>
            <a:r>
              <a:rPr lang="en-US" dirty="0" err="1"/>
              <a:t>kemijskimi</a:t>
            </a:r>
            <a:r>
              <a:rPr lang="en-US" dirty="0"/>
              <a:t> </a:t>
            </a:r>
            <a:r>
              <a:rPr lang="en-US" dirty="0" err="1"/>
              <a:t>procesi</a:t>
            </a:r>
            <a:r>
              <a:rPr lang="en-US" dirty="0"/>
              <a:t> ... </a:t>
            </a:r>
            <a:r>
              <a:rPr lang="en-US" dirty="0" err="1"/>
              <a:t>gorjenje</a:t>
            </a:r>
            <a:r>
              <a:rPr lang="en-US" dirty="0"/>
              <a:t> </a:t>
            </a:r>
            <a:r>
              <a:rPr lang="en-US" dirty="0" err="1"/>
              <a:t>vodika</a:t>
            </a: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8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51995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Jedrska</a:t>
            </a:r>
            <a:r>
              <a:rPr lang="en-US" dirty="0"/>
              <a:t> vs </a:t>
            </a:r>
            <a:r>
              <a:rPr lang="en-US" dirty="0" err="1"/>
              <a:t>kemijska</a:t>
            </a:r>
            <a:r>
              <a:rPr lang="en-US" dirty="0"/>
              <a:t> </a:t>
            </a:r>
            <a:r>
              <a:rPr lang="en-US" dirty="0" err="1"/>
              <a:t>energija</a:t>
            </a:r>
            <a:r>
              <a:rPr lang="en-US" dirty="0"/>
              <a:t>: 7 </a:t>
            </a:r>
            <a:r>
              <a:rPr lang="en-US" dirty="0" err="1"/>
              <a:t>redov</a:t>
            </a:r>
            <a:r>
              <a:rPr lang="en-US" dirty="0"/>
              <a:t> </a:t>
            </a:r>
            <a:r>
              <a:rPr lang="en-US" dirty="0" err="1"/>
              <a:t>velikosti</a:t>
            </a:r>
            <a:r>
              <a:rPr lang="en-US" dirty="0"/>
              <a:t> več </a:t>
            </a:r>
            <a:r>
              <a:rPr lang="en-US" dirty="0" err="1"/>
              <a:t>energije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maso</a:t>
            </a:r>
            <a:r>
              <a:rPr lang="en-US" dirty="0"/>
              <a:t> </a:t>
            </a:r>
            <a:r>
              <a:rPr lang="en-US" dirty="0" err="1"/>
              <a:t>goriva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Če</a:t>
            </a:r>
            <a:r>
              <a:rPr lang="en-US" dirty="0"/>
              <a:t> </a:t>
            </a:r>
            <a:r>
              <a:rPr lang="en-US" dirty="0" err="1"/>
              <a:t>primerjamo</a:t>
            </a:r>
            <a:r>
              <a:rPr lang="en-US" dirty="0"/>
              <a:t> </a:t>
            </a:r>
            <a:r>
              <a:rPr lang="en-US" dirty="0" err="1"/>
              <a:t>gorjenje</a:t>
            </a:r>
            <a:r>
              <a:rPr lang="en-US" dirty="0"/>
              <a:t> </a:t>
            </a:r>
            <a:r>
              <a:rPr lang="en-US" dirty="0" err="1"/>
              <a:t>vodika</a:t>
            </a:r>
            <a:r>
              <a:rPr lang="en-US" dirty="0"/>
              <a:t>: 2H + O </a:t>
            </a:r>
            <a:r>
              <a:rPr lang="en-US" dirty="0">
                <a:sym typeface="Wingdings" panose="05000000000000000000" pitchFamily="2" charset="2"/>
              </a:rPr>
              <a:t> H2O (</a:t>
            </a:r>
            <a:r>
              <a:rPr lang="en-US" dirty="0" err="1">
                <a:sym typeface="Wingdings" panose="05000000000000000000" pitchFamily="2" charset="2"/>
              </a:rPr>
              <a:t>nekaj</a:t>
            </a:r>
            <a:r>
              <a:rPr lang="en-US" dirty="0">
                <a:sym typeface="Wingdings" panose="05000000000000000000" pitchFamily="2" charset="2"/>
              </a:rPr>
              <a:t> eV)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	V </a:t>
            </a:r>
            <a:r>
              <a:rPr lang="en-US" dirty="0" err="1">
                <a:sym typeface="Wingdings" panose="05000000000000000000" pitchFamily="2" charset="2"/>
              </a:rPr>
              <a:t>primerjavi</a:t>
            </a:r>
            <a:r>
              <a:rPr lang="en-US" dirty="0">
                <a:sym typeface="Wingdings" panose="05000000000000000000" pitchFamily="2" charset="2"/>
              </a:rPr>
              <a:t> s </a:t>
            </a:r>
            <a:r>
              <a:rPr lang="en-US" dirty="0" err="1">
                <a:sym typeface="Wingdings" panose="05000000000000000000" pitchFamily="2" charset="2"/>
              </a:rPr>
              <a:t>fuzijo</a:t>
            </a:r>
            <a:r>
              <a:rPr lang="en-US" dirty="0">
                <a:sym typeface="Wingdings" panose="05000000000000000000" pitchFamily="2" charset="2"/>
              </a:rPr>
              <a:t> 4H  He4 (~10 MeV)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80030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Izkaže</a:t>
            </a:r>
            <a:r>
              <a:rPr lang="en-US" dirty="0">
                <a:sym typeface="Wingdings" panose="05000000000000000000" pitchFamily="2" charset="2"/>
              </a:rPr>
              <a:t> se, da je </a:t>
            </a:r>
            <a:r>
              <a:rPr lang="en-US" dirty="0" err="1">
                <a:sym typeface="Wingdings" panose="05000000000000000000" pitchFamily="2" charset="2"/>
              </a:rPr>
              <a:t>še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bolje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če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devterij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zlivamo</a:t>
            </a:r>
            <a:r>
              <a:rPr lang="en-US" dirty="0">
                <a:sym typeface="Wingdings" panose="05000000000000000000" pitchFamily="2" charset="2"/>
              </a:rPr>
              <a:t> z </a:t>
            </a:r>
            <a:r>
              <a:rPr lang="en-US" dirty="0" err="1">
                <a:sym typeface="Wingdings" panose="05000000000000000000" pitchFamily="2" charset="2"/>
              </a:rPr>
              <a:t>devterijom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tritijem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ali</a:t>
            </a:r>
            <a:r>
              <a:rPr lang="en-US" dirty="0">
                <a:sym typeface="Wingdings" panose="05000000000000000000" pitchFamily="2" charset="2"/>
              </a:rPr>
              <a:t> Helijem-3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Te</a:t>
            </a:r>
            <a:r>
              <a:rPr lang="en-US" dirty="0">
                <a:sym typeface="Wingdings" panose="05000000000000000000" pitchFamily="2" charset="2"/>
              </a:rPr>
              <a:t> 4 </a:t>
            </a:r>
            <a:r>
              <a:rPr lang="en-US" dirty="0" err="1">
                <a:sym typeface="Wingdings" panose="05000000000000000000" pitchFamily="2" charset="2"/>
              </a:rPr>
              <a:t>reakcije</a:t>
            </a:r>
            <a:r>
              <a:rPr lang="en-US" dirty="0">
                <a:sym typeface="Wingdings" panose="05000000000000000000" pitchFamily="2" charset="2"/>
              </a:rPr>
              <a:t> so </a:t>
            </a:r>
            <a:r>
              <a:rPr lang="en-US" dirty="0" err="1">
                <a:sym typeface="Wingdings" panose="05000000000000000000" pitchFamily="2" charset="2"/>
              </a:rPr>
              <a:t>najboljši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kadidati</a:t>
            </a:r>
            <a:r>
              <a:rPr lang="en-US" dirty="0">
                <a:sym typeface="Wingdings" panose="05000000000000000000" pitchFamily="2" charset="2"/>
              </a:rPr>
              <a:t> za </a:t>
            </a:r>
            <a:r>
              <a:rPr lang="en-US" dirty="0" err="1">
                <a:sym typeface="Wingdings" panose="05000000000000000000" pitchFamily="2" charset="2"/>
              </a:rPr>
              <a:t>fuzijsko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elektrarno</a:t>
            </a: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So </a:t>
            </a:r>
            <a:r>
              <a:rPr lang="en-US" dirty="0" err="1">
                <a:sym typeface="Wingdings" panose="05000000000000000000" pitchFamily="2" charset="2"/>
              </a:rPr>
              <a:t>direktne</a:t>
            </a:r>
            <a:r>
              <a:rPr lang="en-US" dirty="0">
                <a:sym typeface="Wingdings" panose="05000000000000000000" pitchFamily="2" charset="2"/>
              </a:rPr>
              <a:t> in </a:t>
            </a:r>
            <a:r>
              <a:rPr lang="en-US" dirty="0" err="1">
                <a:sym typeface="Wingdings" panose="05000000000000000000" pitchFamily="2" charset="2"/>
              </a:rPr>
              <a:t>imajo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dosti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večji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presek</a:t>
            </a:r>
            <a:r>
              <a:rPr lang="en-US" dirty="0">
                <a:sym typeface="Wingdings" panose="05000000000000000000" pitchFamily="2" charset="2"/>
              </a:rPr>
              <a:t> (so </a:t>
            </a:r>
            <a:r>
              <a:rPr lang="en-US" dirty="0" err="1">
                <a:sym typeface="Wingdings" panose="05000000000000000000" pitchFamily="2" charset="2"/>
              </a:rPr>
              <a:t>bolj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verjetne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Opazimo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lahko</a:t>
            </a:r>
            <a:r>
              <a:rPr lang="en-US" dirty="0">
                <a:sym typeface="Wingdings" panose="05000000000000000000" pitchFamily="2" charset="2"/>
              </a:rPr>
              <a:t>, da se </a:t>
            </a:r>
            <a:r>
              <a:rPr lang="en-US" dirty="0" err="1">
                <a:sym typeface="Wingdings" panose="05000000000000000000" pitchFamily="2" charset="2"/>
              </a:rPr>
              <a:t>iz</a:t>
            </a:r>
            <a:r>
              <a:rPr lang="en-US" dirty="0">
                <a:sym typeface="Wingdings" panose="05000000000000000000" pitchFamily="2" charset="2"/>
              </a:rPr>
              <a:t> 4 </a:t>
            </a:r>
            <a:r>
              <a:rPr lang="en-US" dirty="0" err="1">
                <a:sym typeface="Wingdings" panose="05000000000000000000" pitchFamily="2" charset="2"/>
              </a:rPr>
              <a:t>reakcij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izseva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nevtron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kar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nam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bo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delalo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probleme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kasneje</a:t>
            </a:r>
            <a:endParaRPr lang="en-US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Vidimo</a:t>
            </a:r>
            <a:r>
              <a:rPr lang="en-US" dirty="0">
                <a:sym typeface="Wingdings" panose="05000000000000000000" pitchFamily="2" charset="2"/>
              </a:rPr>
              <a:t> pa </a:t>
            </a:r>
            <a:r>
              <a:rPr lang="en-US" dirty="0" err="1">
                <a:sym typeface="Wingdings" panose="05000000000000000000" pitchFamily="2" charset="2"/>
              </a:rPr>
              <a:t>tudi</a:t>
            </a:r>
            <a:r>
              <a:rPr lang="en-US" dirty="0">
                <a:sym typeface="Wingdings" panose="05000000000000000000" pitchFamily="2" charset="2"/>
              </a:rPr>
              <a:t>, da so za </a:t>
            </a:r>
            <a:r>
              <a:rPr lang="en-US" dirty="0" err="1">
                <a:sym typeface="Wingdings" panose="05000000000000000000" pitchFamily="2" charset="2"/>
              </a:rPr>
              <a:t>te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reakcije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potrebne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visoke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energije</a:t>
            </a:r>
            <a:r>
              <a:rPr lang="en-US" dirty="0">
                <a:sym typeface="Wingdings" panose="05000000000000000000" pitchFamily="2" charset="2"/>
              </a:rPr>
              <a:t> (RELATIVNO)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anose="05000000000000000000" pitchFamily="2" charset="2"/>
              </a:rPr>
              <a:t>Potrebujemo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pospešiti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delce</a:t>
            </a:r>
            <a:r>
              <a:rPr lang="en-US" dirty="0">
                <a:sym typeface="Wingdings" panose="05000000000000000000" pitchFamily="2" charset="2"/>
              </a:rPr>
              <a:t> (NASLEDNJI SLIDE)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AD737-8190-45DF-A193-1ECD2E9E348C}" type="slidenum">
              <a:rPr lang="LID4096" smtClean="0"/>
              <a:t>10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08742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B54C-B4E5-087A-5494-8A1C33D88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A3B50F-0C21-C42D-9468-D9D714A0DA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530F9-DCBE-17BA-17A6-389D80EC0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0CF9A-67C8-76EA-3A5D-72EEC0083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EC10E-39C0-BEA1-DE71-BFB06EDFE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15781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71AC8-11B4-265F-333A-7B5F3B0D0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28C261-69BE-CB27-758B-80B4DDED4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07360-8577-E5A6-C542-E87F05AD7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53AFD-D7C0-255C-CAAE-6A71F10F9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5CBB2-BD36-817A-E50A-246EF820B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7220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02A43D-2337-5DC0-B109-1354B76A5E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23A9B7-152C-B6C0-6870-D20D2CD4C8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E5F5A-EBD3-2CF8-0D4A-13B2E03C0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DC5AD-8AC7-1814-EC69-00749BC2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B65E3-49B2-E0DF-C684-4C06A59F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95054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1AA53-5154-DE26-1931-5BE3D13B0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7CF17-41F9-2421-773F-D1D93A375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FBEBB-9D44-A65D-43AF-077892051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DF415-5B2F-A804-83A9-60E19ADD4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B1434-2EB0-2210-CBAD-33A17DFCF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282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1AA53-5154-DE26-1931-5BE3D13B0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7CF17-41F9-2421-773F-D1D93A375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FBEBB-9D44-A65D-43AF-077892051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DF415-5B2F-A804-83A9-60E19ADD4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B1434-2EB0-2210-CBAD-33A17DFCF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2829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F43F7-4C98-7632-E24D-3C5DFD7BB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101DEF-9F01-4B58-74E8-9221659F9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9A017-2DBD-FFAE-E428-0B3266998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27E88-905F-9547-4B1F-072CE5BC7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EDEA1-73F3-B9DB-3DE2-CDB217C40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89515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91693-A7F1-DEC8-FD14-CABDF3560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472D7-9EEF-ACB8-4203-4F45519A43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6B7E92-92F5-756E-0F24-F805F385E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3C6104-984C-A3BD-52D3-F7E31A167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DD49B3-6E04-45EC-DD51-53A63CBCA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48D1DD-3835-6E73-D8CD-C18FED875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2033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23FF6-DEBB-296F-FC28-DF76C7A92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D976C-5CC4-727F-54BD-C36AA4DD5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68C990-1354-9020-7081-BAA94DB04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F66CA1-EEC4-8C64-0AE3-6138CE94FF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D013D9-B1A7-0CE0-3B6E-82C244F514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251137-6476-8134-8BBD-82D98867D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7C6A73-24C2-B6A7-0323-9B4AACA9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59EF2F-DCAA-8F30-A33D-1994ED8F8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192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E0361-4EF2-D7DE-742D-81E632AB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9F5622-7C69-18F6-0FA8-812551591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11B2C-5795-AE0E-2666-BFA8F9344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ED898-6591-7293-EFF8-D31F5B5BA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77487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5DE217-EF38-18EB-31CA-194D7CB10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88926-BE29-2C18-8653-30B231AB1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0F4BB5-796E-5253-1116-02DB80EBE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14481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CD56B-A12C-FFE6-759E-17D8B0F7D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CCD2E-C713-F53D-ADB4-4997DEE6E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D3D5E-972A-0CEE-FC37-73A5B2EE77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B84E40-46AD-95FA-8B0E-8D8F6CAD9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466CD-4C11-8514-3ECB-6F65B4CC6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ABADDE-0681-F5EC-E229-5B8CBC9C3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13634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8251C-933C-79A8-6D97-A4026944E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A60F40-C9C4-00EF-5F1A-AAEABDA33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B189D-489A-8D05-B21C-D1A783A29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6661A-446B-3EDC-D82D-C795252AF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952BF4-E1EB-177D-8020-9560BB811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903D07-4E1D-08BD-136D-00E3CE88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05770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3D9192-5F4A-8CD4-A04E-A2B9370D5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85CFC-D8F4-CD67-0E79-8E0A97E8E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706A8-2AEB-C8F2-DC37-EC3DE31F89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LID4096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8FB6E-CAE0-CCC7-6F50-34FA832CD0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BFE4C-49FD-A6EC-44F0-8DF77432B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0700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3D9192-5F4A-8CD4-A04E-A2B9370D5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85CFC-D8F4-CD67-0E79-8E0A97E8E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706A8-2AEB-C8F2-DC37-EC3DE31F89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LID4096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8FB6E-CAE0-CCC7-6F50-34FA832CD0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nn-NO"/>
              <a:t>STIP 2025: Uvod v fuzijo</a:t>
            </a:r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BFE4C-49FD-A6EC-44F0-8DF77432B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F2DEC5-E189-4975-A46C-9CCCC032071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0700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pm"/><Relationship Id="rId3" Type="http://schemas.openxmlformats.org/officeDocument/2006/relationships/image" Target="../media/image13.pn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eb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s://www.iter.org/machine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urworldindata.org/energy-production-consumption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sfa-fuzija.s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f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atana.ijs.si/" TargetMode="Externa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emf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5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fif"/><Relationship Id="rId7" Type="http://schemas.openxmlformats.org/officeDocument/2006/relationships/hyperlink" Target="https://repozitorij.uni-lj.si/IzpisGradiva.php?id=171995&amp;lang=slv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6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13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pm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5.jp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5.png"/><Relationship Id="rId4" Type="http://schemas.openxmlformats.org/officeDocument/2006/relationships/image" Target="../media/image7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ECC20-DD12-CC7C-9C03-AA5D74092E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noProof="0" dirty="0"/>
              <a:t>UVOD V FUZIJO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168440-D102-3DA4-FCF1-4BA978F7C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sl-SI" noProof="0" dirty="0"/>
          </a:p>
          <a:p>
            <a:endParaRPr lang="sl-SI" noProof="0" dirty="0"/>
          </a:p>
          <a:p>
            <a:r>
              <a:rPr lang="sl-SI" noProof="0" dirty="0"/>
              <a:t>Mark Fortuna (IJS-F8)</a:t>
            </a:r>
            <a:endParaRPr lang="en-US" noProof="0" dirty="0"/>
          </a:p>
          <a:p>
            <a:endParaRPr lang="sl-SI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19C58-C8A8-D737-8321-19592353E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C08E6-7436-4A35-6090-519A01C23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076D0-296E-2DCB-729B-8C4E28068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998607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D1DA1-1891-64AB-AA72-98BEC8CFE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Fuzija na zemlji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252C7D6-D146-E4E9-130C-8CD53EBAAE2B}"/>
                  </a:ext>
                </a:extLst>
              </p:cNvPr>
              <p:cNvSpPr txBox="1"/>
              <p:nvPr/>
            </p:nvSpPr>
            <p:spPr>
              <a:xfrm>
                <a:off x="1938649" y="2210412"/>
                <a:ext cx="3789679" cy="70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sl-SI" sz="2000" b="0" i="0" noProof="0" smtClean="0">
                          <a:latin typeface="Cambria Math" panose="02040503050406030204" pitchFamily="18" charset="0"/>
                        </a:rPr>
                        <m:t>+4.1 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lang="sl-SI" sz="2000" b="0" i="0" noProof="0" smtClean="0">
                          <a:latin typeface="Cambria Math" panose="02040503050406030204" pitchFamily="18" charset="0"/>
                        </a:rPr>
                        <m:t>     (</m:t>
                      </m:r>
                      <m:sSub>
                        <m:sSubPr>
                          <m:ctrlPr>
                            <a:rPr lang="sl-SI" sz="20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sl-SI" sz="2000" b="0" i="0" noProof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sl-SI" sz="2000" b="0" i="0" noProof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≈0.5)</m:t>
                      </m:r>
                    </m:oMath>
                  </m:oMathPara>
                </a14:m>
                <a:endParaRPr lang="sl-SI" sz="2000" noProof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252C7D6-D146-E4E9-130C-8CD53EBAA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8649" y="2210412"/>
                <a:ext cx="3789679" cy="7007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289443B-C85F-DCB9-9D56-120362AAD173}"/>
                  </a:ext>
                </a:extLst>
              </p:cNvPr>
              <p:cNvSpPr txBox="1"/>
              <p:nvPr/>
            </p:nvSpPr>
            <p:spPr>
              <a:xfrm>
                <a:off x="586544" y="2974728"/>
                <a:ext cx="3857612" cy="70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sl-SI" sz="2000" b="0" i="0" baseline="30000" noProof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He</m:t>
                      </m:r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sl-SI" sz="2000" b="0" i="0" baseline="30000" noProof="0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He</m:t>
                      </m:r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sl-SI" sz="2000" b="0" i="0" noProof="0" smtClean="0">
                          <a:latin typeface="Cambria Math" panose="02040503050406030204" pitchFamily="18" charset="0"/>
                        </a:rPr>
                        <m:t>+18.3 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sl-SI" sz="2000" noProof="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289443B-C85F-DCB9-9D56-120362AAD1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544" y="2974728"/>
                <a:ext cx="3857612" cy="7007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604D3B-A226-273D-33B7-6679EAD4880D}"/>
                  </a:ext>
                </a:extLst>
              </p:cNvPr>
              <p:cNvSpPr txBox="1"/>
              <p:nvPr/>
            </p:nvSpPr>
            <p:spPr>
              <a:xfrm>
                <a:off x="586544" y="1777082"/>
                <a:ext cx="3314149" cy="70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sl-SI" sz="2000" b="0" i="0" noProof="0" smtClean="0">
                          <a:latin typeface="Cambria Math" panose="02040503050406030204" pitchFamily="18" charset="0"/>
                        </a:rPr>
                        <m:t>+17.6 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sl-SI" sz="2000" b="0" noProof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604D3B-A226-273D-33B7-6679EAD488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544" y="1777082"/>
                <a:ext cx="3314149" cy="7007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5AE05A-890C-4F0D-2892-44A896FE6A91}"/>
                  </a:ext>
                </a:extLst>
              </p:cNvPr>
              <p:cNvSpPr txBox="1"/>
              <p:nvPr/>
            </p:nvSpPr>
            <p:spPr>
              <a:xfrm>
                <a:off x="673805" y="2290285"/>
                <a:ext cx="905772" cy="1005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D</m:t>
                      </m:r>
                    </m:oMath>
                  </m:oMathPara>
                </a14:m>
                <a:endParaRPr lang="sl-SI" sz="2000" noProof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5AE05A-890C-4F0D-2892-44A896FE6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05" y="2290285"/>
                <a:ext cx="905772" cy="10050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E36B2AC-20B4-B43F-AF09-9CEF28094BAE}"/>
              </a:ext>
            </a:extLst>
          </p:cNvPr>
          <p:cNvCxnSpPr>
            <a:cxnSpLocks/>
          </p:cNvCxnSpPr>
          <p:nvPr/>
        </p:nvCxnSpPr>
        <p:spPr>
          <a:xfrm flipV="1">
            <a:off x="1633491" y="2417662"/>
            <a:ext cx="352132" cy="7937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B30DD5-9112-967A-0199-437605C2C5FB}"/>
              </a:ext>
            </a:extLst>
          </p:cNvPr>
          <p:cNvCxnSpPr>
            <a:cxnSpLocks/>
          </p:cNvCxnSpPr>
          <p:nvPr/>
        </p:nvCxnSpPr>
        <p:spPr>
          <a:xfrm>
            <a:off x="1633490" y="2624344"/>
            <a:ext cx="352132" cy="7937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0" descr="A diagram of a molecule&#10;&#10;Description automatically generated">
            <a:extLst>
              <a:ext uri="{FF2B5EF4-FFF2-40B4-BE49-F238E27FC236}">
                <a16:creationId xmlns:a16="http://schemas.microsoft.com/office/drawing/2014/main" id="{B199B0A5-1E80-0E1D-F8E5-E5DAA616B6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74" y="3723207"/>
            <a:ext cx="3663309" cy="2592166"/>
          </a:xfrm>
          <a:prstGeom prst="rect">
            <a:avLst/>
          </a:prstGeom>
        </p:spPr>
      </p:pic>
      <p:pic>
        <p:nvPicPr>
          <p:cNvPr id="12" name="Picture 11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2DF3316B-948B-053B-BFAC-9C85A4FE74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953" y="1520748"/>
            <a:ext cx="5853765" cy="4187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037695D-1518-3F29-FBEB-E42A52F69AC7}"/>
                  </a:ext>
                </a:extLst>
              </p:cNvPr>
              <p:cNvSpPr txBox="1"/>
              <p:nvPr/>
            </p:nvSpPr>
            <p:spPr>
              <a:xfrm>
                <a:off x="2133599" y="2574098"/>
                <a:ext cx="38902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l-SI" sz="2000" b="0" i="0" noProof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sl-SI" sz="2000" b="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sl-SI" sz="2000" b="0" i="1" baseline="30000" noProof="0" smtClean="0">
                        <a:latin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sl-SI" sz="2000" b="0" i="0" noProof="0" smtClean="0">
                        <a:latin typeface="Cambria Math" panose="02040503050406030204" pitchFamily="18" charset="0"/>
                      </a:rPr>
                      <m:t>He</m:t>
                    </m:r>
                    <m:r>
                      <a:rPr lang="sl-SI" sz="2000" b="0" i="1" noProof="0" smtClean="0">
                        <a:latin typeface="Cambria Math" panose="02040503050406030204" pitchFamily="18" charset="0"/>
                      </a:rPr>
                      <m:t>+3.2 </m:t>
                    </m:r>
                    <m:r>
                      <m:rPr>
                        <m:sty m:val="p"/>
                      </m:rPr>
                      <a:rPr lang="sl-SI" sz="2000" b="0" i="0" noProof="0" smtClean="0">
                        <a:latin typeface="Cambria Math" panose="02040503050406030204" pitchFamily="18" charset="0"/>
                      </a:rPr>
                      <m:t>MeV</m:t>
                    </m:r>
                    <m:r>
                      <a:rPr lang="sl-SI" sz="2000" b="0" i="1" noProof="0" smtClean="0"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sl-SI" sz="20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sl-SI" sz="2000" b="0" i="0" noProof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sl-SI" sz="2000" b="0" i="0" noProof="0" smtClean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r>
                      <a:rPr lang="sl-SI" sz="2000" b="0" i="1" noProof="0" smtClean="0">
                        <a:latin typeface="Cambria Math" panose="02040503050406030204" pitchFamily="18" charset="0"/>
                      </a:rPr>
                      <m:t>≈0.5)</m:t>
                    </m:r>
                  </m:oMath>
                </a14:m>
                <a:r>
                  <a:rPr lang="sl-SI" sz="2000" noProof="0" dirty="0"/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037695D-1518-3F29-FBEB-E42A52F69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599" y="2574098"/>
                <a:ext cx="3890211" cy="400110"/>
              </a:xfrm>
              <a:prstGeom prst="rect">
                <a:avLst/>
              </a:prstGeom>
              <a:blipFill>
                <a:blip r:embed="rId9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3D3B3E-B250-3A39-4C5D-D9BC570FD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E66DAD3-F556-539A-059B-2F4E212FE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D530CFA-F4FC-CB21-4827-BEB3C4AB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10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361127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A803-88A1-B731-4AB7-3E73041B1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Zlivanje curkov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C088D-9208-7280-6ADA-AF4C3B5B2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sl-SI" noProof="0" dirty="0"/>
              <a:t>Pospešimo gorivo v pospeševalniku</a:t>
            </a:r>
          </a:p>
          <a:p>
            <a:r>
              <a:rPr lang="sl-SI" noProof="0" dirty="0"/>
              <a:t>Le 1 od 100 milijonov trkov privede do zlitja</a:t>
            </a:r>
          </a:p>
          <a:p>
            <a:r>
              <a:rPr lang="sl-SI" noProof="0" dirty="0"/>
              <a:t>Večina se jih odbije </a:t>
            </a:r>
            <a:r>
              <a:rPr lang="sl-SI" noProof="0" dirty="0">
                <a:sym typeface="Wingdings" panose="05000000000000000000" pitchFamily="2" charset="2"/>
              </a:rPr>
              <a:t> izgubljena energija</a:t>
            </a:r>
          </a:p>
          <a:p>
            <a:r>
              <a:rPr lang="sl-SI" noProof="0" dirty="0">
                <a:sym typeface="Wingdings" panose="05000000000000000000" pitchFamily="2" charset="2"/>
              </a:rPr>
              <a:t>Plazma</a:t>
            </a:r>
          </a:p>
          <a:p>
            <a:pPr lvl="1"/>
            <a:r>
              <a:rPr lang="sl-SI" noProof="0" dirty="0">
                <a:sym typeface="Wingdings" panose="05000000000000000000" pitchFamily="2" charset="2"/>
              </a:rPr>
              <a:t>10 </a:t>
            </a:r>
            <a:r>
              <a:rPr lang="sl-SI" noProof="0" dirty="0" err="1">
                <a:sym typeface="Wingdings" panose="05000000000000000000" pitchFamily="2" charset="2"/>
              </a:rPr>
              <a:t>keV</a:t>
            </a:r>
            <a:r>
              <a:rPr lang="sl-SI" noProof="0" dirty="0">
                <a:sym typeface="Wingdings" panose="05000000000000000000" pitchFamily="2" charset="2"/>
              </a:rPr>
              <a:t> ... 100 mil. K</a:t>
            </a:r>
            <a:endParaRPr lang="sl-SI" noProof="0" dirty="0"/>
          </a:p>
        </p:txBody>
      </p:sp>
      <p:pic>
        <p:nvPicPr>
          <p:cNvPr id="5" name="Picture 4" descr="A diagram of a graph showing different types of energy&#10;&#10;AI-generated content may be incorrect.">
            <a:extLst>
              <a:ext uri="{FF2B5EF4-FFF2-40B4-BE49-F238E27FC236}">
                <a16:creationId xmlns:a16="http://schemas.microsoft.com/office/drawing/2014/main" id="{E7C514B6-820B-0130-8758-427631A58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62" t="13580" b="57994"/>
          <a:stretch>
            <a:fillRect/>
          </a:stretch>
        </p:blipFill>
        <p:spPr>
          <a:xfrm>
            <a:off x="6289375" y="2869880"/>
            <a:ext cx="3398185" cy="3491226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6D0ACA65-DD14-AB7F-BD1A-E5E1B327875D}"/>
              </a:ext>
            </a:extLst>
          </p:cNvPr>
          <p:cNvSpPr/>
          <p:nvPr/>
        </p:nvSpPr>
        <p:spPr>
          <a:xfrm>
            <a:off x="5549732" y="1348105"/>
            <a:ext cx="2225040" cy="477520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3C8C0A3E-2933-3C5C-DFE6-90AD358CA7F8}"/>
              </a:ext>
            </a:extLst>
          </p:cNvPr>
          <p:cNvSpPr/>
          <p:nvPr/>
        </p:nvSpPr>
        <p:spPr>
          <a:xfrm rot="10800000">
            <a:off x="9611360" y="1378744"/>
            <a:ext cx="2225040" cy="477520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8" name="Explosion: 14 Points 7">
            <a:extLst>
              <a:ext uri="{FF2B5EF4-FFF2-40B4-BE49-F238E27FC236}">
                <a16:creationId xmlns:a16="http://schemas.microsoft.com/office/drawing/2014/main" id="{1A6BA397-E27B-8FF7-75E5-328891D6DFE3}"/>
              </a:ext>
            </a:extLst>
          </p:cNvPr>
          <p:cNvSpPr/>
          <p:nvPr/>
        </p:nvSpPr>
        <p:spPr>
          <a:xfrm>
            <a:off x="8314606" y="1301431"/>
            <a:ext cx="833120" cy="632143"/>
          </a:xfrm>
          <a:prstGeom prst="irregularSeal2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DB6E2C7-7663-FCEC-D839-55F03427DBC3}"/>
              </a:ext>
            </a:extLst>
          </p:cNvPr>
          <p:cNvCxnSpPr>
            <a:cxnSpLocks/>
          </p:cNvCxnSpPr>
          <p:nvPr/>
        </p:nvCxnSpPr>
        <p:spPr>
          <a:xfrm flipV="1">
            <a:off x="9178206" y="690879"/>
            <a:ext cx="1286594" cy="561498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63279EC-D268-C69D-0636-B50ED45230A7}"/>
              </a:ext>
            </a:extLst>
          </p:cNvPr>
          <p:cNvCxnSpPr>
            <a:cxnSpLocks/>
          </p:cNvCxnSpPr>
          <p:nvPr/>
        </p:nvCxnSpPr>
        <p:spPr>
          <a:xfrm>
            <a:off x="8999855" y="1869322"/>
            <a:ext cx="1375410" cy="501609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9A89E2-0546-15F8-6ABE-82555918D107}"/>
              </a:ext>
            </a:extLst>
          </p:cNvPr>
          <p:cNvCxnSpPr>
            <a:cxnSpLocks/>
          </p:cNvCxnSpPr>
          <p:nvPr/>
        </p:nvCxnSpPr>
        <p:spPr>
          <a:xfrm flipH="1">
            <a:off x="7424845" y="1921035"/>
            <a:ext cx="796206" cy="386237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0CCBBBE-F730-5304-9A75-05F412BAF36D}"/>
              </a:ext>
            </a:extLst>
          </p:cNvPr>
          <p:cNvCxnSpPr>
            <a:cxnSpLocks/>
          </p:cNvCxnSpPr>
          <p:nvPr/>
        </p:nvCxnSpPr>
        <p:spPr>
          <a:xfrm flipH="1" flipV="1">
            <a:off x="7306226" y="654209"/>
            <a:ext cx="1089492" cy="647222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CCAE2E0-E8E9-BC5F-D973-D4E0E137BFCF}"/>
              </a:ext>
            </a:extLst>
          </p:cNvPr>
          <p:cNvSpPr txBox="1"/>
          <p:nvPr/>
        </p:nvSpPr>
        <p:spPr>
          <a:xfrm>
            <a:off x="5506214" y="1021544"/>
            <a:ext cx="1260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noProof="0" dirty="0"/>
              <a:t>žarek 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1F5917-A967-C700-441A-30C821DF9EE2}"/>
              </a:ext>
            </a:extLst>
          </p:cNvPr>
          <p:cNvSpPr txBox="1"/>
          <p:nvPr/>
        </p:nvSpPr>
        <p:spPr>
          <a:xfrm>
            <a:off x="10617199" y="1021544"/>
            <a:ext cx="1260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noProof="0" dirty="0"/>
              <a:t>žarek 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45A19-5FA5-E928-2ED1-441DF8628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0C283B6-FB07-839C-D049-DC81C56B4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D7DF3E5-2A97-A818-115F-77996BFA6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11</a:t>
            </a:fld>
            <a:endParaRPr lang="sl-SI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5B13865-0817-1B91-59A1-760A94F0B2FE}"/>
                  </a:ext>
                </a:extLst>
              </p:cNvPr>
              <p:cNvSpPr txBox="1"/>
              <p:nvPr/>
            </p:nvSpPr>
            <p:spPr>
              <a:xfrm>
                <a:off x="3886370" y="5509895"/>
                <a:ext cx="18624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LID4096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5B13865-0817-1B91-59A1-760A94F0B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370" y="5509895"/>
                <a:ext cx="186249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978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DE346-7399-719C-F6BA-E367B45F7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Gravitacijsko zadrževanje</a:t>
            </a:r>
          </a:p>
        </p:txBody>
      </p:sp>
      <p:pic>
        <p:nvPicPr>
          <p:cNvPr id="6" name="Content Placeholder 5" descr="Diagram of the sun's core&#10;&#10;AI-generated content may be incorrect.">
            <a:extLst>
              <a:ext uri="{FF2B5EF4-FFF2-40B4-BE49-F238E27FC236}">
                <a16:creationId xmlns:a16="http://schemas.microsoft.com/office/drawing/2014/main" id="{F654752A-8066-35BE-24B2-7F6FF25111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268" y="2406491"/>
            <a:ext cx="4123509" cy="4123509"/>
          </a:xfrm>
        </p:spPr>
      </p:pic>
      <p:pic>
        <p:nvPicPr>
          <p:cNvPr id="4" name="Picture 3" descr="A diagram of a diagram of a variety of directions&#10;&#10;AI-generated content may be incorrect.">
            <a:extLst>
              <a:ext uri="{FF2B5EF4-FFF2-40B4-BE49-F238E27FC236}">
                <a16:creationId xmlns:a16="http://schemas.microsoft.com/office/drawing/2014/main" id="{D1F89010-10BB-5212-08FE-B6A0257100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956" y="2751909"/>
            <a:ext cx="4576898" cy="343267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3E18DED-BC9A-2BD4-9F71-A18DA1FEDA16}"/>
              </a:ext>
            </a:extLst>
          </p:cNvPr>
          <p:cNvSpPr txBox="1">
            <a:spLocks/>
          </p:cNvSpPr>
          <p:nvPr/>
        </p:nvSpPr>
        <p:spPr>
          <a:xfrm>
            <a:off x="718639" y="1690688"/>
            <a:ext cx="857576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noProof="0" dirty="0"/>
              <a:t>Če imamo dovolj plazme se bo sama zadržala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107CD-EF22-F4DA-F87D-2686FA2E9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DAD3A-D30B-71A1-F316-04EB93349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F823AD2-7F12-0586-A0A4-19B2C38A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12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693431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853A4-18A7-BD79-D79D-451E42CB2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Magnetno zadrževanje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19DEBC-0F63-7FAF-60F5-5EB2248644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</p:spPr>
            <p:txBody>
              <a:bodyPr/>
              <a:lstStyle/>
              <a:p>
                <a:r>
                  <a:rPr lang="sl-SI" noProof="0" dirty="0"/>
                  <a:t>Nabiti delci + Magnetno polje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b="1" i="0" noProof="0" smtClean="0">
                          <a:latin typeface="Cambria Math" panose="02040503050406030204" pitchFamily="18" charset="0"/>
                        </a:rPr>
                        <m:t>𝐅</m:t>
                      </m:r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sl-SI" b="1" i="0" noProof="0" smtClean="0">
                          <a:latin typeface="Cambria Math" panose="02040503050406030204" pitchFamily="18" charset="0"/>
                        </a:rPr>
                        <m:t>𝐯</m:t>
                      </m:r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sl-SI" b="1" i="0" noProof="0" smtClean="0">
                          <a:latin typeface="Cambria Math" panose="02040503050406030204" pitchFamily="18" charset="0"/>
                        </a:rPr>
                        <m:t>𝐁</m:t>
                      </m:r>
                    </m:oMath>
                  </m:oMathPara>
                </a14:m>
                <a:endParaRPr lang="sl-SI" b="1" noProof="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⇒</m:t>
                    </m:r>
                  </m:oMath>
                </a14:m>
                <a:r>
                  <a:rPr lang="sl-SI" noProof="0" dirty="0">
                    <a:sym typeface="Wingdings" panose="05000000000000000000" pitchFamily="2" charset="2"/>
                  </a:rPr>
                  <a:t> kroženje</a:t>
                </a:r>
              </a:p>
              <a:p>
                <a:pPr marL="0" indent="0">
                  <a:buNone/>
                </a:pPr>
                <a:endParaRPr lang="sl-SI" noProof="0" dirty="0">
                  <a:sym typeface="Wingdings" panose="05000000000000000000" pitchFamily="2" charset="2"/>
                </a:endParaRPr>
              </a:p>
              <a:p>
                <a:endParaRPr lang="sl-SI" noProof="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19DEBC-0F63-7FAF-60F5-5EB2248644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  <a:blipFill>
                <a:blip r:embed="rId3"/>
                <a:stretch>
                  <a:fillRect l="-2088" t="-238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diagram of a circle with a circle and a cross&#10;&#10;AI-generated content may be incorrect.">
            <a:extLst>
              <a:ext uri="{FF2B5EF4-FFF2-40B4-BE49-F238E27FC236}">
                <a16:creationId xmlns:a16="http://schemas.microsoft.com/office/drawing/2014/main" id="{B8E574EF-47EF-79EA-10F6-368147F798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954" y="314325"/>
            <a:ext cx="2855913" cy="2065647"/>
          </a:xfrm>
          <a:prstGeom prst="rect">
            <a:avLst/>
          </a:prstGeom>
        </p:spPr>
      </p:pic>
      <p:pic>
        <p:nvPicPr>
          <p:cNvPr id="7" name="Picture 6" descr="A diagram of a physics diagram&#10;&#10;AI-generated content may be incorrect.">
            <a:extLst>
              <a:ext uri="{FF2B5EF4-FFF2-40B4-BE49-F238E27FC236}">
                <a16:creationId xmlns:a16="http://schemas.microsoft.com/office/drawing/2014/main" id="{D442B9CA-A4B1-481B-F9FF-1FF2B2A636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158" y="3529417"/>
            <a:ext cx="3719884" cy="2553479"/>
          </a:xfrm>
          <a:prstGeom prst="rect">
            <a:avLst/>
          </a:prstGeom>
        </p:spPr>
      </p:pic>
      <p:pic>
        <p:nvPicPr>
          <p:cNvPr id="4" name="Picture 3" descr="A diagram of a blue coil with a spiral&#10;&#10;AI-generated content may be incorrect.">
            <a:extLst>
              <a:ext uri="{FF2B5EF4-FFF2-40B4-BE49-F238E27FC236}">
                <a16:creationId xmlns:a16="http://schemas.microsoft.com/office/drawing/2014/main" id="{A5D0F001-E9E3-F41F-9079-6198F6F462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00" r="42267" b="16267"/>
          <a:stretch>
            <a:fillRect/>
          </a:stretch>
        </p:blipFill>
        <p:spPr>
          <a:xfrm>
            <a:off x="6864958" y="2802467"/>
            <a:ext cx="4193727" cy="2375306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93E271-11F8-EB54-4A20-EEF09B5CF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FA17F3-9C30-3950-C533-7255350A3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24CBC1-E527-6452-42A6-423B549EF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13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46239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19B6A-7917-F27A-3C32-252429ECB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 err="1"/>
              <a:t>Tokamak</a:t>
            </a:r>
            <a:endParaRPr lang="sl-SI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34E509-169C-AB36-8804-61FB82D83B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429956" cy="4351338"/>
              </a:xfrm>
            </p:spPr>
            <p:txBody>
              <a:bodyPr/>
              <a:lstStyle/>
              <a:p>
                <a:r>
                  <a:rPr lang="en-US" noProof="0" dirty="0"/>
                  <a:t>T</a:t>
                </a:r>
                <a:r>
                  <a:rPr lang="sl-SI" noProof="0" dirty="0" err="1"/>
                  <a:t>uljavo</a:t>
                </a:r>
                <a:r>
                  <a:rPr lang="sl-SI" noProof="0" dirty="0"/>
                  <a:t> sklenemo v </a:t>
                </a:r>
                <a:r>
                  <a:rPr lang="sl-SI" noProof="0" dirty="0" err="1"/>
                  <a:t>toroid</a:t>
                </a:r>
                <a:endParaRPr lang="sl-SI" noProof="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sl-SI" noProof="0" dirty="0"/>
                  <a:t> </a:t>
                </a:r>
                <a:r>
                  <a:rPr lang="en-US" noProof="0" dirty="0"/>
                  <a:t>T</a:t>
                </a:r>
                <a:r>
                  <a:rPr lang="sl-SI" noProof="0" dirty="0"/>
                  <a:t>oroidalno magnetno polje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b="1" i="0" noProof="0" smtClean="0"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  <m:sub>
                        <m:r>
                          <a:rPr lang="sl-SI" b="1" i="1" noProof="0" smtClean="0">
                            <a:latin typeface="Cambria Math" panose="02040503050406030204" pitchFamily="18" charset="0"/>
                          </a:rPr>
                          <m:t>𝝋</m:t>
                        </m:r>
                      </m:sub>
                    </m:sSub>
                  </m:oMath>
                </a14:m>
                <a:endParaRPr lang="sl-SI" noProof="0" dirty="0"/>
              </a:p>
              <a:p>
                <a:r>
                  <a:rPr lang="en-US" noProof="0" dirty="0"/>
                  <a:t>V</a:t>
                </a:r>
                <a:r>
                  <a:rPr lang="sl-SI" noProof="0" dirty="0" err="1"/>
                  <a:t>ijačno</a:t>
                </a:r>
                <a:r>
                  <a:rPr lang="sl-SI" noProof="0" dirty="0"/>
                  <a:t> gibanje vzdolž torusa </a:t>
                </a:r>
                <a:endParaRPr lang="en-US" noProof="0" dirty="0"/>
              </a:p>
              <a:p>
                <a:r>
                  <a:rPr lang="en-US" dirty="0"/>
                  <a:t>U</a:t>
                </a:r>
                <a:r>
                  <a:rPr lang="en-US" noProof="0" dirty="0" err="1"/>
                  <a:t>smerimo</a:t>
                </a:r>
                <a:r>
                  <a:rPr lang="sl-SI" noProof="0" dirty="0"/>
                  <a:t> s centralno tuljavo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34E509-169C-AB36-8804-61FB82D83B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429956" cy="4351338"/>
              </a:xfrm>
              <a:blipFill>
                <a:blip r:embed="rId3"/>
                <a:stretch>
                  <a:fillRect l="-2022" t="-238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diagram of a blue coil with a spiral&#10;&#10;AI-generated content may be incorrect.">
            <a:extLst>
              <a:ext uri="{FF2B5EF4-FFF2-40B4-BE49-F238E27FC236}">
                <a16:creationId xmlns:a16="http://schemas.microsoft.com/office/drawing/2014/main" id="{5E9886D3-DB2A-9AF7-BE4C-E79DB16270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00" b="16267"/>
          <a:stretch>
            <a:fillRect/>
          </a:stretch>
        </p:blipFill>
        <p:spPr>
          <a:xfrm>
            <a:off x="6268156" y="868151"/>
            <a:ext cx="5856111" cy="19149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A0048F-2F56-B3EA-DD7E-568C89C9B0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387" y="3147835"/>
            <a:ext cx="5429956" cy="3488974"/>
          </a:xfrm>
          <a:prstGeom prst="rect">
            <a:avLst/>
          </a:prstGeom>
        </p:spPr>
      </p:pic>
      <p:pic>
        <p:nvPicPr>
          <p:cNvPr id="7" name="Picture 6" descr="A diagram of a ring with a graph and a diagram&#10;&#10;AI-generated content may be incorrect.">
            <a:extLst>
              <a:ext uri="{FF2B5EF4-FFF2-40B4-BE49-F238E27FC236}">
                <a16:creationId xmlns:a16="http://schemas.microsoft.com/office/drawing/2014/main" id="{F9905DE1-1FEC-96F6-E973-8AEF131F64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04" y="3840903"/>
            <a:ext cx="5980952" cy="285714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04EBF1C-DD90-15E2-700F-D92DCBDFD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F21405-06EE-49A1-1578-9B24F2DB1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9D703B-F51E-4012-80A8-4AD88E37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14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79697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189A5-D767-8EE1-89A5-89DBA03B5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Proizvodnja elektrike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A023A-2F14-E498-D4A2-7B88F0A9EF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</p:spPr>
            <p:txBody>
              <a:bodyPr/>
              <a:lstStyle/>
              <a:p>
                <a:r>
                  <a:rPr lang="sl-SI" noProof="0" dirty="0"/>
                  <a:t>Fuzija </a:t>
                </a:r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sl-SI" noProof="0" dirty="0"/>
                  <a:t> Kinetična energija fuzijskih produktov:</a:t>
                </a:r>
              </a:p>
              <a:p>
                <a:pPr lvl="1"/>
                <a:r>
                  <a:rPr lang="sl-SI" noProof="0" dirty="0"/>
                  <a:t>Ioni, nevroni, fotoni</a:t>
                </a:r>
              </a:p>
              <a:p>
                <a:r>
                  <a:rPr lang="sl-SI" noProof="0" dirty="0"/>
                  <a:t>Pobeg energije z nevtroni in fotoni</a:t>
                </a:r>
              </a:p>
              <a:p>
                <a:r>
                  <a:rPr lang="sl-SI" noProof="0" dirty="0"/>
                  <a:t>Segrevanje sten </a:t>
                </a:r>
                <a:r>
                  <a:rPr lang="sl-SI" noProof="0" dirty="0">
                    <a:sym typeface="Wingdings" panose="05000000000000000000" pitchFamily="2" charset="2"/>
                  </a:rPr>
                  <a:t> </a:t>
                </a:r>
                <a:r>
                  <a:rPr lang="en-US" noProof="0" dirty="0">
                    <a:sym typeface="Wingdings" panose="05000000000000000000" pitchFamily="2" charset="2"/>
                  </a:rPr>
                  <a:t>“</a:t>
                </a:r>
                <a:r>
                  <a:rPr lang="sl-SI" noProof="0" dirty="0">
                    <a:sym typeface="Wingdings" panose="05000000000000000000" pitchFamily="2" charset="2"/>
                  </a:rPr>
                  <a:t>parni stroj</a:t>
                </a:r>
                <a:r>
                  <a:rPr lang="en-US" noProof="0" dirty="0">
                    <a:sym typeface="Wingdings" panose="05000000000000000000" pitchFamily="2" charset="2"/>
                  </a:rPr>
                  <a:t>”</a:t>
                </a:r>
                <a:endParaRPr lang="sl-SI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A023A-2F14-E498-D4A2-7B88F0A9EF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  <a:blipFill>
                <a:blip r:embed="rId3"/>
                <a:stretch>
                  <a:fillRect l="-2088" t="-2381" r="-58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diagram of a molecule&#10;&#10;Description automatically generated">
            <a:extLst>
              <a:ext uri="{FF2B5EF4-FFF2-40B4-BE49-F238E27FC236}">
                <a16:creationId xmlns:a16="http://schemas.microsoft.com/office/drawing/2014/main" id="{F5D3A319-51EB-BE90-FF1E-8E0061EAAB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174" y="641340"/>
            <a:ext cx="3663309" cy="25921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CAF1E6-2414-D974-BEB8-585B558B2695}"/>
                  </a:ext>
                </a:extLst>
              </p:cNvPr>
              <p:cNvSpPr txBox="1"/>
              <p:nvPr/>
            </p:nvSpPr>
            <p:spPr>
              <a:xfrm>
                <a:off x="10574867" y="1690688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17.6</m:t>
                      </m:r>
                      <m:r>
                        <a:rPr lang="sl-SI" sz="2000" b="0" i="0" noProof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sl-SI" sz="2000" noProof="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CAF1E6-2414-D974-BEB8-585B558B26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4867" y="1690688"/>
                <a:ext cx="914400" cy="400110"/>
              </a:xfrm>
              <a:prstGeom prst="rect">
                <a:avLst/>
              </a:prstGeom>
              <a:blipFill>
                <a:blip r:embed="rId5"/>
                <a:stretch>
                  <a:fillRect r="-30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69DA86-884B-E70A-8D6E-98A6D3A58996}"/>
                  </a:ext>
                </a:extLst>
              </p:cNvPr>
              <p:cNvSpPr txBox="1"/>
              <p:nvPr/>
            </p:nvSpPr>
            <p:spPr>
              <a:xfrm>
                <a:off x="9660466" y="556154"/>
                <a:ext cx="19134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sz="20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sz="2000" b="0" i="1" noProof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sl-SI" sz="2000" b="0" i="1" noProof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=14.</m:t>
                      </m:r>
                      <m:r>
                        <a:rPr lang="sl-SI" sz="2000" b="0" i="0" noProof="0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sl-SI" sz="2000" noProof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69DA86-884B-E70A-8D6E-98A6D3A58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0466" y="556154"/>
                <a:ext cx="1913468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white device with purple light&#10;&#10;AI-generated content may be incorrect.">
            <a:extLst>
              <a:ext uri="{FF2B5EF4-FFF2-40B4-BE49-F238E27FC236}">
                <a16:creationId xmlns:a16="http://schemas.microsoft.com/office/drawing/2014/main" id="{6FFA02E8-DF0D-AF31-C0C9-8F3D4A0034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134" y="3533785"/>
            <a:ext cx="5257800" cy="295909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5C1708-D935-0A07-5248-73A1D887F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C0275B-49B3-75C9-3C72-B4EE1DC67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564E44E-8C6A-2784-79E0-778881406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15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84058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2731C-A5DD-8C0D-4A15-D43A5D3AB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IZZIVI FUZIJE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A9D35B-8AC0-8B74-83A2-D437CF2B8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noProof="0" dirty="0"/>
              <a:t>(Le nekaj njih)</a:t>
            </a:r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264E7-1C50-D5DE-2D36-432449318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51DC6-B0DD-858B-57F1-6E2016995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38124-CA5C-1642-D63E-4C725A351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16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851756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A8BAB-CF89-B166-EFDE-3E52D8B11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Goreča plazma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98FF88-FACD-6EEC-43E5-6DAB7B3D67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180667" cy="4351338"/>
              </a:xfrm>
            </p:spPr>
            <p:txBody>
              <a:bodyPr/>
              <a:lstStyle/>
              <a:p>
                <a:r>
                  <a:rPr lang="sl-SI" noProof="0" dirty="0"/>
                  <a:t>energijska bilanca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l-SI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sl-SI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sl-SI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sl-SI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</m:oMath>
                  </m:oMathPara>
                </a14:m>
                <a:endParaRPr lang="sl-SI" noProof="0" dirty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sl-SI" noProof="0" dirty="0"/>
                  <a:t> - proizvodnja s fuzijo (DT ... le </a:t>
                </a:r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sl-SI" noProof="0" dirty="0"/>
                  <a:t> delci)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sl-SI" noProof="0" dirty="0"/>
                  <a:t> - gretje plazme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sl-SI" noProof="0" dirty="0"/>
                  <a:t> - izgube z zavornim sevanjem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sl-SI" noProof="0" dirty="0"/>
                  <a:t> - izgube skozi površino</a:t>
                </a:r>
              </a:p>
              <a:p>
                <a:r>
                  <a:rPr lang="sl-SI" noProof="0" dirty="0"/>
                  <a:t>vžig plazme: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l-SI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sl-SI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sl-SI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sl-SI" b="0" i="1" noProof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</m:oMath>
                  </m:oMathPara>
                </a14:m>
                <a:endParaRPr lang="sl-SI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98FF88-FACD-6EEC-43E5-6DAB7B3D67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180667" cy="4351338"/>
              </a:xfrm>
              <a:blipFill>
                <a:blip r:embed="rId2"/>
                <a:stretch>
                  <a:fillRect l="-1777" t="-238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diagram of a molecule&#10;&#10;Description automatically generated">
            <a:extLst>
              <a:ext uri="{FF2B5EF4-FFF2-40B4-BE49-F238E27FC236}">
                <a16:creationId xmlns:a16="http://schemas.microsoft.com/office/drawing/2014/main" id="{671454D0-A7EB-985B-9B79-B0F318908F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308" y="1019704"/>
            <a:ext cx="3842025" cy="27186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8F9DD0-122E-E8BF-BC6A-2753383ABB3C}"/>
                  </a:ext>
                </a:extLst>
              </p:cNvPr>
              <p:cNvSpPr txBox="1"/>
              <p:nvPr/>
            </p:nvSpPr>
            <p:spPr>
              <a:xfrm>
                <a:off x="10202333" y="2884137"/>
                <a:ext cx="19134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sz="20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sz="2000" b="0" i="1" noProof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sl-SI" sz="2000" b="0" i="1" noProof="0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sl-SI" sz="2000" b="0" i="0" noProof="0" smtClean="0">
                          <a:latin typeface="Cambria Math" panose="02040503050406030204" pitchFamily="18" charset="0"/>
                        </a:rPr>
                        <m:t>.5 </m:t>
                      </m:r>
                      <m:r>
                        <m:rPr>
                          <m:sty m:val="p"/>
                        </m:rPr>
                        <a:rPr lang="sl-SI" sz="2000" b="0" i="0" noProof="0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sl-SI" sz="2000" noProof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8F9DD0-122E-E8BF-BC6A-2753383AB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2333" y="2884137"/>
                <a:ext cx="1913468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4F99E2B-D8F1-F652-09F9-0C84748095EE}"/>
              </a:ext>
            </a:extLst>
          </p:cNvPr>
          <p:cNvCxnSpPr/>
          <p:nvPr/>
        </p:nvCxnSpPr>
        <p:spPr>
          <a:xfrm flipH="1">
            <a:off x="9719734" y="3653664"/>
            <a:ext cx="211666" cy="1257003"/>
          </a:xfrm>
          <a:prstGeom prst="straightConnector1">
            <a:avLst/>
          </a:prstGeom>
          <a:ln w="57150">
            <a:solidFill>
              <a:srgbClr val="9F516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4367C6-49F2-3419-89D3-CF044FE0C43F}"/>
                  </a:ext>
                </a:extLst>
              </p:cNvPr>
              <p:cNvSpPr txBox="1"/>
              <p:nvPr/>
            </p:nvSpPr>
            <p:spPr>
              <a:xfrm>
                <a:off x="8678333" y="4997140"/>
                <a:ext cx="201506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l-SI" sz="2000" b="0" i="1" noProof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sl-SI" sz="2000" noProof="0" dirty="0"/>
                  <a:t> delec trka z ioni D in T</a:t>
                </a:r>
              </a:p>
              <a:p>
                <a:r>
                  <a:rPr lang="sl-SI" sz="2000" noProof="0" dirty="0">
                    <a:sym typeface="Wingdings" panose="05000000000000000000" pitchFamily="2" charset="2"/>
                  </a:rPr>
                  <a:t> gretje plazme</a:t>
                </a:r>
                <a:endParaRPr lang="sl-SI" sz="2000" noProof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4367C6-49F2-3419-89D3-CF044FE0C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8333" y="4997140"/>
                <a:ext cx="2015067" cy="1015663"/>
              </a:xfrm>
              <a:prstGeom prst="rect">
                <a:avLst/>
              </a:prstGeom>
              <a:blipFill>
                <a:blip r:embed="rId5"/>
                <a:stretch>
                  <a:fillRect l="-3333" t="-3012" r="-606" b="-1084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DB5C08-26DA-CFFD-9676-C9D0AD454D03}"/>
              </a:ext>
            </a:extLst>
          </p:cNvPr>
          <p:cNvCxnSpPr>
            <a:cxnSpLocks/>
          </p:cNvCxnSpPr>
          <p:nvPr/>
        </p:nvCxnSpPr>
        <p:spPr>
          <a:xfrm flipV="1">
            <a:off x="10111040" y="1155055"/>
            <a:ext cx="1913468" cy="285517"/>
          </a:xfrm>
          <a:prstGeom prst="straightConnector1">
            <a:avLst/>
          </a:prstGeom>
          <a:ln w="57150">
            <a:solidFill>
              <a:srgbClr val="9F516A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B8421BE-A621-87FD-E309-B852C0B824C3}"/>
              </a:ext>
            </a:extLst>
          </p:cNvPr>
          <p:cNvSpPr txBox="1"/>
          <p:nvPr/>
        </p:nvSpPr>
        <p:spPr>
          <a:xfrm rot="21084174">
            <a:off x="10566399" y="827850"/>
            <a:ext cx="1185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noProof="0" dirty="0"/>
              <a:t>pobegne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BB052-2EA3-5A20-4983-083DE190F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3FB330B-E5C3-80DD-8D48-027AFCF61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675E78B-7320-F840-B61E-F03F5B8E7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17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18614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1CC6C-01D4-49AC-FCBC-C77F7DBD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Zakaj mora biti </a:t>
            </a:r>
            <a:r>
              <a:rPr lang="sl-SI" noProof="0" dirty="0" err="1"/>
              <a:t>tokamak</a:t>
            </a:r>
            <a:r>
              <a:rPr lang="sl-SI" noProof="0" dirty="0"/>
              <a:t> velik?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5587AE-BE92-7154-1BD0-CD61BDC6B2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67834" y="1825625"/>
                <a:ext cx="4648200" cy="4351338"/>
              </a:xfrm>
            </p:spPr>
            <p:txBody>
              <a:bodyPr/>
              <a:lstStyle/>
              <a:p>
                <a:r>
                  <a:rPr lang="sl-SI" noProof="0" dirty="0"/>
                  <a:t>zmanjšajmo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sl-SI" i="1" noProof="0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sl-SI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den>
                    </m:f>
                  </m:oMath>
                </a14:m>
                <a:endParaRPr lang="sl-SI" noProof="0" dirty="0"/>
              </a:p>
              <a:p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sl-SI" b="0" noProof="0" dirty="0">
                    <a:latin typeface="Cambria Math" panose="02040503050406030204" pitchFamily="18" charset="0"/>
                  </a:rPr>
                  <a:t> – notranja energija</a:t>
                </a:r>
                <a:endParaRPr lang="sl-SI" b="0" i="1" noProof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sl-SI" noProof="0" dirty="0"/>
                  <a:t> - čas </a:t>
                </a:r>
                <a:r>
                  <a:rPr lang="sl-SI" noProof="0" dirty="0" err="1"/>
                  <a:t>zadrževnja</a:t>
                </a:r>
                <a:endParaRPr lang="sl-SI" noProof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</m:den>
                    </m:f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sl-SI" noProof="0" dirty="0"/>
              </a:p>
              <a:p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sl-SI" noProof="0" dirty="0"/>
                  <a:t> - </a:t>
                </a:r>
                <a:r>
                  <a:rPr lang="sl-SI" noProof="0" dirty="0" err="1"/>
                  <a:t>karak</a:t>
                </a:r>
                <a:r>
                  <a:rPr lang="sl-SI" noProof="0" dirty="0"/>
                  <a:t>. dolžina</a:t>
                </a:r>
              </a:p>
              <a:p>
                <a:r>
                  <a:rPr lang="sl-SI" noProof="0" dirty="0"/>
                  <a:t>cena </a:t>
                </a:r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~ ℓ</m:t>
                    </m:r>
                  </m:oMath>
                </a14:m>
                <a:endParaRPr lang="sl-SI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5587AE-BE92-7154-1BD0-CD61BDC6B2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7834" y="1825625"/>
                <a:ext cx="4648200" cy="4351338"/>
              </a:xfrm>
              <a:blipFill>
                <a:blip r:embed="rId3"/>
                <a:stretch>
                  <a:fillRect l="-2359" t="-28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diagram of a diagram of different types of objects&#10;&#10;AI-generated content may be incorrect.">
            <a:extLst>
              <a:ext uri="{FF2B5EF4-FFF2-40B4-BE49-F238E27FC236}">
                <a16:creationId xmlns:a16="http://schemas.microsoft.com/office/drawing/2014/main" id="{789AA5C8-DB8B-D9D9-9EA1-26938D8016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07200"/>
            <a:ext cx="5435600" cy="426785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8F4AC7E-63C7-4003-B79A-1250E7A62386}"/>
              </a:ext>
            </a:extLst>
          </p:cNvPr>
          <p:cNvCxnSpPr>
            <a:cxnSpLocks/>
          </p:cNvCxnSpPr>
          <p:nvPr/>
        </p:nvCxnSpPr>
        <p:spPr>
          <a:xfrm flipV="1">
            <a:off x="5516034" y="3741125"/>
            <a:ext cx="2891366" cy="1174491"/>
          </a:xfrm>
          <a:prstGeom prst="straightConnector1">
            <a:avLst/>
          </a:prstGeom>
          <a:ln w="38100">
            <a:solidFill>
              <a:srgbClr val="CD010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7364812-4C41-D476-7206-017456978DEE}"/>
              </a:ext>
            </a:extLst>
          </p:cNvPr>
          <p:cNvSpPr txBox="1"/>
          <p:nvPr/>
        </p:nvSpPr>
        <p:spPr>
          <a:xfrm>
            <a:off x="3403600" y="4915616"/>
            <a:ext cx="218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noProof="0" dirty="0"/>
              <a:t>Postavil </a:t>
            </a:r>
            <a:r>
              <a:rPr lang="sl-SI" noProof="0" dirty="0" err="1"/>
              <a:t>record</a:t>
            </a:r>
            <a:r>
              <a:rPr lang="sl-SI" noProof="0" dirty="0"/>
              <a:t> za največ sproščene </a:t>
            </a:r>
            <a:r>
              <a:rPr lang="sl-SI" noProof="0" dirty="0" err="1"/>
              <a:t>enrgije</a:t>
            </a:r>
            <a:r>
              <a:rPr lang="sl-SI" noProof="0" dirty="0"/>
              <a:t> (69 MJ)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7F0101-F072-2398-EC35-82F26358696D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6455834" y="4638591"/>
            <a:ext cx="3162299" cy="941163"/>
          </a:xfrm>
          <a:prstGeom prst="straightConnector1">
            <a:avLst/>
          </a:prstGeom>
          <a:ln w="38100">
            <a:solidFill>
              <a:srgbClr val="008F1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DC2C710-8CB3-4649-6CBF-1E129CD0148D}"/>
              </a:ext>
            </a:extLst>
          </p:cNvPr>
          <p:cNvSpPr txBox="1"/>
          <p:nvPr/>
        </p:nvSpPr>
        <p:spPr>
          <a:xfrm>
            <a:off x="5363634" y="5579754"/>
            <a:ext cx="218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noProof="0" dirty="0"/>
              <a:t>V gradnji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80E577-FDE7-6D44-1298-037353C6ADA6}"/>
              </a:ext>
            </a:extLst>
          </p:cNvPr>
          <p:cNvSpPr txBox="1"/>
          <p:nvPr/>
        </p:nvSpPr>
        <p:spPr>
          <a:xfrm>
            <a:off x="9000067" y="580763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noProof="0" dirty="0"/>
              <a:t>[m]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AF5C1-8784-E9DF-E953-B0B1B2C16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83CC6-5161-7CA7-E308-B6BFD6C3C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56B64-B815-8C92-2A16-0DFCC8392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18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75521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0FFA3-1247-6844-6108-231D68066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Temperatura, nevtroni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238F4-6137-01C6-64D1-85EA61A91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sl-SI" noProof="0" dirty="0"/>
              <a:t>Plazma 100 milijonov K</a:t>
            </a:r>
          </a:p>
          <a:p>
            <a:r>
              <a:rPr lang="sl-SI" noProof="0" dirty="0"/>
              <a:t>Superprevodni magneti 4 K</a:t>
            </a:r>
          </a:p>
          <a:p>
            <a:r>
              <a:rPr lang="sl-SI" noProof="0" dirty="0" err="1"/>
              <a:t>divertor</a:t>
            </a:r>
            <a:r>
              <a:rPr lang="sl-SI" noProof="0" dirty="0"/>
              <a:t> 20 MW/m</a:t>
            </a:r>
            <a:r>
              <a:rPr lang="sl-SI" baseline="30000" noProof="0" dirty="0"/>
              <a:t>2</a:t>
            </a:r>
          </a:p>
          <a:p>
            <a:r>
              <a:rPr lang="sl-SI" noProof="0" dirty="0"/>
              <a:t>Nevtroni:</a:t>
            </a:r>
          </a:p>
          <a:p>
            <a:pPr lvl="1"/>
            <a:r>
              <a:rPr lang="sl-SI" noProof="0" dirty="0"/>
              <a:t>grejejo magnete</a:t>
            </a:r>
          </a:p>
          <a:p>
            <a:pPr lvl="1"/>
            <a:r>
              <a:rPr lang="sl-SI" noProof="0" dirty="0"/>
              <a:t>poškodujejo materiale</a:t>
            </a:r>
          </a:p>
          <a:p>
            <a:pPr lvl="1"/>
            <a:r>
              <a:rPr lang="sl-SI" noProof="0" dirty="0"/>
              <a:t>radiološka izpostavljenost</a:t>
            </a:r>
          </a:p>
          <a:p>
            <a:pPr lvl="1"/>
            <a:endParaRPr lang="sl-SI" noProof="0" dirty="0"/>
          </a:p>
        </p:txBody>
      </p:sp>
      <p:pic>
        <p:nvPicPr>
          <p:cNvPr id="4" name="Content Placeholder 4" descr="A close-up of a machine&#10;&#10;AI-generated content may be incorrect.">
            <a:extLst>
              <a:ext uri="{FF2B5EF4-FFF2-40B4-BE49-F238E27FC236}">
                <a16:creationId xmlns:a16="http://schemas.microsoft.com/office/drawing/2014/main" id="{79B9BD97-044D-5B35-5FBA-0FF4C2574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48025"/>
            <a:ext cx="5466613" cy="3990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D49D73-B10B-B775-9469-3194D43DF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461B9C-945E-3E77-7EF0-A214A82DB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FAFCB-092B-234E-B311-B22E333BE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19</a:t>
            </a:fld>
            <a:endParaRPr lang="sl-SI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BE26E5-EC85-CCAE-1AFE-D4EC0581F33B}"/>
              </a:ext>
            </a:extLst>
          </p:cNvPr>
          <p:cNvSpPr txBox="1"/>
          <p:nvPr/>
        </p:nvSpPr>
        <p:spPr>
          <a:xfrm>
            <a:off x="10896600" y="557816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ITER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125472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4C643-CB6E-D7C6-91F4-67FA22CF2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Vsebina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461BD-E2A3-1ED1-B537-CD1189C62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59876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l-SI" noProof="0" dirty="0"/>
              <a:t>Uvod</a:t>
            </a:r>
          </a:p>
          <a:p>
            <a:pPr marL="514350" indent="-514350">
              <a:buFont typeface="+mj-lt"/>
              <a:buAutoNum type="arabicPeriod"/>
            </a:pPr>
            <a:r>
              <a:rPr lang="sl-SI" noProof="0" dirty="0"/>
              <a:t>Fizika</a:t>
            </a:r>
          </a:p>
          <a:p>
            <a:pPr marL="514350" indent="-514350">
              <a:buFont typeface="+mj-lt"/>
              <a:buAutoNum type="arabicPeriod"/>
            </a:pPr>
            <a:r>
              <a:rPr lang="sl-SI" noProof="0" dirty="0"/>
              <a:t>Izzivi fuzije</a:t>
            </a:r>
          </a:p>
          <a:p>
            <a:pPr marL="514350" indent="-514350">
              <a:buFont typeface="+mj-lt"/>
              <a:buAutoNum type="arabicPeriod"/>
            </a:pPr>
            <a:r>
              <a:rPr lang="sl-SI" noProof="0" dirty="0"/>
              <a:t>ITER</a:t>
            </a:r>
          </a:p>
          <a:p>
            <a:pPr marL="514350" indent="-514350">
              <a:buFont typeface="+mj-lt"/>
              <a:buAutoNum type="arabicPeriod"/>
            </a:pPr>
            <a:r>
              <a:rPr lang="sl-SI" noProof="0" dirty="0"/>
              <a:t>Fuzijske raziskave v Sloveniji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43AD91-3CE2-7B3B-BA14-3D65157FC7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853" y="763450"/>
            <a:ext cx="6723754" cy="541351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C7852-CD5A-7F7F-6F5A-C0637F470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0B620-122D-EA34-E77F-095D9DA3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C6965-EF6A-18D9-9019-ABDD79829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</a:t>
            </a:fld>
            <a:endParaRPr lang="sl-SI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140D32-26B2-1078-E3ED-9F769D95C87A}"/>
              </a:ext>
            </a:extLst>
          </p:cNvPr>
          <p:cNvSpPr txBox="1"/>
          <p:nvPr/>
        </p:nvSpPr>
        <p:spPr>
          <a:xfrm>
            <a:off x="4817395" y="5807631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JET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337881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B2F16-83E8-5C1A-ED3A-775AFDF58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Zadrževanje &amp; simulacije plazme</a:t>
            </a:r>
          </a:p>
        </p:txBody>
      </p:sp>
      <p:pic>
        <p:nvPicPr>
          <p:cNvPr id="5" name="Content Placeholder 4" descr="A diagram of a magnetic field&#10;&#10;AI-generated content may be incorrect.">
            <a:extLst>
              <a:ext uri="{FF2B5EF4-FFF2-40B4-BE49-F238E27FC236}">
                <a16:creationId xmlns:a16="http://schemas.microsoft.com/office/drawing/2014/main" id="{5B752B29-BBA3-A372-AF29-88F975501E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108" y="1617874"/>
            <a:ext cx="5706158" cy="453037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EF6D8E8-90A0-70E6-0F9A-046F75F827D0}"/>
                  </a:ext>
                </a:extLst>
              </p:cNvPr>
              <p:cNvSpPr txBox="1"/>
              <p:nvPr/>
            </p:nvSpPr>
            <p:spPr>
              <a:xfrm>
                <a:off x="905933" y="1690688"/>
                <a:ext cx="405553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l-SI" sz="2400" b="0" i="1" noProof="0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sl-SI" sz="24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l-SI" sz="2400" b="0" i="1" noProof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sl-SI" sz="2400" b="0" i="1" noProof="0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  <m:r>
                      <a:rPr lang="sl-SI" sz="2400" b="0" i="0" noProof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sl-SI" sz="24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sl-SI" sz="2400" b="0" i="0" noProof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sl-SI" sz="2400" b="0" i="0" noProof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sl-SI" sz="2400" noProof="0" dirty="0"/>
                  <a:t> delcev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sl-SI" sz="2400" noProof="0" dirty="0"/>
                  <a:t>Nabiti delci </a:t>
                </a:r>
                <a:r>
                  <a:rPr lang="sl-SI" sz="2400" noProof="0" dirty="0">
                    <a:sym typeface="Wingdings" panose="05000000000000000000" pitchFamily="2" charset="2"/>
                  </a:rPr>
                  <a:t> sklopitev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sl-SI" sz="2400" noProof="0" dirty="0">
                    <a:sym typeface="Wingdings" panose="05000000000000000000" pitchFamily="2" charset="2"/>
                  </a:rPr>
                  <a:t>Obravnavamo lahko kot večslojno prevodno in magnetizirano tekočino</a:t>
                </a:r>
              </a:p>
              <a:p>
                <a14:m>
                  <m:oMath xmlns:m="http://schemas.openxmlformats.org/officeDocument/2006/math">
                    <m:r>
                      <a:rPr lang="sl-SI" sz="2400" b="0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⇒</m:t>
                    </m:r>
                  </m:oMath>
                </a14:m>
                <a:r>
                  <a:rPr lang="sl-SI" sz="2400" noProof="0" dirty="0">
                    <a:sym typeface="Wingdings" panose="05000000000000000000" pitchFamily="2" charset="2"/>
                  </a:rPr>
                  <a:t> zahtevno!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EF6D8E8-90A0-70E6-0F9A-046F75F827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933" y="1690688"/>
                <a:ext cx="4055533" cy="2308324"/>
              </a:xfrm>
              <a:prstGeom prst="rect">
                <a:avLst/>
              </a:prstGeom>
              <a:blipFill>
                <a:blip r:embed="rId3"/>
                <a:stretch>
                  <a:fillRect l="-2105" t="-1847" b="-501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0B7A1A-AACE-FBDE-DB33-3755D1210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495A26-437F-34E2-BC2B-D7D5A1552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EB3E2-FF62-90A7-D56B-56D87CC88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20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348297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9227E-585B-C63C-53C9-2C701B666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ITER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0DC29-9C9D-4494-9114-3664FE8FE0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>
                <a:hlinkClick r:id="rId2"/>
              </a:rPr>
              <a:t>več info</a:t>
            </a:r>
            <a:endParaRPr lang="sl-SI" noProof="0" dirty="0"/>
          </a:p>
        </p:txBody>
      </p:sp>
      <p:pic>
        <p:nvPicPr>
          <p:cNvPr id="5" name="Picture 4" descr="A white machine with blue lights&#10;&#10;AI-generated content may be incorrect.">
            <a:extLst>
              <a:ext uri="{FF2B5EF4-FFF2-40B4-BE49-F238E27FC236}">
                <a16:creationId xmlns:a16="http://schemas.microsoft.com/office/drawing/2014/main" id="{025A24AD-3AB8-A7B0-3816-B908D683B2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055" y="1785664"/>
            <a:ext cx="6478395" cy="430398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040BA-E29F-EDAD-5454-4DD3EB3BB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DDE71-50DE-FBA9-2FC2-E35206E4C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1D1402-E458-2E62-5694-94C8B3156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21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668523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15B03-C1B0-1756-E56E-5FD288B7A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 err="1"/>
              <a:t>Toakamak</a:t>
            </a:r>
            <a:endParaRPr lang="sl-SI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835DCE-2313-9A5D-D118-D8FE9D90E8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sl-SI" noProof="0" dirty="0"/>
                  <a:t>23 000 t</a:t>
                </a:r>
              </a:p>
              <a:p>
                <a:r>
                  <a:rPr lang="sl-SI" noProof="0" dirty="0"/>
                  <a:t>500 MW fuzijske moči</a:t>
                </a:r>
              </a:p>
              <a:p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sl-SI" b="0" i="0" noProof="0" smtClean="0">
                            <a:latin typeface="Cambria Math" panose="02040503050406030204" pitchFamily="18" charset="0"/>
                          </a:rPr>
                          <m:t>proizvedena</m:t>
                        </m:r>
                        <m:r>
                          <a:rPr lang="sl-SI" b="0" i="0" noProof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sl-SI" b="0" i="0" noProof="0" smtClean="0">
                            <a:latin typeface="Cambria Math" panose="02040503050406030204" pitchFamily="18" charset="0"/>
                          </a:rPr>
                          <m:t>energija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sl-SI" b="0" i="0" noProof="0" smtClean="0">
                            <a:latin typeface="Cambria Math" panose="02040503050406030204" pitchFamily="18" charset="0"/>
                          </a:rPr>
                          <m:t>porabljena</m:t>
                        </m:r>
                        <m:r>
                          <a:rPr lang="sl-SI" b="0" i="0" noProof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sl-SI" b="0" i="0" noProof="0" smtClean="0">
                            <a:latin typeface="Cambria Math" panose="02040503050406030204" pitchFamily="18" charset="0"/>
                          </a:rPr>
                          <m:t>energija</m:t>
                        </m:r>
                      </m:den>
                    </m:f>
                  </m:oMath>
                </a14:m>
                <a:endParaRPr lang="sl-SI" b="0" noProof="0" dirty="0"/>
              </a:p>
              <a:p>
                <a:r>
                  <a:rPr lang="sl-SI" noProof="0" dirty="0"/>
                  <a:t>cilj: </a:t>
                </a:r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≈10</m:t>
                    </m:r>
                  </m:oMath>
                </a14:m>
                <a:endParaRPr lang="sl-SI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835DCE-2313-9A5D-D118-D8FE9D90E8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close-up of a machine&#10;&#10;AI-generated content may be incorrect.">
            <a:extLst>
              <a:ext uri="{FF2B5EF4-FFF2-40B4-BE49-F238E27FC236}">
                <a16:creationId xmlns:a16="http://schemas.microsoft.com/office/drawing/2014/main" id="{2F183503-8380-BC7C-B022-7651F34C3A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085" y="818501"/>
            <a:ext cx="5772727" cy="53975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366AAF9-1478-D63F-8206-32C8E0D1542B}"/>
              </a:ext>
            </a:extLst>
          </p:cNvPr>
          <p:cNvCxnSpPr>
            <a:cxnSpLocks/>
          </p:cNvCxnSpPr>
          <p:nvPr/>
        </p:nvCxnSpPr>
        <p:spPr>
          <a:xfrm flipV="1">
            <a:off x="10424161" y="5595362"/>
            <a:ext cx="452846" cy="4441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7334C6-7C63-E103-DB3F-3F517BC99DAD}"/>
              </a:ext>
            </a:extLst>
          </p:cNvPr>
          <p:cNvSpPr txBox="1"/>
          <p:nvPr/>
        </p:nvSpPr>
        <p:spPr>
          <a:xfrm>
            <a:off x="9627326" y="601181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noProof="0" dirty="0"/>
              <a:t>človek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7A1C5-864F-7DED-283E-C309718DC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18CBD3-A1EF-DF13-B8AC-87B9C6257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1B080-9F95-C5E1-0F78-7D2B83C8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22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4534955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A29BE-CC13-3DC4-0BA9-5237A5E4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Vakuumska posoda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3B48B-47AC-3C07-1939-875645F2E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853" y="1790790"/>
            <a:ext cx="4474029" cy="4583884"/>
          </a:xfrm>
        </p:spPr>
        <p:txBody>
          <a:bodyPr>
            <a:normAutofit/>
          </a:bodyPr>
          <a:lstStyle/>
          <a:p>
            <a:r>
              <a:rPr lang="sl-SI" sz="2400" noProof="0" dirty="0"/>
              <a:t>8000 t</a:t>
            </a:r>
          </a:p>
          <a:p>
            <a:r>
              <a:rPr lang="sl-SI" sz="2400" noProof="0" dirty="0"/>
              <a:t>840 m</a:t>
            </a:r>
            <a:r>
              <a:rPr lang="sl-SI" sz="2400" baseline="30000" noProof="0" dirty="0"/>
              <a:t>3</a:t>
            </a:r>
          </a:p>
          <a:p>
            <a:r>
              <a:rPr lang="sl-SI" sz="2400" noProof="0" dirty="0"/>
              <a:t>9 sektorjev (varjenih)</a:t>
            </a:r>
          </a:p>
          <a:p>
            <a:r>
              <a:rPr lang="sl-SI" sz="2400" noProof="0" dirty="0" err="1"/>
              <a:t>nerjeveče</a:t>
            </a:r>
            <a:r>
              <a:rPr lang="sl-SI" sz="2400" noProof="0" dirty="0"/>
              <a:t> jeklo z malo nečistočami</a:t>
            </a:r>
          </a:p>
        </p:txBody>
      </p:sp>
      <p:pic>
        <p:nvPicPr>
          <p:cNvPr id="5" name="Picture 4" descr="A grey object with holes&#10;&#10;AI-generated content may be incorrect.">
            <a:extLst>
              <a:ext uri="{FF2B5EF4-FFF2-40B4-BE49-F238E27FC236}">
                <a16:creationId xmlns:a16="http://schemas.microsoft.com/office/drawing/2014/main" id="{CE588B11-E397-89D0-81A2-05E39777CB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091" y="1495253"/>
            <a:ext cx="6687056" cy="4115111"/>
          </a:xfrm>
          <a:prstGeom prst="rect">
            <a:avLst/>
          </a:prstGeom>
        </p:spPr>
      </p:pic>
      <p:pic>
        <p:nvPicPr>
          <p:cNvPr id="7" name="Picture 6" descr="A diagram of a block&#10;&#10;AI-generated content may be incorrect.">
            <a:extLst>
              <a:ext uri="{FF2B5EF4-FFF2-40B4-BE49-F238E27FC236}">
                <a16:creationId xmlns:a16="http://schemas.microsoft.com/office/drawing/2014/main" id="{43ADD183-20E3-E58C-90D4-4F10CDCDA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00" y="4654090"/>
            <a:ext cx="3849244" cy="163889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AA689-1B67-7141-1D2F-54EEEE398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51B6C-053B-AE62-BE98-3D3647A1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D2EC05F-15FC-8076-3AAD-5247DDB6C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23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043176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and silver machine&#10;&#10;AI-generated content may be incorrect.">
            <a:extLst>
              <a:ext uri="{FF2B5EF4-FFF2-40B4-BE49-F238E27FC236}">
                <a16:creationId xmlns:a16="http://schemas.microsoft.com/office/drawing/2014/main" id="{C3B94AD0-2445-9A92-05B7-186C17B3EB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692" y="1042510"/>
            <a:ext cx="6138108" cy="5450365"/>
          </a:xfrm>
          <a:prstGeom prst="rect">
            <a:avLst/>
          </a:prstGeom>
        </p:spPr>
      </p:pic>
      <p:pic>
        <p:nvPicPr>
          <p:cNvPr id="7" name="Picture 6" descr="A large round object with many metal parts&#10;&#10;AI-generated content may be incorrect.">
            <a:extLst>
              <a:ext uri="{FF2B5EF4-FFF2-40B4-BE49-F238E27FC236}">
                <a16:creationId xmlns:a16="http://schemas.microsoft.com/office/drawing/2014/main" id="{E5530C1B-4800-2DDE-9F8E-FDAF99C155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975" y="819806"/>
            <a:ext cx="6790491" cy="56730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65074F-9E3F-CB15-425B-4140DF582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Magneti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8E07B-D13E-C6E0-A996-66AA64969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39951" cy="4351338"/>
          </a:xfrm>
        </p:spPr>
        <p:txBody>
          <a:bodyPr/>
          <a:lstStyle/>
          <a:p>
            <a:r>
              <a:rPr lang="sl-SI" noProof="0" dirty="0"/>
              <a:t>superprevodni (4 K)</a:t>
            </a:r>
          </a:p>
          <a:p>
            <a:r>
              <a:rPr lang="sl-SI" noProof="0" dirty="0"/>
              <a:t>100 000 km superprevodnih niti</a:t>
            </a:r>
          </a:p>
          <a:p>
            <a:r>
              <a:rPr lang="sl-SI" noProof="0" dirty="0" err="1"/>
              <a:t>toroidalni</a:t>
            </a:r>
            <a:r>
              <a:rPr lang="sl-SI" noProof="0" dirty="0"/>
              <a:t> magneti 12 T</a:t>
            </a:r>
          </a:p>
          <a:p>
            <a:r>
              <a:rPr lang="sl-SI" noProof="0" dirty="0" err="1"/>
              <a:t>poloidalni</a:t>
            </a:r>
            <a:r>
              <a:rPr lang="sl-SI" noProof="0" dirty="0"/>
              <a:t> magneti 6 T</a:t>
            </a:r>
          </a:p>
          <a:p>
            <a:pPr marL="0" indent="0">
              <a:buNone/>
            </a:pPr>
            <a:endParaRPr lang="sl-SI" noProof="0" dirty="0"/>
          </a:p>
        </p:txBody>
      </p:sp>
      <p:pic>
        <p:nvPicPr>
          <p:cNvPr id="9" name="Picture 8" descr="A close-up of a cable&#10;&#10;AI-generated content may be incorrect.">
            <a:extLst>
              <a:ext uri="{FF2B5EF4-FFF2-40B4-BE49-F238E27FC236}">
                <a16:creationId xmlns:a16="http://schemas.microsoft.com/office/drawing/2014/main" id="{F7FD3F61-6D07-FF6B-A92B-EFE0614BB1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367" y="4447178"/>
            <a:ext cx="1969225" cy="196922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7F7F8-5E4F-8F5F-01D8-9312A9679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0C892-6A74-AFE3-06BB-F7FF8489B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095236-23EA-D37E-FF98-0994FA742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24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95115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89A71-3CF1-18EB-432E-C7A6B87E2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Obloge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2F9E3-4202-DD51-DA15-CFD7C583C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20095" cy="4351338"/>
          </a:xfrm>
        </p:spPr>
        <p:txBody>
          <a:bodyPr/>
          <a:lstStyle/>
          <a:p>
            <a:r>
              <a:rPr lang="sl-SI" noProof="0" dirty="0"/>
              <a:t>440 modulov</a:t>
            </a:r>
          </a:p>
          <a:p>
            <a:r>
              <a:rPr lang="sl-SI" noProof="0" dirty="0"/>
              <a:t>posamezni modul</a:t>
            </a:r>
          </a:p>
          <a:p>
            <a:pPr lvl="1"/>
            <a:r>
              <a:rPr lang="sl-SI" noProof="0" dirty="0"/>
              <a:t>1 x 1.5 m</a:t>
            </a:r>
          </a:p>
          <a:p>
            <a:pPr lvl="1"/>
            <a:r>
              <a:rPr lang="sl-SI" noProof="0" dirty="0"/>
              <a:t> &lt; 4.6 t</a:t>
            </a:r>
          </a:p>
          <a:p>
            <a:r>
              <a:rPr lang="sl-SI" noProof="0" dirty="0"/>
              <a:t>odvajanje 736 MW moči</a:t>
            </a:r>
          </a:p>
          <a:p>
            <a:r>
              <a:rPr lang="sl-SI" noProof="0" dirty="0"/>
              <a:t>prva stena iz volframa</a:t>
            </a:r>
          </a:p>
          <a:p>
            <a:endParaRPr lang="sl-SI" noProof="0" dirty="0"/>
          </a:p>
        </p:txBody>
      </p:sp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218E1E56-A1CE-AFCF-0E43-4B3EE899D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6000" y="3277081"/>
            <a:ext cx="4662295" cy="3429000"/>
          </a:xfrm>
          <a:prstGeom prst="rect">
            <a:avLst/>
          </a:prstGeom>
        </p:spPr>
      </p:pic>
      <p:pic>
        <p:nvPicPr>
          <p:cNvPr id="7" name="Picture 6" descr="A close-up of a computer&#10;&#10;AI-generated content may be incorrect.">
            <a:extLst>
              <a:ext uri="{FF2B5EF4-FFF2-40B4-BE49-F238E27FC236}">
                <a16:creationId xmlns:a16="http://schemas.microsoft.com/office/drawing/2014/main" id="{B9A7E2E0-AC4F-B194-667E-E4857E3933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688" y="-152948"/>
            <a:ext cx="4352657" cy="395714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E7CAB-428B-1104-C8F1-104EDBF89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13167-4020-7375-BD7D-14EBEEFF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2F03AF-4175-6EF8-5E8E-9CE9F78AA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25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9020183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etal piece of a machine&#10;&#10;AI-generated content may be incorrect.">
            <a:extLst>
              <a:ext uri="{FF2B5EF4-FFF2-40B4-BE49-F238E27FC236}">
                <a16:creationId xmlns:a16="http://schemas.microsoft.com/office/drawing/2014/main" id="{E040C0B5-5D54-EEE8-1D23-D9823C1378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716" y="1825625"/>
            <a:ext cx="4016284" cy="2936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EF1DC4-2BD1-1437-88D6-9B63FA4C9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 err="1"/>
              <a:t>Divertor</a:t>
            </a:r>
            <a:endParaRPr lang="sl-SI" noProof="0" dirty="0"/>
          </a:p>
        </p:txBody>
      </p:sp>
      <p:pic>
        <p:nvPicPr>
          <p:cNvPr id="5" name="Picture 4" descr="A silver circular object with a white background&#10;&#10;AI-generated content may be incorrect.">
            <a:extLst>
              <a:ext uri="{FF2B5EF4-FFF2-40B4-BE49-F238E27FC236}">
                <a16:creationId xmlns:a16="http://schemas.microsoft.com/office/drawing/2014/main" id="{0A7A9945-C5D4-EE09-49A6-9986CF2D4D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27" b="-6803"/>
          <a:stretch>
            <a:fillRect/>
          </a:stretch>
        </p:blipFill>
        <p:spPr>
          <a:xfrm>
            <a:off x="6283872" y="4519749"/>
            <a:ext cx="5908128" cy="2899954"/>
          </a:xfrm>
          <a:prstGeom prst="rect">
            <a:avLst/>
          </a:prstGeom>
        </p:spPr>
      </p:pic>
      <p:pic>
        <p:nvPicPr>
          <p:cNvPr id="8" name="Content Placeholder 4" descr="A diagram of a mechanical scheme&#10;&#10;AI-generated content may be incorrect.">
            <a:extLst>
              <a:ext uri="{FF2B5EF4-FFF2-40B4-BE49-F238E27FC236}">
                <a16:creationId xmlns:a16="http://schemas.microsoft.com/office/drawing/2014/main" id="{26D63D85-FF3B-93DC-9CE1-892F630774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83" y="426085"/>
            <a:ext cx="3861370" cy="226685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BFBDD-32A0-F587-0CD5-9770FAFBD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83034" cy="4351338"/>
          </a:xfrm>
        </p:spPr>
        <p:txBody>
          <a:bodyPr/>
          <a:lstStyle/>
          <a:p>
            <a:r>
              <a:rPr lang="sl-SI" noProof="0" dirty="0"/>
              <a:t>izpušni sistem</a:t>
            </a:r>
          </a:p>
          <a:p>
            <a:r>
              <a:rPr lang="sl-SI" noProof="0" dirty="0"/>
              <a:t>visoke </a:t>
            </a:r>
            <a:r>
              <a:rPr lang="sl-SI" noProof="0" dirty="0" err="1"/>
              <a:t>temp</a:t>
            </a:r>
            <a:r>
              <a:rPr lang="sl-SI" noProof="0" dirty="0"/>
              <a:t> obremenitve 20 MW/m</a:t>
            </a:r>
            <a:r>
              <a:rPr lang="sl-SI" baseline="30000" noProof="0" dirty="0"/>
              <a:t>2</a:t>
            </a:r>
          </a:p>
          <a:p>
            <a:r>
              <a:rPr lang="sl-SI" noProof="0" dirty="0"/>
              <a:t>54 kaset</a:t>
            </a:r>
          </a:p>
          <a:p>
            <a:r>
              <a:rPr lang="sl-SI" noProof="0" dirty="0"/>
              <a:t>Krivine so zasnovane, da porazdelijo toplotni fluks na čim večjo površino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49797-1DF2-D84B-C061-D04AA6CCA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2274B-82CD-55BE-E7EC-7CCF8D79A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04185B-0506-A49D-182A-613DC879B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26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416228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>
            <a:extLst>
              <a:ext uri="{FF2B5EF4-FFF2-40B4-BE49-F238E27FC236}">
                <a16:creationId xmlns:a16="http://schemas.microsoft.com/office/drawing/2014/main" id="{5296668F-1A9E-D291-1676-79B34BEECF48}"/>
              </a:ext>
            </a:extLst>
          </p:cNvPr>
          <p:cNvSpPr>
            <a:spLocks noChangeAspect="1"/>
          </p:cNvSpPr>
          <p:nvPr/>
        </p:nvSpPr>
        <p:spPr>
          <a:xfrm>
            <a:off x="817033" y="200324"/>
            <a:ext cx="10557934" cy="63068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sl-SI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286262-FBA3-DD8B-FF0F-703A16200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3BD57B-B7C5-46F1-910C-2DD522645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DB83F4-1AAD-CD97-D7C0-3BB14DB66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27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3832705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FD7F8-CCC0-C9AC-BDB5-84413FF13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 err="1"/>
              <a:t>Časovnica</a:t>
            </a:r>
            <a:endParaRPr lang="sl-SI" noProof="0" dirty="0"/>
          </a:p>
        </p:txBody>
      </p:sp>
      <p:pic>
        <p:nvPicPr>
          <p:cNvPr id="5" name="Content Placeholder 4" descr="A screenshot of a project timeline&#10;&#10;AI-generated content may be incorrect.">
            <a:extLst>
              <a:ext uri="{FF2B5EF4-FFF2-40B4-BE49-F238E27FC236}">
                <a16:creationId xmlns:a16="http://schemas.microsoft.com/office/drawing/2014/main" id="{F3C41767-B5E9-F314-A993-751AB97023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330" y="1202278"/>
            <a:ext cx="10113944" cy="5101409"/>
          </a:xfr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BCFF537-4C62-EBEE-C026-BB3085B0B518}"/>
              </a:ext>
            </a:extLst>
          </p:cNvPr>
          <p:cNvSpPr/>
          <p:nvPr/>
        </p:nvSpPr>
        <p:spPr>
          <a:xfrm rot="5400000">
            <a:off x="2105944" y="5238799"/>
            <a:ext cx="239207" cy="542036"/>
          </a:xfrm>
          <a:custGeom>
            <a:avLst/>
            <a:gdLst>
              <a:gd name="connsiteX0" fmla="*/ 112207 w 239207"/>
              <a:gd name="connsiteY0" fmla="*/ 0 h 313267"/>
              <a:gd name="connsiteX1" fmla="*/ 86807 w 239207"/>
              <a:gd name="connsiteY1" fmla="*/ 84667 h 313267"/>
              <a:gd name="connsiteX2" fmla="*/ 239207 w 239207"/>
              <a:gd name="connsiteY2" fmla="*/ 118534 h 313267"/>
              <a:gd name="connsiteX3" fmla="*/ 154540 w 239207"/>
              <a:gd name="connsiteY3" fmla="*/ 262467 h 313267"/>
              <a:gd name="connsiteX4" fmla="*/ 103740 w 239207"/>
              <a:gd name="connsiteY4" fmla="*/ 279400 h 313267"/>
              <a:gd name="connsiteX5" fmla="*/ 129140 w 239207"/>
              <a:gd name="connsiteY5" fmla="*/ 313267 h 31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9207" h="313267">
                <a:moveTo>
                  <a:pt x="112207" y="0"/>
                </a:moveTo>
                <a:cubicBezTo>
                  <a:pt x="344481" y="42233"/>
                  <a:pt x="96637" y="-23467"/>
                  <a:pt x="86807" y="84667"/>
                </a:cubicBezTo>
                <a:cubicBezTo>
                  <a:pt x="86466" y="88416"/>
                  <a:pt x="207507" y="112194"/>
                  <a:pt x="239207" y="118534"/>
                </a:cubicBezTo>
                <a:cubicBezTo>
                  <a:pt x="-49191" y="221532"/>
                  <a:pt x="-76065" y="172787"/>
                  <a:pt x="154540" y="262467"/>
                </a:cubicBezTo>
                <a:cubicBezTo>
                  <a:pt x="137607" y="268111"/>
                  <a:pt x="107240" y="261897"/>
                  <a:pt x="103740" y="279400"/>
                </a:cubicBezTo>
                <a:cubicBezTo>
                  <a:pt x="92070" y="337755"/>
                  <a:pt x="183579" y="286048"/>
                  <a:pt x="129140" y="313267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00496D9-86CA-3812-6199-DB12E11BD44D}"/>
              </a:ext>
            </a:extLst>
          </p:cNvPr>
          <p:cNvSpPr/>
          <p:nvPr/>
        </p:nvSpPr>
        <p:spPr>
          <a:xfrm rot="5400000">
            <a:off x="2111024" y="5701079"/>
            <a:ext cx="239207" cy="542036"/>
          </a:xfrm>
          <a:custGeom>
            <a:avLst/>
            <a:gdLst>
              <a:gd name="connsiteX0" fmla="*/ 112207 w 239207"/>
              <a:gd name="connsiteY0" fmla="*/ 0 h 313267"/>
              <a:gd name="connsiteX1" fmla="*/ 86807 w 239207"/>
              <a:gd name="connsiteY1" fmla="*/ 84667 h 313267"/>
              <a:gd name="connsiteX2" fmla="*/ 239207 w 239207"/>
              <a:gd name="connsiteY2" fmla="*/ 118534 h 313267"/>
              <a:gd name="connsiteX3" fmla="*/ 154540 w 239207"/>
              <a:gd name="connsiteY3" fmla="*/ 262467 h 313267"/>
              <a:gd name="connsiteX4" fmla="*/ 103740 w 239207"/>
              <a:gd name="connsiteY4" fmla="*/ 279400 h 313267"/>
              <a:gd name="connsiteX5" fmla="*/ 129140 w 239207"/>
              <a:gd name="connsiteY5" fmla="*/ 313267 h 31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9207" h="313267">
                <a:moveTo>
                  <a:pt x="112207" y="0"/>
                </a:moveTo>
                <a:cubicBezTo>
                  <a:pt x="344481" y="42233"/>
                  <a:pt x="96637" y="-23467"/>
                  <a:pt x="86807" y="84667"/>
                </a:cubicBezTo>
                <a:cubicBezTo>
                  <a:pt x="86466" y="88416"/>
                  <a:pt x="207507" y="112194"/>
                  <a:pt x="239207" y="118534"/>
                </a:cubicBezTo>
                <a:cubicBezTo>
                  <a:pt x="-49191" y="221532"/>
                  <a:pt x="-76065" y="172787"/>
                  <a:pt x="154540" y="262467"/>
                </a:cubicBezTo>
                <a:cubicBezTo>
                  <a:pt x="137607" y="268111"/>
                  <a:pt x="107240" y="261897"/>
                  <a:pt x="103740" y="279400"/>
                </a:cubicBezTo>
                <a:cubicBezTo>
                  <a:pt x="92070" y="337755"/>
                  <a:pt x="183579" y="286048"/>
                  <a:pt x="129140" y="313267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36A03E-1140-4C52-EAEF-762341322002}"/>
              </a:ext>
            </a:extLst>
          </p:cNvPr>
          <p:cNvSpPr txBox="1"/>
          <p:nvPr/>
        </p:nvSpPr>
        <p:spPr>
          <a:xfrm>
            <a:off x="289560" y="5390213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noProof="0" dirty="0"/>
              <a:t>2035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1192B0-E9A6-1F62-6CE1-15B88E0C9E21}"/>
              </a:ext>
            </a:extLst>
          </p:cNvPr>
          <p:cNvSpPr txBox="1"/>
          <p:nvPr/>
        </p:nvSpPr>
        <p:spPr>
          <a:xfrm>
            <a:off x="289560" y="5782351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noProof="0" dirty="0"/>
              <a:t>2045 ?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F3DE884-AD5E-BC9A-143F-96099BC3D6F0}"/>
              </a:ext>
            </a:extLst>
          </p:cNvPr>
          <p:cNvCxnSpPr/>
          <p:nvPr/>
        </p:nvCxnSpPr>
        <p:spPr>
          <a:xfrm flipH="1">
            <a:off x="1170432" y="5534201"/>
            <a:ext cx="59009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3BAA34-830F-D9A7-7223-9E61A124B789}"/>
              </a:ext>
            </a:extLst>
          </p:cNvPr>
          <p:cNvCxnSpPr/>
          <p:nvPr/>
        </p:nvCxnSpPr>
        <p:spPr>
          <a:xfrm flipH="1">
            <a:off x="1170432" y="5990385"/>
            <a:ext cx="59009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265F9B-FF74-9EEE-EC44-CD2F9FD5F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05CF17-3C1A-BEC2-E729-27E947CA0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32C1C-C29E-A940-1087-F845B84C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28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77293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33AC1-8004-057D-E3AE-45FD0BCFF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Demonstracijske elektrarne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3D78D-1EC3-F733-0DE1-0F9F2469A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850931" cy="4351338"/>
          </a:xfrm>
        </p:spPr>
        <p:txBody>
          <a:bodyPr/>
          <a:lstStyle/>
          <a:p>
            <a:r>
              <a:rPr lang="sl-SI" noProof="0" dirty="0"/>
              <a:t>Že v </a:t>
            </a:r>
            <a:r>
              <a:rPr lang="sl-SI" noProof="0" dirty="0" err="1"/>
              <a:t>conceptualni</a:t>
            </a:r>
            <a:r>
              <a:rPr lang="sl-SI" noProof="0" dirty="0"/>
              <a:t> zasnovi</a:t>
            </a:r>
          </a:p>
        </p:txBody>
      </p:sp>
      <p:pic>
        <p:nvPicPr>
          <p:cNvPr id="7" name="Picture 6" descr="A diagram of a process&#10;&#10;AI-generated content may be incorrect.">
            <a:extLst>
              <a:ext uri="{FF2B5EF4-FFF2-40B4-BE49-F238E27FC236}">
                <a16:creationId xmlns:a16="http://schemas.microsoft.com/office/drawing/2014/main" id="{7C38249D-2C84-A528-734D-F3BB4B64E0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19" y="1601207"/>
            <a:ext cx="7752779" cy="457575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9E451-3D97-C120-0A2F-F1D3359DA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867D0-D4C8-F9CC-682B-AAD5EE5CE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B0F706-5813-3A2D-99CC-49D40620E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29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213103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4B304B7A-FE9F-1EF0-1CD7-EE26FCE20C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955" y="865809"/>
            <a:ext cx="6266842" cy="50134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7C917E-F600-A441-BE84-33E079F33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Zakaj razvijamo fuzijo?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26A6B-5BD0-2A1D-506F-CB3CCF506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1590710"/>
            <a:ext cx="4864755" cy="4351338"/>
          </a:xfrm>
        </p:spPr>
        <p:txBody>
          <a:bodyPr>
            <a:normAutofit lnSpcReduction="10000"/>
          </a:bodyPr>
          <a:lstStyle/>
          <a:p>
            <a:r>
              <a:rPr lang="sl-SI" noProof="0" dirty="0"/>
              <a:t>Obilica energije </a:t>
            </a:r>
            <a:r>
              <a:rPr lang="sl-SI" noProof="0" dirty="0">
                <a:sym typeface="Wingdings" panose="05000000000000000000" pitchFamily="2" charset="2"/>
              </a:rPr>
              <a:t> visok standard življenja</a:t>
            </a:r>
          </a:p>
          <a:p>
            <a:r>
              <a:rPr lang="sl-SI" noProof="0" dirty="0"/>
              <a:t>emisije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l-SI" noProof="0" dirty="0">
                <a:sym typeface="Wingdings" panose="05000000000000000000" pitchFamily="2" charset="2"/>
              </a:rPr>
              <a:t>podnebne spremembe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l-SI" noProof="0" dirty="0">
                <a:sym typeface="Wingdings" panose="05000000000000000000" pitchFamily="2" charset="2"/>
              </a:rPr>
              <a:t>zdravstvene posledice</a:t>
            </a:r>
          </a:p>
          <a:p>
            <a:r>
              <a:rPr lang="sl-SI" noProof="0" dirty="0">
                <a:sym typeface="Wingdings" panose="05000000000000000000" pitchFamily="2" charset="2"/>
              </a:rPr>
              <a:t>Potrebujemo vir, ki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l-SI" noProof="0" dirty="0">
                <a:sym typeface="Wingdings" panose="05000000000000000000" pitchFamily="2" charset="2"/>
              </a:rPr>
              <a:t>ima čim manj emisij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l-SI" noProof="0" dirty="0">
                <a:sym typeface="Wingdings" panose="05000000000000000000" pitchFamily="2" charset="2"/>
              </a:rPr>
              <a:t>nizek vpliv na okolje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l-SI" noProof="0" dirty="0">
                <a:sym typeface="Wingdings" panose="05000000000000000000" pitchFamily="2" charset="2"/>
              </a:rPr>
              <a:t>zanesljiv</a:t>
            </a:r>
          </a:p>
          <a:p>
            <a:pPr marL="0" indent="0">
              <a:buNone/>
            </a:pPr>
            <a:r>
              <a:rPr lang="sl-SI" noProof="0" dirty="0">
                <a:sym typeface="Wingdings" panose="05000000000000000000" pitchFamily="2" charset="2"/>
              </a:rPr>
              <a:t>	 Fuzija</a:t>
            </a:r>
          </a:p>
          <a:p>
            <a:endParaRPr lang="sl-SI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76EE27-B0AB-720C-CC33-160571009953}"/>
              </a:ext>
            </a:extLst>
          </p:cNvPr>
          <p:cNvSpPr txBox="1"/>
          <p:nvPr/>
        </p:nvSpPr>
        <p:spPr>
          <a:xfrm>
            <a:off x="10297874" y="5572716"/>
            <a:ext cx="1492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noProof="0" dirty="0">
                <a:hlinkClick r:id="rId4"/>
              </a:rPr>
              <a:t>vir podatkov</a:t>
            </a:r>
            <a:endParaRPr lang="sl-SI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3B2FA3-DEC1-AA7F-691F-43F279595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B9E72BC-D034-AF49-ED60-5158CDAD0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892D34-4F99-9768-7CF4-76A87972F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62612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B9F1F-EE15-4896-856C-59C0C5042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RAZISKAVE V SLOVENIJI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BD6FE-9A56-5105-3AB3-E5087B1C16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>
                <a:hlinkClick r:id="rId3"/>
              </a:rPr>
              <a:t>Več info: </a:t>
            </a:r>
            <a:r>
              <a:rPr lang="en-US" noProof="0" dirty="0" err="1">
                <a:hlinkClick r:id="rId3"/>
              </a:rPr>
              <a:t>slovenska</a:t>
            </a:r>
            <a:r>
              <a:rPr lang="en-US" noProof="0" dirty="0">
                <a:hlinkClick r:id="rId3"/>
              </a:rPr>
              <a:t> </a:t>
            </a:r>
            <a:r>
              <a:rPr lang="en-US" noProof="0" dirty="0" err="1">
                <a:hlinkClick r:id="rId3"/>
              </a:rPr>
              <a:t>fuzijska</a:t>
            </a:r>
            <a:r>
              <a:rPr lang="en-US" noProof="0" dirty="0">
                <a:hlinkClick r:id="rId3"/>
              </a:rPr>
              <a:t> </a:t>
            </a:r>
            <a:r>
              <a:rPr lang="en-US" noProof="0" dirty="0" err="1">
                <a:hlinkClick r:id="rId3"/>
              </a:rPr>
              <a:t>asociacija</a:t>
            </a:r>
            <a:r>
              <a:rPr lang="en-US" dirty="0">
                <a:hlinkClick r:id="rId3"/>
              </a:rPr>
              <a:t> (SFA)</a:t>
            </a:r>
            <a:endParaRPr lang="sl-SI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0DE65-85E9-D1E6-7AD0-BA0F6152A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0F0C4-4073-4F69-1D42-2C84677D3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FC2FE-00EA-7EFD-F75E-E00FE7E7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30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21232429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8E695-C785-39A5-D99D-24DE01D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Področja raziskav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50503-B5D6-D0A9-1A4E-2920181FA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l-SI" noProof="0" dirty="0"/>
              <a:t>Raziskave procesov interakcije plazme z materiali</a:t>
            </a:r>
          </a:p>
          <a:p>
            <a:pPr>
              <a:lnSpc>
                <a:spcPct val="80000"/>
              </a:lnSpc>
            </a:pPr>
            <a:r>
              <a:rPr lang="sl-SI" noProof="0" dirty="0"/>
              <a:t>Nevtronski transportni preračuni, diagnostika</a:t>
            </a:r>
          </a:p>
          <a:p>
            <a:pPr>
              <a:lnSpc>
                <a:spcPct val="80000"/>
              </a:lnSpc>
            </a:pPr>
            <a:r>
              <a:rPr lang="sl-SI" noProof="0" dirty="0"/>
              <a:t>Dizajn, termo-</a:t>
            </a:r>
            <a:r>
              <a:rPr lang="sl-SI" noProof="0" dirty="0" err="1"/>
              <a:t>hidravlčne</a:t>
            </a:r>
            <a:r>
              <a:rPr lang="sl-SI" noProof="0" dirty="0"/>
              <a:t> in strukturne analize komponent in sistemov fuzijskih reaktorjev</a:t>
            </a:r>
          </a:p>
          <a:p>
            <a:pPr>
              <a:lnSpc>
                <a:spcPct val="80000"/>
              </a:lnSpc>
            </a:pPr>
            <a:r>
              <a:rPr lang="sl-SI" noProof="0" dirty="0"/>
              <a:t>Razvoj posebnih </a:t>
            </a:r>
            <a:r>
              <a:rPr lang="sl-SI" noProof="0" dirty="0" err="1"/>
              <a:t>visotemperaturnih</a:t>
            </a:r>
            <a:r>
              <a:rPr lang="sl-SI" noProof="0" dirty="0"/>
              <a:t> materialov</a:t>
            </a:r>
          </a:p>
          <a:p>
            <a:pPr>
              <a:lnSpc>
                <a:spcPct val="80000"/>
              </a:lnSpc>
            </a:pPr>
            <a:r>
              <a:rPr lang="sl-SI" noProof="0" dirty="0"/>
              <a:t>Integrirano modeliranje </a:t>
            </a:r>
            <a:r>
              <a:rPr lang="sl-SI" noProof="0" dirty="0" err="1"/>
              <a:t>tokamakov</a:t>
            </a:r>
            <a:endParaRPr lang="sl-SI" noProof="0" dirty="0"/>
          </a:p>
          <a:p>
            <a:pPr>
              <a:lnSpc>
                <a:spcPct val="80000"/>
              </a:lnSpc>
            </a:pPr>
            <a:r>
              <a:rPr lang="sl-SI" noProof="0" dirty="0"/>
              <a:t>Fizika robne plazme: diagnostika, numerično modeliranje</a:t>
            </a:r>
          </a:p>
          <a:p>
            <a:pPr>
              <a:lnSpc>
                <a:spcPct val="80000"/>
              </a:lnSpc>
            </a:pPr>
            <a:r>
              <a:rPr lang="sl-SI" noProof="0" dirty="0"/>
              <a:t>Kontrolni sistemi za vodenje plazme v fuzijskih reaktorjih</a:t>
            </a:r>
          </a:p>
          <a:p>
            <a:pPr>
              <a:lnSpc>
                <a:spcPct val="80000"/>
              </a:lnSpc>
            </a:pPr>
            <a:r>
              <a:rPr lang="sl-SI" noProof="0" dirty="0"/>
              <a:t>Varnost fuzijskih reaktorjev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30D3D3-4EF2-8630-59F2-1EA1135A4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02FF2-95C8-D706-3D77-BC3D77AAA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C0597-E192-26BD-8C4E-B333C0BBE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31</a:t>
            </a:fld>
            <a:endParaRPr lang="sl-SI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1778AF-BC6F-02DC-EDD5-D3CE5FCDBD7F}"/>
              </a:ext>
            </a:extLst>
          </p:cNvPr>
          <p:cNvSpPr txBox="1"/>
          <p:nvPr/>
        </p:nvSpPr>
        <p:spPr>
          <a:xfrm>
            <a:off x="5816600" y="6079351"/>
            <a:ext cx="622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[</a:t>
            </a:r>
            <a:r>
              <a:rPr lang="en-US" sz="1200" dirty="0" err="1"/>
              <a:t>Diapozitiv</a:t>
            </a:r>
            <a:r>
              <a:rPr lang="en-US" sz="1200" dirty="0"/>
              <a:t> </a:t>
            </a:r>
            <a:r>
              <a:rPr lang="en-US" sz="1200" dirty="0" err="1"/>
              <a:t>povzet</a:t>
            </a:r>
            <a:r>
              <a:rPr lang="en-US" sz="1200" dirty="0"/>
              <a:t> po </a:t>
            </a:r>
            <a:r>
              <a:rPr lang="en-US" sz="1200" dirty="0" err="1"/>
              <a:t>predstavitvi</a:t>
            </a:r>
            <a:r>
              <a:rPr lang="en-US" sz="1200" dirty="0"/>
              <a:t> B. </a:t>
            </a:r>
            <a:r>
              <a:rPr lang="en-US" sz="1200" dirty="0" err="1"/>
              <a:t>Končarja</a:t>
            </a:r>
            <a:r>
              <a:rPr lang="en-US" sz="1200" dirty="0"/>
              <a:t>, </a:t>
            </a:r>
            <a:r>
              <a:rPr lang="en-US" sz="1200" dirty="0" err="1"/>
              <a:t>predsednika</a:t>
            </a:r>
            <a:r>
              <a:rPr lang="en-US" sz="1200" dirty="0"/>
              <a:t> SFA]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35844140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06F1B-2852-006F-000A-C83A7667A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Raziskovalni oddelki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FF5A2-8ACD-2380-FC59-DEAE9396C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sl-SI" sz="4000" noProof="0" dirty="0">
                <a:sym typeface="Wingdings" panose="05000000000000000000" pitchFamily="2" charset="2"/>
              </a:rPr>
              <a:t>IJS</a:t>
            </a:r>
          </a:p>
          <a:p>
            <a:pPr>
              <a:lnSpc>
                <a:spcPct val="80000"/>
              </a:lnSpc>
            </a:pPr>
            <a:r>
              <a:rPr lang="sl-SI" noProof="0" dirty="0">
                <a:sym typeface="Wingdings" panose="05000000000000000000" pitchFamily="2" charset="2"/>
              </a:rPr>
              <a:t>Reaktorska tehnika R4</a:t>
            </a:r>
          </a:p>
          <a:p>
            <a:pPr>
              <a:lnSpc>
                <a:spcPct val="80000"/>
              </a:lnSpc>
            </a:pPr>
            <a:r>
              <a:rPr lang="sl-SI" noProof="0" dirty="0">
                <a:sym typeface="Wingdings" panose="05000000000000000000" pitchFamily="2" charset="2"/>
              </a:rPr>
              <a:t>Reaktorska fizika F8</a:t>
            </a:r>
          </a:p>
          <a:p>
            <a:pPr>
              <a:lnSpc>
                <a:spcPct val="80000"/>
              </a:lnSpc>
            </a:pPr>
            <a:r>
              <a:rPr lang="sl-SI" noProof="0" dirty="0">
                <a:sym typeface="Wingdings" panose="05000000000000000000" pitchFamily="2" charset="2"/>
              </a:rPr>
              <a:t>Fizika nizkih in srednjih energij F2</a:t>
            </a:r>
          </a:p>
          <a:p>
            <a:pPr>
              <a:lnSpc>
                <a:spcPct val="80000"/>
              </a:lnSpc>
            </a:pPr>
            <a:r>
              <a:rPr lang="sl-SI" noProof="0" dirty="0">
                <a:sym typeface="Wingdings" panose="05000000000000000000" pitchFamily="2" charset="2"/>
              </a:rPr>
              <a:t>Nanostrukturni materiali K7</a:t>
            </a:r>
          </a:p>
          <a:p>
            <a:pPr>
              <a:lnSpc>
                <a:spcPct val="80000"/>
              </a:lnSpc>
            </a:pPr>
            <a:r>
              <a:rPr lang="sl-SI" noProof="0" dirty="0">
                <a:sym typeface="Wingdings" panose="05000000000000000000" pitchFamily="2" charset="2"/>
              </a:rPr>
              <a:t>Tehnologija površin F4</a:t>
            </a:r>
          </a:p>
          <a:p>
            <a:pPr>
              <a:lnSpc>
                <a:spcPct val="80000"/>
              </a:lnSpc>
            </a:pPr>
            <a:r>
              <a:rPr lang="sl-SI" noProof="0" dirty="0">
                <a:sym typeface="Wingdings" panose="05000000000000000000" pitchFamily="2" charset="2"/>
              </a:rPr>
              <a:t>Tanke plasti in površine F3</a:t>
            </a:r>
          </a:p>
          <a:p>
            <a:pPr>
              <a:lnSpc>
                <a:spcPct val="80000"/>
              </a:lnSpc>
            </a:pPr>
            <a:r>
              <a:rPr lang="sl-SI" noProof="0" dirty="0">
                <a:sym typeface="Wingdings" panose="05000000000000000000" pitchFamily="2" charset="2"/>
              </a:rPr>
              <a:t>Plinska elektronika F6</a:t>
            </a:r>
          </a:p>
          <a:p>
            <a:pPr>
              <a:lnSpc>
                <a:spcPct val="80000"/>
              </a:lnSpc>
            </a:pPr>
            <a:r>
              <a:rPr lang="sl-SI" noProof="0" dirty="0">
                <a:sym typeface="Wingdings" panose="05000000000000000000" pitchFamily="2" charset="2"/>
              </a:rPr>
              <a:t>Sistemi in vodenje E2</a:t>
            </a:r>
          </a:p>
          <a:p>
            <a:pPr marL="0" indent="0">
              <a:lnSpc>
                <a:spcPct val="80000"/>
              </a:lnSpc>
              <a:buNone/>
            </a:pPr>
            <a:endParaRPr lang="sl-SI" noProof="0" dirty="0">
              <a:sym typeface="Wingdings" panose="05000000000000000000" pitchFamily="2" charset="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sl-SI" sz="4000" noProof="0" dirty="0">
                <a:sym typeface="Wingdings" panose="05000000000000000000" pitchFamily="2" charset="2"/>
              </a:rPr>
              <a:t>UL-FS</a:t>
            </a:r>
          </a:p>
          <a:p>
            <a:pPr>
              <a:lnSpc>
                <a:spcPct val="80000"/>
              </a:lnSpc>
            </a:pPr>
            <a:r>
              <a:rPr lang="sl-SI" sz="3200" noProof="0" dirty="0">
                <a:sym typeface="Wingdings" panose="05000000000000000000" pitchFamily="2" charset="2"/>
              </a:rPr>
              <a:t>Laboratorij za konstruiranje (LECAD)</a:t>
            </a:r>
          </a:p>
          <a:p>
            <a:pPr>
              <a:lnSpc>
                <a:spcPct val="80000"/>
              </a:lnSpc>
            </a:pPr>
            <a:endParaRPr lang="sl-SI" sz="3200" noProof="0" dirty="0">
              <a:sym typeface="Wingdings" panose="05000000000000000000" pitchFamily="2" charset="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sl-SI" sz="4000" noProof="0" dirty="0" err="1">
                <a:sym typeface="Wingdings" panose="05000000000000000000" pitchFamily="2" charset="2"/>
              </a:rPr>
              <a:t>Cosylab</a:t>
            </a:r>
            <a:r>
              <a:rPr lang="sl-SI" sz="4000" noProof="0" dirty="0">
                <a:sym typeface="Wingdings" panose="05000000000000000000" pitchFamily="2" charset="2"/>
              </a:rPr>
              <a:t> </a:t>
            </a:r>
          </a:p>
          <a:p>
            <a:endParaRPr lang="sl-SI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1C7BFF-CE60-4497-9D67-5FAB84FF2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7626" y="3031262"/>
            <a:ext cx="1074126" cy="511604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909F39-285F-49F1-BE5C-25E1B85001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74"/>
          <a:stretch/>
        </p:blipFill>
        <p:spPr>
          <a:xfrm>
            <a:off x="5686122" y="4695418"/>
            <a:ext cx="1331260" cy="108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05B03D-57CC-4F13-856C-7C6B2A8F9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976" y="5775418"/>
            <a:ext cx="1440000" cy="33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EAF2D-448F-ACD1-B3CA-CC28B8378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5FF9FC-921B-CCDB-9F67-19E499303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96E680-88DD-5DC4-81B2-B3736D7E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32</a:t>
            </a:fld>
            <a:endParaRPr lang="sl-SI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C40662-BD12-794F-D62E-125A3E0D8076}"/>
              </a:ext>
            </a:extLst>
          </p:cNvPr>
          <p:cNvSpPr txBox="1"/>
          <p:nvPr/>
        </p:nvSpPr>
        <p:spPr>
          <a:xfrm>
            <a:off x="5816600" y="6079351"/>
            <a:ext cx="622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[</a:t>
            </a:r>
            <a:r>
              <a:rPr lang="en-US" sz="1200" dirty="0" err="1"/>
              <a:t>Diapozitiv</a:t>
            </a:r>
            <a:r>
              <a:rPr lang="en-US" sz="1200" dirty="0"/>
              <a:t> </a:t>
            </a:r>
            <a:r>
              <a:rPr lang="en-US" sz="1200" dirty="0" err="1"/>
              <a:t>povzet</a:t>
            </a:r>
            <a:r>
              <a:rPr lang="en-US" sz="1200" dirty="0"/>
              <a:t> po </a:t>
            </a:r>
            <a:r>
              <a:rPr lang="en-US" sz="1200" dirty="0" err="1"/>
              <a:t>predstavitvi</a:t>
            </a:r>
            <a:r>
              <a:rPr lang="en-US" sz="1200" dirty="0"/>
              <a:t> B. </a:t>
            </a:r>
            <a:r>
              <a:rPr lang="en-US" sz="1200" dirty="0" err="1"/>
              <a:t>Končarja</a:t>
            </a:r>
            <a:r>
              <a:rPr lang="en-US" sz="1200" dirty="0"/>
              <a:t>, </a:t>
            </a:r>
            <a:r>
              <a:rPr lang="en-US" sz="1200" dirty="0" err="1"/>
              <a:t>predsednika</a:t>
            </a:r>
            <a:r>
              <a:rPr lang="en-US" sz="1200" dirty="0"/>
              <a:t> SFA]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30667037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9D4DC029-9E6B-E746-D7BD-A452F471AE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67213"/>
            <a:ext cx="5681481" cy="4372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B8CE70-4BB1-AC27-EB4D-F21925C2E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39281" cy="1325563"/>
          </a:xfrm>
        </p:spPr>
        <p:txBody>
          <a:bodyPr>
            <a:normAutofit/>
          </a:bodyPr>
          <a:lstStyle/>
          <a:p>
            <a:r>
              <a:rPr lang="sl-SI" sz="4000" noProof="0" dirty="0"/>
              <a:t>Aktivacija vode v hladilnem sistemu ITER (IJS-F8)</a:t>
            </a:r>
          </a:p>
        </p:txBody>
      </p:sp>
      <p:pic>
        <p:nvPicPr>
          <p:cNvPr id="41" name="Content Placeholder 40">
            <a:extLst>
              <a:ext uri="{FF2B5EF4-FFF2-40B4-BE49-F238E27FC236}">
                <a16:creationId xmlns:a16="http://schemas.microsoft.com/office/drawing/2014/main" id="{7303C540-181C-9606-8C48-E4D5892EE6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380" y="1993889"/>
            <a:ext cx="5082253" cy="3383329"/>
          </a:xfr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104D4E54-96C4-61D7-BED6-348011A0E223}"/>
              </a:ext>
            </a:extLst>
          </p:cNvPr>
          <p:cNvSpPr/>
          <p:nvPr/>
        </p:nvSpPr>
        <p:spPr>
          <a:xfrm>
            <a:off x="6849870" y="5143860"/>
            <a:ext cx="3819843" cy="35900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l-SI" sz="1733" b="1" baseline="30000" noProof="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sl-SI" sz="1733" b="1" noProof="0" dirty="0">
                <a:latin typeface="Arial" panose="020B0604020202020204" pitchFamily="34" charset="0"/>
                <a:cs typeface="Arial" panose="020B0604020202020204" pitchFamily="34" charset="0"/>
              </a:rPr>
              <a:t>N koncentracija (</a:t>
            </a:r>
            <a:r>
              <a:rPr lang="sl-SI" sz="1733" b="1" noProof="0" dirty="0" err="1">
                <a:latin typeface="Arial" panose="020B0604020202020204" pitchFamily="34" charset="0"/>
                <a:cs typeface="Arial" panose="020B0604020202020204" pitchFamily="34" charset="0"/>
              </a:rPr>
              <a:t>atoms</a:t>
            </a:r>
            <a:r>
              <a:rPr lang="sl-SI" sz="1733" b="1" noProof="0" dirty="0">
                <a:latin typeface="Arial" panose="020B0604020202020204" pitchFamily="34" charset="0"/>
                <a:cs typeface="Arial" panose="020B0604020202020204" pitchFamily="34" charset="0"/>
              </a:rPr>
              <a:t>/cc)</a:t>
            </a:r>
            <a:endParaRPr lang="sl-SI" sz="1733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>
            <a:extLst>
              <a:ext uri="{FF2B5EF4-FFF2-40B4-BE49-F238E27FC236}">
                <a16:creationId xmlns:a16="http://schemas.microsoft.com/office/drawing/2014/main" id="{167E56FE-1723-5971-4523-84D501563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4116" y="563744"/>
            <a:ext cx="6762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3103F-61F6-BFD7-E0A0-37BDD13FF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25168-1688-9682-3848-B5A06356B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6A3FF1-319A-7FD0-34FB-838038E1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33</a:t>
            </a:fld>
            <a:endParaRPr lang="sl-SI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7484BA-1377-2397-FFFE-9AA47ABBDF65}"/>
              </a:ext>
            </a:extLst>
          </p:cNvPr>
          <p:cNvSpPr txBox="1"/>
          <p:nvPr/>
        </p:nvSpPr>
        <p:spPr>
          <a:xfrm>
            <a:off x="985380" y="5748403"/>
            <a:ext cx="1224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več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65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41CFA-066B-E9B2-351B-220256D86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noProof="0" dirty="0"/>
              <a:t>Študij procesov v stenah fuzijskih reaktorjev (IJS-F2)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A2DB7-0F4E-B60D-4EF2-FDCC89EE6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886" y="7060884"/>
            <a:ext cx="4338638" cy="4351338"/>
          </a:xfrm>
        </p:spPr>
        <p:txBody>
          <a:bodyPr/>
          <a:lstStyle/>
          <a:p>
            <a:r>
              <a:rPr lang="sl-SI" noProof="0" dirty="0"/>
              <a:t>Linearni tandemski pospeševalnik</a:t>
            </a:r>
          </a:p>
        </p:txBody>
      </p:sp>
      <p:pic>
        <p:nvPicPr>
          <p:cNvPr id="4" name="Picture 10" descr="P1120852">
            <a:extLst>
              <a:ext uri="{FF2B5EF4-FFF2-40B4-BE49-F238E27FC236}">
                <a16:creationId xmlns:a16="http://schemas.microsoft.com/office/drawing/2014/main" id="{01A55D8E-EE11-F709-AB5C-AF0E0E0F7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810" y="2286024"/>
            <a:ext cx="4836545" cy="362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9BBC420-6BA9-BEE2-B814-5C59DBD2B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1567" y="672703"/>
            <a:ext cx="6762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AFCA80-995D-5397-E9FE-9440C02FCC9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6416" r="583"/>
          <a:stretch>
            <a:fillRect/>
          </a:stretch>
        </p:blipFill>
        <p:spPr>
          <a:xfrm>
            <a:off x="3248298" y="4073027"/>
            <a:ext cx="2760574" cy="24758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24C7F1-C79E-BE7D-3217-355367FECA2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8959"/>
          <a:stretch>
            <a:fillRect/>
          </a:stretch>
        </p:blipFill>
        <p:spPr>
          <a:xfrm>
            <a:off x="239413" y="1547041"/>
            <a:ext cx="3976975" cy="3004969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D0BC8AA-E348-3DC5-05B6-1CABE4776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DB5DADA-5393-7F6D-9214-94D326939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4537EAE-F2EA-A0AE-9BC6-093A83600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34</a:t>
            </a:fld>
            <a:endParaRPr lang="sl-SI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EE817C-70C0-DBF6-70B8-F955DE1A0360}"/>
              </a:ext>
            </a:extLst>
          </p:cNvPr>
          <p:cNvSpPr txBox="1"/>
          <p:nvPr/>
        </p:nvSpPr>
        <p:spPr>
          <a:xfrm>
            <a:off x="5816600" y="6079351"/>
            <a:ext cx="622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[</a:t>
            </a:r>
            <a:r>
              <a:rPr lang="en-US" sz="1200" dirty="0" err="1"/>
              <a:t>Diapozitiv</a:t>
            </a:r>
            <a:r>
              <a:rPr lang="en-US" sz="1200" dirty="0"/>
              <a:t> </a:t>
            </a:r>
            <a:r>
              <a:rPr lang="en-US" sz="1200" dirty="0" err="1"/>
              <a:t>povzet</a:t>
            </a:r>
            <a:r>
              <a:rPr lang="en-US" sz="1200" dirty="0"/>
              <a:t> po </a:t>
            </a:r>
            <a:r>
              <a:rPr lang="en-US" sz="1200" dirty="0" err="1"/>
              <a:t>predstavitvi</a:t>
            </a:r>
            <a:r>
              <a:rPr lang="en-US" sz="1200" dirty="0"/>
              <a:t> B. </a:t>
            </a:r>
            <a:r>
              <a:rPr lang="en-US" sz="1200" dirty="0" err="1"/>
              <a:t>Končarja</a:t>
            </a:r>
            <a:r>
              <a:rPr lang="en-US" sz="1200" dirty="0"/>
              <a:t>, </a:t>
            </a:r>
            <a:r>
              <a:rPr lang="en-US" sz="1200" dirty="0" err="1"/>
              <a:t>predsednika</a:t>
            </a:r>
            <a:r>
              <a:rPr lang="en-US" sz="1200" dirty="0"/>
              <a:t> SFA]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24679359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6CBEE-3171-7227-CC40-BA7A00F15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Vretje vode v </a:t>
            </a:r>
            <a:r>
              <a:rPr lang="sl-SI" noProof="0" dirty="0" err="1"/>
              <a:t>divertorjih</a:t>
            </a:r>
            <a:r>
              <a:rPr lang="sl-SI" noProof="0" dirty="0"/>
              <a:t> (IJS-R4)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B63B5-7D58-D55E-14BA-24571FCEA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noProof="0" dirty="0"/>
              <a:t>FEDORA eksperiment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D2CC016-857D-B254-E1DF-3FE0353BC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25" y="675481"/>
            <a:ext cx="6762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3B9958-09F2-7000-4FB6-5BEB5EF9F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2406" y="2374405"/>
            <a:ext cx="5070078" cy="38025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CE6CB0-2C49-1AFB-E843-FC7C1B37CB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171" y="3090976"/>
            <a:ext cx="5545829" cy="308598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841E0-0C32-3308-8D96-FAC1C042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28B7604-65AB-AA33-447C-07913BFB0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7E621A-E944-875E-6DC4-9636CE0D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35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0326924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E105E-D1F6-AE12-5B68-6864299A2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Termo-hidravlična analiza </a:t>
            </a:r>
            <a:r>
              <a:rPr lang="sl-SI" noProof="0" dirty="0" err="1"/>
              <a:t>diverterja</a:t>
            </a:r>
            <a:r>
              <a:rPr lang="sl-SI" noProof="0" dirty="0"/>
              <a:t> za </a:t>
            </a:r>
            <a:r>
              <a:rPr lang="sl-SI" noProof="0" dirty="0" err="1"/>
              <a:t>stelarator</a:t>
            </a:r>
            <a:r>
              <a:rPr lang="sl-SI" noProof="0" dirty="0"/>
              <a:t> W7-X (IJS-R4)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1A0C41-DEC8-9E12-7DB9-0307EAC8F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699" y="1884178"/>
            <a:ext cx="3344408" cy="4071246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D96FEA-C9F7-D94E-27DB-A7761A0C4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314" y="1806936"/>
            <a:ext cx="1779737" cy="13413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702E45-4AB6-CF7D-58F0-88FAB4BC33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39" y="1674456"/>
            <a:ext cx="3896300" cy="24905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6A13B5-F9CA-794D-9111-5FF4EDE35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509" y="4356668"/>
            <a:ext cx="3472565" cy="15987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EAEEBA9-876C-D15D-E097-49EA3D9C1849}"/>
              </a:ext>
            </a:extLst>
          </p:cNvPr>
          <p:cNvSpPr/>
          <p:nvPr/>
        </p:nvSpPr>
        <p:spPr>
          <a:xfrm>
            <a:off x="3786483" y="4085406"/>
            <a:ext cx="566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noProof="0" dirty="0">
                <a:cs typeface="Arial" panose="020B0604020202020204" pitchFamily="34" charset="0"/>
              </a:rPr>
              <a:t>W-4S</a:t>
            </a:r>
            <a:endParaRPr lang="sl-SI" sz="1200" noProof="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CC37A62-4244-FA97-4CE8-3C1423C2980D}"/>
              </a:ext>
            </a:extLst>
          </p:cNvPr>
          <p:cNvSpPr/>
          <p:nvPr/>
        </p:nvSpPr>
        <p:spPr>
          <a:xfrm rot="20513470">
            <a:off x="3572161" y="4371053"/>
            <a:ext cx="717269" cy="3416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297D22-EC94-14FB-B818-6E9C91E23BC7}"/>
              </a:ext>
            </a:extLst>
          </p:cNvPr>
          <p:cNvGrpSpPr/>
          <p:nvPr/>
        </p:nvGrpSpPr>
        <p:grpSpPr>
          <a:xfrm>
            <a:off x="5977515" y="2729953"/>
            <a:ext cx="5247834" cy="2337466"/>
            <a:chOff x="3525842" y="3268523"/>
            <a:chExt cx="4693051" cy="175923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F6BEB7D-E8BC-C3F6-4E88-F679FE0CF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25842" y="3824494"/>
              <a:ext cx="1495422" cy="1203262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B352DCB-BFC4-0E00-DB88-3715B890D492}"/>
                </a:ext>
              </a:extLst>
            </p:cNvPr>
            <p:cNvCxnSpPr/>
            <p:nvPr/>
          </p:nvCxnSpPr>
          <p:spPr>
            <a:xfrm>
              <a:off x="4173794" y="4348563"/>
              <a:ext cx="398206" cy="77562"/>
            </a:xfrm>
            <a:prstGeom prst="line">
              <a:avLst/>
            </a:prstGeom>
            <a:ln w="158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DB425CE-EC4B-982B-BB6B-B531AF7F23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72000" y="3268523"/>
              <a:ext cx="3646893" cy="115760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57AA54F-25DE-8340-2583-0F97787376F7}"/>
              </a:ext>
            </a:extLst>
          </p:cNvPr>
          <p:cNvSpPr/>
          <p:nvPr/>
        </p:nvSpPr>
        <p:spPr>
          <a:xfrm>
            <a:off x="5056392" y="5289613"/>
            <a:ext cx="2947536" cy="1203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noProof="0" dirty="0">
                <a:latin typeface="Arial" panose="020B0604020202020204" pitchFamily="34" charset="0"/>
                <a:cs typeface="Arial" panose="020B0604020202020204" pitchFamily="34" charset="0"/>
              </a:rPr>
              <a:t>Maksimalne temperature materiala in hladila (vrenje!) ne smejo biti presežene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C688D77F-16BB-0B89-D1AF-E7DDD6315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207" y="509895"/>
            <a:ext cx="6762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86EDEA-6FA9-78FF-B7D9-7976164AB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2A98889-09D5-9F21-54D9-F481343F4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2C10DBA-26B6-AE1D-578F-0AD05ECAA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36</a:t>
            </a:fld>
            <a:endParaRPr lang="sl-SI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89832C-B809-1698-A8E6-055D10DB2152}"/>
              </a:ext>
            </a:extLst>
          </p:cNvPr>
          <p:cNvSpPr txBox="1"/>
          <p:nvPr/>
        </p:nvSpPr>
        <p:spPr>
          <a:xfrm>
            <a:off x="5816600" y="6079351"/>
            <a:ext cx="622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[</a:t>
            </a:r>
            <a:r>
              <a:rPr lang="en-US" sz="1200" dirty="0" err="1"/>
              <a:t>Diapozitiv</a:t>
            </a:r>
            <a:r>
              <a:rPr lang="en-US" sz="1200" dirty="0"/>
              <a:t> </a:t>
            </a:r>
            <a:r>
              <a:rPr lang="en-US" sz="1200" dirty="0" err="1"/>
              <a:t>povzet</a:t>
            </a:r>
            <a:r>
              <a:rPr lang="en-US" sz="1200" dirty="0"/>
              <a:t> po </a:t>
            </a:r>
            <a:r>
              <a:rPr lang="en-US" sz="1200" dirty="0" err="1"/>
              <a:t>predstavitvi</a:t>
            </a:r>
            <a:r>
              <a:rPr lang="en-US" sz="1200" dirty="0"/>
              <a:t> B. </a:t>
            </a:r>
            <a:r>
              <a:rPr lang="en-US" sz="1200" dirty="0" err="1"/>
              <a:t>Končarja</a:t>
            </a:r>
            <a:r>
              <a:rPr lang="en-US" sz="1200" dirty="0"/>
              <a:t>, </a:t>
            </a:r>
            <a:r>
              <a:rPr lang="en-US" sz="1200" dirty="0" err="1"/>
              <a:t>predsednika</a:t>
            </a:r>
            <a:r>
              <a:rPr lang="en-US" sz="1200" dirty="0"/>
              <a:t> SFA]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14338171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DE086-535C-6D32-F55A-834C218D9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 Simulacije plazme (UL-FS)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15E5D21-5424-5CEC-23C8-75D203EA8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noProof="0" dirty="0"/>
              <a:t>numerične simulacije robne plazme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16F749-E0D8-CFF2-2055-B6D4B27337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74"/>
          <a:stretch/>
        </p:blipFill>
        <p:spPr>
          <a:xfrm>
            <a:off x="9262534" y="252347"/>
            <a:ext cx="1911981" cy="1551117"/>
          </a:xfrm>
          <a:prstGeom prst="rect">
            <a:avLst/>
          </a:prstGeom>
        </p:spPr>
      </p:pic>
      <p:pic>
        <p:nvPicPr>
          <p:cNvPr id="14" name="Picture 13" descr="A diagram of a gap entrance&#10;&#10;AI-generated content may be incorrect.">
            <a:extLst>
              <a:ext uri="{FF2B5EF4-FFF2-40B4-BE49-F238E27FC236}">
                <a16:creationId xmlns:a16="http://schemas.microsoft.com/office/drawing/2014/main" id="{D3887E61-9CDF-0011-677E-7E926350DE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927" y="2879910"/>
            <a:ext cx="3595194" cy="3319214"/>
          </a:xfrm>
          <a:prstGeom prst="rect">
            <a:avLst/>
          </a:prstGeom>
        </p:spPr>
      </p:pic>
      <p:pic>
        <p:nvPicPr>
          <p:cNvPr id="16" name="Picture 15" descr="A diagram of a graph&#10;&#10;AI-generated content may be incorrect.">
            <a:extLst>
              <a:ext uri="{FF2B5EF4-FFF2-40B4-BE49-F238E27FC236}">
                <a16:creationId xmlns:a16="http://schemas.microsoft.com/office/drawing/2014/main" id="{68212001-1F92-74C3-B909-5FAAC1574E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074" y="3060683"/>
            <a:ext cx="4579398" cy="2957667"/>
          </a:xfrm>
          <a:prstGeom prst="rect">
            <a:avLst/>
          </a:prstGeom>
        </p:spPr>
      </p:pic>
      <p:pic>
        <p:nvPicPr>
          <p:cNvPr id="18" name="Picture 17" descr="A diagram of a fish&#10;&#10;AI-generated content may be incorrect.">
            <a:extLst>
              <a:ext uri="{FF2B5EF4-FFF2-40B4-BE49-F238E27FC236}">
                <a16:creationId xmlns:a16="http://schemas.microsoft.com/office/drawing/2014/main" id="{3F6B1E49-25FC-A690-065D-7A7245F2F1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28982"/>
            <a:ext cx="2514825" cy="344798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AAF2A-FB8D-120E-A428-2F08E3E9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D06EA2-CB4A-65FB-FEC8-95EE77A22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25B863-F3C7-FB71-B03B-62FF681E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37</a:t>
            </a:fld>
            <a:endParaRPr lang="sl-SI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EB756F-F7FD-402B-538F-7CD71E4BBBFE}"/>
              </a:ext>
            </a:extLst>
          </p:cNvPr>
          <p:cNvSpPr txBox="1"/>
          <p:nvPr/>
        </p:nvSpPr>
        <p:spPr>
          <a:xfrm>
            <a:off x="583974" y="6128157"/>
            <a:ext cx="2514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/>
              <a:t>Slika</a:t>
            </a:r>
            <a:r>
              <a:rPr lang="en-US" sz="1200" dirty="0"/>
              <a:t> le za </a:t>
            </a:r>
            <a:r>
              <a:rPr lang="en-US" sz="1200" dirty="0" err="1"/>
              <a:t>ilustracijo</a:t>
            </a:r>
            <a:r>
              <a:rPr lang="en-US" sz="1200" dirty="0"/>
              <a:t> </a:t>
            </a:r>
            <a:r>
              <a:rPr lang="en-US" sz="1200" dirty="0" err="1"/>
              <a:t>robne</a:t>
            </a:r>
            <a:r>
              <a:rPr lang="en-US" sz="1200" dirty="0"/>
              <a:t> </a:t>
            </a:r>
            <a:r>
              <a:rPr lang="en-US" sz="1200" dirty="0" err="1"/>
              <a:t>plazme</a:t>
            </a:r>
            <a:r>
              <a:rPr lang="en-US" sz="1200" dirty="0"/>
              <a:t>!</a:t>
            </a:r>
            <a:endParaRPr lang="LID4096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D7B61B-4D88-A78A-1CF6-C5EB7B247FB6}"/>
              </a:ext>
            </a:extLst>
          </p:cNvPr>
          <p:cNvSpPr txBox="1"/>
          <p:nvPr/>
        </p:nvSpPr>
        <p:spPr>
          <a:xfrm>
            <a:off x="7912721" y="6191916"/>
            <a:ext cx="35003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Vir </a:t>
            </a:r>
            <a:r>
              <a:rPr lang="en-US" sz="1200" dirty="0" err="1"/>
              <a:t>desnih</a:t>
            </a:r>
            <a:r>
              <a:rPr lang="en-US" sz="1200" dirty="0"/>
              <a:t> </a:t>
            </a:r>
            <a:r>
              <a:rPr lang="en-US" sz="1200" dirty="0" err="1"/>
              <a:t>dveh</a:t>
            </a:r>
            <a:r>
              <a:rPr lang="en-US" sz="1200" dirty="0"/>
              <a:t> </a:t>
            </a:r>
            <a:r>
              <a:rPr lang="en-US" sz="1200" dirty="0" err="1"/>
              <a:t>slike</a:t>
            </a:r>
            <a:r>
              <a:rPr lang="en-US" sz="1200" dirty="0"/>
              <a:t> je </a:t>
            </a:r>
            <a:r>
              <a:rPr lang="en-US" sz="1200" dirty="0">
                <a:hlinkClick r:id="rId7"/>
              </a:rPr>
              <a:t>magisterij M. </a:t>
            </a:r>
            <a:r>
              <a:rPr lang="en-US" sz="1200" dirty="0" err="1">
                <a:hlinkClick r:id="rId7"/>
              </a:rPr>
              <a:t>Radeža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14441022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75187-6C6E-E48A-2185-49A555BC9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Kontrolni sistemi (</a:t>
            </a:r>
            <a:r>
              <a:rPr lang="sl-SI" noProof="0" dirty="0" err="1"/>
              <a:t>Cosylab</a:t>
            </a:r>
            <a:r>
              <a:rPr lang="sl-SI" noProof="0" dirty="0"/>
              <a:t>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0CFF64-4CFF-003D-A1CE-77093F997DF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3697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sl-SI" sz="2000" noProof="0" dirty="0"/>
              <a:t>ITER kontrolni sistem (CODAC: </a:t>
            </a:r>
            <a:r>
              <a:rPr lang="sl-SI" sz="2000" noProof="0" dirty="0" err="1"/>
              <a:t>Control</a:t>
            </a:r>
            <a:r>
              <a:rPr lang="sl-SI" sz="2000" noProof="0" dirty="0"/>
              <a:t>, Data Access </a:t>
            </a:r>
            <a:r>
              <a:rPr lang="sl-SI" sz="2000" noProof="0" dirty="0" err="1"/>
              <a:t>and</a:t>
            </a:r>
            <a:r>
              <a:rPr lang="sl-SI" sz="2000" noProof="0" dirty="0"/>
              <a:t> </a:t>
            </a:r>
            <a:r>
              <a:rPr lang="sl-SI" sz="2000" noProof="0" dirty="0" err="1"/>
              <a:t>Communication</a:t>
            </a:r>
            <a:r>
              <a:rPr lang="sl-SI" sz="2000" noProof="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000" noProof="0" dirty="0"/>
              <a:t>Razvoj skupaj z ITER skupino od leta 2009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000" noProof="0" dirty="0"/>
              <a:t>Podpora CODAC in usposabljanje po celem svetu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noProof="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sl-SI" sz="2000" noProof="0" dirty="0"/>
              <a:t>Aplikacije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000" noProof="0" dirty="0"/>
              <a:t>Kontrolni sistemi za plazmo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000" noProof="0" dirty="0"/>
              <a:t>Oddaljeno upravljanje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sz="2000" noProof="0" dirty="0"/>
              <a:t>Shranjevanje znanstvenih podatkov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noProof="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sl-SI" sz="2000" noProof="0" dirty="0"/>
              <a:t>Diagnostični sistemi, </a:t>
            </a:r>
            <a:r>
              <a:rPr lang="sl-SI" sz="2000" noProof="0" dirty="0" err="1"/>
              <a:t>instrumentacija</a:t>
            </a:r>
            <a:r>
              <a:rPr lang="sl-SI" sz="2000" noProof="0" dirty="0"/>
              <a:t> &amp; vodenje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2A2B6A-B22B-BC99-5615-A47394A60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5755" y="713783"/>
            <a:ext cx="2078045" cy="628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7558F2-6F61-9FB0-F14E-B0230BF67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385EC5-0128-B990-0FF2-F4025314A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9CC085-2432-70A2-18EC-54EFDEF7E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38</a:t>
            </a:fld>
            <a:endParaRPr lang="sl-SI" noProof="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EB3FE8-EF00-90A1-7DD5-8DE21B9B6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8972" y="3017498"/>
            <a:ext cx="4624828" cy="2848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6C166B-78C6-85F9-A813-B5C38F8FD462}"/>
              </a:ext>
            </a:extLst>
          </p:cNvPr>
          <p:cNvSpPr txBox="1"/>
          <p:nvPr/>
        </p:nvSpPr>
        <p:spPr>
          <a:xfrm>
            <a:off x="5816600" y="6079351"/>
            <a:ext cx="622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[</a:t>
            </a:r>
            <a:r>
              <a:rPr lang="en-US" sz="1200" dirty="0" err="1"/>
              <a:t>Diapozitiv</a:t>
            </a:r>
            <a:r>
              <a:rPr lang="en-US" sz="1200" dirty="0"/>
              <a:t> </a:t>
            </a:r>
            <a:r>
              <a:rPr lang="en-US" sz="1200" dirty="0" err="1"/>
              <a:t>povzet</a:t>
            </a:r>
            <a:r>
              <a:rPr lang="en-US" sz="1200" dirty="0"/>
              <a:t> po </a:t>
            </a:r>
            <a:r>
              <a:rPr lang="en-US" sz="1200" dirty="0" err="1"/>
              <a:t>predstavitvi</a:t>
            </a:r>
            <a:r>
              <a:rPr lang="en-US" sz="1200" dirty="0"/>
              <a:t> B. </a:t>
            </a:r>
            <a:r>
              <a:rPr lang="en-US" sz="1200" dirty="0" err="1"/>
              <a:t>Končarja</a:t>
            </a:r>
            <a:r>
              <a:rPr lang="en-US" sz="1200" dirty="0"/>
              <a:t>, </a:t>
            </a:r>
            <a:r>
              <a:rPr lang="en-US" sz="1200" dirty="0" err="1"/>
              <a:t>predsednika</a:t>
            </a:r>
            <a:r>
              <a:rPr lang="en-US" sz="1200" dirty="0"/>
              <a:t> SFA]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34912523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06737-7BB5-11F4-0217-8DCB1998A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DODATNI DIAPOZITIVI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761D1-5118-735C-D86C-3F5AA943B8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2100D-889C-6E25-B407-D4D772C60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FB8E5-AAEA-3C26-AEF9-9234FA92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B6C45-CD3F-F53A-D993-7385C02D0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39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94302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A5DF9-4208-8C63-3352-DF3B40447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Ali fuzija deluje?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9B574-DC52-232F-BD09-68E3F12C5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805305"/>
            <a:ext cx="4509346" cy="4351338"/>
          </a:xfrm>
        </p:spPr>
        <p:txBody>
          <a:bodyPr/>
          <a:lstStyle/>
          <a:p>
            <a:r>
              <a:rPr lang="sl-SI" noProof="0" dirty="0"/>
              <a:t>energijo fuzije že koristimo</a:t>
            </a:r>
          </a:p>
          <a:p>
            <a:pPr lvl="1"/>
            <a:r>
              <a:rPr lang="sl-SI" noProof="0" dirty="0"/>
              <a:t>hrana</a:t>
            </a:r>
          </a:p>
          <a:p>
            <a:pPr lvl="1"/>
            <a:r>
              <a:rPr lang="sl-SI" noProof="0" dirty="0"/>
              <a:t>fosilna goriva</a:t>
            </a:r>
          </a:p>
          <a:p>
            <a:pPr lvl="1"/>
            <a:r>
              <a:rPr lang="sl-SI" noProof="0" dirty="0"/>
              <a:t>veter</a:t>
            </a:r>
          </a:p>
          <a:p>
            <a:pPr lvl="1"/>
            <a:r>
              <a:rPr lang="sl-SI" noProof="0" dirty="0" err="1"/>
              <a:t>fotovoltaika</a:t>
            </a:r>
            <a:endParaRPr lang="sl-SI" noProof="0" dirty="0"/>
          </a:p>
          <a:p>
            <a:r>
              <a:rPr lang="sl-SI" noProof="0" dirty="0"/>
              <a:t>Preskočimo vmesne korake </a:t>
            </a:r>
            <a:r>
              <a:rPr lang="sl-SI" noProof="0" dirty="0">
                <a:sym typeface="Wingdings" panose="05000000000000000000" pitchFamily="2" charset="2"/>
              </a:rPr>
              <a:t> fuzijski </a:t>
            </a:r>
            <a:r>
              <a:rPr lang="sl-SI" noProof="0" dirty="0" err="1">
                <a:sym typeface="Wingdings" panose="05000000000000000000" pitchFamily="2" charset="2"/>
              </a:rPr>
              <a:t>reactor</a:t>
            </a:r>
            <a:r>
              <a:rPr lang="sl-SI" noProof="0" dirty="0">
                <a:sym typeface="Wingdings" panose="05000000000000000000" pitchFamily="2" charset="2"/>
              </a:rPr>
              <a:t> na zemlji</a:t>
            </a:r>
            <a:endParaRPr lang="sl-SI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CF4DE2-17AB-B9AB-648A-01B5E3A80A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049" y="695008"/>
            <a:ext cx="6242190" cy="351123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CE102C4-C096-B241-2896-53668EFBA8CD}"/>
              </a:ext>
            </a:extLst>
          </p:cNvPr>
          <p:cNvGrpSpPr/>
          <p:nvPr/>
        </p:nvGrpSpPr>
        <p:grpSpPr>
          <a:xfrm>
            <a:off x="6188572" y="4414520"/>
            <a:ext cx="4662307" cy="2058035"/>
            <a:chOff x="6188572" y="4414520"/>
            <a:chExt cx="4662307" cy="2058035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71032CBC-9B74-8645-A000-5756E212AD1A}"/>
                </a:ext>
              </a:extLst>
            </p:cNvPr>
            <p:cNvSpPr/>
            <p:nvPr/>
          </p:nvSpPr>
          <p:spPr>
            <a:xfrm>
              <a:off x="6188572" y="4481195"/>
              <a:ext cx="2043287" cy="1991360"/>
            </a:xfrm>
            <a:prstGeom prst="donut">
              <a:avLst>
                <a:gd name="adj" fmla="val 16057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>
                <a:solidFill>
                  <a:schemeClr val="tx1"/>
                </a:solidFill>
              </a:endParaRPr>
            </a:p>
          </p:txBody>
        </p:sp>
        <p:sp>
          <p:nvSpPr>
            <p:cNvPr id="6" name="Sun 5">
              <a:extLst>
                <a:ext uri="{FF2B5EF4-FFF2-40B4-BE49-F238E27FC236}">
                  <a16:creationId xmlns:a16="http://schemas.microsoft.com/office/drawing/2014/main" id="{CF353315-37D4-00C6-AA32-D573A2ED881A}"/>
                </a:ext>
              </a:extLst>
            </p:cNvPr>
            <p:cNvSpPr/>
            <p:nvPr/>
          </p:nvSpPr>
          <p:spPr>
            <a:xfrm>
              <a:off x="6811435" y="5136515"/>
              <a:ext cx="797560" cy="680720"/>
            </a:xfrm>
            <a:prstGeom prst="su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sp>
          <p:nvSpPr>
            <p:cNvPr id="7" name="Callout: Right Arrow 6">
              <a:extLst>
                <a:ext uri="{FF2B5EF4-FFF2-40B4-BE49-F238E27FC236}">
                  <a16:creationId xmlns:a16="http://schemas.microsoft.com/office/drawing/2014/main" id="{7FB1945B-9528-9B56-FB62-65EF177E6D52}"/>
                </a:ext>
              </a:extLst>
            </p:cNvPr>
            <p:cNvSpPr/>
            <p:nvPr/>
          </p:nvSpPr>
          <p:spPr>
            <a:xfrm>
              <a:off x="8591407" y="4414520"/>
              <a:ext cx="528320" cy="1991360"/>
            </a:xfrm>
            <a:prstGeom prst="rightArrowCallou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3EA9B0FA-6F57-3CEF-2275-B05E47871011}"/>
                </a:ext>
              </a:extLst>
            </p:cNvPr>
            <p:cNvSpPr/>
            <p:nvPr/>
          </p:nvSpPr>
          <p:spPr>
            <a:xfrm>
              <a:off x="7609840" y="4627563"/>
              <a:ext cx="1158240" cy="203200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519486EB-CBDB-FAD5-2931-25CB33052AB5}"/>
                </a:ext>
              </a:extLst>
            </p:cNvPr>
            <p:cNvSpPr/>
            <p:nvPr/>
          </p:nvSpPr>
          <p:spPr>
            <a:xfrm rot="10800000">
              <a:off x="7609840" y="6055043"/>
              <a:ext cx="1158240" cy="2032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F1B6301-036B-A0FC-AEC5-AF0E888E30BE}"/>
                </a:ext>
              </a:extLst>
            </p:cNvPr>
            <p:cNvSpPr txBox="1"/>
            <p:nvPr/>
          </p:nvSpPr>
          <p:spPr>
            <a:xfrm>
              <a:off x="9349458" y="5069840"/>
              <a:ext cx="15014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noProof="0" dirty="0"/>
                <a:t>Toplota,</a:t>
              </a:r>
            </a:p>
            <a:p>
              <a:r>
                <a:rPr lang="sl-SI" noProof="0" dirty="0"/>
                <a:t>elektrika</a:t>
              </a:r>
            </a:p>
          </p:txBody>
        </p:sp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F9A7058-A8ED-48C2-B0F4-4779EA344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4F3EE5E-7199-8CC2-0E61-A3A0C2AA6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44617DA-B50E-207F-3D90-23F1DCF1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1407" y="6356350"/>
            <a:ext cx="2743200" cy="365125"/>
          </a:xfrm>
        </p:spPr>
        <p:txBody>
          <a:bodyPr/>
          <a:lstStyle/>
          <a:p>
            <a:fld id="{63F2DEC5-E189-4975-A46C-9CCCC032071C}" type="slidenum">
              <a:rPr lang="sl-SI" noProof="0" smtClean="0"/>
              <a:t>4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420221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504F2-B8DB-9133-5788-6C92F8190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Fuzija v Soncu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79D3E6-5B5C-BCAF-A7E2-EF32653A7E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43698"/>
                <a:ext cx="10515600" cy="4351338"/>
              </a:xfrm>
            </p:spPr>
            <p:txBody>
              <a:bodyPr/>
              <a:lstStyle/>
              <a:p>
                <a:r>
                  <a:rPr lang="sl-SI" b="0" noProof="0" dirty="0">
                    <a:latin typeface="Cambria Math" panose="02040503050406030204" pitchFamily="18" charset="0"/>
                    <a:sym typeface="Wingdings" panose="05000000000000000000" pitchFamily="2" charset="2"/>
                  </a:rPr>
                  <a:t>Sonce</a:t>
                </a:r>
                <a:r>
                  <a:rPr lang="sl-SI" noProof="0" dirty="0">
                    <a:latin typeface="Cambria Math" panose="02040503050406030204" pitchFamily="18" charset="0"/>
                    <a:sym typeface="Wingdings" panose="05000000000000000000" pitchFamily="2" charset="2"/>
                  </a:rPr>
                  <a:t>: predvsem vodik</a:t>
                </a:r>
                <a:endParaRPr lang="sl-SI" b="0" noProof="0" dirty="0"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r>
                      <a:rPr lang="sl-SI" b="0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4</m:t>
                    </m:r>
                    <m:r>
                      <m:rPr>
                        <m:sty m:val="p"/>
                      </m:rPr>
                      <a:rPr lang="sl-SI" b="0" i="0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p</m:t>
                    </m:r>
                    <m:r>
                      <a:rPr lang="sl-SI" b="0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→</m:t>
                    </m:r>
                    <m:r>
                      <a:rPr lang="sl-SI" b="0" i="1" baseline="30000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4</m:t>
                    </m:r>
                    <m:r>
                      <m:rPr>
                        <m:sty m:val="p"/>
                      </m:rPr>
                      <a:rPr lang="sl-SI" b="0" i="0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He</m:t>
                    </m:r>
                    <m:r>
                      <a:rPr lang="sl-SI" b="0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+2</m:t>
                    </m:r>
                    <m:r>
                      <m:rPr>
                        <m:sty m:val="p"/>
                      </m:rPr>
                      <a:rPr lang="sl-SI" b="0" i="0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p</m:t>
                    </m:r>
                  </m:oMath>
                </a14:m>
                <a:endParaRPr lang="sl-SI" b="0" noProof="0" dirty="0">
                  <a:sym typeface="Wingdings" panose="05000000000000000000" pitchFamily="2" charset="2"/>
                </a:endParaRPr>
              </a:p>
              <a:p>
                <a:r>
                  <a:rPr lang="sl-SI" noProof="0" dirty="0">
                    <a:sym typeface="Wingdings" panose="05000000000000000000" pitchFamily="2" charset="2"/>
                  </a:rPr>
                  <a:t>Le eden izmed procesov</a:t>
                </a:r>
              </a:p>
              <a:p>
                <a:r>
                  <a:rPr lang="sl-SI" noProof="0" dirty="0">
                    <a:sym typeface="Wingdings" panose="05000000000000000000" pitchFamily="2" charset="2"/>
                  </a:rPr>
                  <a:t>Zelo počasno</a:t>
                </a:r>
              </a:p>
              <a:p>
                <a:r>
                  <a:rPr lang="sl-SI" noProof="0" dirty="0">
                    <a:sym typeface="Wingdings" panose="05000000000000000000" pitchFamily="2" charset="2"/>
                  </a:rPr>
                  <a:t>Majhna verjetnost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79D3E6-5B5C-BCAF-A7E2-EF32653A7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43698"/>
                <a:ext cx="10515600" cy="4351338"/>
              </a:xfrm>
              <a:blipFill>
                <a:blip r:embed="rId3"/>
                <a:stretch>
                  <a:fillRect l="-1043" t="-252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7D9ACE7E-0C0D-CC31-6D65-A2BCBE018C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247" y="499110"/>
            <a:ext cx="4101445" cy="5859780"/>
          </a:xfrm>
          <a:prstGeom prst="rect">
            <a:avLst/>
          </a:prstGeom>
        </p:spPr>
      </p:pic>
      <p:pic>
        <p:nvPicPr>
          <p:cNvPr id="4" name="Picture 3" descr="A graph of a mass number&#10;&#10;AI-generated content may be incorrect.">
            <a:extLst>
              <a:ext uri="{FF2B5EF4-FFF2-40B4-BE49-F238E27FC236}">
                <a16:creationId xmlns:a16="http://schemas.microsoft.com/office/drawing/2014/main" id="{12FCEE91-3F3E-33F7-14DB-E32FE4C0CE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18"/>
          <a:stretch>
            <a:fillRect/>
          </a:stretch>
        </p:blipFill>
        <p:spPr>
          <a:xfrm>
            <a:off x="5372155" y="685491"/>
            <a:ext cx="1880200" cy="6172509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09C32-0BC4-971F-230D-5D4CE1B1F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F3409-B48C-3FFF-0AE1-C18A90001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52C9C9B-C627-D9B4-6083-EFA45EE7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40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04718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EED3E-F6F3-3AB3-C804-9982944CA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diagram of a variety of directions&#10;&#10;AI-generated content may be incorrect.">
            <a:extLst>
              <a:ext uri="{FF2B5EF4-FFF2-40B4-BE49-F238E27FC236}">
                <a16:creationId xmlns:a16="http://schemas.microsoft.com/office/drawing/2014/main" id="{49CA97A9-3923-E876-CC85-E0637C93A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32" y="3429000"/>
            <a:ext cx="3674110" cy="27555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898878-40DA-60E7-A5F2-EC89E0F6B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Fuzija v Soncu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B3DB7-55DA-0C65-12F7-BAA36FB5A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3698"/>
            <a:ext cx="10515600" cy="4351338"/>
          </a:xfrm>
        </p:spPr>
        <p:txBody>
          <a:bodyPr/>
          <a:lstStyle/>
          <a:p>
            <a:r>
              <a:rPr lang="sl-SI" noProof="0" dirty="0"/>
              <a:t>Gravitacijsko zadrževanje</a:t>
            </a:r>
          </a:p>
          <a:p>
            <a:r>
              <a:rPr lang="sl-SI" noProof="0" dirty="0"/>
              <a:t>Visoki tlaki </a:t>
            </a:r>
            <a:r>
              <a:rPr lang="sl-SI" noProof="0" dirty="0">
                <a:sym typeface="Wingdings" panose="05000000000000000000" pitchFamily="2" charset="2"/>
              </a:rPr>
              <a:t> velike gostote delcev</a:t>
            </a:r>
            <a:endParaRPr lang="sl-SI" noProof="0" dirty="0"/>
          </a:p>
          <a:p>
            <a:r>
              <a:rPr lang="sl-SI" noProof="0" dirty="0"/>
              <a:t>Manj verjetne reakcije</a:t>
            </a:r>
            <a:endParaRPr lang="sl-SI" noProof="0" dirty="0">
              <a:sym typeface="Wingdings" panose="05000000000000000000" pitchFamily="2" charset="2"/>
            </a:endParaRPr>
          </a:p>
        </p:txBody>
      </p:sp>
      <p:pic>
        <p:nvPicPr>
          <p:cNvPr id="5" name="Picture 4" descr="A group of spheres in a circle&#10;&#10;AI-generated content may be incorrect.">
            <a:extLst>
              <a:ext uri="{FF2B5EF4-FFF2-40B4-BE49-F238E27FC236}">
                <a16:creationId xmlns:a16="http://schemas.microsoft.com/office/drawing/2014/main" id="{053A67D4-1551-F07A-3F57-1B7868C790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94"/>
          <a:stretch>
            <a:fillRect/>
          </a:stretch>
        </p:blipFill>
        <p:spPr>
          <a:xfrm>
            <a:off x="3968918" y="3098618"/>
            <a:ext cx="4254163" cy="3416345"/>
          </a:xfrm>
          <a:prstGeom prst="rect">
            <a:avLst/>
          </a:prstGeom>
        </p:spPr>
      </p:pic>
      <p:pic>
        <p:nvPicPr>
          <p:cNvPr id="7" name="Picture 6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9C2774AE-4CC3-EAFF-CD77-BB9B2755BE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821" y="719243"/>
            <a:ext cx="4101445" cy="585978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F53D2-C68C-0073-07C1-F06E5F752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A51E82-72B2-1DF1-B15B-66919A2A5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93FC9E-A84B-D041-149C-B2044ED7F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41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62750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coulomb barrier&#10;&#10;AI-generated content may be incorrect.">
            <a:extLst>
              <a:ext uri="{FF2B5EF4-FFF2-40B4-BE49-F238E27FC236}">
                <a16:creationId xmlns:a16="http://schemas.microsoft.com/office/drawing/2014/main" id="{6C27E9F0-B8F6-B62C-E5EB-13EB11408B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777" y="3030602"/>
            <a:ext cx="4929913" cy="3634872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116EFA6-643A-D522-A401-95ACBE1F2ED5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219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noProof="0" dirty="0" err="1"/>
              <a:t>Elektrostatski</a:t>
            </a:r>
            <a:r>
              <a:rPr lang="sl-SI" noProof="0" dirty="0"/>
              <a:t> odboj protonov</a:t>
            </a:r>
          </a:p>
          <a:p>
            <a:r>
              <a:rPr lang="sl-SI" noProof="0" dirty="0"/>
              <a:t>Sprva čez hrib, nato v dolino?</a:t>
            </a:r>
          </a:p>
          <a:p>
            <a:r>
              <a:rPr lang="sl-SI" noProof="0" dirty="0"/>
              <a:t>Veliko energije (288 </a:t>
            </a:r>
            <a:r>
              <a:rPr lang="sl-SI" noProof="0" dirty="0" err="1"/>
              <a:t>keV</a:t>
            </a:r>
            <a:r>
              <a:rPr lang="sl-SI" noProof="0" dirty="0"/>
              <a:t>)</a:t>
            </a:r>
          </a:p>
          <a:p>
            <a:r>
              <a:rPr lang="sl-SI" noProof="0" dirty="0"/>
              <a:t>Kvantni pojav (</a:t>
            </a:r>
            <a:r>
              <a:rPr lang="sl-SI" noProof="0" dirty="0" err="1"/>
              <a:t>tuneliranje</a:t>
            </a:r>
            <a:r>
              <a:rPr lang="sl-SI" noProof="0" dirty="0"/>
              <a:t>)</a:t>
            </a:r>
          </a:p>
          <a:p>
            <a:r>
              <a:rPr lang="sl-SI" noProof="0" dirty="0">
                <a:sym typeface="Wingdings" panose="05000000000000000000" pitchFamily="2" charset="2"/>
              </a:rPr>
              <a:t> </a:t>
            </a:r>
            <a:r>
              <a:rPr lang="sl-SI" noProof="0" dirty="0"/>
              <a:t>120 </a:t>
            </a:r>
            <a:r>
              <a:rPr lang="sl-SI" noProof="0" dirty="0" err="1"/>
              <a:t>keV</a:t>
            </a:r>
            <a:r>
              <a:rPr lang="sl-SI" noProof="0" dirty="0"/>
              <a:t> maksimum</a:t>
            </a:r>
          </a:p>
          <a:p>
            <a:r>
              <a:rPr lang="sl-SI" noProof="0" dirty="0"/>
              <a:t>Vsekakor rabimo velike kinetične energije</a:t>
            </a:r>
          </a:p>
          <a:p>
            <a:pPr marL="0" indent="0">
              <a:buNone/>
            </a:pPr>
            <a:r>
              <a:rPr lang="sl-SI" noProof="0" dirty="0">
                <a:sym typeface="Wingdings" panose="05000000000000000000" pitchFamily="2" charset="2"/>
              </a:rPr>
              <a:t> Velike temperature plazme</a:t>
            </a:r>
            <a:endParaRPr lang="sl-SI" noProof="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E1008D9-B402-D08E-6E48-FDAAEE856651}"/>
              </a:ext>
            </a:extLst>
          </p:cNvPr>
          <p:cNvGrpSpPr/>
          <p:nvPr/>
        </p:nvGrpSpPr>
        <p:grpSpPr>
          <a:xfrm>
            <a:off x="6784041" y="1303072"/>
            <a:ext cx="4569759" cy="1574599"/>
            <a:chOff x="6784041" y="1303072"/>
            <a:chExt cx="4569759" cy="157459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222ED7A-7093-2C99-94E4-E9491F390C51}"/>
                </a:ext>
              </a:extLst>
            </p:cNvPr>
            <p:cNvSpPr/>
            <p:nvPr/>
          </p:nvSpPr>
          <p:spPr>
            <a:xfrm>
              <a:off x="6784041" y="1303072"/>
              <a:ext cx="4569759" cy="1574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pic>
          <p:nvPicPr>
            <p:cNvPr id="7" name="Picture 6" descr="A diagram of a molecule&#10;&#10;Description automatically generated">
              <a:extLst>
                <a:ext uri="{FF2B5EF4-FFF2-40B4-BE49-F238E27FC236}">
                  <a16:creationId xmlns:a16="http://schemas.microsoft.com/office/drawing/2014/main" id="{B2746A51-A025-5EE4-B66D-6FC20E4D1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16" t="59399" r="76287" b="1504"/>
            <a:stretch>
              <a:fillRect/>
            </a:stretch>
          </p:blipFill>
          <p:spPr>
            <a:xfrm>
              <a:off x="7807473" y="1690688"/>
              <a:ext cx="883920" cy="1013460"/>
            </a:xfrm>
            <a:prstGeom prst="rect">
              <a:avLst/>
            </a:prstGeom>
          </p:spPr>
        </p:pic>
        <p:pic>
          <p:nvPicPr>
            <p:cNvPr id="8" name="Picture 7" descr="A diagram of a molecule&#10;&#10;Description automatically generated">
              <a:extLst>
                <a:ext uri="{FF2B5EF4-FFF2-40B4-BE49-F238E27FC236}">
                  <a16:creationId xmlns:a16="http://schemas.microsoft.com/office/drawing/2014/main" id="{48CB14F4-78B6-21CA-17E6-EC7FB952E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9" t="526" r="75274" b="65080"/>
            <a:stretch>
              <a:fillRect/>
            </a:stretch>
          </p:blipFill>
          <p:spPr>
            <a:xfrm>
              <a:off x="9257627" y="1524000"/>
              <a:ext cx="937261" cy="891540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7C592A6-7F39-F38F-7FA5-66D63683699A}"/>
                </a:ext>
              </a:extLst>
            </p:cNvPr>
            <p:cNvCxnSpPr>
              <a:cxnSpLocks/>
            </p:cNvCxnSpPr>
            <p:nvPr/>
          </p:nvCxnSpPr>
          <p:spPr>
            <a:xfrm>
              <a:off x="9917206" y="2104465"/>
              <a:ext cx="645459" cy="7395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D57F311-FBB4-1210-D702-7EB51096248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84994" y="1936376"/>
              <a:ext cx="766482" cy="7337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60529A0-CBA3-2E97-6A18-FEC930A4A872}"/>
                    </a:ext>
                  </a:extLst>
                </p:cNvPr>
                <p:cNvSpPr txBox="1"/>
                <p:nvPr/>
              </p:nvSpPr>
              <p:spPr>
                <a:xfrm>
                  <a:off x="7118760" y="1843619"/>
                  <a:ext cx="914400" cy="4032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sl-SI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sl-SI" b="0" i="1" noProof="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</m:acc>
                          </m:e>
                          <m:sub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sl-SI" noProof="0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60529A0-CBA3-2E97-6A18-FEC930A4A8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8760" y="1843619"/>
                  <a:ext cx="914400" cy="403252"/>
                </a:xfrm>
                <a:prstGeom prst="rect">
                  <a:avLst/>
                </a:prstGeom>
                <a:blipFill>
                  <a:blip r:embed="rId5"/>
                  <a:stretch>
                    <a:fillRect t="-23881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F71A396-997C-CCD3-1E33-090F9C99ADFB}"/>
                    </a:ext>
                  </a:extLst>
                </p:cNvPr>
                <p:cNvSpPr txBox="1"/>
                <p:nvPr/>
              </p:nvSpPr>
              <p:spPr>
                <a:xfrm>
                  <a:off x="10194888" y="1784696"/>
                  <a:ext cx="914400" cy="4032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sl-SI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sl-SI" b="0" i="1" noProof="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</m:acc>
                          </m:e>
                          <m:sub>
                            <m:r>
                              <a:rPr lang="sl-SI" b="0" i="1" noProof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sl-SI" noProof="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F71A396-997C-CCD3-1E33-090F9C99AD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94888" y="1784696"/>
                  <a:ext cx="914400" cy="403252"/>
                </a:xfrm>
                <a:prstGeom prst="rect">
                  <a:avLst/>
                </a:prstGeom>
                <a:blipFill>
                  <a:blip r:embed="rId6"/>
                  <a:stretch>
                    <a:fillRect t="-24242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C5E5A78-1329-6193-0459-18D3C683D7C5}"/>
              </a:ext>
            </a:extLst>
          </p:cNvPr>
          <p:cNvGrpSpPr/>
          <p:nvPr/>
        </p:nvGrpSpPr>
        <p:grpSpPr>
          <a:xfrm>
            <a:off x="6858783" y="1246798"/>
            <a:ext cx="4503907" cy="1687146"/>
            <a:chOff x="7772155" y="-384944"/>
            <a:chExt cx="4503907" cy="168714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29F579A-7931-BC34-1668-173A850C123E}"/>
                </a:ext>
              </a:extLst>
            </p:cNvPr>
            <p:cNvSpPr/>
            <p:nvPr/>
          </p:nvSpPr>
          <p:spPr>
            <a:xfrm>
              <a:off x="7772155" y="-384944"/>
              <a:ext cx="4503907" cy="16871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pic>
          <p:nvPicPr>
            <p:cNvPr id="17" name="Picture 16" descr="A diagram of a molecule&#10;&#10;Description automatically generated">
              <a:extLst>
                <a:ext uri="{FF2B5EF4-FFF2-40B4-BE49-F238E27FC236}">
                  <a16:creationId xmlns:a16="http://schemas.microsoft.com/office/drawing/2014/main" id="{0B18F74C-2896-1414-60B5-4001FB3EB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16" t="59399" r="76287" b="1504"/>
            <a:stretch>
              <a:fillRect/>
            </a:stretch>
          </p:blipFill>
          <p:spPr>
            <a:xfrm>
              <a:off x="8943754" y="62872"/>
              <a:ext cx="883920" cy="1013460"/>
            </a:xfrm>
            <a:prstGeom prst="rect">
              <a:avLst/>
            </a:prstGeom>
          </p:spPr>
        </p:pic>
        <p:pic>
          <p:nvPicPr>
            <p:cNvPr id="18" name="Picture 17" descr="A diagram of a molecule&#10;&#10;Description automatically generated">
              <a:extLst>
                <a:ext uri="{FF2B5EF4-FFF2-40B4-BE49-F238E27FC236}">
                  <a16:creationId xmlns:a16="http://schemas.microsoft.com/office/drawing/2014/main" id="{657B99A3-3E23-09BE-63A1-77A345C52B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9" t="526" r="75274" b="65080"/>
            <a:stretch>
              <a:fillRect/>
            </a:stretch>
          </p:blipFill>
          <p:spPr>
            <a:xfrm>
              <a:off x="10024109" y="-103816"/>
              <a:ext cx="937261" cy="891540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5F2E53F-E983-E32D-AD48-80261AAA6310}"/>
                </a:ext>
              </a:extLst>
            </p:cNvPr>
            <p:cNvCxnSpPr>
              <a:cxnSpLocks/>
            </p:cNvCxnSpPr>
            <p:nvPr/>
          </p:nvCxnSpPr>
          <p:spPr>
            <a:xfrm>
              <a:off x="10683688" y="476649"/>
              <a:ext cx="1035424" cy="101571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225BF3B-1EE1-FA73-30CA-CBCDCB1B6B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51476" y="248518"/>
              <a:ext cx="1136281" cy="13341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2E68069-A336-9B5D-E6E0-CD4F084692B3}"/>
                    </a:ext>
                  </a:extLst>
                </p:cNvPr>
                <p:cNvSpPr txBox="1"/>
                <p:nvPr/>
              </p:nvSpPr>
              <p:spPr>
                <a:xfrm>
                  <a:off x="7896059" y="205419"/>
                  <a:ext cx="914400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sl-SI" sz="24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sl-SI" sz="2400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sl-SI" sz="2400" b="0" i="1" noProof="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</m:acc>
                          </m:e>
                          <m:sub>
                            <m:r>
                              <a:rPr lang="sl-SI" sz="2400" b="0" i="1" noProof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sl-SI" noProof="0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2E68069-A336-9B5D-E6E0-CD4F084692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6059" y="205419"/>
                  <a:ext cx="914400" cy="50642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108610E-26FA-62CF-3E3A-EFD4932C6E47}"/>
                    </a:ext>
                  </a:extLst>
                </p:cNvPr>
                <p:cNvSpPr txBox="1"/>
                <p:nvPr/>
              </p:nvSpPr>
              <p:spPr>
                <a:xfrm>
                  <a:off x="11261912" y="36401"/>
                  <a:ext cx="914400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sl-SI" sz="24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sl-SI" sz="2400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sl-SI" sz="2400" b="0" i="1" noProof="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</m:acc>
                          </m:e>
                          <m:sub>
                            <m:r>
                              <a:rPr lang="sl-SI" sz="2400" b="0" i="1" noProof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sl-SI" noProof="0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108610E-26FA-62CF-3E3A-EFD4932C6E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61912" y="36401"/>
                  <a:ext cx="914400" cy="50642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903367-0C15-715C-E88A-174DAAA3E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 err="1"/>
              <a:t>Elektrostatska</a:t>
            </a:r>
            <a:r>
              <a:rPr lang="sl-SI" noProof="0" dirty="0"/>
              <a:t> ovira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346318C-26CA-270B-F0CA-5E7DFE8F4992}"/>
              </a:ext>
            </a:extLst>
          </p:cNvPr>
          <p:cNvGrpSpPr/>
          <p:nvPr/>
        </p:nvGrpSpPr>
        <p:grpSpPr>
          <a:xfrm>
            <a:off x="6645779" y="1273992"/>
            <a:ext cx="4929913" cy="1770368"/>
            <a:chOff x="3890553" y="2893720"/>
            <a:chExt cx="4929913" cy="177036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16C81EE-A1DE-7FDC-C3A7-6ABD308B4661}"/>
                </a:ext>
              </a:extLst>
            </p:cNvPr>
            <p:cNvSpPr/>
            <p:nvPr/>
          </p:nvSpPr>
          <p:spPr>
            <a:xfrm>
              <a:off x="3890553" y="2893720"/>
              <a:ext cx="4929913" cy="17703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pic>
          <p:nvPicPr>
            <p:cNvPr id="9" name="Picture 8" descr="A diagram of a molecule&#10;&#10;Description automatically generated">
              <a:extLst>
                <a:ext uri="{FF2B5EF4-FFF2-40B4-BE49-F238E27FC236}">
                  <a16:creationId xmlns:a16="http://schemas.microsoft.com/office/drawing/2014/main" id="{B4A17A89-BD18-1C5A-5F6C-9A7F9AFED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99" t="31437" r="45268" b="26747"/>
            <a:stretch>
              <a:fillRect/>
            </a:stretch>
          </p:blipFill>
          <p:spPr>
            <a:xfrm>
              <a:off x="5935456" y="3181046"/>
              <a:ext cx="840105" cy="1083945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A78A8-31A4-FCDC-1427-28910A114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C3A62F-A499-863F-5A24-60DEC35DA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8484672-4095-DE31-91AF-7C5D9702B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42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33037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7B8CD-88BB-238D-B88A-30BE677C4E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44C9847D-6F19-92D7-0FA7-43867AB996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04" y="1346359"/>
            <a:ext cx="5240356" cy="37483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0C3999-11BA-7A5F-DC1E-3749CA877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Preseki reakcij</a:t>
            </a:r>
          </a:p>
        </p:txBody>
      </p:sp>
      <p:pic>
        <p:nvPicPr>
          <p:cNvPr id="3" name="Picture 2" descr="A graph of a mass number&#10;&#10;AI-generated content may be incorrect.">
            <a:extLst>
              <a:ext uri="{FF2B5EF4-FFF2-40B4-BE49-F238E27FC236}">
                <a16:creationId xmlns:a16="http://schemas.microsoft.com/office/drawing/2014/main" id="{585469ED-9C05-F74D-3FC7-D41FEB4817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18"/>
          <a:stretch>
            <a:fillRect/>
          </a:stretch>
        </p:blipFill>
        <p:spPr>
          <a:xfrm>
            <a:off x="9733280" y="365125"/>
            <a:ext cx="1880200" cy="61725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060E641-401D-7880-F82C-EB820E4F8A82}"/>
                  </a:ext>
                </a:extLst>
              </p:cNvPr>
              <p:cNvSpPr txBox="1"/>
              <p:nvPr/>
            </p:nvSpPr>
            <p:spPr>
              <a:xfrm>
                <a:off x="4836160" y="3593619"/>
                <a:ext cx="4897120" cy="16312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sl-SI" sz="200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sl-SI" sz="2000" i="1" noProof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sl-SI" sz="2000" b="1" i="1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sl-SI" sz="200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α</m:t>
                    </m:r>
                    <m:r>
                      <a:rPr lang="sl-SI" sz="2000" noProof="0" smtClean="0">
                        <a:latin typeface="Cambria Math" panose="02040503050406030204" pitchFamily="18" charset="0"/>
                      </a:rPr>
                      <m:t>+17.6 </m:t>
                    </m:r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sl-SI" sz="2000" noProof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sl-SI" sz="200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endParaRPr lang="sl-SI" sz="2000" noProof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2000" b="0" i="0" noProof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sl-SI" sz="2000" b="1" i="1" noProof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𝐩</m:t>
                      </m:r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sl-SI" sz="2000" noProof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sl-SI" sz="2000" noProof="0" smtClean="0">
                          <a:latin typeface="Cambria Math" panose="02040503050406030204" pitchFamily="18" charset="0"/>
                        </a:rPr>
                        <m:t>+4.1 </m:t>
                      </m:r>
                      <m:r>
                        <m:rPr>
                          <m:sty m:val="p"/>
                        </m:rPr>
                        <a:rPr lang="sl-SI" sz="2000" noProof="0" smtClea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lang="sl-SI" sz="2000" noProof="0" smtClean="0">
                          <a:latin typeface="Cambria Math" panose="02040503050406030204" pitchFamily="18" charset="0"/>
                        </a:rPr>
                        <m:t>     (</m:t>
                      </m:r>
                      <m:sSub>
                        <m:sSubPr>
                          <m:ctrlP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sl-SI" sz="2000" noProof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sl-SI" sz="2000" noProof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≈0.5</m:t>
                      </m:r>
                      <m:r>
                        <a:rPr lang="sl-SI" sz="2000" b="0" i="1" noProof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l-SI" sz="2000" b="0" i="0" noProof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2000" b="0" i="0" noProof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sl-SI" sz="2000" b="1" i="1" noProof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𝐧</m:t>
                      </m:r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sl-SI" sz="2000" i="1" baseline="30000" noProof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sl-SI" sz="2000" noProof="0" smtClean="0">
                          <a:latin typeface="Cambria Math" panose="02040503050406030204" pitchFamily="18" charset="0"/>
                        </a:rPr>
                        <m:t>He</m:t>
                      </m:r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+3.2 </m:t>
                      </m:r>
                      <m:r>
                        <m:rPr>
                          <m:sty m:val="p"/>
                        </m:rPr>
                        <a:rPr lang="sl-SI" sz="2000" noProof="0" smtClea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 (</m:t>
                      </m:r>
                      <m:sSub>
                        <m:sSubPr>
                          <m:ctrlP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sl-SI" sz="2000" noProof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sl-SI" sz="2000" noProof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≈0.5)</m:t>
                      </m:r>
                    </m:oMath>
                  </m:oMathPara>
                </a14:m>
                <a:endParaRPr lang="sl-SI" sz="2000" noProof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sl-SI" sz="200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sl-SI" sz="2000" baseline="30000" noProof="0" smtClean="0">
                        <a:latin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He</m:t>
                    </m:r>
                    <m:r>
                      <a:rPr lang="sl-SI" sz="2000" i="1" noProof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sl-SI" sz="2000" baseline="30000" noProof="0" smtClean="0">
                        <a:latin typeface="Cambria Math" panose="020405030504060302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He</m:t>
                    </m:r>
                    <m:r>
                      <a:rPr lang="sl-SI" sz="200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sl-SI" sz="2000" b="1" i="1" noProof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𝐩</m:t>
                    </m:r>
                    <m:r>
                      <a:rPr lang="sl-SI" sz="2000" noProof="0" smtClean="0">
                        <a:latin typeface="Cambria Math" panose="02040503050406030204" pitchFamily="18" charset="0"/>
                      </a:rPr>
                      <m:t>+18.3 </m:t>
                    </m:r>
                    <m:r>
                      <m:rPr>
                        <m:sty m:val="p"/>
                      </m:rPr>
                      <a:rPr lang="sl-SI" sz="2000" noProof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sl-SI" sz="2000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060E641-401D-7880-F82C-EB820E4F8A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160" y="3593619"/>
                <a:ext cx="4897120" cy="1631216"/>
              </a:xfrm>
              <a:prstGeom prst="rect">
                <a:avLst/>
              </a:prstGeom>
              <a:blipFill>
                <a:blip r:embed="rId5"/>
                <a:stretch>
                  <a:fillRect l="-1119" t="-1498" b="-449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>
            <a:extLst>
              <a:ext uri="{FF2B5EF4-FFF2-40B4-BE49-F238E27FC236}">
                <a16:creationId xmlns:a16="http://schemas.microsoft.com/office/drawing/2014/main" id="{8265D937-E9A9-AFB9-D240-63A4446DA279}"/>
              </a:ext>
            </a:extLst>
          </p:cNvPr>
          <p:cNvSpPr/>
          <p:nvPr/>
        </p:nvSpPr>
        <p:spPr>
          <a:xfrm>
            <a:off x="10393680" y="370364"/>
            <a:ext cx="426720" cy="498475"/>
          </a:xfrm>
          <a:prstGeom prst="ellipse">
            <a:avLst/>
          </a:prstGeom>
          <a:noFill/>
          <a:ln w="28575">
            <a:solidFill>
              <a:srgbClr val="CD010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E83DFDF-3C42-EAE3-7A97-9716DBDEFC14}"/>
              </a:ext>
            </a:extLst>
          </p:cNvPr>
          <p:cNvSpPr/>
          <p:nvPr/>
        </p:nvSpPr>
        <p:spPr>
          <a:xfrm>
            <a:off x="10363200" y="4535964"/>
            <a:ext cx="426720" cy="498475"/>
          </a:xfrm>
          <a:prstGeom prst="ellipse">
            <a:avLst/>
          </a:prstGeom>
          <a:noFill/>
          <a:ln w="28575">
            <a:solidFill>
              <a:srgbClr val="CD010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B21F6CA-D23F-9509-2E8F-9B6AA29DF606}"/>
              </a:ext>
            </a:extLst>
          </p:cNvPr>
          <p:cNvSpPr/>
          <p:nvPr/>
        </p:nvSpPr>
        <p:spPr>
          <a:xfrm>
            <a:off x="10414000" y="919004"/>
            <a:ext cx="426720" cy="498475"/>
          </a:xfrm>
          <a:prstGeom prst="ellipse">
            <a:avLst/>
          </a:prstGeom>
          <a:noFill/>
          <a:ln w="28575">
            <a:solidFill>
              <a:srgbClr val="CD010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F51580-F459-77C4-9BAE-803633D0649E}"/>
              </a:ext>
            </a:extLst>
          </p:cNvPr>
          <p:cNvSpPr/>
          <p:nvPr/>
        </p:nvSpPr>
        <p:spPr>
          <a:xfrm>
            <a:off x="10414000" y="1740853"/>
            <a:ext cx="680720" cy="700087"/>
          </a:xfrm>
          <a:prstGeom prst="ellipse">
            <a:avLst/>
          </a:prstGeom>
          <a:noFill/>
          <a:ln w="28575">
            <a:solidFill>
              <a:srgbClr val="CD010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noProof="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3704F0-22DD-9E2F-B7B5-9AF2E1B18ACD}"/>
              </a:ext>
            </a:extLst>
          </p:cNvPr>
          <p:cNvSpPr txBox="1"/>
          <p:nvPr/>
        </p:nvSpPr>
        <p:spPr>
          <a:xfrm>
            <a:off x="10840720" y="98357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noProof="0" dirty="0"/>
              <a:t>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F9234F-B928-D9DA-9888-6CC011606FFE}"/>
              </a:ext>
            </a:extLst>
          </p:cNvPr>
          <p:cNvSpPr txBox="1"/>
          <p:nvPr/>
        </p:nvSpPr>
        <p:spPr>
          <a:xfrm>
            <a:off x="11249660" y="222702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noProof="0" dirty="0"/>
              <a:t>T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DCAE191-C3FE-749D-B809-4A2172751570}"/>
              </a:ext>
            </a:extLst>
          </p:cNvPr>
          <p:cNvCxnSpPr>
            <a:cxnSpLocks/>
          </p:cNvCxnSpPr>
          <p:nvPr/>
        </p:nvCxnSpPr>
        <p:spPr>
          <a:xfrm flipH="1" flipV="1">
            <a:off x="10866120" y="2256274"/>
            <a:ext cx="414020" cy="116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48FFB-03DD-3380-9BE4-AD2A31C1A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C68DC-84A6-B471-AD2A-399C6F13D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A9911-DE2D-5FC0-23CA-46F930079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43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41781964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8A596-E714-AE53-EDCF-F8B6935AA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Oplojevanje tritija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DB65ACD2-C543-BFA1-94F8-669B68A304DC}"/>
              </a:ext>
            </a:extLst>
          </p:cNvPr>
          <p:cNvSpPr txBox="1">
            <a:spLocks noChangeArrowheads="1"/>
          </p:cNvSpPr>
          <p:nvPr/>
        </p:nvSpPr>
        <p:spPr>
          <a:xfrm>
            <a:off x="8346962" y="3499378"/>
            <a:ext cx="3455987" cy="23764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2000" noProof="0" dirty="0"/>
              <a:t>potrebujemo še 50 g T (tritij pridobivamo iz litija </a:t>
            </a:r>
            <a:r>
              <a:rPr lang="sl-SI" sz="2000" noProof="0" dirty="0">
                <a:sym typeface="Wingdings" panose="05000000000000000000" pitchFamily="2" charset="2"/>
              </a:rPr>
              <a:t></a:t>
            </a:r>
            <a:r>
              <a:rPr lang="sl-SI" sz="2000" noProof="0" dirty="0"/>
              <a:t> kovina - se nahaja v naravi)</a:t>
            </a:r>
          </a:p>
          <a:p>
            <a:r>
              <a:rPr lang="sl-SI" sz="2000" noProof="0" dirty="0"/>
              <a:t>50 g Li </a:t>
            </a:r>
            <a:r>
              <a:rPr lang="sl-SI" sz="2000" noProof="0" dirty="0">
                <a:sym typeface="Wingdings" panose="05000000000000000000" pitchFamily="2" charset="2"/>
              </a:rPr>
              <a:t></a:t>
            </a:r>
            <a:r>
              <a:rPr lang="sl-SI" sz="2000" noProof="0" dirty="0"/>
              <a:t> 2500 kg zemlje – 270 m</a:t>
            </a:r>
            <a:r>
              <a:rPr lang="sl-SI" sz="2000" baseline="30000" noProof="0" dirty="0"/>
              <a:t>3</a:t>
            </a:r>
            <a:r>
              <a:rPr lang="sl-SI" sz="2000" noProof="0" dirty="0"/>
              <a:t> morske vode – 10 baterij prenosnika</a:t>
            </a:r>
          </a:p>
          <a:p>
            <a:endParaRPr lang="sl-SI" sz="2000" noProof="0" dirty="0"/>
          </a:p>
        </p:txBody>
      </p:sp>
      <p:grpSp>
        <p:nvGrpSpPr>
          <p:cNvPr id="5" name="Group 20">
            <a:extLst>
              <a:ext uri="{FF2B5EF4-FFF2-40B4-BE49-F238E27FC236}">
                <a16:creationId xmlns:a16="http://schemas.microsoft.com/office/drawing/2014/main" id="{64FE8389-42E1-003E-1B88-BC58854F57FA}"/>
              </a:ext>
            </a:extLst>
          </p:cNvPr>
          <p:cNvGrpSpPr>
            <a:grpSpLocks/>
          </p:cNvGrpSpPr>
          <p:nvPr/>
        </p:nvGrpSpPr>
        <p:grpSpPr bwMode="auto">
          <a:xfrm>
            <a:off x="544138" y="1413691"/>
            <a:ext cx="7634289" cy="5177312"/>
            <a:chOff x="295" y="981"/>
            <a:chExt cx="3039" cy="1542"/>
          </a:xfrm>
        </p:grpSpPr>
        <p:sp>
          <p:nvSpPr>
            <p:cNvPr id="6" name="Text Box 3">
              <a:extLst>
                <a:ext uri="{FF2B5EF4-FFF2-40B4-BE49-F238E27FC236}">
                  <a16:creationId xmlns:a16="http://schemas.microsoft.com/office/drawing/2014/main" id="{10A0A61D-B17B-E49F-FF4A-1B1FE07A4D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3" y="981"/>
              <a:ext cx="2721" cy="1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l-SI" sz="6600" noProof="0" dirty="0">
                  <a:solidFill>
                    <a:schemeClr val="tx2"/>
                  </a:solidFill>
                  <a:latin typeface="Arial Rounded MT Bold" panose="020F0704030504030204" pitchFamily="34" charset="0"/>
                </a:rPr>
                <a:t>d + t → </a:t>
              </a:r>
              <a:r>
                <a:rPr lang="sl-SI" sz="6600" baseline="30000" noProof="0" dirty="0">
                  <a:solidFill>
                    <a:schemeClr val="tx2"/>
                  </a:solidFill>
                  <a:latin typeface="Arial Rounded MT Bold" panose="020F0704030504030204" pitchFamily="34" charset="0"/>
                </a:rPr>
                <a:t>4</a:t>
              </a:r>
              <a:r>
                <a:rPr lang="sl-SI" sz="6600" noProof="0" dirty="0">
                  <a:solidFill>
                    <a:schemeClr val="tx2"/>
                  </a:solidFill>
                  <a:latin typeface="Arial Rounded MT Bold" panose="020F0704030504030204" pitchFamily="34" charset="0"/>
                </a:rPr>
                <a:t>He + n</a:t>
              </a:r>
            </a:p>
            <a:p>
              <a:pPr>
                <a:spcBef>
                  <a:spcPct val="50000"/>
                </a:spcBef>
              </a:pPr>
              <a:endParaRPr lang="sl-SI" sz="6600" baseline="30000" noProof="0" dirty="0">
                <a:solidFill>
                  <a:schemeClr val="tx2"/>
                </a:solidFill>
                <a:latin typeface="Arial Rounded MT Bold" panose="020F070403050403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sl-SI" sz="6600" baseline="30000" noProof="0" dirty="0">
                  <a:solidFill>
                    <a:schemeClr val="tx2"/>
                  </a:solidFill>
                  <a:latin typeface="Arial Rounded MT Bold" panose="020F0704030504030204" pitchFamily="34" charset="0"/>
                </a:rPr>
                <a:t>6</a:t>
              </a:r>
              <a:r>
                <a:rPr lang="sl-SI" sz="6600" noProof="0" dirty="0">
                  <a:solidFill>
                    <a:schemeClr val="tx2"/>
                  </a:solidFill>
                  <a:latin typeface="Arial Rounded MT Bold" panose="020F0704030504030204" pitchFamily="34" charset="0"/>
                </a:rPr>
                <a:t>Li + n → </a:t>
              </a:r>
              <a:r>
                <a:rPr lang="sl-SI" sz="6600" baseline="30000" noProof="0" dirty="0">
                  <a:solidFill>
                    <a:schemeClr val="tx2"/>
                  </a:solidFill>
                  <a:latin typeface="Arial Rounded MT Bold" panose="020F0704030504030204" pitchFamily="34" charset="0"/>
                </a:rPr>
                <a:t>4</a:t>
              </a:r>
              <a:r>
                <a:rPr lang="sl-SI" sz="6600" noProof="0" dirty="0">
                  <a:solidFill>
                    <a:schemeClr val="tx2"/>
                  </a:solidFill>
                  <a:latin typeface="Arial Rounded MT Bold" panose="020F0704030504030204" pitchFamily="34" charset="0"/>
                </a:rPr>
                <a:t>He + t</a:t>
              </a:r>
            </a:p>
          </p:txBody>
        </p:sp>
        <p:grpSp>
          <p:nvGrpSpPr>
            <p:cNvPr id="7" name="Group 16">
              <a:extLst>
                <a:ext uri="{FF2B5EF4-FFF2-40B4-BE49-F238E27FC236}">
                  <a16:creationId xmlns:a16="http://schemas.microsoft.com/office/drawing/2014/main" id="{67E39708-135D-8A3D-8077-E11EF97C44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1389"/>
              <a:ext cx="2870" cy="1134"/>
              <a:chOff x="612" y="1767"/>
              <a:chExt cx="2870" cy="1134"/>
            </a:xfrm>
          </p:grpSpPr>
          <p:sp>
            <p:nvSpPr>
              <p:cNvPr id="12" name="Line 5">
                <a:extLst>
                  <a:ext uri="{FF2B5EF4-FFF2-40B4-BE49-F238E27FC236}">
                    <a16:creationId xmlns:a16="http://schemas.microsoft.com/office/drawing/2014/main" id="{48C7267D-7F8B-CF93-AA39-3B7D6ECEB3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2" y="2615"/>
                <a:ext cx="0" cy="272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 noProof="0" dirty="0"/>
              </a:p>
            </p:txBody>
          </p:sp>
          <p:sp>
            <p:nvSpPr>
              <p:cNvPr id="13" name="Line 6">
                <a:extLst>
                  <a:ext uri="{FF2B5EF4-FFF2-40B4-BE49-F238E27FC236}">
                    <a16:creationId xmlns:a16="http://schemas.microsoft.com/office/drawing/2014/main" id="{32914A24-49A4-AF8A-DCCF-8CC67A6B2E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2" y="2901"/>
                <a:ext cx="2870" cy="0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 noProof="0" dirty="0"/>
              </a:p>
            </p:txBody>
          </p:sp>
          <p:sp>
            <p:nvSpPr>
              <p:cNvPr id="14" name="Line 7">
                <a:extLst>
                  <a:ext uri="{FF2B5EF4-FFF2-40B4-BE49-F238E27FC236}">
                    <a16:creationId xmlns:a16="http://schemas.microsoft.com/office/drawing/2014/main" id="{9A559A09-3CD6-0BB2-9BFA-A1569AD95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2" y="2130"/>
                <a:ext cx="0" cy="77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 noProof="0" dirty="0"/>
              </a:p>
            </p:txBody>
          </p:sp>
          <p:sp>
            <p:nvSpPr>
              <p:cNvPr id="15" name="Line 8">
                <a:extLst>
                  <a:ext uri="{FF2B5EF4-FFF2-40B4-BE49-F238E27FC236}">
                    <a16:creationId xmlns:a16="http://schemas.microsoft.com/office/drawing/2014/main" id="{CF950FF9-D9E1-9FF7-7908-0782455749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2" y="2130"/>
                <a:ext cx="953" cy="0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 noProof="0" dirty="0"/>
              </a:p>
            </p:txBody>
          </p:sp>
          <p:sp>
            <p:nvSpPr>
              <p:cNvPr id="16" name="Line 9">
                <a:extLst>
                  <a:ext uri="{FF2B5EF4-FFF2-40B4-BE49-F238E27FC236}">
                    <a16:creationId xmlns:a16="http://schemas.microsoft.com/office/drawing/2014/main" id="{2AC823AF-5EF5-0A22-B868-F15219B3AB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565" y="1767"/>
                <a:ext cx="0" cy="363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 noProof="0" dirty="0"/>
              </a:p>
            </p:txBody>
          </p:sp>
        </p:grpSp>
        <p:grpSp>
          <p:nvGrpSpPr>
            <p:cNvPr id="8" name="Group 17">
              <a:extLst>
                <a:ext uri="{FF2B5EF4-FFF2-40B4-BE49-F238E27FC236}">
                  <a16:creationId xmlns:a16="http://schemas.microsoft.com/office/drawing/2014/main" id="{3F1B818A-6DAC-AE8D-FCAF-143EF33E22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9" y="1344"/>
              <a:ext cx="1370" cy="544"/>
              <a:chOff x="1836" y="1722"/>
              <a:chExt cx="1370" cy="544"/>
            </a:xfrm>
          </p:grpSpPr>
          <p:sp>
            <p:nvSpPr>
              <p:cNvPr id="9" name="Line 4">
                <a:extLst>
                  <a:ext uri="{FF2B5EF4-FFF2-40B4-BE49-F238E27FC236}">
                    <a16:creationId xmlns:a16="http://schemas.microsoft.com/office/drawing/2014/main" id="{7749EA34-94AA-968E-F496-D6DAEB970E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36" y="2031"/>
                <a:ext cx="2" cy="235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 noProof="0" dirty="0"/>
              </a:p>
            </p:txBody>
          </p:sp>
          <p:sp>
            <p:nvSpPr>
              <p:cNvPr id="10" name="Line 10">
                <a:extLst>
                  <a:ext uri="{FF2B5EF4-FFF2-40B4-BE49-F238E27FC236}">
                    <a16:creationId xmlns:a16="http://schemas.microsoft.com/office/drawing/2014/main" id="{34826380-6FBE-AAF0-0342-634C6AF205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6" y="1722"/>
                <a:ext cx="0" cy="317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 noProof="0" dirty="0"/>
              </a:p>
            </p:txBody>
          </p:sp>
          <p:sp>
            <p:nvSpPr>
              <p:cNvPr id="11" name="Line 11">
                <a:extLst>
                  <a:ext uri="{FF2B5EF4-FFF2-40B4-BE49-F238E27FC236}">
                    <a16:creationId xmlns:a16="http://schemas.microsoft.com/office/drawing/2014/main" id="{558DBDE5-D62D-3477-406E-530D335E7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838" y="2026"/>
                <a:ext cx="1367" cy="13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 noProof="0" dirty="0"/>
              </a:p>
            </p:txBody>
          </p:sp>
        </p:grpSp>
      </p:grpSp>
      <p:sp>
        <p:nvSpPr>
          <p:cNvPr id="17" name="Text Box 12">
            <a:extLst>
              <a:ext uri="{FF2B5EF4-FFF2-40B4-BE49-F238E27FC236}">
                <a16:creationId xmlns:a16="http://schemas.microsoft.com/office/drawing/2014/main" id="{350515B6-2EE7-3B94-E4A3-987110099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625" y="1912182"/>
            <a:ext cx="338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sl-SI" noProof="0" dirty="0">
              <a:solidFill>
                <a:srgbClr val="0033CC"/>
              </a:solidFill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FFF6A581-E1CA-91C0-4D29-FA2413B3ADE9}"/>
              </a:ext>
            </a:extLst>
          </p:cNvPr>
          <p:cNvSpPr txBox="1">
            <a:spLocks noChangeArrowheads="1"/>
          </p:cNvSpPr>
          <p:nvPr/>
        </p:nvSpPr>
        <p:spPr>
          <a:xfrm>
            <a:off x="8038120" y="760450"/>
            <a:ext cx="3455988" cy="2303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2400" noProof="0" dirty="0"/>
              <a:t>Devterij se v naravi nahaja v vodi </a:t>
            </a:r>
          </a:p>
          <a:p>
            <a:r>
              <a:rPr lang="sl-SI" sz="2400" noProof="0" dirty="0"/>
              <a:t>33 g D / 1000 l vode</a:t>
            </a:r>
          </a:p>
          <a:p>
            <a:r>
              <a:rPr lang="sl-SI" sz="2400" noProof="0" dirty="0"/>
              <a:t>3 GW elektrarna v 1 uri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6DC706-95CF-8FBD-5277-E090C63B4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1369B646-DB1D-1EAB-A02B-C2EE54252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0E70F5F-D08B-A17A-A14F-424850FF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44</a:t>
            </a:fld>
            <a:endParaRPr lang="sl-SI" noProof="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B6902A-8C0A-3282-BF37-64217BED3786}"/>
              </a:ext>
            </a:extLst>
          </p:cNvPr>
          <p:cNvSpPr txBox="1"/>
          <p:nvPr/>
        </p:nvSpPr>
        <p:spPr>
          <a:xfrm>
            <a:off x="5816600" y="6079351"/>
            <a:ext cx="622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[</a:t>
            </a:r>
            <a:r>
              <a:rPr lang="en-US" sz="1200" dirty="0" err="1"/>
              <a:t>Diapozitiv</a:t>
            </a:r>
            <a:r>
              <a:rPr lang="en-US" sz="1200" dirty="0"/>
              <a:t> </a:t>
            </a:r>
            <a:r>
              <a:rPr lang="en-US" sz="1200" dirty="0" err="1"/>
              <a:t>povzet</a:t>
            </a:r>
            <a:r>
              <a:rPr lang="en-US" sz="1200" dirty="0"/>
              <a:t> po </a:t>
            </a:r>
            <a:r>
              <a:rPr lang="en-US" sz="1200" dirty="0" err="1"/>
              <a:t>predstavitvi</a:t>
            </a:r>
            <a:r>
              <a:rPr lang="en-US" sz="1200" dirty="0"/>
              <a:t> L. </a:t>
            </a:r>
            <a:r>
              <a:rPr lang="en-US" sz="1200" dirty="0" err="1"/>
              <a:t>Snoja</a:t>
            </a:r>
            <a:r>
              <a:rPr lang="en-US" sz="1200" dirty="0"/>
              <a:t> , </a:t>
            </a:r>
            <a:r>
              <a:rPr lang="en-US" sz="1200" dirty="0" err="1"/>
              <a:t>vodje</a:t>
            </a:r>
            <a:r>
              <a:rPr lang="en-US" sz="1200" dirty="0"/>
              <a:t> IJS-F8]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7296914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80C12-F810-7F43-14E2-E214A2C1C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Lawsonov kriterij</a:t>
            </a:r>
          </a:p>
        </p:txBody>
      </p:sp>
      <p:pic>
        <p:nvPicPr>
          <p:cNvPr id="5" name="Content Placeholder 4" descr="A diagram of a heat exchanger&#10;&#10;AI-generated content may be incorrect.">
            <a:extLst>
              <a:ext uri="{FF2B5EF4-FFF2-40B4-BE49-F238E27FC236}">
                <a16:creationId xmlns:a16="http://schemas.microsoft.com/office/drawing/2014/main" id="{A0A956FA-5A5A-FCB9-BDB7-018C3D8011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988" y="1842272"/>
            <a:ext cx="6148379" cy="4119154"/>
          </a:xfrm>
        </p:spPr>
      </p:pic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C4379A8-A19D-2649-14CE-A5872AC617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33" y="1842272"/>
            <a:ext cx="5085805" cy="381435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EE352A-1ABB-45DE-7577-836034A2E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30A3F0-8266-D0EB-839D-3EC28E527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43DCC-6484-7EA2-195E-889727A44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45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8671427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D17F6-559B-6F95-71AC-54FAC1E5E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126E8-E3C2-9EF1-833D-971792A0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C8B62-5FAA-AA47-A42B-52B69F7CC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46</a:t>
            </a:fld>
            <a:endParaRPr lang="sl-SI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898557-61B5-3E86-1881-13A941BE7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056" y="319511"/>
            <a:ext cx="9157618" cy="31094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0704BD-0019-88E8-1F58-7AA6D4210118}"/>
              </a:ext>
            </a:extLst>
          </p:cNvPr>
          <p:cNvSpPr txBox="1"/>
          <p:nvPr/>
        </p:nvSpPr>
        <p:spPr>
          <a:xfrm>
            <a:off x="1109277" y="3630631"/>
            <a:ext cx="49345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noProof="0" dirty="0" err="1">
                <a:latin typeface="Verdana" panose="020B0604030504040204" pitchFamily="34" charset="0"/>
                <a:ea typeface="Verdana" panose="020B0604030504040204" pitchFamily="34" charset="0"/>
              </a:rPr>
              <a:t>Tokamak</a:t>
            </a:r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</a:rPr>
              <a:t> (JET, AUG, ITER, TCV, …)</a:t>
            </a:r>
          </a:p>
          <a:p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</a:rPr>
              <a:t>+ Tehnološko manj zahteven</a:t>
            </a:r>
          </a:p>
          <a:p>
            <a:pPr marL="342900" indent="-342900">
              <a:buFont typeface="Verdana" panose="020B0604030504040204" pitchFamily="34" charset="0"/>
              <a:buChar char="+"/>
            </a:pPr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</a:rPr>
              <a:t>Veliko razvoja</a:t>
            </a:r>
          </a:p>
          <a:p>
            <a:pPr marL="285750" indent="-285750">
              <a:buFontTx/>
              <a:buChar char="-"/>
            </a:pPr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</a:rPr>
              <a:t>plazemski tok </a:t>
            </a:r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pulzno obratovanje</a:t>
            </a:r>
            <a:endParaRPr lang="sl-SI" sz="2000" noProof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l-SI" sz="2000" noProof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noProof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250D74-C8E3-FF97-CF68-91534561C4E9}"/>
              </a:ext>
            </a:extLst>
          </p:cNvPr>
          <p:cNvSpPr txBox="1"/>
          <p:nvPr/>
        </p:nvSpPr>
        <p:spPr>
          <a:xfrm>
            <a:off x="6148137" y="3630631"/>
            <a:ext cx="5459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noProof="0" dirty="0" err="1">
                <a:latin typeface="Verdana" panose="020B0604030504040204" pitchFamily="34" charset="0"/>
                <a:ea typeface="Verdana" panose="020B0604030504040204" pitchFamily="34" charset="0"/>
              </a:rPr>
              <a:t>Stellarator</a:t>
            </a:r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</a:rPr>
              <a:t> (W7-X, TJ-II, LHD, HSX, …)</a:t>
            </a:r>
          </a:p>
          <a:p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</a:rPr>
              <a:t>+ potrebujemo le zunanje mag. polje</a:t>
            </a:r>
          </a:p>
          <a:p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</a:rPr>
              <a:t>+ inherentno stacionarno </a:t>
            </a:r>
            <a:r>
              <a:rPr lang="sl-SI" sz="2000" noProof="0" dirty="0" err="1">
                <a:latin typeface="Verdana" panose="020B0604030504040204" pitchFamily="34" charset="0"/>
                <a:ea typeface="Verdana" panose="020B0604030504040204" pitchFamily="34" charset="0"/>
              </a:rPr>
              <a:t>obratovnje</a:t>
            </a:r>
            <a:endParaRPr lang="sl-SI" sz="2000" noProof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</a:rPr>
              <a:t>+ manj motenj v plazmi</a:t>
            </a:r>
          </a:p>
          <a:p>
            <a:pPr marL="342900" indent="-342900">
              <a:buFont typeface="Verdana" panose="020B0604030504040204" pitchFamily="34" charset="0"/>
              <a:buChar char="-"/>
            </a:pPr>
            <a:r>
              <a:rPr lang="sl-SI" sz="2000" noProof="0" dirty="0">
                <a:latin typeface="Verdana" panose="020B0604030504040204" pitchFamily="34" charset="0"/>
                <a:ea typeface="Verdana" panose="020B0604030504040204" pitchFamily="34" charset="0"/>
              </a:rPr>
              <a:t>Komplicirana geometrija ... tehnološko zahteven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F57496-1F99-6ECD-C471-039224731581}"/>
              </a:ext>
            </a:extLst>
          </p:cNvPr>
          <p:cNvSpPr txBox="1"/>
          <p:nvPr/>
        </p:nvSpPr>
        <p:spPr>
          <a:xfrm>
            <a:off x="5816600" y="6079351"/>
            <a:ext cx="622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[</a:t>
            </a:r>
            <a:r>
              <a:rPr lang="en-US" sz="1200" dirty="0" err="1"/>
              <a:t>Diapozitiv</a:t>
            </a:r>
            <a:r>
              <a:rPr lang="en-US" sz="1200" dirty="0"/>
              <a:t> </a:t>
            </a:r>
            <a:r>
              <a:rPr lang="en-US" sz="1200" dirty="0" err="1"/>
              <a:t>povzet</a:t>
            </a:r>
            <a:r>
              <a:rPr lang="en-US" sz="1200" dirty="0"/>
              <a:t> po </a:t>
            </a:r>
            <a:r>
              <a:rPr lang="en-US" sz="1200" dirty="0" err="1"/>
              <a:t>predstavitvi</a:t>
            </a:r>
            <a:r>
              <a:rPr lang="en-US" sz="1200" dirty="0"/>
              <a:t> L. </a:t>
            </a:r>
            <a:r>
              <a:rPr lang="en-US" sz="1200" dirty="0" err="1"/>
              <a:t>Snoja</a:t>
            </a:r>
            <a:r>
              <a:rPr lang="en-US" sz="1200" dirty="0"/>
              <a:t>, </a:t>
            </a:r>
            <a:r>
              <a:rPr lang="en-US" sz="1200" dirty="0" err="1"/>
              <a:t>vodje</a:t>
            </a:r>
            <a:r>
              <a:rPr lang="en-US" sz="1200" dirty="0"/>
              <a:t> IJS-F8]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9913257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7EF448A2-2409-FAD9-AB09-CD33BE1867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92" y="365125"/>
            <a:ext cx="6730847" cy="6154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AFA854-A5ED-25B2-0FFF-A1D2B7BD2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Diagnostika plazme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1D99A1-873E-07FC-7AE8-5099B823EC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4506310" cy="4351338"/>
              </a:xfrm>
            </p:spPr>
            <p:txBody>
              <a:bodyPr/>
              <a:lstStyle/>
              <a:p>
                <a:r>
                  <a:rPr lang="sl-SI" noProof="0" dirty="0"/>
                  <a:t>preučujemo plazmo</a:t>
                </a:r>
              </a:p>
              <a:p>
                <a:r>
                  <a:rPr lang="sl-SI" noProof="0" dirty="0"/>
                  <a:t>vakuumska posoda ima </a:t>
                </a:r>
                <a14:m>
                  <m:oMath xmlns:m="http://schemas.openxmlformats.org/officeDocument/2006/math">
                    <m:r>
                      <a:rPr lang="sl-SI" b="0" i="0" noProof="0" smtClean="0">
                        <a:latin typeface="Cambria Math" panose="02040503050406030204" pitchFamily="18" charset="0"/>
                      </a:rPr>
                      <m:t>18</m:t>
                    </m:r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×3=</m:t>
                    </m:r>
                    <m:r>
                      <a:rPr lang="sl-SI" i="1" noProof="0" smtClean="0">
                        <a:latin typeface="Cambria Math" panose="02040503050406030204" pitchFamily="18" charset="0"/>
                      </a:rPr>
                      <m:t>54</m:t>
                    </m:r>
                  </m:oMath>
                </a14:m>
                <a:r>
                  <a:rPr lang="sl-SI" noProof="0" dirty="0"/>
                  <a:t> odprtin (</a:t>
                </a:r>
                <a:r>
                  <a:rPr lang="sl-SI" noProof="0" dirty="0" err="1"/>
                  <a:t>ports</a:t>
                </a:r>
                <a:r>
                  <a:rPr lang="sl-SI" noProof="0" dirty="0"/>
                  <a:t>)</a:t>
                </a:r>
              </a:p>
              <a:p>
                <a:r>
                  <a:rPr lang="sl-SI" noProof="0" dirty="0"/>
                  <a:t>približno pol jih ima diagnostične sisteme</a:t>
                </a:r>
              </a:p>
              <a:p>
                <a:r>
                  <a:rPr lang="sl-SI" noProof="0" dirty="0"/>
                  <a:t>unikatni sistemi </a:t>
                </a:r>
                <a:r>
                  <a:rPr lang="sl-SI" noProof="0" dirty="0">
                    <a:sym typeface="Wingdings" panose="05000000000000000000" pitchFamily="2" charset="2"/>
                  </a:rPr>
                  <a:t> povečana kompleksnost naprave</a:t>
                </a:r>
                <a:endParaRPr lang="sl-SI" noProof="0" dirty="0"/>
              </a:p>
              <a:p>
                <a:endParaRPr lang="sl-SI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71D99A1-873E-07FC-7AE8-5099B823EC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4506310" cy="4351338"/>
              </a:xfrm>
              <a:blipFill>
                <a:blip r:embed="rId3"/>
                <a:stretch>
                  <a:fillRect l="-2436" t="-238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3AA91B-E429-F126-A656-EBFA8CF3D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76D60-B5D2-CBBB-7DE7-581BC3B8C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E26953-7D42-10B4-9C59-CB28995CF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47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49885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B9D19-9456-4A81-F1F4-1769599DF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Problem meritve moči reaktorja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3CE34E-1314-6042-CE1F-6F5D4138400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588000" cy="4351338"/>
              </a:xfrm>
            </p:spPr>
            <p:txBody>
              <a:bodyPr/>
              <a:lstStyle/>
              <a:p>
                <a:r>
                  <a:rPr lang="sl-SI" noProof="0" dirty="0"/>
                  <a:t>Hitrost pridelka nevtronov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endParaRPr lang="sl-SI" noProof="0" dirty="0"/>
              </a:p>
              <a:p>
                <a:pPr lvl="1"/>
                <a:r>
                  <a:rPr lang="sl-SI" noProof="0" dirty="0"/>
                  <a:t>Plazma: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sl-SI" b="0" i="0" noProof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sl-SI" b="0" i="0" noProof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sl-SI" b="0" noProof="0" dirty="0"/>
              </a:p>
              <a:p>
                <a:pPr lvl="1"/>
                <a:r>
                  <a:rPr lang="sl-SI" noProof="0" dirty="0"/>
                  <a:t>Nevtronski generator: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sl-SI" b="0" i="1" noProof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sl-SI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sl-SI" b="0" i="0" noProof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sl-SI" b="0" i="1" noProof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sl-SI" noProof="0" dirty="0"/>
              </a:p>
              <a:p>
                <a:endParaRPr lang="sl-SI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3CE34E-1314-6042-CE1F-6F5D413840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588000" cy="4351338"/>
              </a:xfrm>
              <a:blipFill>
                <a:blip r:embed="rId3"/>
                <a:stretch>
                  <a:fillRect l="-1965" t="-196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F910F-7C79-87C1-F709-1B82965F7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204B2-B441-CF19-3415-D16808813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D428E-DB01-5723-B469-EE3AF84B3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48</a:t>
            </a:fld>
            <a:endParaRPr lang="sl-SI" noProof="0" dirty="0"/>
          </a:p>
        </p:txBody>
      </p:sp>
      <p:pic>
        <p:nvPicPr>
          <p:cNvPr id="7" name="Picture 6" descr="A diagram of a plasma device&#10;&#10;Description automatically generated">
            <a:extLst>
              <a:ext uri="{FF2B5EF4-FFF2-40B4-BE49-F238E27FC236}">
                <a16:creationId xmlns:a16="http://schemas.microsoft.com/office/drawing/2014/main" id="{33B1BEEB-BF8B-D7AE-0712-54DF16C9390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15" r="66481" b="1"/>
          <a:stretch/>
        </p:blipFill>
        <p:spPr>
          <a:xfrm>
            <a:off x="4428656" y="3761569"/>
            <a:ext cx="1292916" cy="219383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1EB05-8A73-7109-1A05-F9E9A40B2044}"/>
              </a:ext>
            </a:extLst>
          </p:cNvPr>
          <p:cNvGrpSpPr>
            <a:grpSpLocks noChangeAspect="1"/>
          </p:cNvGrpSpPr>
          <p:nvPr/>
        </p:nvGrpSpPr>
        <p:grpSpPr>
          <a:xfrm>
            <a:off x="791183" y="3680307"/>
            <a:ext cx="1292915" cy="2193837"/>
            <a:chOff x="9127066" y="1328449"/>
            <a:chExt cx="1532467" cy="260031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84FDCA7-7BDF-C964-34FD-62D53F056B8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127066" y="1328449"/>
              <a:ext cx="1532467" cy="2600312"/>
              <a:chOff x="9127066" y="1328449"/>
              <a:chExt cx="1532467" cy="2600312"/>
            </a:xfrm>
          </p:grpSpPr>
          <p:pic>
            <p:nvPicPr>
              <p:cNvPr id="15" name="Picture 14" descr="A diagram of a plasma device&#10;&#10;Description automatically generated">
                <a:extLst>
                  <a:ext uri="{FF2B5EF4-FFF2-40B4-BE49-F238E27FC236}">
                    <a16:creationId xmlns:a16="http://schemas.microsoft.com/office/drawing/2014/main" id="{EB205D20-0994-A977-FB14-0061012610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515" r="66481" b="1"/>
              <a:stretch/>
            </p:blipFill>
            <p:spPr>
              <a:xfrm>
                <a:off x="9127066" y="1328449"/>
                <a:ext cx="1532467" cy="2600312"/>
              </a:xfrm>
              <a:prstGeom prst="rect">
                <a:avLst/>
              </a:prstGeom>
            </p:spPr>
          </p:pic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3A789D7C-5DC7-7D89-707C-F68F9766B0A9}"/>
                  </a:ext>
                </a:extLst>
              </p:cNvPr>
              <p:cNvSpPr/>
              <p:nvPr/>
            </p:nvSpPr>
            <p:spPr>
              <a:xfrm>
                <a:off x="9353551" y="1604433"/>
                <a:ext cx="938742" cy="1778000"/>
              </a:xfrm>
              <a:custGeom>
                <a:avLst/>
                <a:gdLst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28133 w 922867"/>
                  <a:gd name="connsiteY7" fmla="*/ 345017 h 1778000"/>
                  <a:gd name="connsiteX8" fmla="*/ 899583 w 922867"/>
                  <a:gd name="connsiteY8" fmla="*/ 660400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732367 w 922867"/>
                  <a:gd name="connsiteY11" fmla="*/ 1456267 h 1778000"/>
                  <a:gd name="connsiteX12" fmla="*/ 643467 w 922867"/>
                  <a:gd name="connsiteY12" fmla="*/ 1557867 h 1778000"/>
                  <a:gd name="connsiteX13" fmla="*/ 342900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684867 h 1778000"/>
                  <a:gd name="connsiteX16" fmla="*/ 48683 w 922867"/>
                  <a:gd name="connsiteY16" fmla="*/ 1570567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60400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732367 w 922867"/>
                  <a:gd name="connsiteY11" fmla="*/ 1456267 h 1778000"/>
                  <a:gd name="connsiteX12" fmla="*/ 643467 w 922867"/>
                  <a:gd name="connsiteY12" fmla="*/ 1557867 h 1778000"/>
                  <a:gd name="connsiteX13" fmla="*/ 342900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684867 h 1778000"/>
                  <a:gd name="connsiteX16" fmla="*/ 48683 w 922867"/>
                  <a:gd name="connsiteY16" fmla="*/ 1570567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49817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732367 w 922867"/>
                  <a:gd name="connsiteY11" fmla="*/ 1456267 h 1778000"/>
                  <a:gd name="connsiteX12" fmla="*/ 643467 w 922867"/>
                  <a:gd name="connsiteY12" fmla="*/ 1557867 h 1778000"/>
                  <a:gd name="connsiteX13" fmla="*/ 342900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684867 h 1778000"/>
                  <a:gd name="connsiteX16" fmla="*/ 48683 w 922867"/>
                  <a:gd name="connsiteY16" fmla="*/ 1570567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49817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732367 w 922867"/>
                  <a:gd name="connsiteY11" fmla="*/ 1456267 h 1778000"/>
                  <a:gd name="connsiteX12" fmla="*/ 643467 w 922867"/>
                  <a:gd name="connsiteY12" fmla="*/ 1557867 h 1778000"/>
                  <a:gd name="connsiteX13" fmla="*/ 342900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684867 h 1778000"/>
                  <a:gd name="connsiteX16" fmla="*/ 48683 w 922867"/>
                  <a:gd name="connsiteY16" fmla="*/ 1570567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49817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732367 w 922867"/>
                  <a:gd name="connsiteY11" fmla="*/ 1456267 h 1778000"/>
                  <a:gd name="connsiteX12" fmla="*/ 692151 w 922867"/>
                  <a:gd name="connsiteY12" fmla="*/ 1534584 h 1778000"/>
                  <a:gd name="connsiteX13" fmla="*/ 342900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684867 h 1778000"/>
                  <a:gd name="connsiteX16" fmla="*/ 48683 w 922867"/>
                  <a:gd name="connsiteY16" fmla="*/ 1570567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49817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732367 w 922867"/>
                  <a:gd name="connsiteY11" fmla="*/ 1456267 h 1778000"/>
                  <a:gd name="connsiteX12" fmla="*/ 692151 w 922867"/>
                  <a:gd name="connsiteY12" fmla="*/ 1534584 h 1778000"/>
                  <a:gd name="connsiteX13" fmla="*/ 372534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684867 h 1778000"/>
                  <a:gd name="connsiteX16" fmla="*/ 48683 w 922867"/>
                  <a:gd name="connsiteY16" fmla="*/ 1570567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49817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732367 w 922867"/>
                  <a:gd name="connsiteY11" fmla="*/ 1456267 h 1778000"/>
                  <a:gd name="connsiteX12" fmla="*/ 692151 w 922867"/>
                  <a:gd name="connsiteY12" fmla="*/ 1534584 h 1778000"/>
                  <a:gd name="connsiteX13" fmla="*/ 372534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708150 h 1778000"/>
                  <a:gd name="connsiteX16" fmla="*/ 48683 w 922867"/>
                  <a:gd name="connsiteY16" fmla="*/ 1570567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49817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732367 w 922867"/>
                  <a:gd name="connsiteY11" fmla="*/ 1456267 h 1778000"/>
                  <a:gd name="connsiteX12" fmla="*/ 692151 w 922867"/>
                  <a:gd name="connsiteY12" fmla="*/ 1534584 h 1778000"/>
                  <a:gd name="connsiteX13" fmla="*/ 372534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708150 h 1778000"/>
                  <a:gd name="connsiteX16" fmla="*/ 31750 w 922867"/>
                  <a:gd name="connsiteY16" fmla="*/ 1568450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49817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732367 w 922867"/>
                  <a:gd name="connsiteY11" fmla="*/ 1456267 h 1778000"/>
                  <a:gd name="connsiteX12" fmla="*/ 692151 w 922867"/>
                  <a:gd name="connsiteY12" fmla="*/ 1534584 h 1778000"/>
                  <a:gd name="connsiteX13" fmla="*/ 372534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708150 h 1778000"/>
                  <a:gd name="connsiteX16" fmla="*/ 33337 w 922867"/>
                  <a:gd name="connsiteY16" fmla="*/ 1562100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49817 h 1778000"/>
                  <a:gd name="connsiteX9" fmla="*/ 922867 w 922867"/>
                  <a:gd name="connsiteY9" fmla="*/ 1043517 h 1778000"/>
                  <a:gd name="connsiteX10" fmla="*/ 867833 w 922867"/>
                  <a:gd name="connsiteY10" fmla="*/ 1234017 h 1778000"/>
                  <a:gd name="connsiteX11" fmla="*/ 829204 w 922867"/>
                  <a:gd name="connsiteY11" fmla="*/ 1332442 h 1778000"/>
                  <a:gd name="connsiteX12" fmla="*/ 692151 w 922867"/>
                  <a:gd name="connsiteY12" fmla="*/ 1534584 h 1778000"/>
                  <a:gd name="connsiteX13" fmla="*/ 372534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708150 h 1778000"/>
                  <a:gd name="connsiteX16" fmla="*/ 33337 w 922867"/>
                  <a:gd name="connsiteY16" fmla="*/ 1562100 h 1778000"/>
                  <a:gd name="connsiteX17" fmla="*/ 0 w 922867"/>
                  <a:gd name="connsiteY17" fmla="*/ 1551517 h 1778000"/>
                  <a:gd name="connsiteX0" fmla="*/ 0 w 922867"/>
                  <a:gd name="connsiteY0" fmla="*/ 1551517 h 1778000"/>
                  <a:gd name="connsiteX1" fmla="*/ 0 w 922867"/>
                  <a:gd name="connsiteY1" fmla="*/ 1551517 h 1778000"/>
                  <a:gd name="connsiteX2" fmla="*/ 12700 w 922867"/>
                  <a:gd name="connsiteY2" fmla="*/ 228600 h 1778000"/>
                  <a:gd name="connsiteX3" fmla="*/ 69850 w 922867"/>
                  <a:gd name="connsiteY3" fmla="*/ 78317 h 1778000"/>
                  <a:gd name="connsiteX4" fmla="*/ 182033 w 922867"/>
                  <a:gd name="connsiteY4" fmla="*/ 0 h 1778000"/>
                  <a:gd name="connsiteX5" fmla="*/ 328083 w 922867"/>
                  <a:gd name="connsiteY5" fmla="*/ 14817 h 1778000"/>
                  <a:gd name="connsiteX6" fmla="*/ 535517 w 922867"/>
                  <a:gd name="connsiteY6" fmla="*/ 169334 h 1778000"/>
                  <a:gd name="connsiteX7" fmla="*/ 740833 w 922867"/>
                  <a:gd name="connsiteY7" fmla="*/ 347133 h 1778000"/>
                  <a:gd name="connsiteX8" fmla="*/ 899583 w 922867"/>
                  <a:gd name="connsiteY8" fmla="*/ 649817 h 1778000"/>
                  <a:gd name="connsiteX9" fmla="*/ 922867 w 922867"/>
                  <a:gd name="connsiteY9" fmla="*/ 1043517 h 1778000"/>
                  <a:gd name="connsiteX10" fmla="*/ 913870 w 922867"/>
                  <a:gd name="connsiteY10" fmla="*/ 1134005 h 1778000"/>
                  <a:gd name="connsiteX11" fmla="*/ 829204 w 922867"/>
                  <a:gd name="connsiteY11" fmla="*/ 1332442 h 1778000"/>
                  <a:gd name="connsiteX12" fmla="*/ 692151 w 922867"/>
                  <a:gd name="connsiteY12" fmla="*/ 1534584 h 1778000"/>
                  <a:gd name="connsiteX13" fmla="*/ 372534 w 922867"/>
                  <a:gd name="connsiteY13" fmla="*/ 1778000 h 1778000"/>
                  <a:gd name="connsiteX14" fmla="*/ 107950 w 922867"/>
                  <a:gd name="connsiteY14" fmla="*/ 1773767 h 1778000"/>
                  <a:gd name="connsiteX15" fmla="*/ 107950 w 922867"/>
                  <a:gd name="connsiteY15" fmla="*/ 1708150 h 1778000"/>
                  <a:gd name="connsiteX16" fmla="*/ 33337 w 922867"/>
                  <a:gd name="connsiteY16" fmla="*/ 1562100 h 1778000"/>
                  <a:gd name="connsiteX17" fmla="*/ 0 w 922867"/>
                  <a:gd name="connsiteY17" fmla="*/ 1551517 h 1778000"/>
                  <a:gd name="connsiteX0" fmla="*/ 0 w 938742"/>
                  <a:gd name="connsiteY0" fmla="*/ 1551517 h 1778000"/>
                  <a:gd name="connsiteX1" fmla="*/ 0 w 938742"/>
                  <a:gd name="connsiteY1" fmla="*/ 1551517 h 1778000"/>
                  <a:gd name="connsiteX2" fmla="*/ 12700 w 938742"/>
                  <a:gd name="connsiteY2" fmla="*/ 228600 h 1778000"/>
                  <a:gd name="connsiteX3" fmla="*/ 69850 w 938742"/>
                  <a:gd name="connsiteY3" fmla="*/ 78317 h 1778000"/>
                  <a:gd name="connsiteX4" fmla="*/ 182033 w 938742"/>
                  <a:gd name="connsiteY4" fmla="*/ 0 h 1778000"/>
                  <a:gd name="connsiteX5" fmla="*/ 328083 w 938742"/>
                  <a:gd name="connsiteY5" fmla="*/ 14817 h 1778000"/>
                  <a:gd name="connsiteX6" fmla="*/ 535517 w 938742"/>
                  <a:gd name="connsiteY6" fmla="*/ 169334 h 1778000"/>
                  <a:gd name="connsiteX7" fmla="*/ 740833 w 938742"/>
                  <a:gd name="connsiteY7" fmla="*/ 347133 h 1778000"/>
                  <a:gd name="connsiteX8" fmla="*/ 899583 w 938742"/>
                  <a:gd name="connsiteY8" fmla="*/ 649817 h 1778000"/>
                  <a:gd name="connsiteX9" fmla="*/ 938742 w 938742"/>
                  <a:gd name="connsiteY9" fmla="*/ 897467 h 1778000"/>
                  <a:gd name="connsiteX10" fmla="*/ 913870 w 938742"/>
                  <a:gd name="connsiteY10" fmla="*/ 1134005 h 1778000"/>
                  <a:gd name="connsiteX11" fmla="*/ 829204 w 938742"/>
                  <a:gd name="connsiteY11" fmla="*/ 1332442 h 1778000"/>
                  <a:gd name="connsiteX12" fmla="*/ 692151 w 938742"/>
                  <a:gd name="connsiteY12" fmla="*/ 1534584 h 1778000"/>
                  <a:gd name="connsiteX13" fmla="*/ 372534 w 938742"/>
                  <a:gd name="connsiteY13" fmla="*/ 1778000 h 1778000"/>
                  <a:gd name="connsiteX14" fmla="*/ 107950 w 938742"/>
                  <a:gd name="connsiteY14" fmla="*/ 1773767 h 1778000"/>
                  <a:gd name="connsiteX15" fmla="*/ 107950 w 938742"/>
                  <a:gd name="connsiteY15" fmla="*/ 1708150 h 1778000"/>
                  <a:gd name="connsiteX16" fmla="*/ 33337 w 938742"/>
                  <a:gd name="connsiteY16" fmla="*/ 1562100 h 1778000"/>
                  <a:gd name="connsiteX17" fmla="*/ 0 w 938742"/>
                  <a:gd name="connsiteY17" fmla="*/ 1551517 h 177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38742" h="1778000">
                    <a:moveTo>
                      <a:pt x="0" y="1551517"/>
                    </a:moveTo>
                    <a:lnTo>
                      <a:pt x="0" y="1551517"/>
                    </a:lnTo>
                    <a:lnTo>
                      <a:pt x="12700" y="228600"/>
                    </a:lnTo>
                    <a:lnTo>
                      <a:pt x="69850" y="78317"/>
                    </a:lnTo>
                    <a:lnTo>
                      <a:pt x="182033" y="0"/>
                    </a:lnTo>
                    <a:lnTo>
                      <a:pt x="328083" y="14817"/>
                    </a:lnTo>
                    <a:lnTo>
                      <a:pt x="535517" y="169334"/>
                    </a:lnTo>
                    <a:lnTo>
                      <a:pt x="740833" y="347133"/>
                    </a:lnTo>
                    <a:cubicBezTo>
                      <a:pt x="793750" y="448028"/>
                      <a:pt x="855133" y="506588"/>
                      <a:pt x="899583" y="649817"/>
                    </a:cubicBezTo>
                    <a:lnTo>
                      <a:pt x="938742" y="897467"/>
                    </a:lnTo>
                    <a:lnTo>
                      <a:pt x="913870" y="1134005"/>
                    </a:lnTo>
                    <a:lnTo>
                      <a:pt x="829204" y="1332442"/>
                    </a:lnTo>
                    <a:lnTo>
                      <a:pt x="692151" y="1534584"/>
                    </a:lnTo>
                    <a:lnTo>
                      <a:pt x="372534" y="1778000"/>
                    </a:lnTo>
                    <a:lnTo>
                      <a:pt x="107950" y="1773767"/>
                    </a:lnTo>
                    <a:lnTo>
                      <a:pt x="107950" y="1708150"/>
                    </a:lnTo>
                    <a:lnTo>
                      <a:pt x="33337" y="1562100"/>
                    </a:lnTo>
                    <a:lnTo>
                      <a:pt x="0" y="15515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 noProof="0" dirty="0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1413516-160C-517E-AE17-30A7671C42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31330" y="1932064"/>
              <a:ext cx="34608" cy="346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42A5E7C-EE7E-CC09-5C35-9874413927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31330" y="2102713"/>
              <a:ext cx="34608" cy="346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5B29328-AA15-25EF-2E08-51139781D1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93299" y="2102713"/>
              <a:ext cx="34608" cy="346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819D476-9627-1AC2-1BC6-DF97CAB85C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66176" y="2100596"/>
              <a:ext cx="34608" cy="346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A736B95-AD18-5358-EC4E-AD29ECCBF0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31330" y="2278636"/>
              <a:ext cx="34608" cy="346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 noProof="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2D8E988-3A7D-025D-C860-529EC2523967}"/>
              </a:ext>
            </a:extLst>
          </p:cNvPr>
          <p:cNvSpPr txBox="1"/>
          <p:nvPr/>
        </p:nvSpPr>
        <p:spPr>
          <a:xfrm>
            <a:off x="2228162" y="4360952"/>
            <a:ext cx="1034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000" noProof="0" dirty="0"/>
              <a:t>malo meritev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E82EF6-C65C-6C85-3A12-134A13FE25EE}"/>
              </a:ext>
            </a:extLst>
          </p:cNvPr>
          <p:cNvSpPr txBox="1"/>
          <p:nvPr/>
        </p:nvSpPr>
        <p:spPr>
          <a:xfrm>
            <a:off x="5774297" y="4346353"/>
            <a:ext cx="18872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000" noProof="0" dirty="0"/>
              <a:t>ekstrapoliramo na celo plazmo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110B55B-90FA-4F77-4848-A90B5D097F0B}"/>
              </a:ext>
            </a:extLst>
          </p:cNvPr>
          <p:cNvSpPr/>
          <p:nvPr/>
        </p:nvSpPr>
        <p:spPr>
          <a:xfrm>
            <a:off x="3435778" y="4375290"/>
            <a:ext cx="819324" cy="798363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noProof="0" dirty="0"/>
              <a:t>MC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54328CC-F8EC-20D4-9DDC-9D8F736F2760}"/>
              </a:ext>
            </a:extLst>
          </p:cNvPr>
          <p:cNvGrpSpPr>
            <a:grpSpLocks noChangeAspect="1"/>
          </p:cNvGrpSpPr>
          <p:nvPr/>
        </p:nvGrpSpPr>
        <p:grpSpPr>
          <a:xfrm>
            <a:off x="7934260" y="1724555"/>
            <a:ext cx="3656635" cy="3449098"/>
            <a:chOff x="6444208" y="2657123"/>
            <a:chExt cx="2291383" cy="2161332"/>
          </a:xfrm>
        </p:grpSpPr>
        <p:pic>
          <p:nvPicPr>
            <p:cNvPr id="22" name="Picture 21" descr="A diagram of a heat wave&#10;&#10;Description automatically generated with medium confidence">
              <a:extLst>
                <a:ext uri="{FF2B5EF4-FFF2-40B4-BE49-F238E27FC236}">
                  <a16:creationId xmlns:a16="http://schemas.microsoft.com/office/drawing/2014/main" id="{F7D034BA-0249-F0F7-C137-FF0626F57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2657123"/>
              <a:ext cx="2291383" cy="2161332"/>
            </a:xfrm>
            <a:prstGeom prst="rect">
              <a:avLst/>
            </a:prstGeom>
          </p:spPr>
        </p:pic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0A6B417-1B19-8133-1492-B911E7A61418}"/>
                </a:ext>
              </a:extLst>
            </p:cNvPr>
            <p:cNvSpPr/>
            <p:nvPr/>
          </p:nvSpPr>
          <p:spPr bwMode="auto">
            <a:xfrm>
              <a:off x="8005558" y="2718797"/>
              <a:ext cx="304512" cy="201329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sz="1200" b="1" i="0" u="none" strike="noStrike" cap="none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</a:rPr>
                <a:t>det</a:t>
              </a:r>
              <a:endParaRPr kumimoji="0" lang="sl-SI" sz="1600" b="1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F6E945B-D057-5FEA-3822-15EAEDF3EE1B}"/>
                </a:ext>
              </a:extLst>
            </p:cNvPr>
            <p:cNvSpPr/>
            <p:nvPr/>
          </p:nvSpPr>
          <p:spPr bwMode="auto">
            <a:xfrm>
              <a:off x="6958957" y="3902132"/>
              <a:ext cx="316202" cy="171834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sl-SI" sz="1200" b="1" noProof="0" dirty="0"/>
                <a:t>NG</a:t>
              </a:r>
              <a:endParaRPr lang="sl-SI" sz="1600" b="1" noProof="0" dirty="0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51ADCBAA-E084-8658-9368-76818F59024D}"/>
                </a:ext>
              </a:extLst>
            </p:cNvPr>
            <p:cNvSpPr/>
            <p:nvPr/>
          </p:nvSpPr>
          <p:spPr bwMode="auto">
            <a:xfrm rot="19821285">
              <a:off x="7281205" y="3760073"/>
              <a:ext cx="392513" cy="144016"/>
            </a:xfrm>
            <a:prstGeom prst="rightArrow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16894074-BA04-5F36-225B-901147732344}"/>
                </a:ext>
              </a:extLst>
            </p:cNvPr>
            <p:cNvSpPr/>
            <p:nvPr/>
          </p:nvSpPr>
          <p:spPr bwMode="auto">
            <a:xfrm rot="7659565">
              <a:off x="7693910" y="3004748"/>
              <a:ext cx="392513" cy="144016"/>
            </a:xfrm>
            <a:prstGeom prst="rightArrow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24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455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E26EF-4201-81BE-124D-450EB6DF2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FIZIKALNE OSNOVE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FCB7CF-BB54-F875-CD2E-7AF6EB1BF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Povzeto</a:t>
            </a:r>
            <a:r>
              <a:rPr lang="en-US" dirty="0"/>
              <a:t> </a:t>
            </a:r>
            <a:r>
              <a:rPr lang="en-US" dirty="0" err="1"/>
              <a:t>predvsem</a:t>
            </a:r>
            <a:r>
              <a:rPr lang="en-US" dirty="0"/>
              <a:t> po [G. McCracken, Peter Scott “Fusion: The Energy of the Universe”]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F0839-527F-F39A-C41F-80BCA9196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5C791-CCEA-EF7E-8E9C-9F576E525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E22C8-A4FA-25EB-4B8C-D1F4BCB16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5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607890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atom&#10;&#10;AI-generated content may be incorrect.">
            <a:extLst>
              <a:ext uri="{FF2B5EF4-FFF2-40B4-BE49-F238E27FC236}">
                <a16:creationId xmlns:a16="http://schemas.microsoft.com/office/drawing/2014/main" id="{554C0518-1793-F96E-4782-0CDEFC81CC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04"/>
          <a:stretch>
            <a:fillRect/>
          </a:stretch>
        </p:blipFill>
        <p:spPr>
          <a:xfrm>
            <a:off x="4138344" y="1128574"/>
            <a:ext cx="7407561" cy="47237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2B0328-FFB5-3E42-178F-D7199EC0F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Sestava atoma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D4960-2FAB-86B4-2AF0-2F6CA88C4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noProof="0" dirty="0"/>
              <a:t>Jedro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l-SI" noProof="0" dirty="0"/>
              <a:t>Protoni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l-SI" noProof="0" dirty="0"/>
              <a:t>Nevtroni</a:t>
            </a:r>
          </a:p>
          <a:p>
            <a:r>
              <a:rPr lang="sl-SI" noProof="0" dirty="0"/>
              <a:t>Elektroni</a:t>
            </a:r>
          </a:p>
          <a:p>
            <a:endParaRPr lang="sl-SI" noProof="0" dirty="0"/>
          </a:p>
          <a:p>
            <a:r>
              <a:rPr lang="sl-SI" noProof="0" dirty="0"/>
              <a:t>Naboj:</a:t>
            </a:r>
          </a:p>
          <a:p>
            <a:pPr lvl="1"/>
            <a:r>
              <a:rPr lang="sl-SI" noProof="0" dirty="0"/>
              <a:t>Elektron	 -1</a:t>
            </a:r>
          </a:p>
          <a:p>
            <a:pPr lvl="1"/>
            <a:r>
              <a:rPr lang="sl-SI" noProof="0" dirty="0" err="1"/>
              <a:t>Protn</a:t>
            </a:r>
            <a:r>
              <a:rPr lang="sl-SI" noProof="0" dirty="0"/>
              <a:t>	+1</a:t>
            </a:r>
          </a:p>
          <a:p>
            <a:pPr lvl="1"/>
            <a:r>
              <a:rPr lang="sl-SI" noProof="0" dirty="0"/>
              <a:t>Nevtron	  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87B2A-6B87-2D76-44AD-3B8CA5EBE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D01D35-B0D9-4BC1-90AF-2BF948C33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99F1E-3688-AD16-A28D-5304B64BB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6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4245979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mass number&#10;&#10;AI-generated content may be incorrect.">
            <a:extLst>
              <a:ext uri="{FF2B5EF4-FFF2-40B4-BE49-F238E27FC236}">
                <a16:creationId xmlns:a16="http://schemas.microsoft.com/office/drawing/2014/main" id="{43A1DE5B-2612-D746-84B4-11AC1AFC4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34" y="1690688"/>
            <a:ext cx="6809107" cy="4556094"/>
          </a:xfrm>
          <a:prstGeom prst="rect">
            <a:avLst/>
          </a:prstGeom>
        </p:spPr>
      </p:pic>
      <p:pic>
        <p:nvPicPr>
          <p:cNvPr id="7" name="Picture 6" descr="A diagram of a number of molecules&#10;&#10;AI-generated content may be incorrect.">
            <a:extLst>
              <a:ext uri="{FF2B5EF4-FFF2-40B4-BE49-F238E27FC236}">
                <a16:creationId xmlns:a16="http://schemas.microsoft.com/office/drawing/2014/main" id="{A51CA7C2-EA87-0C16-A752-2812769905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0" r="7535" b="25866"/>
          <a:stretch>
            <a:fillRect/>
          </a:stretch>
        </p:blipFill>
        <p:spPr>
          <a:xfrm>
            <a:off x="6778467" y="2177147"/>
            <a:ext cx="3911221" cy="20671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40DE5D-2CA1-917B-94BB-4ED152554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Vezavna energija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7D215A-CDAB-6A39-F6DD-60C5DC4EC8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3599576" cy="4351338"/>
              </a:xfrm>
            </p:spPr>
            <p:txBody>
              <a:bodyPr>
                <a:normAutofit/>
              </a:bodyPr>
              <a:lstStyle/>
              <a:p>
                <a:r>
                  <a:rPr lang="sl-SI" sz="2000" noProof="0" dirty="0"/>
                  <a:t>Jedra so lažja od vsote mas svojih sestavnih delcev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𝑍</m:t>
                      </m:r>
                      <m:sSub>
                        <m:sSubPr>
                          <m:ctrlP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sl-SI" sz="2000" i="1" noProof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sSub>
                        <m:sSubPr>
                          <m:ctrlP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sl-SI" sz="2000" i="1" noProof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l-SI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l-SI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l-SI" sz="2000" b="1" i="1">
                                  <a:latin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sl-SI" sz="20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sl-SI" sz="20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l-SI" sz="2000" b="1" i="1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sl-SI" sz="20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sl-SI" sz="2000" noProof="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l-SI" sz="20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sz="2000" b="0" i="1" noProof="0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sl-SI" sz="2000" b="0" i="1" noProof="0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sl-SI" sz="2000" b="0" i="1" noProof="0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sl-SI" sz="2000" noProof="0" dirty="0"/>
                  <a:t> (stvar definicije)</a:t>
                </a:r>
              </a:p>
              <a:p>
                <a:r>
                  <a:rPr lang="sl-SI" sz="2000" noProof="0" dirty="0"/>
                  <a:t>Če proste nukleone vežemo v jedro se sprosti vezavna energija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0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sz="2000" b="0" i="1" noProof="0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sl-SI" sz="2000" b="0" i="1" noProof="0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endParaRPr lang="sl-SI" sz="1600" b="0" noProof="0" dirty="0"/>
              </a:p>
              <a:p>
                <a:r>
                  <a:rPr lang="sl-SI" sz="2000" noProof="0" dirty="0"/>
                  <a:t>Različna jedra </a:t>
                </a:r>
                <a:r>
                  <a:rPr lang="sl-SI" sz="2000" noProof="0" dirty="0">
                    <a:sym typeface="Wingdings" panose="05000000000000000000" pitchFamily="2" charset="2"/>
                  </a:rPr>
                  <a:t></a:t>
                </a:r>
                <a:r>
                  <a:rPr lang="sl-SI" sz="2000" noProof="0" dirty="0"/>
                  <a:t> različne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0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sz="2000" b="0" i="1" noProof="0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sl-SI" sz="2000" b="0" i="1" noProof="0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endParaRPr lang="sl-SI" sz="2000" noProof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7D215A-CDAB-6A39-F6DD-60C5DC4EC8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3599576" cy="4351338"/>
              </a:xfrm>
              <a:blipFill>
                <a:blip r:embed="rId5"/>
                <a:stretch>
                  <a:fillRect l="-1525" t="-126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25BD8-766D-BC10-BE87-D5DA0FBD4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74F1E7-4D1A-55DB-DF80-79FFBC398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FBD2E9-C513-D2C5-D3A6-183C69456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7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32231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mass number&#10;&#10;AI-generated content may be incorrect.">
            <a:extLst>
              <a:ext uri="{FF2B5EF4-FFF2-40B4-BE49-F238E27FC236}">
                <a16:creationId xmlns:a16="http://schemas.microsoft.com/office/drawing/2014/main" id="{287F5F41-1205-35C7-676A-DFB75A112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469" y="1398893"/>
            <a:ext cx="7855062" cy="52559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F447B8-F6BE-62F7-B7B7-F456E4029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Cepitev in zlivanje</a:t>
            </a:r>
          </a:p>
        </p:txBody>
      </p:sp>
      <p:pic>
        <p:nvPicPr>
          <p:cNvPr id="5" name="Content Placeholder 4" descr="A diagram of a nuclear explosion&#10;&#10;AI-generated content may be incorrect.">
            <a:extLst>
              <a:ext uri="{FF2B5EF4-FFF2-40B4-BE49-F238E27FC236}">
                <a16:creationId xmlns:a16="http://schemas.microsoft.com/office/drawing/2014/main" id="{1CE7FE03-9B4F-A88B-950B-3844B2E41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488" b="84375" l="59034" r="87364">
                        <a14:foregroundMark x1="63281" y1="58203" x2="63281" y2="58203"/>
                        <a14:foregroundMark x1="83203" y1="61719" x2="83203" y2="61719"/>
                        <a14:foregroundMark x1="82552" y1="78906" x2="82552" y2="789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493" t="50752" r="9095" b="11889"/>
          <a:stretch>
            <a:fillRect/>
          </a:stretch>
        </p:blipFill>
        <p:spPr>
          <a:xfrm>
            <a:off x="3235960" y="3002757"/>
            <a:ext cx="2078904" cy="1462086"/>
          </a:xfrm>
        </p:spPr>
      </p:pic>
      <p:pic>
        <p:nvPicPr>
          <p:cNvPr id="8" name="Content Placeholder 4" descr="A diagram of a nuclear explosion&#10;&#10;AI-generated content may be incorrect.">
            <a:extLst>
              <a:ext uri="{FF2B5EF4-FFF2-40B4-BE49-F238E27FC236}">
                <a16:creationId xmlns:a16="http://schemas.microsoft.com/office/drawing/2014/main" id="{FEF385EF-6C6E-7149-1996-08C0AC1A5A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344" b="91602" l="8073" r="42448">
                        <a14:foregroundMark x1="30729" y1="52344" x2="30729" y2="52344"/>
                        <a14:foregroundMark x1="42578" y1="72266" x2="42578" y2="72266"/>
                        <a14:foregroundMark x1="9375" y1="72852" x2="9375" y2="72852"/>
                        <a14:foregroundMark x1="8073" y1="72070" x2="8073" y2="72070"/>
                        <a14:foregroundMark x1="34375" y1="82617" x2="34375" y2="82617"/>
                        <a14:foregroundMark x1="31120" y1="91602" x2="31120" y2="916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82" t="49143" r="54792" b="5151"/>
          <a:stretch>
            <a:fillRect/>
          </a:stretch>
        </p:blipFill>
        <p:spPr>
          <a:xfrm>
            <a:off x="7077710" y="3212304"/>
            <a:ext cx="2082713" cy="161782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E294E57-C0B7-CA15-40D9-20F700F611C8}"/>
              </a:ext>
            </a:extLst>
          </p:cNvPr>
          <p:cNvCxnSpPr/>
          <p:nvPr/>
        </p:nvCxnSpPr>
        <p:spPr>
          <a:xfrm>
            <a:off x="3337560" y="4593906"/>
            <a:ext cx="563880" cy="54102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CD3FCDA-C0CF-377A-4FA6-A6AF32BE12C3}"/>
              </a:ext>
            </a:extLst>
          </p:cNvPr>
          <p:cNvCxnSpPr>
            <a:cxnSpLocks/>
          </p:cNvCxnSpPr>
          <p:nvPr/>
        </p:nvCxnSpPr>
        <p:spPr>
          <a:xfrm flipH="1">
            <a:off x="7077710" y="5026870"/>
            <a:ext cx="1281430" cy="216642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BA5F77-6411-4F3F-620C-2F28550249F9}"/>
              </a:ext>
            </a:extLst>
          </p:cNvPr>
          <p:cNvSpPr txBox="1"/>
          <p:nvPr/>
        </p:nvSpPr>
        <p:spPr>
          <a:xfrm>
            <a:off x="3770630" y="4593906"/>
            <a:ext cx="1188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600" b="1" noProof="0" dirty="0"/>
              <a:t>ZLIVANJE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87C57D-CC5D-33B6-0948-C5D131B6586A}"/>
              </a:ext>
            </a:extLst>
          </p:cNvPr>
          <p:cNvSpPr txBox="1"/>
          <p:nvPr/>
        </p:nvSpPr>
        <p:spPr>
          <a:xfrm>
            <a:off x="6795870" y="4830126"/>
            <a:ext cx="1188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600" b="1" noProof="0" dirty="0"/>
              <a:t>CEPITEV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D245EF-0159-7404-E5B8-4B02D7860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069C40-DA9F-2039-1E42-4AAD52EC0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48A159-43F1-03DA-3C52-831576B3D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8</a:t>
            </a:fld>
            <a:endParaRPr lang="sl-SI" noProof="0" dirty="0"/>
          </a:p>
        </p:txBody>
      </p:sp>
    </p:spTree>
    <p:extLst>
      <p:ext uri="{BB962C8B-B14F-4D97-AF65-F5344CB8AC3E}">
        <p14:creationId xmlns:p14="http://schemas.microsoft.com/office/powerpoint/2010/main" val="1904484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4E277-0E9E-E16A-0B01-55A897130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noProof="0" dirty="0"/>
              <a:t>Primerjava energijske gostote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1056D9-4515-8543-05E4-F4026883434A}"/>
              </a:ext>
            </a:extLst>
          </p:cNvPr>
          <p:cNvGrpSpPr/>
          <p:nvPr/>
        </p:nvGrpSpPr>
        <p:grpSpPr>
          <a:xfrm>
            <a:off x="714888" y="1825625"/>
            <a:ext cx="10869171" cy="3691777"/>
            <a:chOff x="201022" y="1523865"/>
            <a:chExt cx="12222770" cy="452479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2E98987-5653-70B8-808C-2B6B234F8762}"/>
                </a:ext>
              </a:extLst>
            </p:cNvPr>
            <p:cNvGrpSpPr/>
            <p:nvPr/>
          </p:nvGrpSpPr>
          <p:grpSpPr>
            <a:xfrm>
              <a:off x="3823722" y="1523865"/>
              <a:ext cx="4305248" cy="4518575"/>
              <a:chOff x="3823722" y="922732"/>
              <a:chExt cx="4305248" cy="4518575"/>
            </a:xfrm>
          </p:grpSpPr>
          <p:pic>
            <p:nvPicPr>
              <p:cNvPr id="5" name="Picture 7" descr="truck_scania_2_resize">
                <a:extLst>
                  <a:ext uri="{FF2B5EF4-FFF2-40B4-BE49-F238E27FC236}">
                    <a16:creationId xmlns:a16="http://schemas.microsoft.com/office/drawing/2014/main" id="{FA1A3837-02AC-B118-0FF2-6DBF64C212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5145" y="1769919"/>
                <a:ext cx="3309065" cy="22098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C90D1DCA-EDE2-B765-0679-5DA5DAF0FE0B}"/>
                  </a:ext>
                </a:extLst>
              </p:cNvPr>
              <p:cNvGrpSpPr/>
              <p:nvPr/>
            </p:nvGrpSpPr>
            <p:grpSpPr>
              <a:xfrm>
                <a:off x="3823722" y="2656634"/>
                <a:ext cx="576263" cy="433388"/>
                <a:chOff x="4295776" y="2708276"/>
                <a:chExt cx="576263" cy="433388"/>
              </a:xfrm>
              <a:solidFill>
                <a:srgbClr val="FFC000"/>
              </a:solidFill>
            </p:grpSpPr>
            <p:sp>
              <p:nvSpPr>
                <p:cNvPr id="9" name="Rectangle 9">
                  <a:extLst>
                    <a:ext uri="{FF2B5EF4-FFF2-40B4-BE49-F238E27FC236}">
                      <a16:creationId xmlns:a16="http://schemas.microsoft.com/office/drawing/2014/main" id="{49C1A629-E753-929E-87E0-7251C8E32B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776" y="2708276"/>
                  <a:ext cx="576263" cy="144463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sl-SI" sz="1600" noProof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" name="Rectangle 10">
                  <a:extLst>
                    <a:ext uri="{FF2B5EF4-FFF2-40B4-BE49-F238E27FC236}">
                      <a16:creationId xmlns:a16="http://schemas.microsoft.com/office/drawing/2014/main" id="{BC9F47B1-401C-79B8-4011-FFA6B16965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776" y="2997201"/>
                  <a:ext cx="576263" cy="144463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sl-SI" sz="1600" noProof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5CC01E-BDF3-734F-C450-A124091E0F72}"/>
                  </a:ext>
                </a:extLst>
              </p:cNvPr>
              <p:cNvSpPr txBox="1"/>
              <p:nvPr/>
            </p:nvSpPr>
            <p:spPr>
              <a:xfrm>
                <a:off x="4355120" y="922732"/>
                <a:ext cx="3773850" cy="716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sz="3200" noProof="0" dirty="0">
                    <a:solidFill>
                      <a:sysClr val="windowText" lastClr="000000"/>
                    </a:solidFill>
                  </a:rPr>
                  <a:t>jedrska elektrarna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B4EC4A7-A857-112B-9EE4-7EFAA42709D3}"/>
                  </a:ext>
                </a:extLst>
              </p:cNvPr>
              <p:cNvSpPr txBox="1"/>
              <p:nvPr/>
            </p:nvSpPr>
            <p:spPr>
              <a:xfrm>
                <a:off x="4885930" y="4121023"/>
                <a:ext cx="2487491" cy="1320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sl-SI" sz="3200" noProof="0" dirty="0">
                    <a:solidFill>
                      <a:sysClr val="windowText" lastClr="000000"/>
                    </a:solidFill>
                  </a:rPr>
                  <a:t>1 tovornjak </a:t>
                </a:r>
              </a:p>
              <a:p>
                <a:pPr algn="ctr"/>
                <a:r>
                  <a:rPr lang="sl-SI" sz="3200" noProof="0" dirty="0">
                    <a:solidFill>
                      <a:sysClr val="windowText" lastClr="000000"/>
                    </a:solidFill>
                  </a:rPr>
                  <a:t>urana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9C0E18B-8335-8692-9A08-845BD3B543F4}"/>
                </a:ext>
              </a:extLst>
            </p:cNvPr>
            <p:cNvGrpSpPr/>
            <p:nvPr/>
          </p:nvGrpSpPr>
          <p:grpSpPr>
            <a:xfrm>
              <a:off x="8104045" y="1561315"/>
              <a:ext cx="4319747" cy="4481125"/>
              <a:chOff x="8104045" y="960182"/>
              <a:chExt cx="4319747" cy="4481125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6611075-1D85-D45C-2980-7D85D5CD3226}"/>
                  </a:ext>
                </a:extLst>
              </p:cNvPr>
              <p:cNvGrpSpPr/>
              <p:nvPr/>
            </p:nvGrpSpPr>
            <p:grpSpPr>
              <a:xfrm>
                <a:off x="8104045" y="2658147"/>
                <a:ext cx="576263" cy="433388"/>
                <a:chOff x="4295776" y="2708276"/>
                <a:chExt cx="576263" cy="433388"/>
              </a:xfrm>
              <a:solidFill>
                <a:srgbClr val="FFC000"/>
              </a:solidFill>
            </p:grpSpPr>
            <p:sp>
              <p:nvSpPr>
                <p:cNvPr id="16" name="Rectangle 9">
                  <a:extLst>
                    <a:ext uri="{FF2B5EF4-FFF2-40B4-BE49-F238E27FC236}">
                      <a16:creationId xmlns:a16="http://schemas.microsoft.com/office/drawing/2014/main" id="{2A6CCAC5-641D-AD41-3B72-8E863B2503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776" y="2708276"/>
                  <a:ext cx="576263" cy="144463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sl-SI" sz="1600" noProof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7" name="Rectangle 10">
                  <a:extLst>
                    <a:ext uri="{FF2B5EF4-FFF2-40B4-BE49-F238E27FC236}">
                      <a16:creationId xmlns:a16="http://schemas.microsoft.com/office/drawing/2014/main" id="{6A8555C3-8D96-F66C-45BF-C482FBBE99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5776" y="2997201"/>
                  <a:ext cx="576263" cy="144463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sl-SI" sz="1600" noProof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32C157D-B594-E5FA-49AE-F3B5425B49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55377" y="1769919"/>
                <a:ext cx="2946458" cy="2209844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352765-F05B-F234-4668-FBAE4BCA5C46}"/>
                  </a:ext>
                </a:extLst>
              </p:cNvPr>
              <p:cNvSpPr txBox="1"/>
              <p:nvPr/>
            </p:nvSpPr>
            <p:spPr>
              <a:xfrm>
                <a:off x="8594925" y="960182"/>
                <a:ext cx="3828867" cy="716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sz="3200" noProof="0" dirty="0">
                    <a:solidFill>
                      <a:sysClr val="windowText" lastClr="000000"/>
                    </a:solidFill>
                  </a:rPr>
                  <a:t>fuzijska elektrarna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53FF776-95BB-046F-D5D2-DD99B08A3A67}"/>
                  </a:ext>
                </a:extLst>
              </p:cNvPr>
              <p:cNvSpPr txBox="1"/>
              <p:nvPr/>
            </p:nvSpPr>
            <p:spPr>
              <a:xfrm>
                <a:off x="8763909" y="4121023"/>
                <a:ext cx="3329393" cy="1320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sl-SI" sz="3200" noProof="0" dirty="0">
                    <a:solidFill>
                      <a:sysClr val="windowText" lastClr="000000"/>
                    </a:solidFill>
                  </a:rPr>
                  <a:t>1 kombi </a:t>
                </a:r>
              </a:p>
              <a:p>
                <a:pPr algn="ctr"/>
                <a:r>
                  <a:rPr lang="sl-SI" sz="3200" noProof="0" dirty="0">
                    <a:solidFill>
                      <a:sysClr val="windowText" lastClr="000000"/>
                    </a:solidFill>
                  </a:rPr>
                  <a:t>devterija in litija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80539F0-55AF-D9FC-5F87-2FFE6740A41A}"/>
                </a:ext>
              </a:extLst>
            </p:cNvPr>
            <p:cNvSpPr txBox="1"/>
            <p:nvPr/>
          </p:nvSpPr>
          <p:spPr>
            <a:xfrm>
              <a:off x="219720" y="4728379"/>
              <a:ext cx="3363572" cy="1320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l-SI" sz="3200" noProof="0" dirty="0">
                  <a:solidFill>
                    <a:sysClr val="windowText" lastClr="000000"/>
                  </a:solidFill>
                </a:rPr>
                <a:t>20 000 vagonov </a:t>
              </a:r>
            </a:p>
            <a:p>
              <a:pPr algn="ctr"/>
              <a:r>
                <a:rPr lang="sl-SI" sz="3200" noProof="0" dirty="0">
                  <a:solidFill>
                    <a:sysClr val="windowText" lastClr="000000"/>
                  </a:solidFill>
                </a:rPr>
                <a:t>premoga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9BB2C6F-31C4-08C3-01A7-CDDB5F4C7FAF}"/>
                </a:ext>
              </a:extLst>
            </p:cNvPr>
            <p:cNvSpPr txBox="1"/>
            <p:nvPr/>
          </p:nvSpPr>
          <p:spPr>
            <a:xfrm>
              <a:off x="220918" y="1523866"/>
              <a:ext cx="3514559" cy="716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3200" noProof="0" dirty="0">
                  <a:solidFill>
                    <a:sysClr val="windowText" lastClr="000000"/>
                  </a:solidFill>
                </a:rPr>
                <a:t>termo elektrarna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374BE72-3463-892C-999C-E1D0500BE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022" y="2299457"/>
              <a:ext cx="3520440" cy="2350008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19E9B5-41D6-1742-816D-4F280037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noProof="0" dirty="0"/>
              <a:t>09/09/2025</a:t>
            </a:r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26D84BD5-0A27-C866-FF9B-EBBA7D39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noProof="0" dirty="0"/>
              <a:t>STIP 2025: Uvod v fuzijo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1D1DF4C6-0528-4787-29C0-391437A5D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DEC5-E189-4975-A46C-9CCCC032071C}" type="slidenum">
              <a:rPr lang="sl-SI" noProof="0" smtClean="0"/>
              <a:t>9</a:t>
            </a:fld>
            <a:endParaRPr lang="sl-SI" noProof="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34EFDC-A82E-6978-2958-A76E05CCD184}"/>
              </a:ext>
            </a:extLst>
          </p:cNvPr>
          <p:cNvSpPr txBox="1"/>
          <p:nvPr/>
        </p:nvSpPr>
        <p:spPr>
          <a:xfrm>
            <a:off x="5816600" y="6079351"/>
            <a:ext cx="622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[</a:t>
            </a:r>
            <a:r>
              <a:rPr lang="en-US" sz="1200" dirty="0" err="1"/>
              <a:t>Diapozitiv</a:t>
            </a:r>
            <a:r>
              <a:rPr lang="en-US" sz="1200" dirty="0"/>
              <a:t> </a:t>
            </a:r>
            <a:r>
              <a:rPr lang="en-US" sz="1200" dirty="0" err="1"/>
              <a:t>povzet</a:t>
            </a:r>
            <a:r>
              <a:rPr lang="en-US" sz="1200" dirty="0"/>
              <a:t> po </a:t>
            </a:r>
            <a:r>
              <a:rPr lang="en-US" sz="1200" dirty="0" err="1"/>
              <a:t>predstavitvi</a:t>
            </a:r>
            <a:r>
              <a:rPr lang="en-US" sz="1200" dirty="0"/>
              <a:t> L. </a:t>
            </a:r>
            <a:r>
              <a:rPr lang="en-US" sz="1200" dirty="0" err="1"/>
              <a:t>Snoja</a:t>
            </a:r>
            <a:r>
              <a:rPr lang="en-US" sz="1200" dirty="0"/>
              <a:t>, </a:t>
            </a:r>
            <a:r>
              <a:rPr lang="en-US" sz="1200" dirty="0" err="1"/>
              <a:t>vodje</a:t>
            </a:r>
            <a:r>
              <a:rPr lang="en-US" sz="1200" dirty="0"/>
              <a:t> IJS-F8]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3582221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3370</TotalTime>
  <Words>2618</Words>
  <Application>Microsoft Office PowerPoint</Application>
  <PresentationFormat>Widescreen</PresentationFormat>
  <Paragraphs>571</Paragraphs>
  <Slides>48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9" baseType="lpstr">
      <vt:lpstr>Aptos</vt:lpstr>
      <vt:lpstr>Aptos Display</vt:lpstr>
      <vt:lpstr>Arial</vt:lpstr>
      <vt:lpstr>Arial Rounded MT Bold</vt:lpstr>
      <vt:lpstr>Cambria Math</vt:lpstr>
      <vt:lpstr>Century Gothic</vt:lpstr>
      <vt:lpstr>Courier New</vt:lpstr>
      <vt:lpstr>Verdana</vt:lpstr>
      <vt:lpstr>Wingdings</vt:lpstr>
      <vt:lpstr>Office Theme</vt:lpstr>
      <vt:lpstr>Office Theme</vt:lpstr>
      <vt:lpstr>UVOD V FUZIJO</vt:lpstr>
      <vt:lpstr>Vsebina</vt:lpstr>
      <vt:lpstr>Zakaj razvijamo fuzijo?</vt:lpstr>
      <vt:lpstr>Ali fuzija deluje?</vt:lpstr>
      <vt:lpstr>FIZIKALNE OSNOVE</vt:lpstr>
      <vt:lpstr>Sestava atoma</vt:lpstr>
      <vt:lpstr>Vezavna energija</vt:lpstr>
      <vt:lpstr>Cepitev in zlivanje</vt:lpstr>
      <vt:lpstr>Primerjava energijske gostote</vt:lpstr>
      <vt:lpstr>Fuzija na zemlji</vt:lpstr>
      <vt:lpstr>Zlivanje curkov</vt:lpstr>
      <vt:lpstr>Gravitacijsko zadrževanje</vt:lpstr>
      <vt:lpstr>Magnetno zadrževanje</vt:lpstr>
      <vt:lpstr>Tokamak</vt:lpstr>
      <vt:lpstr>Proizvodnja elektrike</vt:lpstr>
      <vt:lpstr>IZZIVI FUZIJE</vt:lpstr>
      <vt:lpstr>Goreča plazma</vt:lpstr>
      <vt:lpstr>Zakaj mora biti tokamak velik?</vt:lpstr>
      <vt:lpstr>Temperatura, nevtroni</vt:lpstr>
      <vt:lpstr>Zadrževanje &amp; simulacije plazme</vt:lpstr>
      <vt:lpstr>ITER</vt:lpstr>
      <vt:lpstr>Toakamak</vt:lpstr>
      <vt:lpstr>Vakuumska posoda</vt:lpstr>
      <vt:lpstr>Magneti</vt:lpstr>
      <vt:lpstr>Obloge</vt:lpstr>
      <vt:lpstr>Divertor</vt:lpstr>
      <vt:lpstr>PowerPoint Presentation</vt:lpstr>
      <vt:lpstr>Časovnica</vt:lpstr>
      <vt:lpstr>Demonstracijske elektrarne</vt:lpstr>
      <vt:lpstr>RAZISKAVE V SLOVENIJI</vt:lpstr>
      <vt:lpstr>Področja raziskav</vt:lpstr>
      <vt:lpstr>Raziskovalni oddelki</vt:lpstr>
      <vt:lpstr>Aktivacija vode v hladilnem sistemu ITER (IJS-F8)</vt:lpstr>
      <vt:lpstr>Študij procesov v stenah fuzijskih reaktorjev (IJS-F2)</vt:lpstr>
      <vt:lpstr>Vretje vode v divertorjih (IJS-R4)</vt:lpstr>
      <vt:lpstr>Termo-hidravlična analiza diverterja za stelarator W7-X (IJS-R4)</vt:lpstr>
      <vt:lpstr> Simulacije plazme (UL-FS)</vt:lpstr>
      <vt:lpstr>Kontrolni sistemi (Cosylab)</vt:lpstr>
      <vt:lpstr>DODATNI DIAPOZITIVI</vt:lpstr>
      <vt:lpstr>Fuzija v Soncu</vt:lpstr>
      <vt:lpstr>Fuzija v Soncu</vt:lpstr>
      <vt:lpstr>Elektrostatska ovira</vt:lpstr>
      <vt:lpstr>Preseki reakcij</vt:lpstr>
      <vt:lpstr>Oplojevanje tritija</vt:lpstr>
      <vt:lpstr>Lawsonov kriterij</vt:lpstr>
      <vt:lpstr>PowerPoint Presentation</vt:lpstr>
      <vt:lpstr>Diagnostika plazme</vt:lpstr>
      <vt:lpstr>Problem meritve moči reaktorja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Fortuna, Mark</dc:creator>
  <cp:lastModifiedBy>Fortuna, Mark</cp:lastModifiedBy>
  <cp:revision>36</cp:revision>
  <dcterms:created xsi:type="dcterms:W3CDTF">2025-09-06T17:37:58Z</dcterms:created>
  <dcterms:modified xsi:type="dcterms:W3CDTF">2025-09-10T20:09:06Z</dcterms:modified>
</cp:coreProperties>
</file>