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4" r:id="rId3"/>
    <p:sldId id="272" r:id="rId4"/>
    <p:sldId id="277" r:id="rId5"/>
    <p:sldId id="278" r:id="rId6"/>
    <p:sldId id="262" r:id="rId7"/>
    <p:sldId id="279" r:id="rId8"/>
    <p:sldId id="275" r:id="rId9"/>
    <p:sldId id="274" r:id="rId10"/>
    <p:sldId id="273" r:id="rId11"/>
    <p:sldId id="27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A9BE"/>
    <a:srgbClr val="4674C5"/>
    <a:srgbClr val="4875C5"/>
    <a:srgbClr val="4975C6"/>
    <a:srgbClr val="4B77C6"/>
    <a:srgbClr val="5780CA"/>
    <a:srgbClr val="6288CE"/>
    <a:srgbClr val="6F92D2"/>
    <a:srgbClr val="7B9BD6"/>
    <a:srgbClr val="86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25" autoAdjust="0"/>
  </p:normalViewPr>
  <p:slideViewPr>
    <p:cSldViewPr snapToGrid="0">
      <p:cViewPr varScale="1">
        <p:scale>
          <a:sx n="113" d="100"/>
          <a:sy n="113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6E57C-BB7A-4B9C-ADDE-32F83ECBAC6B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2D39B-537E-47E9-8B49-0F688D88C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069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B72460-BB29-43E1-85E5-F737390FC24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6036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29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49AE0-F0B2-3221-0FE7-E656808FC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D283BD-E68E-B306-DA8C-F34612A815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46E630-869F-C3F6-A7AB-B0AF9AE52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C56A7-E59B-6982-39F2-D156D33C0E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7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A32C63-F7AA-9C13-5EC1-51EBBB9AD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6FD104-4AA2-FBD1-28C2-9F7142E442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B3E31B-4837-C252-68E6-8717E868B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00FF6-83ED-D067-C38E-579925A5D7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081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42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B28B1-F166-561B-693A-8E1CC0120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C39B78-22E9-55B6-55F5-F604237542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0C4FA8-0232-4B1C-EB7F-018C998F12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4B2C4-63AE-CE4A-27C2-90155EBA2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937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DB85A-C2E5-DD27-7C36-C2DB1C891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F32B53-F8EA-1FAB-DFCA-B9A6D61CCF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63E321-5E65-E539-CEBE-539B491C87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624FC-DA85-ACD6-51F7-D8C8F3FFEE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78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A5CB82-7352-1344-F607-AFC17EBE3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C84527-9D5D-8EF5-5A42-BBAA156807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71DE4A-AF43-54EA-2827-91A02837DC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245C4-6A14-D34D-5D48-7E0FCA85F9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188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60697A-8F5A-83C1-C1E9-FE643F5CA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467B79-0195-EE74-2559-CB633B21DE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8E260C-32DE-5FD9-3B4C-0FE23E88B4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27F9F-37F0-1E71-90D8-5E487EFC43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B72460-BB29-43E1-85E5-F737390FC24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988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3BE95-3AA4-8498-6CEA-E9DF7723C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C4F00-0F45-FA7D-40F2-51FAE078B9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E9F68-9B5D-E960-6D44-800D73D5E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F8A50-E18B-9DEA-DF86-980CF66E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8DD88-5AB7-8C41-BEF6-98A946E01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562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4DA24-5D1C-6E4A-B31B-D1550E37A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411202-DE33-E908-09C8-E79E884C0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BBB96-0EA7-E22D-11D3-78C8535D9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D310F-4FF9-9BDF-E380-6C9438289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D730C-377E-F96C-569D-DBF8C5DC9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7279BA-9E4E-1D44-DA7F-F8FF5CB5B3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1D26D-ACA6-8E0D-6D9B-54A2F6CD9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36B37-611A-A9A8-A2A2-353294FF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13EE4-EA1A-8E78-5B10-745BAD00F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744C7-19B6-2E00-DD84-4A482D579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963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13449-81F0-4DDF-93DC-068102F036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86857C-DB83-4ED8-A114-5A56687411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CDED1-CE0A-4507-A4B5-25DDCC4DC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3FC65-DDF7-4C1F-A5E6-CC8E1D30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868FC-9B76-4DBA-AC1A-14EB56D2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61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A5E7B-A69C-45CE-99E4-6A94ADD6A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98F26-8206-4536-BF1F-DF6F6B07C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E818C-A3D1-4B20-A4EA-533D00582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3FCB3-95D3-48F7-95BC-F66BEEF17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D8DED-2F4A-4108-BA79-C159F9731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15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E281F-C8CD-4DE0-ADBE-3AD0F46BB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C10FF-5614-4267-8941-C7141EB74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290FA-5F31-45CB-847A-4C38F81BD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E3E6A-BD9F-41C4-9ED2-1B80F3F75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587F0-23AD-49B0-84EB-EC57A032B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246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2A40C-8F9A-4C60-A5E3-50D04ABD0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92BCB-BA07-4067-876F-D35D6838D2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78969-881E-4D2E-95F4-F58AD5992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D3C3EC-5085-4F3F-982E-7C16DBC5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A5E1D-E64E-4A07-8DCD-5A896C737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28772-490D-4BBB-BD97-1980B7274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21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9C523-88B2-43E4-AE1B-EF5A3A58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B4268-23F7-4EA0-B8C8-C0C0ED039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8466B8-B3FA-4E70-832B-F94F73651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13A682-1A6E-4A95-8362-32A27EB0D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85285C-B166-4704-AD7F-99D1514536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55EC32-3CE9-4187-B484-4DC04B85C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5BD37B-15B6-4B02-8D1F-DA04F559D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850DC8-7871-4104-8EA4-B2C1A5FC7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91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B3891-39DC-4AA9-9DA4-511CDAFDF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65BAB2-0E56-401D-A4D8-CC06C7224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74B99-F918-4D82-8ACD-C31DBED2B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5C5453-A6CD-4332-AF22-D4090AF6F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8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7ACB6-7F39-45F9-A43F-98023A82A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9B1BB-5249-433D-889A-5C5D47607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C3E43-0242-4755-8C4A-87247C66D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47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63BC9-0A3A-4CB6-93E2-F5C45E1D0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50EE6-CD32-4CD6-A715-62990C6FF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7DFDD9-0BBA-4DD0-9773-9F5E829AB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CD908-7762-4F6E-9844-32055E4E9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AADED-5D80-40BD-9045-B91E49567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920CC-E086-438A-B1B1-E02882ACC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1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BD7DA-0046-89BE-D69F-25A131EAE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0B36D-FF28-A7ED-5656-7D1703973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6CACE-EEE8-4AC8-F0C0-98BFADA15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9387F-0D89-71AE-B361-4E2922732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E0E95-8018-7F36-B140-95F1261F7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573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629CC-5FC3-4739-882A-7AABEFCE6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49D7F8-8CEC-4707-A61A-CF1CB5A28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CE8802-F729-45D1-94A3-6461A4808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229DED-CD59-4C11-98B7-A0D256B8F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2A6566-DD89-47B9-AB38-8F4778EC0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648F3-4F31-4FFD-BD48-3B3A47739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7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EF235-A46A-4536-BB4D-DF8A37B65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72A0F4-38D8-4C57-8504-F829FCAC7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88D57-B18F-42DE-B3BB-AE9C83E7C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6E25C-D37B-4EEC-954B-C7000A036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FAE01-6ECC-4FD7-BE0C-7EB8AA33C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39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F5904B-3A73-4410-BBD2-67A80A338C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D59D8E-A91B-4327-805B-229F91134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673AA-4EB1-458C-9DFA-129E3F9C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6782A-4CDE-4048-88CB-756E6D48C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9C969-4AEC-4768-8847-3E7D6C98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861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C9EF6-AE46-15DA-5DF3-18E87EA27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9AF02-9CB3-0762-35AD-4E59E1B0D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76BB0-95B1-9089-1DDF-CE737A602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D6228-070B-3E4B-A815-EFC8E981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CABA0-0F9B-4BE2-AFDB-4AE221CE5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04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295D-005B-BEFB-F905-81D90F1A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D0DD4-DE5D-C9B2-705C-2790103C35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AF78CD-9DBA-9032-E203-5A6C71C00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BB4FBC-2D83-95B1-459F-0E3DA7E6D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94D39-C08E-AD42-FB2D-64698CC7F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878D1-5408-1997-6D75-06DD11519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676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57AEB-AE07-515B-98A6-932F7B84A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AA2CB-FD0F-9666-DEC1-B586DBE02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3DC16-486C-0D94-5E59-A19B6BEEF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B824E2-C8C0-7A60-3D00-1AFD076516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5F3E84-BAFC-811A-EAB4-58CCC39018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B83868-3B96-5FCD-9174-A0605AEBF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2896B1-011F-F30B-4345-B6AC58402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FADA19-D353-6449-A96C-2C0AC8602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97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18107-3ACA-5261-D286-CFA4A10EE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FBAE6F-AABE-B31C-A6AC-CDA9E2BA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1D701C-2C46-BC0C-98AF-E8D55B902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93FD6-9565-E32C-1230-DF0D6EB4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0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E6F428-5285-EE5D-446D-1DF1B1A9B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9F3645-49CF-F755-C12E-DBFDC025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67625-D3D8-4083-B059-9B02F8ACC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34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914CD-5F6A-D9A6-1931-C5AFF9E68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4E315-9AF3-AD55-A9A2-FD072A0DE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530790-A259-5A1B-3664-E2F52205B8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FBB4F-B674-523D-663B-D8BA4F84A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62464-225D-66D4-5CEB-1C21A662B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39E86D-BCB4-0718-9EDE-C63798819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10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6E2F-409E-234D-11BD-B406ECC04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863B-FE83-D806-0C0D-3D85FBE511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5ED244-8367-C420-4A3C-796896D34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C50E1E-328B-1E5C-64FA-30B9C302B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DAD783-8D00-26AB-F2E1-513157B8C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6A1A5C-DAA5-DC7F-955B-AEF96F4B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75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A19D9E-09D0-185E-934C-0C4AC0DF4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885FC-112E-954A-DE81-FF530582B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D0315-E614-15F3-83E9-52A1140F4C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F4DE92-B088-4082-BB03-EA5E88A9DD83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E934-FD1F-439C-32AF-D1D4B25F15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2E5FE-E356-26DE-8A0E-2066B6FF3F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75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E47C1D-7A9D-4525-851E-0C2B6E801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0DDDCB-E18E-48CA-8CC7-B8831D44F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10682-9147-4698-9655-ADF438CE9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7E52A-DA39-44DA-B2B5-C10A7EFCCD53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6CCDB-30B6-4339-B843-EFD851739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BC22A-C5E8-425D-AE40-89C96CF8B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01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hc-closer.es/taking_a_closer_look_at_lhc/0.superconductivity_in_short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doi.org/10.13140/RG.2.2.13919.27040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hyperlink" Target="https://cds.cern.ch/record/1695142?ln=e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26C896-9727-4172-B9A8-8FC91AD35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2733" y="548629"/>
            <a:ext cx="7094627" cy="1197733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2"/>
                </a:solidFill>
                <a:latin typeface="+mn-lt"/>
              </a:rPr>
              <a:t>Quench Protection Systems at LHC (Large Hardon Collider)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E33090-1472-4924-B228-F0EDAA57A3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08" y="5374903"/>
            <a:ext cx="4330262" cy="683284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Presented by Vasja Pirc</a:t>
            </a:r>
          </a:p>
          <a:p>
            <a:r>
              <a:rPr lang="en-US" sz="1600" dirty="0">
                <a:solidFill>
                  <a:schemeClr val="tx2"/>
                </a:solidFill>
              </a:rPr>
              <a:t>TE-MPE-MP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E5858807-BAE6-7FF3-B889-B27771169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050" y="3336318"/>
            <a:ext cx="1595784" cy="158248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62CBD69-CEF3-3786-3F2E-44FF24C16023}"/>
              </a:ext>
            </a:extLst>
          </p:cNvPr>
          <p:cNvSpPr/>
          <p:nvPr/>
        </p:nvSpPr>
        <p:spPr>
          <a:xfrm>
            <a:off x="9424255" y="5090443"/>
            <a:ext cx="1095375" cy="66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pic>
        <p:nvPicPr>
          <p:cNvPr id="4" name="Content Placeholder 4" descr="A circular object with a circular pattern&#10;&#10;Description automatically generated with medium confidence">
            <a:extLst>
              <a:ext uri="{FF2B5EF4-FFF2-40B4-BE49-F238E27FC236}">
                <a16:creationId xmlns:a16="http://schemas.microsoft.com/office/drawing/2014/main" id="{916B29B8-CEF1-A3D6-7427-C312BF9FD3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998" y="2175711"/>
            <a:ext cx="4022828" cy="405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550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54BC4A-7F01-72C7-EB20-187C9953F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lue&#10;&#10;Description automatically generated">
            <a:extLst>
              <a:ext uri="{FF2B5EF4-FFF2-40B4-BE49-F238E27FC236}">
                <a16:creationId xmlns:a16="http://schemas.microsoft.com/office/drawing/2014/main" id="{8B331356-B7D2-D26E-7501-B8345A2749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5" b="11289"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08262534-AF19-4AC4-B2E7-DAEAA5A6D1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346153-661D-8309-EE48-27FEDF1C2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0" y="3817791"/>
            <a:ext cx="3852041" cy="683285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tx2"/>
                </a:solidFill>
              </a:rPr>
              <a:t>Thank you for your attention!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A7A8A5-6BDD-7A2F-61DF-742D41316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4A92C729-97C7-5494-62B0-E7B7E9CBC4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050" y="5413497"/>
            <a:ext cx="1266063" cy="12555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AB24AC2-EB5B-C1A9-1187-C50315A91273}"/>
              </a:ext>
            </a:extLst>
          </p:cNvPr>
          <p:cNvSpPr/>
          <p:nvPr/>
        </p:nvSpPr>
        <p:spPr>
          <a:xfrm>
            <a:off x="9424255" y="5090443"/>
            <a:ext cx="1095375" cy="66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98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BBBB8D79-0658-1181-0A63-A0EDC7B9D2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3DFDDF3D-96FD-521A-20A9-8DD104FC8D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2E312F42-B6F3-45CD-E44F-B8FE922E1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7EFFCB16-83E3-FEA2-05B4-4950E51E70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695E4476-04CC-4F2D-41E3-3723C9E81B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AC0FF30D-AB73-D88C-C08F-F5058E940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31A39B12-A715-7028-9397-47F67197BF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DABDDF56-2DFB-747B-8A5F-29678DB58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396AA643-6BAE-10D5-058B-FF08E66F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42FB5F02-0CE6-39BD-4A1C-7106C197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518A30FF-0F9C-EC60-4049-1D267E69A7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75CDBB5C-0CE5-2834-F3DE-D94F54F50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E80A84B0-D77B-DCC9-27F1-A357239E81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DA333EF4-4973-0C9E-C112-A29E1929F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A26B8183-8339-BAFF-773B-A4B3300369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F8838950-5FD2-4C09-0926-6810045BC2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E4402151-2E78-B754-9567-8FC6F09C4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065861DE-A230-D7F0-786B-6044FBB0A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60D7E2CB-6866-7C95-5107-81D99716E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70656E89-D4EF-81A1-8948-05BF33CF2E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3F07ED22-4379-A747-B671-2DA24E2456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77EF891F-E8E7-07EB-4D40-44C72F6A8A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9719CB9B-B7E9-BAA5-AA77-EFC6A3D34D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1349" y="104105"/>
            <a:ext cx="11167447" cy="1944409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CD5772-7595-FFCB-75BA-72C9EB441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341" y="796719"/>
            <a:ext cx="128016" cy="6552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2063858-8966-C2D6-E35C-8100ABD4B7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72961" y="1062710"/>
            <a:ext cx="1361568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CE890E-589E-4E06-9114-854AE25E6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65" y="104105"/>
            <a:ext cx="4036949" cy="1956115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Superconductors Quench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A40D6FD-6857-8C54-58D1-9CF23B49FF66}"/>
              </a:ext>
            </a:extLst>
          </p:cNvPr>
          <p:cNvSpPr txBox="1"/>
          <p:nvPr/>
        </p:nvSpPr>
        <p:spPr>
          <a:xfrm>
            <a:off x="4762889" y="249506"/>
            <a:ext cx="6931769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GB" dirty="0" err="1">
                <a:solidFill>
                  <a:schemeClr val="bg1"/>
                </a:solidFill>
              </a:rPr>
              <a:t>uperconductive</a:t>
            </a:r>
            <a:r>
              <a:rPr lang="en-GB" dirty="0">
                <a:solidFill>
                  <a:schemeClr val="bg1"/>
                </a:solidFill>
              </a:rPr>
              <a:t> materials are </a:t>
            </a:r>
            <a:r>
              <a:rPr lang="en-GB" dirty="0" err="1">
                <a:solidFill>
                  <a:schemeClr val="bg1"/>
                </a:solidFill>
              </a:rPr>
              <a:t>NbTi</a:t>
            </a:r>
            <a:r>
              <a:rPr lang="en-GB" dirty="0">
                <a:solidFill>
                  <a:schemeClr val="bg1"/>
                </a:solidFill>
              </a:rPr>
              <a:t> , Nb</a:t>
            </a:r>
            <a:r>
              <a:rPr lang="en-GB" baseline="-25000" dirty="0">
                <a:solidFill>
                  <a:schemeClr val="bg1"/>
                </a:solidFill>
              </a:rPr>
              <a:t>3</a:t>
            </a:r>
            <a:r>
              <a:rPr lang="en-GB" dirty="0">
                <a:solidFill>
                  <a:schemeClr val="bg1"/>
                </a:solidFill>
              </a:rPr>
              <a:t>Sn and MgB</a:t>
            </a:r>
            <a:r>
              <a:rPr lang="en-GB" baseline="-25000" dirty="0">
                <a:solidFill>
                  <a:schemeClr val="bg1"/>
                </a:solidFill>
              </a:rPr>
              <a:t>2 </a:t>
            </a:r>
            <a:r>
              <a:rPr lang="en-GB" dirty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Critical point in temperature, current density and magnetic field.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Combining </a:t>
            </a:r>
            <a:r>
              <a:rPr lang="en-GB">
                <a:solidFill>
                  <a:schemeClr val="bg1"/>
                </a:solidFill>
              </a:rPr>
              <a:t>the functions </a:t>
            </a:r>
            <a:r>
              <a:rPr lang="en-GB" dirty="0">
                <a:solidFill>
                  <a:schemeClr val="bg1"/>
                </a:solidFill>
              </a:rPr>
              <a:t>we obtain a critical surface.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What does it mean to train the magnet?</a:t>
            </a:r>
          </a:p>
        </p:txBody>
      </p:sp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0D8E3A76-D24B-DB79-540F-5CD580DA92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634" y="1244978"/>
            <a:ext cx="774178" cy="774178"/>
          </a:xfrm>
          <a:prstGeom prst="rect">
            <a:avLst/>
          </a:prstGeom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69A38562-E248-D4EC-3DBA-296B5D0F4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116" y="2289470"/>
            <a:ext cx="3511323" cy="333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temperature dependence of resistivity">
            <a:extLst>
              <a:ext uri="{FF2B5EF4-FFF2-40B4-BE49-F238E27FC236}">
                <a16:creationId xmlns:a16="http://schemas.microsoft.com/office/drawing/2014/main" id="{87F8A078-7258-26D7-726B-FEE4D6C7E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9" y="2289470"/>
            <a:ext cx="3567915" cy="261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DB0EFE-6E65-9CFF-9E87-037F840935AC}"/>
              </a:ext>
            </a:extLst>
          </p:cNvPr>
          <p:cNvSpPr txBox="1"/>
          <p:nvPr/>
        </p:nvSpPr>
        <p:spPr>
          <a:xfrm>
            <a:off x="620484" y="5064423"/>
            <a:ext cx="34925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GB" sz="800" dirty="0">
                <a:effectLst/>
              </a:rPr>
              <a:t>A. Osama, A. Kamel, Abdelrahman Hesham, Z. </a:t>
            </a:r>
            <a:r>
              <a:rPr lang="en-GB" sz="800" dirty="0" err="1">
                <a:effectLst/>
              </a:rPr>
              <a:t>Elbouriny</a:t>
            </a:r>
            <a:r>
              <a:rPr lang="en-GB" sz="800" dirty="0">
                <a:effectLst/>
              </a:rPr>
              <a:t>, Z. Amr, and M. Ahmed, “A Review On Superconducting Materials and Their Applications,” 2022, </a:t>
            </a:r>
            <a:r>
              <a:rPr lang="en-GB" sz="800" dirty="0" err="1">
                <a:effectLst/>
              </a:rPr>
              <a:t>doi</a:t>
            </a:r>
            <a:r>
              <a:rPr lang="en-GB" sz="800" dirty="0">
                <a:effectLst/>
              </a:rPr>
              <a:t>: </a:t>
            </a:r>
            <a:r>
              <a:rPr lang="en-GB" sz="800" dirty="0"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10.13140/RG.2.2.13919.27040</a:t>
            </a:r>
            <a:r>
              <a:rPr lang="en-GB" sz="800" dirty="0">
                <a:effectLst/>
              </a:rPr>
              <a:t>.</a:t>
            </a:r>
          </a:p>
        </p:txBody>
      </p:sp>
      <p:pic>
        <p:nvPicPr>
          <p:cNvPr id="13" name="Picture 2" descr="Analyzing the LHC Magnet Quenches - IEEE Spectrum">
            <a:extLst>
              <a:ext uri="{FF2B5EF4-FFF2-40B4-BE49-F238E27FC236}">
                <a16:creationId xmlns:a16="http://schemas.microsoft.com/office/drawing/2014/main" id="{197C722E-685E-0618-A780-7B0651003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361" y="2261240"/>
            <a:ext cx="3361365" cy="152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51F036-E1BA-79CA-1E16-91C591750615}"/>
              </a:ext>
            </a:extLst>
          </p:cNvPr>
          <p:cNvSpPr txBox="1"/>
          <p:nvPr/>
        </p:nvSpPr>
        <p:spPr>
          <a:xfrm>
            <a:off x="4328319" y="5715040"/>
            <a:ext cx="37909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GB" sz="1000" dirty="0">
                <a:effectLst/>
              </a:rPr>
              <a:t>“Taking a closer look at LHC - Superconductivity in short.” Accessed: Sept. 09, 2025. [Online]. Available: </a:t>
            </a:r>
            <a:r>
              <a:rPr lang="en-GB" sz="1000" dirty="0"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https://www.lhc-closer.es/taking_a_closer_look_at_lhc/0.superconductivity_in_short</a:t>
            </a:r>
            <a:endParaRPr lang="en-GB" sz="1000" dirty="0">
              <a:effectLst/>
            </a:endParaRPr>
          </a:p>
        </p:txBody>
      </p:sp>
      <p:pic>
        <p:nvPicPr>
          <p:cNvPr id="2070" name="Picture 22" descr="A flexible cryostat for HL-LHC's new superconducting link">
            <a:extLst>
              <a:ext uri="{FF2B5EF4-FFF2-40B4-BE49-F238E27FC236}">
                <a16:creationId xmlns:a16="http://schemas.microsoft.com/office/drawing/2014/main" id="{8B5B374A-4AA2-F339-FCC0-66AF47636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293" y="4090514"/>
            <a:ext cx="3361365" cy="224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24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3926793-5E56-D6A3-879D-C310D56FD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3" name="Rectangle 3082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85" name="Group 3084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3086" name="Freeform: Shape 3085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3087" name="Freeform: Shape 3086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3088" name="Freeform: Shape 3087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3089" name="Freeform: Shape 3088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91" name="Group 3090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3092" name="Freeform: Shape 3091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3" name="Freeform: Shape 3092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4" name="Freeform: Shape 3093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5" name="Freeform: Shape 3094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923DE0D-AE47-5E30-8469-D46483F9E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594311"/>
            <a:ext cx="5786628" cy="6282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How to protect the magnet?</a:t>
            </a:r>
          </a:p>
        </p:txBody>
      </p:sp>
      <p:pic>
        <p:nvPicPr>
          <p:cNvPr id="3078" name="Picture 6" descr="CERN Reveals Plans for Particle Collider Four Times Larger Than LHC |  Extremetech">
            <a:extLst>
              <a:ext uri="{FF2B5EF4-FFF2-40B4-BE49-F238E27FC236}">
                <a16:creationId xmlns:a16="http://schemas.microsoft.com/office/drawing/2014/main" id="{E29C7214-B734-3610-1B2C-303D5076F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9125" y="1676280"/>
            <a:ext cx="7762875" cy="518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78831FC-0977-97E7-6BD1-69902E732DBB}"/>
              </a:ext>
            </a:extLst>
          </p:cNvPr>
          <p:cNvSpPr txBox="1"/>
          <p:nvPr/>
        </p:nvSpPr>
        <p:spPr>
          <a:xfrm>
            <a:off x="678108" y="4363365"/>
            <a:ext cx="3475699" cy="233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57150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chemeClr val="accent1"/>
                </a:solidFill>
              </a:rPr>
              <a:t>Protection Techniques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Energy Extraction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Energy Injection</a:t>
            </a:r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72DB2A40-4D71-CA0F-CF84-398C96EB6E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727" y="3863170"/>
            <a:ext cx="1996361" cy="19963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6D9FAF-2418-D278-D4C7-DA30AE0A3FA8}"/>
              </a:ext>
            </a:extLst>
          </p:cNvPr>
          <p:cNvSpPr txBox="1"/>
          <p:nvPr/>
        </p:nvSpPr>
        <p:spPr>
          <a:xfrm>
            <a:off x="628078" y="1609442"/>
            <a:ext cx="3856171" cy="27539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Detect a quench in the magnet.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Uniformly heat up the magnet.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Bypass majority of electrical current.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Decrease the energy stored in the magnetic field of the inductor.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Spread the energy losses across the whole superconductor.</a:t>
            </a:r>
          </a:p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React fast.</a:t>
            </a:r>
          </a:p>
        </p:txBody>
      </p:sp>
    </p:spTree>
    <p:extLst>
      <p:ext uri="{BB962C8B-B14F-4D97-AF65-F5344CB8AC3E}">
        <p14:creationId xmlns:p14="http://schemas.microsoft.com/office/powerpoint/2010/main" val="692813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7B2858-5116-CD3D-3404-22E233E4F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997B6F57-8307-569E-2215-900DD44A7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5CCDAF94-2A60-7E63-F758-485A85DEE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01F7B845-E92E-217D-190B-7A95B3BB1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B71813CD-8850-94D4-21A4-34217E7FF6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7A02DD25-7D36-6D85-04B6-E417F325D8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F311EE98-6083-0076-79BA-AB5483168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28422DDF-78C8-B23D-94BA-42B90024BF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2A729B32-2017-CC99-3BCB-B89963B075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4C6C377F-663B-67D6-635C-FF053C8A1F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70D3C3C9-AC7E-4159-E8B3-15A67BF6F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FE2FBBA7-782A-187E-A1B1-FB4FC0D88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326E1C2F-9724-DEF8-3FBC-0FFC1D3A7E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28809A7B-1A09-C0CF-AE03-E50BA6B90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0D06DEAA-56B4-3BEC-E525-00ED1A627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07AB01C8-E12A-CFB6-C01C-BFBE52CF69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EA671250-8095-1501-79C8-9D679C0850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837C497E-9EAF-0455-2EBB-A0CC8815D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A8D4700C-6A97-9310-2A8D-5189F51447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8650580B-2941-EF2B-9E4A-BDCD160BAC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2E8F3946-B9CF-8455-B36F-A43024288E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83A039C0-DCFE-11E6-99E8-163F2DE1E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A8048BF4-91EC-335F-59F3-5F09232E2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FD71510-5A24-B796-C46E-4FA29242D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1349" y="104105"/>
            <a:ext cx="11167447" cy="1944409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4899F73-4C49-B225-60DD-30575ADF1C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341" y="796719"/>
            <a:ext cx="128016" cy="6552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A23B24-E042-322E-1167-1E7CF74752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72961" y="1062710"/>
            <a:ext cx="1361568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49C0BB-B23D-8B2C-D14D-29A455E18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65" y="104105"/>
            <a:ext cx="4036949" cy="1956115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Energy Extraction Basics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652C089-2880-EBCF-3D3F-55332E438DA6}"/>
              </a:ext>
            </a:extLst>
          </p:cNvPr>
          <p:cNvSpPr txBox="1"/>
          <p:nvPr/>
        </p:nvSpPr>
        <p:spPr>
          <a:xfrm>
            <a:off x="4762889" y="410718"/>
            <a:ext cx="6931769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Superconducting magnet circuits store energy in their magnetic field.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Energy extraction system extracts the energy from the inductor into the dump resistor.</a:t>
            </a:r>
          </a:p>
        </p:txBody>
      </p:sp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6981F072-CDC0-F517-2A5C-8EE8A303C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634" y="1244978"/>
            <a:ext cx="774178" cy="774178"/>
          </a:xfrm>
          <a:prstGeom prst="rect">
            <a:avLst/>
          </a:prstGeom>
        </p:spPr>
      </p:pic>
      <p:pic>
        <p:nvPicPr>
          <p:cNvPr id="3" name="Picture 10">
            <a:extLst>
              <a:ext uri="{FF2B5EF4-FFF2-40B4-BE49-F238E27FC236}">
                <a16:creationId xmlns:a16="http://schemas.microsoft.com/office/drawing/2014/main" id="{6440A9AF-9508-5468-9D2C-4E0EE5ED1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9" y="2916709"/>
            <a:ext cx="7052662" cy="276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machine in a factory&#10;&#10;AI-generated content may be incorrect.">
            <a:extLst>
              <a:ext uri="{FF2B5EF4-FFF2-40B4-BE49-F238E27FC236}">
                <a16:creationId xmlns:a16="http://schemas.microsoft.com/office/drawing/2014/main" id="{E35E6924-F3BD-3C6B-ECA0-69A9770920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19" y="2762251"/>
            <a:ext cx="3461587" cy="310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30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7290B8E3-2DBC-8463-CF98-7483869318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247965E9-EBA4-8310-468B-1EAED47CC2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E742DE0C-7930-582D-492D-4B0867AB90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DECD2C57-37F9-3C8A-DB8A-20F53BA380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EC9DCBAA-67D2-FBFF-2C83-A75B0A73E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76B58629-A09F-3F0F-9E92-7EFF55E10E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181E48F1-A75D-B6F9-3B9C-F7CAF59D51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11">
              <a:extLst>
                <a:ext uri="{FF2B5EF4-FFF2-40B4-BE49-F238E27FC236}">
                  <a16:creationId xmlns:a16="http://schemas.microsoft.com/office/drawing/2014/main" id="{883FCC3C-CB5E-FCE6-F39F-FC5C46FD4C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12">
              <a:extLst>
                <a:ext uri="{FF2B5EF4-FFF2-40B4-BE49-F238E27FC236}">
                  <a16:creationId xmlns:a16="http://schemas.microsoft.com/office/drawing/2014/main" id="{BEA74B4B-B8F2-C77A-94C0-77F4ADBA6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13">
              <a:extLst>
                <a:ext uri="{FF2B5EF4-FFF2-40B4-BE49-F238E27FC236}">
                  <a16:creationId xmlns:a16="http://schemas.microsoft.com/office/drawing/2014/main" id="{B528CF78-13B5-FD1B-2208-6BA8A1BD59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14">
              <a:extLst>
                <a:ext uri="{FF2B5EF4-FFF2-40B4-BE49-F238E27FC236}">
                  <a16:creationId xmlns:a16="http://schemas.microsoft.com/office/drawing/2014/main" id="{99129772-31FA-B034-24F4-A226BCB862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15">
              <a:extLst>
                <a:ext uri="{FF2B5EF4-FFF2-40B4-BE49-F238E27FC236}">
                  <a16:creationId xmlns:a16="http://schemas.microsoft.com/office/drawing/2014/main" id="{6BC09B08-A52A-E572-1A8F-B0C64AE357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16">
              <a:extLst>
                <a:ext uri="{FF2B5EF4-FFF2-40B4-BE49-F238E27FC236}">
                  <a16:creationId xmlns:a16="http://schemas.microsoft.com/office/drawing/2014/main" id="{B4618948-98A8-890D-B11F-78CD8A0A0A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17">
              <a:extLst>
                <a:ext uri="{FF2B5EF4-FFF2-40B4-BE49-F238E27FC236}">
                  <a16:creationId xmlns:a16="http://schemas.microsoft.com/office/drawing/2014/main" id="{D11FB789-8EC6-690A-108E-E8740D27E0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18">
              <a:extLst>
                <a:ext uri="{FF2B5EF4-FFF2-40B4-BE49-F238E27FC236}">
                  <a16:creationId xmlns:a16="http://schemas.microsoft.com/office/drawing/2014/main" id="{A663D7EE-478C-5528-AF25-5668BC2B4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19">
              <a:extLst>
                <a:ext uri="{FF2B5EF4-FFF2-40B4-BE49-F238E27FC236}">
                  <a16:creationId xmlns:a16="http://schemas.microsoft.com/office/drawing/2014/main" id="{EC38D6D8-2EC2-7926-3889-892784BC09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79580214-A96B-851C-04DD-C47D8BD30B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AB4D5C7B-0181-DF30-9133-E875C5AB99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22">
              <a:extLst>
                <a:ext uri="{FF2B5EF4-FFF2-40B4-BE49-F238E27FC236}">
                  <a16:creationId xmlns:a16="http://schemas.microsoft.com/office/drawing/2014/main" id="{A824C775-3047-31D9-FA08-BC78D9BC4E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23">
              <a:extLst>
                <a:ext uri="{FF2B5EF4-FFF2-40B4-BE49-F238E27FC236}">
                  <a16:creationId xmlns:a16="http://schemas.microsoft.com/office/drawing/2014/main" id="{8C31F250-1FA0-AE51-DC30-E41BEE8E61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24">
              <a:extLst>
                <a:ext uri="{FF2B5EF4-FFF2-40B4-BE49-F238E27FC236}">
                  <a16:creationId xmlns:a16="http://schemas.microsoft.com/office/drawing/2014/main" id="{F76A5FA1-152F-BC31-BEE9-3433AD39AF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917D69FA-5405-9934-F71E-5D49DEE99A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2DDE3054-7688-403A-8800-8FA4F1B549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C938212-FA12-4FF1-87C8-ACDE99D06F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928688-9EEA-6AB9-AE6B-3B174EB0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156" y="4480243"/>
            <a:ext cx="3425654" cy="164592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Energy Extraction Systems</a:t>
            </a:r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29" name="Picture 28" descr="A close-up of a machine&#10;&#10;Description automatically generated">
            <a:extLst>
              <a:ext uri="{FF2B5EF4-FFF2-40B4-BE49-F238E27FC236}">
                <a16:creationId xmlns:a16="http://schemas.microsoft.com/office/drawing/2014/main" id="{A223341D-1A24-BA53-AD08-D30333E4E6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76" r="1" b="37091"/>
          <a:stretch/>
        </p:blipFill>
        <p:spPr>
          <a:xfrm>
            <a:off x="4214372" y="357270"/>
            <a:ext cx="3584448" cy="3639935"/>
          </a:xfrm>
          <a:prstGeom prst="rect">
            <a:avLst/>
          </a:prstGeom>
        </p:spPr>
      </p:pic>
      <p:pic>
        <p:nvPicPr>
          <p:cNvPr id="31" name="Picture 30" descr="A machine with red parts&#10;&#10;Description automatically generated with medium confidence">
            <a:extLst>
              <a:ext uri="{FF2B5EF4-FFF2-40B4-BE49-F238E27FC236}">
                <a16:creationId xmlns:a16="http://schemas.microsoft.com/office/drawing/2014/main" id="{6BB4C82D-9784-CB15-6D1C-3910A9F6CE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08" r="2" b="9390"/>
          <a:stretch/>
        </p:blipFill>
        <p:spPr>
          <a:xfrm>
            <a:off x="8137415" y="365759"/>
            <a:ext cx="3584448" cy="3639312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369F152D-E540-4B48-BA11-2ADF043C6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C059F7E-04C4-4C46-9B3E-E5CE267E34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285950" y="5202619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DAD82-FE6D-FDA0-F406-3BE14B537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9276" y="4204619"/>
            <a:ext cx="7356476" cy="2061202"/>
          </a:xfrm>
        </p:spPr>
        <p:txBody>
          <a:bodyPr anchor="ctr"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GB" sz="1800" dirty="0">
                <a:solidFill>
                  <a:schemeClr val="bg1"/>
                </a:solidFill>
              </a:rPr>
              <a:t>Vacuum  2kA/600A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GB" sz="1800" dirty="0">
                <a:solidFill>
                  <a:schemeClr val="bg1"/>
                </a:solidFill>
              </a:rPr>
              <a:t> Contactors 600 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GB" sz="1800" dirty="0">
                <a:solidFill>
                  <a:schemeClr val="bg1"/>
                </a:solidFill>
              </a:rPr>
              <a:t>13kA Electro-Mechanical Circuit Breakers. </a:t>
            </a:r>
            <a:endParaRPr lang="en-GB" sz="1800" dirty="0"/>
          </a:p>
        </p:txBody>
      </p:sp>
      <p:pic>
        <p:nvPicPr>
          <p:cNvPr id="33" name="Picture 32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17DCA5E5-0240-A3F5-242A-08000BD6DD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4" t="56669" r="274" b="7021"/>
          <a:stretch/>
        </p:blipFill>
        <p:spPr>
          <a:xfrm>
            <a:off x="689375" y="398314"/>
            <a:ext cx="3186403" cy="3606757"/>
          </a:xfrm>
          <a:prstGeom prst="rect">
            <a:avLst/>
          </a:prstGeom>
        </p:spPr>
      </p:pic>
      <p:pic>
        <p:nvPicPr>
          <p:cNvPr id="69" name="Picture 68" descr="A logo with white text&#10;&#10;Description automatically generated">
            <a:extLst>
              <a:ext uri="{FF2B5EF4-FFF2-40B4-BE49-F238E27FC236}">
                <a16:creationId xmlns:a16="http://schemas.microsoft.com/office/drawing/2014/main" id="{54862399-3A41-172C-1523-38AAFA544B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497" y="5591216"/>
            <a:ext cx="674605" cy="67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262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A machine with sparks coming out of it&#10;&#10;Description automatically generated">
            <a:extLst>
              <a:ext uri="{FF2B5EF4-FFF2-40B4-BE49-F238E27FC236}">
                <a16:creationId xmlns:a16="http://schemas.microsoft.com/office/drawing/2014/main" id="{C878B5DC-81E0-6D0F-9335-D373BB460A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1" b="4006"/>
          <a:stretch>
            <a:fillRect/>
          </a:stretch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D706CF-65A9-DE40-F12B-834C01935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590" y="989977"/>
            <a:ext cx="5689957" cy="35692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Opening of the 13 kA Circuit Breaker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84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17AABC-9EFE-B656-EA41-22D22DC8B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61293230-B0F6-45B1-96D1-13D18E242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F1E8018D-D29A-4B9D-BF9C-9F4D7BA12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1ABFBC-2CDA-2716-F18C-4EE5F8720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84450"/>
            <a:ext cx="4215063" cy="23987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Energy Injection Basics</a:t>
            </a:r>
          </a:p>
        </p:txBody>
      </p:sp>
      <p:pic>
        <p:nvPicPr>
          <p:cNvPr id="9" name="Picture 8" descr="A row of black metal boxes with buttons and switches&#10;&#10;Description automatically generated">
            <a:extLst>
              <a:ext uri="{FF2B5EF4-FFF2-40B4-BE49-F238E27FC236}">
                <a16:creationId xmlns:a16="http://schemas.microsoft.com/office/drawing/2014/main" id="{98276124-E0D9-FF3A-C7B8-E6E6C3E0BFF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65" y="0"/>
            <a:ext cx="2333729" cy="3382217"/>
          </a:xfrm>
          <a:prstGeom prst="rect">
            <a:avLst/>
          </a:prstGeom>
        </p:spPr>
      </p:pic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70AC9F25-3625-6974-C7EB-D834C2C7B3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652" y="682990"/>
            <a:ext cx="2242105" cy="22421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EFF87B-10A8-8F44-AFC9-925E69798D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1364" y="52832"/>
            <a:ext cx="3383797" cy="2825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3239BA-2ED5-DF4C-3B15-B4B188E23B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28221" y="630741"/>
            <a:ext cx="4016597" cy="2199086"/>
          </a:xfrm>
          <a:prstGeom prst="rect">
            <a:avLst/>
          </a:prstGeom>
          <a:noFill/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C981D65-7602-15CC-2234-C2987E301B00}"/>
              </a:ext>
            </a:extLst>
          </p:cNvPr>
          <p:cNvSpPr txBox="1"/>
          <p:nvPr/>
        </p:nvSpPr>
        <p:spPr>
          <a:xfrm>
            <a:off x="5639706" y="3884449"/>
            <a:ext cx="5714093" cy="2398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Quench Heaters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CLIQ (Coupling Loss Induced Quench)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Injection has an effect when used Cold Bypass Diodes.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024591-314E-D64D-B82E-3CFFA98E25A8}"/>
              </a:ext>
            </a:extLst>
          </p:cNvPr>
          <p:cNvSpPr txBox="1"/>
          <p:nvPr/>
        </p:nvSpPr>
        <p:spPr>
          <a:xfrm>
            <a:off x="3631408" y="2973550"/>
            <a:ext cx="35991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“CLIQ – Coupling-Loss Induced Quench System for Protecting Superconducting Magnets - CERN Document Server.” Accessed: Sept. 10, 2025. [Online]. Available: </a:t>
            </a:r>
            <a:r>
              <a:rPr lang="en-GB" sz="8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https://cds.cern.ch/record/1695142?ln=en</a:t>
            </a:r>
            <a:endParaRPr lang="en-GB" sz="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9645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C9132A-C665-3DAA-D5CF-3193A54772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799B215E-4660-95C5-1BFB-093621149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137E1C9C-469C-264B-AAA4-8C653BCCD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22C0FDE7-F773-E4A0-DA8D-DF9B9CB8E0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7CCD53F7-84AF-1FBE-6758-18A08F1489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A5478C15-E345-43B3-4782-711F2786DA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89410390-C3F4-05AF-CFEE-67650AFF6D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72F46928-CD0B-FF57-45A3-2AE0345BEC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11">
              <a:extLst>
                <a:ext uri="{FF2B5EF4-FFF2-40B4-BE49-F238E27FC236}">
                  <a16:creationId xmlns:a16="http://schemas.microsoft.com/office/drawing/2014/main" id="{5F2E2D6F-02E0-D1DA-B78D-E1F11DE3C8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12">
              <a:extLst>
                <a:ext uri="{FF2B5EF4-FFF2-40B4-BE49-F238E27FC236}">
                  <a16:creationId xmlns:a16="http://schemas.microsoft.com/office/drawing/2014/main" id="{14DA3A07-FB6C-EDC8-E0C8-E3DACDFAA6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13">
              <a:extLst>
                <a:ext uri="{FF2B5EF4-FFF2-40B4-BE49-F238E27FC236}">
                  <a16:creationId xmlns:a16="http://schemas.microsoft.com/office/drawing/2014/main" id="{29805CCB-D4E0-EFE4-69F0-CC38B85F36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14">
              <a:extLst>
                <a:ext uri="{FF2B5EF4-FFF2-40B4-BE49-F238E27FC236}">
                  <a16:creationId xmlns:a16="http://schemas.microsoft.com/office/drawing/2014/main" id="{FB65A2E1-109E-EE45-05BF-661F5F6205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15">
              <a:extLst>
                <a:ext uri="{FF2B5EF4-FFF2-40B4-BE49-F238E27FC236}">
                  <a16:creationId xmlns:a16="http://schemas.microsoft.com/office/drawing/2014/main" id="{1D1705F2-5CCA-A7DC-61AE-F064B4A07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16">
              <a:extLst>
                <a:ext uri="{FF2B5EF4-FFF2-40B4-BE49-F238E27FC236}">
                  <a16:creationId xmlns:a16="http://schemas.microsoft.com/office/drawing/2014/main" id="{F22B4E8A-3415-B4DD-377A-F07CDE2A93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17">
              <a:extLst>
                <a:ext uri="{FF2B5EF4-FFF2-40B4-BE49-F238E27FC236}">
                  <a16:creationId xmlns:a16="http://schemas.microsoft.com/office/drawing/2014/main" id="{52FFB3BE-9811-D318-E289-C68E5F5BA8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18">
              <a:extLst>
                <a:ext uri="{FF2B5EF4-FFF2-40B4-BE49-F238E27FC236}">
                  <a16:creationId xmlns:a16="http://schemas.microsoft.com/office/drawing/2014/main" id="{8DC4A787-CFAA-F1D1-50C7-0EDDF86F8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19">
              <a:extLst>
                <a:ext uri="{FF2B5EF4-FFF2-40B4-BE49-F238E27FC236}">
                  <a16:creationId xmlns:a16="http://schemas.microsoft.com/office/drawing/2014/main" id="{E0060B95-5533-B270-2412-F5EFA3FECB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FFA14826-043A-AA8F-DDF8-0005C4B533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3B4214A5-0F63-09B2-5F4B-3D59858806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22">
              <a:extLst>
                <a:ext uri="{FF2B5EF4-FFF2-40B4-BE49-F238E27FC236}">
                  <a16:creationId xmlns:a16="http://schemas.microsoft.com/office/drawing/2014/main" id="{0E6DA992-4D61-39A6-5A4F-69EC2DE8F5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23">
              <a:extLst>
                <a:ext uri="{FF2B5EF4-FFF2-40B4-BE49-F238E27FC236}">
                  <a16:creationId xmlns:a16="http://schemas.microsoft.com/office/drawing/2014/main" id="{72B806F6-7B9B-3D27-177C-9FD0BC691D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24">
              <a:extLst>
                <a:ext uri="{FF2B5EF4-FFF2-40B4-BE49-F238E27FC236}">
                  <a16:creationId xmlns:a16="http://schemas.microsoft.com/office/drawing/2014/main" id="{32E32B77-0B8B-5851-0F69-5724FB5745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F8940E31-8913-5F6B-657B-85406815D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6CADC7D3-9BCD-C579-501D-F3809BC30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38BB97A-C0F6-A204-E2B6-6D9D6E111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E238F8-5267-70F9-E7E2-2F643AE6C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156" y="4480243"/>
            <a:ext cx="3425654" cy="164592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Energy Injection Systems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E193F5A-4DAD-BAEF-8B5A-AF227398BF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6E5650B-5383-4CC5-1709-A4371E4BCD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285950" y="5202619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6F6A1-A2BF-03A3-ACAC-F63AD0D2E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9276" y="4204619"/>
            <a:ext cx="7356476" cy="2061202"/>
          </a:xfrm>
        </p:spPr>
        <p:txBody>
          <a:bodyPr anchor="ctr"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GB" sz="1800" dirty="0">
                <a:solidFill>
                  <a:schemeClr val="bg1"/>
                </a:solidFill>
              </a:rPr>
              <a:t>CLIQ (Coupling Loss Induced Quench)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GB" sz="1800" dirty="0">
                <a:solidFill>
                  <a:schemeClr val="bg1"/>
                </a:solidFill>
              </a:rPr>
              <a:t> Quench Heaters</a:t>
            </a:r>
          </a:p>
        </p:txBody>
      </p:sp>
      <p:pic>
        <p:nvPicPr>
          <p:cNvPr id="69" name="Picture 68" descr="A logo with white text&#10;&#10;Description automatically generated">
            <a:extLst>
              <a:ext uri="{FF2B5EF4-FFF2-40B4-BE49-F238E27FC236}">
                <a16:creationId xmlns:a16="http://schemas.microsoft.com/office/drawing/2014/main" id="{BCC385F4-1275-80A4-D336-5B09005D47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497" y="5591216"/>
            <a:ext cx="674605" cy="674605"/>
          </a:xfrm>
          <a:prstGeom prst="rect">
            <a:avLst/>
          </a:prstGeom>
        </p:spPr>
      </p:pic>
      <p:pic>
        <p:nvPicPr>
          <p:cNvPr id="7" name="Picture 6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04BF9420-0589-5400-C04B-E2FD98D90CB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35" y="304580"/>
            <a:ext cx="3308415" cy="378565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A machine with a yellow frame&#10;&#10;Description automatically generated with medium confidence">
            <a:extLst>
              <a:ext uri="{FF2B5EF4-FFF2-40B4-BE49-F238E27FC236}">
                <a16:creationId xmlns:a16="http://schemas.microsoft.com/office/drawing/2014/main" id="{E3286868-8672-1926-76F1-002CA8AB08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6488" y="385763"/>
            <a:ext cx="6656388" cy="365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01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B7B47D-F959-B9D2-0D44-81284793C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6" name="Slide Background">
            <a:extLst>
              <a:ext uri="{FF2B5EF4-FFF2-40B4-BE49-F238E27FC236}">
                <a16:creationId xmlns:a16="http://schemas.microsoft.com/office/drawing/2014/main" id="{AF6CB648-9554-488A-B457-99CAAD1DA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8" name="Rectangle 87">
            <a:extLst>
              <a:ext uri="{FF2B5EF4-FFF2-40B4-BE49-F238E27FC236}">
                <a16:creationId xmlns:a16="http://schemas.microsoft.com/office/drawing/2014/main" id="{477B3D0A-9C0E-8E65-3091-732A717D3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1" cy="1696413"/>
          </a:xfrm>
          <a:prstGeom prst="rect">
            <a:avLst/>
          </a:prstGeom>
          <a:ln>
            <a:noFill/>
          </a:ln>
          <a:effectLst>
            <a:outerShdw blurRad="304800" dist="114300" dir="5460000" sx="92000" sy="92000" algn="t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606489-D055-907D-17A6-6F53A30ED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234057"/>
            <a:ext cx="10124189" cy="12282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Universal Control Electronics (HL-LHC Upgrade)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9ADD41-CC41-7749-BD82-21AB67F72AF3}"/>
              </a:ext>
            </a:extLst>
          </p:cNvPr>
          <p:cNvSpPr txBox="1"/>
          <p:nvPr/>
        </p:nvSpPr>
        <p:spPr>
          <a:xfrm>
            <a:off x="758952" y="1930470"/>
            <a:ext cx="5337048" cy="21831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Universal to control all Energy Extraction Systems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Extreme Reliability for a Safety Critical System.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Annual Dose Rate 25 Gy/year.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Radiation Tolerant up to 500 Gy.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Commissioning starts in 2026.</a:t>
            </a:r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lang="en-US" sz="2000" dirty="0"/>
          </a:p>
        </p:txBody>
      </p:sp>
      <p:pic>
        <p:nvPicPr>
          <p:cNvPr id="20" name="Picture 19" descr="A computer hardwar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4E9C688A-C678-A74F-69D4-72CB5AEC1C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290" y="2047495"/>
            <a:ext cx="6998642" cy="2519509"/>
          </a:xfrm>
          <a:prstGeom prst="rect">
            <a:avLst/>
          </a:prstGeom>
        </p:spPr>
      </p:pic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18DB1F86-0CB1-A6BF-7A56-DF797277D5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067" y="4464673"/>
            <a:ext cx="1812662" cy="1812662"/>
          </a:xfrm>
          <a:prstGeom prst="rect">
            <a:avLst/>
          </a:prstGeom>
        </p:spPr>
      </p:pic>
      <p:pic>
        <p:nvPicPr>
          <p:cNvPr id="3" name="Picture 2" descr="A computer parts and components&#10;&#10;Description automatically generated with medium confidence">
            <a:extLst>
              <a:ext uri="{FF2B5EF4-FFF2-40B4-BE49-F238E27FC236}">
                <a16:creationId xmlns:a16="http://schemas.microsoft.com/office/drawing/2014/main" id="{DBFA01CA-5288-2710-3AB8-7D67E87451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600000">
            <a:off x="8678165" y="4567004"/>
            <a:ext cx="2745529" cy="2168967"/>
          </a:xfrm>
          <a:prstGeom prst="rect">
            <a:avLst/>
          </a:prstGeom>
        </p:spPr>
      </p:pic>
      <p:pic>
        <p:nvPicPr>
          <p:cNvPr id="1026" name="Picture 2" descr="CHARM Facility Test Area Radiation Field Description">
            <a:extLst>
              <a:ext uri="{FF2B5EF4-FFF2-40B4-BE49-F238E27FC236}">
                <a16:creationId xmlns:a16="http://schemas.microsoft.com/office/drawing/2014/main" id="{12583473-91CD-AB43-0720-B22212EB5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4411408"/>
            <a:ext cx="4167741" cy="244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070940-F185-0DAF-899C-C2EB72BD430A}"/>
              </a:ext>
            </a:extLst>
          </p:cNvPr>
          <p:cNvSpPr txBox="1"/>
          <p:nvPr/>
        </p:nvSpPr>
        <p:spPr>
          <a:xfrm>
            <a:off x="4241800" y="5054600"/>
            <a:ext cx="46757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CHARM Radiation Test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Proton beam from PS (Proton </a:t>
            </a:r>
            <a:r>
              <a:rPr lang="en-GB" dirty="0" err="1"/>
              <a:t>Synhrotron</a:t>
            </a:r>
            <a:r>
              <a:rPr lang="en-GB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Copper Target for Protons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Mixed Field (Protons, Neutrons, Muons,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Dose rate </a:t>
            </a:r>
            <a:r>
              <a:rPr lang="en-GB" dirty="0" err="1"/>
              <a:t>cca</a:t>
            </a:r>
            <a:r>
              <a:rPr lang="en-GB" dirty="0"/>
              <a:t>. 500 Gy per week.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7188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B0F0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3577</TotalTime>
  <Words>429</Words>
  <Application>Microsoft Office PowerPoint</Application>
  <PresentationFormat>Widescreen</PresentationFormat>
  <Paragraphs>57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Quench Protection Systems at LHC (Large Hardon Collider)</vt:lpstr>
      <vt:lpstr>Superconductors Quench</vt:lpstr>
      <vt:lpstr>How to protect the magnet?</vt:lpstr>
      <vt:lpstr>Energy Extraction Basics</vt:lpstr>
      <vt:lpstr>Energy Extraction Systems</vt:lpstr>
      <vt:lpstr>Opening of the 13 kA Circuit Breaker</vt:lpstr>
      <vt:lpstr>Energy Injection Basics</vt:lpstr>
      <vt:lpstr>Energy Injection Systems</vt:lpstr>
      <vt:lpstr>Universal Control Electronics (HL-LHC Upgrade)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Grigorov (mg5u18)</dc:creator>
  <cp:lastModifiedBy>Vasja Pirc</cp:lastModifiedBy>
  <cp:revision>182</cp:revision>
  <dcterms:created xsi:type="dcterms:W3CDTF">2025-01-16T15:14:12Z</dcterms:created>
  <dcterms:modified xsi:type="dcterms:W3CDTF">2025-09-10T08:39:16Z</dcterms:modified>
</cp:coreProperties>
</file>