
<file path=[Content_Types].xml><?xml version="1.0" encoding="utf-8"?>
<Types xmlns="http://schemas.openxmlformats.org/package/2006/content-types">
  <Default Extension="32E17C70" ContentType="image/png"/>
  <Default Extension="CAC14C10" ContentType="image/jpeg"/>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8">
  <p:sldMasterIdLst>
    <p:sldMasterId id="2147483660" r:id="rId1"/>
  </p:sldMasterIdLst>
  <p:notesMasterIdLst>
    <p:notesMasterId r:id="rId34"/>
  </p:notesMasterIdLst>
  <p:sldIdLst>
    <p:sldId id="257" r:id="rId2"/>
    <p:sldId id="256" r:id="rId3"/>
    <p:sldId id="1500" r:id="rId4"/>
    <p:sldId id="1505" r:id="rId5"/>
    <p:sldId id="1494" r:id="rId6"/>
    <p:sldId id="1509" r:id="rId7"/>
    <p:sldId id="1496" r:id="rId8"/>
    <p:sldId id="4650" r:id="rId9"/>
    <p:sldId id="1510" r:id="rId10"/>
    <p:sldId id="1508" r:id="rId11"/>
    <p:sldId id="4657" r:id="rId12"/>
    <p:sldId id="1489" r:id="rId13"/>
    <p:sldId id="4644" r:id="rId14"/>
    <p:sldId id="4651" r:id="rId15"/>
    <p:sldId id="4658" r:id="rId16"/>
    <p:sldId id="258" r:id="rId17"/>
    <p:sldId id="4652" r:id="rId18"/>
    <p:sldId id="1493" r:id="rId19"/>
    <p:sldId id="4655" r:id="rId20"/>
    <p:sldId id="4653" r:id="rId21"/>
    <p:sldId id="729" r:id="rId22"/>
    <p:sldId id="730" r:id="rId23"/>
    <p:sldId id="4656" r:id="rId24"/>
    <p:sldId id="570" r:id="rId25"/>
    <p:sldId id="1086" r:id="rId26"/>
    <p:sldId id="4648" r:id="rId27"/>
    <p:sldId id="1084" r:id="rId28"/>
    <p:sldId id="1502" r:id="rId29"/>
    <p:sldId id="1487" r:id="rId30"/>
    <p:sldId id="1044" r:id="rId31"/>
    <p:sldId id="1065" r:id="rId32"/>
    <p:sldId id="4654" r:id="rId33"/>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a:srgbClr val="0055A0"/>
    <a:srgbClr val="E35F32"/>
    <a:srgbClr val="73BDFF"/>
    <a:srgbClr val="F09E18"/>
    <a:srgbClr val="92D150"/>
    <a:srgbClr val="82AAFF"/>
    <a:srgbClr val="FFFFCC"/>
    <a:srgbClr val="000000"/>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366" autoAdjust="0"/>
  </p:normalViewPr>
  <p:slideViewPr>
    <p:cSldViewPr snapToGrid="0">
      <p:cViewPr varScale="1">
        <p:scale>
          <a:sx n="72" d="100"/>
          <a:sy n="72" d="100"/>
        </p:scale>
        <p:origin x="1104" y="64"/>
      </p:cViewPr>
      <p:guideLst/>
    </p:cSldViewPr>
  </p:slideViewPr>
  <p:outlineViewPr>
    <p:cViewPr>
      <p:scale>
        <a:sx n="33" d="100"/>
        <a:sy n="33" d="100"/>
      </p:scale>
      <p:origin x="0" y="-5224"/>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657DE3A9-4AB8-481F-8CEF-02B393435A39}" type="datetimeFigureOut">
              <a:rPr lang="en-US" smtClean="0"/>
              <a:t>10/10/2024</a:t>
            </a:fld>
            <a:endParaRPr lang="en-US"/>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18B47746-2A28-4EA8-8490-D2CA2645207B}" type="slidenum">
              <a:rPr lang="en-US" smtClean="0"/>
              <a:t>‹#›</a:t>
            </a:fld>
            <a:endParaRPr lang="en-US"/>
          </a:p>
        </p:txBody>
      </p:sp>
    </p:spTree>
    <p:extLst>
      <p:ext uri="{BB962C8B-B14F-4D97-AF65-F5344CB8AC3E}">
        <p14:creationId xmlns:p14="http://schemas.microsoft.com/office/powerpoint/2010/main" val="3723349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an outline, I will start with a brief introduction of the context of this work and give an update of the Wp3.1 technical scope related to the development of Cos theta 12T dipole . Then I will summarize the related achievements, agreements within the INFN – CERN collaboration with the updated deliverables of WP3.1. In the end I will present the deliverables and development plan focusing over 2024 2026 and summarise.</a:t>
            </a:r>
          </a:p>
        </p:txBody>
      </p:sp>
      <p:sp>
        <p:nvSpPr>
          <p:cNvPr id="4" name="Slide Number Placeholder 3"/>
          <p:cNvSpPr>
            <a:spLocks noGrp="1"/>
          </p:cNvSpPr>
          <p:nvPr>
            <p:ph type="sldNum" sz="quarter" idx="5"/>
          </p:nvPr>
        </p:nvSpPr>
        <p:spPr/>
        <p:txBody>
          <a:bodyPr/>
          <a:lstStyle/>
          <a:p>
            <a:fld id="{18B47746-2A28-4EA8-8490-D2CA2645207B}" type="slidenum">
              <a:rPr lang="en-US" smtClean="0"/>
              <a:t>3</a:t>
            </a:fld>
            <a:endParaRPr lang="en-US"/>
          </a:p>
        </p:txBody>
      </p:sp>
    </p:spTree>
    <p:extLst>
      <p:ext uri="{BB962C8B-B14F-4D97-AF65-F5344CB8AC3E}">
        <p14:creationId xmlns:p14="http://schemas.microsoft.com/office/powerpoint/2010/main" val="938867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906928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Gantt chart of the overall Falcon D project which foresees the 3 models from end 2026 to mid 2028. readiness of tooling is on critical path which should be anticipated thanks to strong collaboration with INFN ASG partners who developed and procured from initial CERN tooling concepts most </a:t>
            </a:r>
            <a:r>
              <a:rPr lang="en-US" dirty="0" err="1"/>
              <a:t>fhe</a:t>
            </a:r>
            <a:r>
              <a:rPr lang="en-US" dirty="0"/>
              <a:t> fabrication tools.</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25</a:t>
            </a:fld>
            <a:endParaRPr lang="en-US"/>
          </a:p>
        </p:txBody>
      </p:sp>
    </p:spTree>
    <p:extLst>
      <p:ext uri="{BB962C8B-B14F-4D97-AF65-F5344CB8AC3E}">
        <p14:creationId xmlns:p14="http://schemas.microsoft.com/office/powerpoint/2010/main" val="3306648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4</a:t>
            </a:fld>
            <a:endParaRPr lang="en-US"/>
          </a:p>
        </p:txBody>
      </p:sp>
    </p:spTree>
    <p:extLst>
      <p:ext uri="{BB962C8B-B14F-4D97-AF65-F5344CB8AC3E}">
        <p14:creationId xmlns:p14="http://schemas.microsoft.com/office/powerpoint/2010/main" val="3990952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HFM steering board, main guidelines of update 12T cos theta renamed as Falcon D program </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5</a:t>
            </a:fld>
            <a:endParaRPr lang="en-US"/>
          </a:p>
        </p:txBody>
      </p:sp>
    </p:spTree>
    <p:extLst>
      <p:ext uri="{BB962C8B-B14F-4D97-AF65-F5344CB8AC3E}">
        <p14:creationId xmlns:p14="http://schemas.microsoft.com/office/powerpoint/2010/main" val="4034971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strand 162/160 with 1 m diameter and 0.9 cu </a:t>
            </a:r>
            <a:r>
              <a:rPr lang="en-US" dirty="0" err="1"/>
              <a:t>ncu</a:t>
            </a:r>
            <a:r>
              <a:rPr lang="en-US" dirty="0"/>
              <a:t> ratio offering a design at 76 %ISS</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6</a:t>
            </a:fld>
            <a:endParaRPr lang="en-US"/>
          </a:p>
        </p:txBody>
      </p:sp>
    </p:spTree>
    <p:extLst>
      <p:ext uri="{BB962C8B-B14F-4D97-AF65-F5344CB8AC3E}">
        <p14:creationId xmlns:p14="http://schemas.microsoft.com/office/powerpoint/2010/main" val="321394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The magnet operation point at 12T in the bore must be less than  80% on the loadline at 1.9 K, which means around 5 K of temperature margin. The dipole must have an aperture of 50 mm in diameter and considering the strain sensitive characteristic of the Nb3Sn rutherford cables, the maximum stress on coil should be lower than 150 MPa, which is considered a threshold for critical current degradation.</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9</a:t>
            </a:fld>
            <a:endParaRPr lang="en-US"/>
          </a:p>
        </p:txBody>
      </p:sp>
    </p:spTree>
    <p:extLst>
      <p:ext uri="{BB962C8B-B14F-4D97-AF65-F5344CB8AC3E}">
        <p14:creationId xmlns:p14="http://schemas.microsoft.com/office/powerpoint/2010/main" val="1146775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Gradual approach </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12</a:t>
            </a:fld>
            <a:endParaRPr lang="en-US"/>
          </a:p>
        </p:txBody>
      </p:sp>
    </p:spTree>
    <p:extLst>
      <p:ext uri="{BB962C8B-B14F-4D97-AF65-F5344CB8AC3E}">
        <p14:creationId xmlns:p14="http://schemas.microsoft.com/office/powerpoint/2010/main" val="3059158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Development plan along time span 2024 to 2026 </a:t>
            </a:r>
          </a:p>
          <a:p>
            <a:endParaRPr lang="en-US" dirty="0"/>
          </a:p>
          <a:p>
            <a:r>
              <a:rPr lang="en-US" dirty="0"/>
              <a:t>Dummy winding trials start from mid 2025, followed by practice coils in end 2025 and the series coils from Q1 2026</a:t>
            </a:r>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13</a:t>
            </a:fld>
            <a:endParaRPr lang="en-US"/>
          </a:p>
        </p:txBody>
      </p:sp>
    </p:spTree>
    <p:extLst>
      <p:ext uri="{BB962C8B-B14F-4D97-AF65-F5344CB8AC3E}">
        <p14:creationId xmlns:p14="http://schemas.microsoft.com/office/powerpoint/2010/main" val="3242761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47746-2A28-4EA8-8490-D2CA2645207B}" type="slidenum">
              <a:rPr lang="en-US" smtClean="0"/>
              <a:t>14</a:t>
            </a:fld>
            <a:endParaRPr lang="en-US"/>
          </a:p>
        </p:txBody>
      </p:sp>
    </p:spTree>
    <p:extLst>
      <p:ext uri="{BB962C8B-B14F-4D97-AF65-F5344CB8AC3E}">
        <p14:creationId xmlns:p14="http://schemas.microsoft.com/office/powerpoint/2010/main" val="3565730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20153302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9144000" cy="6858000"/>
          </a:xfrm>
          <a:prstGeom prst="rect">
            <a:avLst/>
          </a:prstGeom>
        </p:spPr>
      </p:pic>
    </p:spTree>
    <p:extLst>
      <p:ext uri="{BB962C8B-B14F-4D97-AF65-F5344CB8AC3E}">
        <p14:creationId xmlns:p14="http://schemas.microsoft.com/office/powerpoint/2010/main" val="1288987208"/>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4600">
                <a:solidFill>
                  <a:srgbClr val="0055A0"/>
                </a:solidFill>
                <a:latin typeface="+mn-lt"/>
              </a:defRPr>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2000">
                <a:solidFill>
                  <a:srgbClr val="0055A0"/>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Slide Number Placeholder 3">
            <a:extLst>
              <a:ext uri="{FF2B5EF4-FFF2-40B4-BE49-F238E27FC236}">
                <a16:creationId xmlns:a16="http://schemas.microsoft.com/office/drawing/2014/main" id="{EA8C4E59-58F5-96A5-F637-4C73F4DF931F}"/>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sp>
        <p:nvSpPr>
          <p:cNvPr id="5" name="Date Placeholder 1">
            <a:extLst>
              <a:ext uri="{FF2B5EF4-FFF2-40B4-BE49-F238E27FC236}">
                <a16:creationId xmlns:a16="http://schemas.microsoft.com/office/drawing/2014/main" id="{A7A55C58-5324-708D-B212-FE7E6BA0E619}"/>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6" name="Footer Placeholder 2">
            <a:extLst>
              <a:ext uri="{FF2B5EF4-FFF2-40B4-BE49-F238E27FC236}">
                <a16:creationId xmlns:a16="http://schemas.microsoft.com/office/drawing/2014/main" id="{0590EB1A-CE0D-8F77-0DE3-3902FCEDE2E2}"/>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686012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946" y="1559722"/>
            <a:ext cx="8226854" cy="4567418"/>
          </a:xfrm>
        </p:spPr>
        <p:txBody>
          <a:bodyPr/>
          <a:lstStyle>
            <a:lvl1pPr>
              <a:defRPr sz="2400">
                <a:solidFill>
                  <a:srgbClr val="0055A0"/>
                </a:solidFill>
                <a:latin typeface="+mn-lt"/>
              </a:defRPr>
            </a:lvl1pPr>
            <a:lvl2pPr>
              <a:defRPr sz="2000">
                <a:solidFill>
                  <a:srgbClr val="0055A0"/>
                </a:solidFill>
                <a:latin typeface="+mn-lt"/>
              </a:defRPr>
            </a:lvl2pPr>
            <a:lvl3pPr>
              <a:defRPr sz="1800">
                <a:solidFill>
                  <a:srgbClr val="0055A0"/>
                </a:solidFill>
                <a:latin typeface="+mn-lt"/>
              </a:defRPr>
            </a:lvl3pPr>
            <a:lvl4pPr>
              <a:defRPr>
                <a:solidFill>
                  <a:srgbClr val="0055A0"/>
                </a:solidFill>
                <a:latin typeface="+mn-lt"/>
              </a:defRPr>
            </a:lvl4pPr>
            <a:lvl5pPr>
              <a:defRPr>
                <a:solidFill>
                  <a:srgbClr val="0055A0"/>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1">
            <a:extLst>
              <a:ext uri="{FF2B5EF4-FFF2-40B4-BE49-F238E27FC236}">
                <a16:creationId xmlns:a16="http://schemas.microsoft.com/office/drawing/2014/main" id="{87469C01-2A0C-980C-2E67-D53C32938037}"/>
              </a:ext>
            </a:extLst>
          </p:cNvPr>
          <p:cNvSpPr>
            <a:spLocks noGrp="1"/>
          </p:cNvSpPr>
          <p:nvPr>
            <p:ph type="title"/>
          </p:nvPr>
        </p:nvSpPr>
        <p:spPr>
          <a:xfrm>
            <a:off x="457200" y="100047"/>
            <a:ext cx="8229600" cy="1325563"/>
          </a:xfrm>
        </p:spPr>
        <p:txBody>
          <a:bodyPr>
            <a:normAutofit/>
          </a:bodyPr>
          <a:lstStyle>
            <a:lvl1pPr>
              <a:defRPr sz="4600">
                <a:solidFill>
                  <a:srgbClr val="0055A0"/>
                </a:solidFill>
                <a:latin typeface="+mn-lt"/>
              </a:defRPr>
            </a:lvl1pPr>
          </a:lstStyle>
          <a:p>
            <a:r>
              <a:rPr lang="en-US"/>
              <a:t>Click to edit Master title style</a:t>
            </a:r>
          </a:p>
        </p:txBody>
      </p:sp>
      <p:sp>
        <p:nvSpPr>
          <p:cNvPr id="12" name="Slide Number Placeholder 3">
            <a:extLst>
              <a:ext uri="{FF2B5EF4-FFF2-40B4-BE49-F238E27FC236}">
                <a16:creationId xmlns:a16="http://schemas.microsoft.com/office/drawing/2014/main" id="{A55E10F6-72A9-29A4-5D7B-890962E75331}"/>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sp>
        <p:nvSpPr>
          <p:cNvPr id="4" name="Date Placeholder 1">
            <a:extLst>
              <a:ext uri="{FF2B5EF4-FFF2-40B4-BE49-F238E27FC236}">
                <a16:creationId xmlns:a16="http://schemas.microsoft.com/office/drawing/2014/main" id="{C072FFBA-7B02-5A84-EC23-B3A95ABB9EBD}"/>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7" name="Footer Placeholder 2">
            <a:extLst>
              <a:ext uri="{FF2B5EF4-FFF2-40B4-BE49-F238E27FC236}">
                <a16:creationId xmlns:a16="http://schemas.microsoft.com/office/drawing/2014/main" id="{1A6053B0-04C1-2383-D441-9F671378FEC7}"/>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56728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7" y="1215232"/>
            <a:ext cx="4041775" cy="639763"/>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7"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1"/>
            <a:ext cx="6627000" cy="360000"/>
          </a:xfrm>
        </p:spPr>
        <p:txBody>
          <a:bodyPr/>
          <a:lstStyle/>
          <a:p>
            <a:r>
              <a:rPr lang="fr-FR" noProof="0"/>
              <a:t>11T Dipole Quench Heaters: Original, and Latest Design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6106751"/>
            <a:ext cx="457200" cy="6096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sp>
          <p:nvSpPr>
            <p:cNvPr id="13" name="ZoneTexte 12"/>
            <p:cNvSpPr txBox="1"/>
            <p:nvPr userDrawn="1"/>
          </p:nvSpPr>
          <p:spPr>
            <a:xfrm>
              <a:off x="1485900" y="4670164"/>
              <a:ext cx="381000" cy="20774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34150" y="6085252"/>
            <a:ext cx="486864" cy="638400"/>
          </a:xfrm>
          <a:prstGeom prst="rect">
            <a:avLst/>
          </a:prstGeom>
        </p:spPr>
      </p:pic>
    </p:spTree>
    <p:extLst>
      <p:ext uri="{BB962C8B-B14F-4D97-AF65-F5344CB8AC3E}">
        <p14:creationId xmlns:p14="http://schemas.microsoft.com/office/powerpoint/2010/main" val="490408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marL="342900" indent="-342900">
              <a:buClr>
                <a:schemeClr val="bg2"/>
              </a:buClr>
              <a:buFont typeface="Arial" panose="020B0604020202020204" pitchFamily="34" charset="0"/>
              <a:buChar char="•"/>
              <a:defRPr/>
            </a:lvl1pPr>
            <a:lvl2pPr marL="742950" indent="-285750">
              <a:buClr>
                <a:schemeClr val="bg2"/>
              </a:buClr>
              <a:buFont typeface="Arial" panose="020B0604020202020204" pitchFamily="34" charset="0"/>
              <a:buChar char="•"/>
              <a:defRPr/>
            </a:lvl2pPr>
            <a:lvl3pPr marL="1143000" indent="-228600">
              <a:buClr>
                <a:schemeClr val="bg2"/>
              </a:buClr>
              <a:buFont typeface="Arial" panose="020B0604020202020204" pitchFamily="34" charset="0"/>
              <a:buChar char="•"/>
              <a:defRPr/>
            </a:lvl3pPr>
            <a:lvl4pPr marL="1600200" indent="-228600">
              <a:buClr>
                <a:schemeClr val="bg2"/>
              </a:buClr>
              <a:buFont typeface="Arial" panose="020B0604020202020204" pitchFamily="34" charset="0"/>
              <a:buChar char="•"/>
              <a:defRPr/>
            </a:lvl4pPr>
            <a:lvl5pPr marL="2057400" indent="-228600">
              <a:buClr>
                <a:schemeClr val="bg2"/>
              </a:buClr>
              <a:buFont typeface="Arial" panose="020B0604020202020204" pitchFamily="34" charset="0"/>
              <a:buChar char="•"/>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3073022" y="6356350"/>
            <a:ext cx="5458977" cy="360000"/>
          </a:xfrm>
        </p:spPr>
        <p:txBody>
          <a:bodyPr/>
          <a:lstStyle>
            <a:lvl1pPr algn="ctr">
              <a:defRPr/>
            </a:lvl1pPr>
          </a:lstStyle>
          <a:p>
            <a:r>
              <a:rPr lang="it-IT"/>
              <a:t>Paolo Ferracin</a:t>
            </a:r>
            <a:endParaRPr lang="en-GB"/>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a:ext>
            </a:extLst>
          </a:blip>
          <a:srcRect r="21633"/>
          <a:stretch/>
        </p:blipFill>
        <p:spPr>
          <a:xfrm>
            <a:off x="1905000" y="6263451"/>
            <a:ext cx="1168023" cy="5040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31640" y="6267401"/>
            <a:ext cx="456510" cy="448949"/>
          </a:xfrm>
          <a:prstGeom prst="rect">
            <a:avLst/>
          </a:prstGeom>
        </p:spPr>
      </p:pic>
    </p:spTree>
    <p:extLst>
      <p:ext uri="{BB962C8B-B14F-4D97-AF65-F5344CB8AC3E}">
        <p14:creationId xmlns:p14="http://schemas.microsoft.com/office/powerpoint/2010/main" val="3615836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E1AEB9-BA1C-59E9-C147-922D6D9DEFE0}"/>
              </a:ext>
            </a:extLst>
          </p:cNvPr>
          <p:cNvSpPr/>
          <p:nvPr userDrawn="1"/>
        </p:nvSpPr>
        <p:spPr>
          <a:xfrm>
            <a:off x="0" y="6281928"/>
            <a:ext cx="9144000" cy="576072"/>
          </a:xfrm>
          <a:prstGeom prst="rect">
            <a:avLst/>
          </a:prstGeom>
          <a:solidFill>
            <a:srgbClr val="0055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2">
            <a:extLst>
              <a:ext uri="{FF2B5EF4-FFF2-40B4-BE49-F238E27FC236}">
                <a16:creationId xmlns:a16="http://schemas.microsoft.com/office/drawing/2014/main" id="{5F3B1E43-C7C6-E568-24CB-9973443001C7}"/>
              </a:ext>
            </a:extLst>
          </p:cNvPr>
          <p:cNvSpPr txBox="1">
            <a:spLocks/>
          </p:cNvSpPr>
          <p:nvPr userDrawn="1"/>
        </p:nvSpPr>
        <p:spPr>
          <a:xfrm>
            <a:off x="0" y="5583936"/>
            <a:ext cx="9144000" cy="59302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11" name="Slide Number Placeholder 3">
            <a:extLst>
              <a:ext uri="{FF2B5EF4-FFF2-40B4-BE49-F238E27FC236}">
                <a16:creationId xmlns:a16="http://schemas.microsoft.com/office/drawing/2014/main" id="{7812E66E-0AA2-2E00-4381-04AFDEC24C62}"/>
              </a:ext>
            </a:extLst>
          </p:cNvPr>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4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a:p>
        </p:txBody>
      </p:sp>
      <p:pic>
        <p:nvPicPr>
          <p:cNvPr id="12" name="Picture 11">
            <a:extLst>
              <a:ext uri="{FF2B5EF4-FFF2-40B4-BE49-F238E27FC236}">
                <a16:creationId xmlns:a16="http://schemas.microsoft.com/office/drawing/2014/main" id="{7B06D0BD-3193-603A-23B4-A9C2E902A424}"/>
              </a:ext>
            </a:extLst>
          </p:cNvPr>
          <p:cNvPicPr>
            <a:picLocks noChangeAspect="1"/>
          </p:cNvPicPr>
          <p:nvPr userDrawn="1"/>
        </p:nvPicPr>
        <p:blipFill rotWithShape="1">
          <a:blip r:embed="rId7" cstate="email">
            <a:extLst>
              <a:ext uri="{28A0092B-C50C-407E-A947-70E740481C1C}">
                <a14:useLocalDpi xmlns:a14="http://schemas.microsoft.com/office/drawing/2010/main"/>
              </a:ext>
            </a:extLst>
          </a:blip>
          <a:srcRect b="36557"/>
          <a:stretch/>
        </p:blipFill>
        <p:spPr bwMode="auto">
          <a:xfrm>
            <a:off x="6332" y="6321352"/>
            <a:ext cx="743918" cy="542473"/>
          </a:xfrm>
          <a:prstGeom prst="rect">
            <a:avLst/>
          </a:prstGeom>
          <a:noFill/>
        </p:spPr>
      </p:pic>
      <p:pic>
        <p:nvPicPr>
          <p:cNvPr id="13" name="Picture 12">
            <a:extLst>
              <a:ext uri="{FF2B5EF4-FFF2-40B4-BE49-F238E27FC236}">
                <a16:creationId xmlns:a16="http://schemas.microsoft.com/office/drawing/2014/main" id="{ED038FEB-BD95-D500-47DD-8840357CE82C}"/>
              </a:ext>
            </a:extLst>
          </p:cNvPr>
          <p:cNvPicPr>
            <a:picLocks noChangeAspect="1"/>
          </p:cNvPicPr>
          <p:nvPr userDrawn="1"/>
        </p:nvPicPr>
        <p:blipFill rotWithShape="1">
          <a:blip r:embed="rId7" cstate="email">
            <a:extLst>
              <a:ext uri="{28A0092B-C50C-407E-A947-70E740481C1C}">
                <a14:useLocalDpi xmlns:a14="http://schemas.microsoft.com/office/drawing/2010/main"/>
              </a:ext>
            </a:extLst>
          </a:blip>
          <a:srcRect t="62024"/>
          <a:stretch/>
        </p:blipFill>
        <p:spPr bwMode="auto">
          <a:xfrm>
            <a:off x="780685" y="6399783"/>
            <a:ext cx="743918" cy="324713"/>
          </a:xfrm>
          <a:prstGeom prst="rect">
            <a:avLst/>
          </a:prstGeom>
          <a:noFill/>
        </p:spPr>
      </p:pic>
      <p:cxnSp>
        <p:nvCxnSpPr>
          <p:cNvPr id="14" name="Straight Connector 13">
            <a:extLst>
              <a:ext uri="{FF2B5EF4-FFF2-40B4-BE49-F238E27FC236}">
                <a16:creationId xmlns:a16="http://schemas.microsoft.com/office/drawing/2014/main" id="{71093344-0165-14B7-35E8-BFC6045EF950}"/>
              </a:ext>
            </a:extLst>
          </p:cNvPr>
          <p:cNvCxnSpPr/>
          <p:nvPr userDrawn="1"/>
        </p:nvCxnSpPr>
        <p:spPr>
          <a:xfrm>
            <a:off x="734831" y="626028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Footer Placeholder 2">
            <a:extLst>
              <a:ext uri="{FF2B5EF4-FFF2-40B4-BE49-F238E27FC236}">
                <a16:creationId xmlns:a16="http://schemas.microsoft.com/office/drawing/2014/main" id="{3E05A59E-AD6A-38CC-0359-0348CF95223A}"/>
              </a:ext>
            </a:extLst>
          </p:cNvPr>
          <p:cNvSpPr txBox="1">
            <a:spLocks/>
          </p:cNvSpPr>
          <p:nvPr userDrawn="1"/>
        </p:nvSpPr>
        <p:spPr>
          <a:xfrm>
            <a:off x="3804202" y="6396585"/>
            <a:ext cx="4711148" cy="365125"/>
          </a:xfrm>
          <a:prstGeom prst="rect">
            <a:avLst/>
          </a:prstGeom>
        </p:spPr>
        <p:txBody>
          <a:bodyPr vert="horz" lIns="91440" tIns="45720" rIns="91440" bIns="45720" rtlCol="0" anchor="ctr"/>
          <a:lstStyle>
            <a:defPPr>
              <a:defRPr lang="en-US"/>
            </a:defPPr>
            <a:lvl1pPr marL="0" algn="ctr" defTabSz="457200" rtl="0" eaLnBrk="1" latinLnBrk="0" hangingPunct="1">
              <a:defRPr sz="1400" kern="1200">
                <a:solidFill>
                  <a:schemeClr val="bg1"/>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4" name="Date Placeholder 1">
            <a:extLst>
              <a:ext uri="{FF2B5EF4-FFF2-40B4-BE49-F238E27FC236}">
                <a16:creationId xmlns:a16="http://schemas.microsoft.com/office/drawing/2014/main" id="{559F2B5E-D9BB-1B13-1599-747591E106C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9" name="Footer Placeholder 2">
            <a:extLst>
              <a:ext uri="{FF2B5EF4-FFF2-40B4-BE49-F238E27FC236}">
                <a16:creationId xmlns:a16="http://schemas.microsoft.com/office/drawing/2014/main" id="{65B221F3-82A9-6EC4-CCE2-F368B95A7298}"/>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003050710"/>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62" r:id="rId3"/>
    <p:sldLayoutId id="2147483674" r:id="rId4"/>
    <p:sldLayoutId id="2147483675" r:id="rId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4.png"/><Relationship Id="rId3" Type="http://schemas.openxmlformats.org/officeDocument/2006/relationships/image" Target="../media/image35.png"/><Relationship Id="rId7" Type="http://schemas.openxmlformats.org/officeDocument/2006/relationships/image" Target="../media/image39.jpeg"/><Relationship Id="rId12"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8.emf"/><Relationship Id="rId11" Type="http://schemas.openxmlformats.org/officeDocument/2006/relationships/image" Target="../media/image42.png"/><Relationship Id="rId5" Type="http://schemas.openxmlformats.org/officeDocument/2006/relationships/image" Target="../media/image37.png"/><Relationship Id="rId15" Type="http://schemas.openxmlformats.org/officeDocument/2006/relationships/image" Target="../media/image46.png"/><Relationship Id="rId10" Type="http://schemas.openxmlformats.org/officeDocument/2006/relationships/image" Target="../media/image41.jpeg"/><Relationship Id="rId4" Type="http://schemas.openxmlformats.org/officeDocument/2006/relationships/image" Target="../media/image36.png"/><Relationship Id="rId9" Type="http://schemas.microsoft.com/office/2007/relationships/hdphoto" Target="../media/hdphoto1.wdp"/><Relationship Id="rId1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7.jfif"/><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49.pn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58.32E17C70"/><Relationship Id="rId2" Type="http://schemas.openxmlformats.org/officeDocument/2006/relationships/image" Target="../media/image57.CAC14C10"/><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3.xml"/><Relationship Id="rId5" Type="http://schemas.openxmlformats.org/officeDocument/2006/relationships/image" Target="../media/image68.png"/><Relationship Id="rId4" Type="http://schemas.openxmlformats.org/officeDocument/2006/relationships/image" Target="../media/image67.png"/></Relationships>
</file>

<file path=ppt/slides/_rels/slide21.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3.xml"/><Relationship Id="rId4" Type="http://schemas.openxmlformats.org/officeDocument/2006/relationships/image" Target="../media/image72.emf"/></Relationships>
</file>

<file path=ppt/slides/_rels/slide2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indico.cern.ch/event/1086175/contributions/4566866/attachments/2327941/4021730/TDR_FALCOND_rev01.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3.xml"/><Relationship Id="rId4" Type="http://schemas.openxmlformats.org/officeDocument/2006/relationships/image" Target="../media/image78.png"/></Relationships>
</file>

<file path=ppt/slides/_rels/slide32.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9.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430998/"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hyperlink" Target="https://edms5.cern.ch/pls/asbuilt/mtf_equip.eqp_step_frame?cookie=79878410&amp;p_rec_id=CRMHFD_003-CR00466B&amp;p_stp_code=33506400" TargetMode="External"/><Relationship Id="rId7" Type="http://schemas.openxmlformats.org/officeDocument/2006/relationships/image" Target="../media/image20.png"/><Relationship Id="rId2" Type="http://schemas.openxmlformats.org/officeDocument/2006/relationships/hyperlink" Target="https://edms5.cern.ch/pls/asbuilt/mtf_equip.eqp_step_frame?cookie=79878410&amp;p_rec_id=CRMHFD_003-CR00466A&amp;p_stp_code=33506384" TargetMode="Externa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edms5.cern.ch/pls/asbuilt/mtf_equip.eqp_step_frame?cookie=79878410&amp;p_rec_id=CRMHFD_003-CR00466E&amp;p_stp_code=33506464"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svg"/><Relationship Id="rId9"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849207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6CBFCF-49DF-14D2-0877-F91AC6CCDDAF}"/>
              </a:ext>
            </a:extLst>
          </p:cNvPr>
          <p:cNvSpPr>
            <a:spLocks noGrp="1"/>
          </p:cNvSpPr>
          <p:nvPr>
            <p:ph type="sldNum" sz="quarter" idx="4"/>
          </p:nvPr>
        </p:nvSpPr>
        <p:spPr>
          <a:xfrm>
            <a:off x="8185375" y="6254750"/>
            <a:ext cx="501424" cy="362361"/>
          </a:xfrm>
        </p:spPr>
        <p:txBody>
          <a:bodyPr/>
          <a:lstStyle/>
          <a:p>
            <a:fld id="{17918391-D411-FE40-AAD7-861AE5233E0E}" type="slidenum">
              <a:rPr lang="en-US" smtClean="0"/>
              <a:pPr/>
              <a:t>10</a:t>
            </a:fld>
            <a:endParaRPr lang="en-US"/>
          </a:p>
        </p:txBody>
      </p:sp>
      <p:sp>
        <p:nvSpPr>
          <p:cNvPr id="5" name="Date Placeholder 4">
            <a:extLst>
              <a:ext uri="{FF2B5EF4-FFF2-40B4-BE49-F238E27FC236}">
                <a16:creationId xmlns:a16="http://schemas.microsoft.com/office/drawing/2014/main" id="{44874E61-9991-E0FA-EAD7-39FD1E9BFD93}"/>
              </a:ext>
            </a:extLst>
          </p:cNvPr>
          <p:cNvSpPr>
            <a:spLocks noGrp="1"/>
          </p:cNvSpPr>
          <p:nvPr>
            <p:ph type="dt" sz="half" idx="2"/>
          </p:nvPr>
        </p:nvSpPr>
        <p:spPr>
          <a:xfrm>
            <a:off x="1755345" y="6269935"/>
            <a:ext cx="2133600" cy="362361"/>
          </a:xfrm>
        </p:spPr>
        <p:txBody>
          <a:bodyPr/>
          <a:lstStyle/>
          <a:p>
            <a:r>
              <a:rPr lang="en-US"/>
              <a:t>19th September 2024</a:t>
            </a:r>
            <a:endParaRPr lang="en-US" dirty="0"/>
          </a:p>
        </p:txBody>
      </p:sp>
      <p:sp>
        <p:nvSpPr>
          <p:cNvPr id="6" name="Footer Placeholder 5">
            <a:extLst>
              <a:ext uri="{FF2B5EF4-FFF2-40B4-BE49-F238E27FC236}">
                <a16:creationId xmlns:a16="http://schemas.microsoft.com/office/drawing/2014/main" id="{0FB847CF-5150-C7E8-DC14-5A59969B80AF}"/>
              </a:ext>
            </a:extLst>
          </p:cNvPr>
          <p:cNvSpPr>
            <a:spLocks noGrp="1"/>
          </p:cNvSpPr>
          <p:nvPr>
            <p:ph type="ftr" sz="quarter" idx="3"/>
          </p:nvPr>
        </p:nvSpPr>
        <p:spPr>
          <a:xfrm>
            <a:off x="3419060" y="6302322"/>
            <a:ext cx="4659295" cy="315149"/>
          </a:xfrm>
        </p:spPr>
        <p:txBody>
          <a:bodyPr/>
          <a:lstStyle/>
          <a:p>
            <a:r>
              <a:rPr lang="en-US"/>
              <a:t>CERN HFM Forum meeting WP3.1       TE-MSC-SMT - AFoussat</a:t>
            </a:r>
            <a:endParaRPr lang="en-US" dirty="0"/>
          </a:p>
        </p:txBody>
      </p:sp>
      <p:sp>
        <p:nvSpPr>
          <p:cNvPr id="9" name="Title 2">
            <a:extLst>
              <a:ext uri="{FF2B5EF4-FFF2-40B4-BE49-F238E27FC236}">
                <a16:creationId xmlns:a16="http://schemas.microsoft.com/office/drawing/2014/main" id="{DAB47954-CACC-0E85-C26B-4E3A37B2E6D3}"/>
              </a:ext>
            </a:extLst>
          </p:cNvPr>
          <p:cNvSpPr>
            <a:spLocks noGrp="1"/>
          </p:cNvSpPr>
          <p:nvPr>
            <p:ph type="title"/>
          </p:nvPr>
        </p:nvSpPr>
        <p:spPr>
          <a:xfrm>
            <a:off x="219548" y="-60077"/>
            <a:ext cx="8229600" cy="630847"/>
          </a:xfrm>
        </p:spPr>
        <p:txBody>
          <a:bodyPr>
            <a:normAutofit/>
          </a:bodyPr>
          <a:lstStyle/>
          <a:p>
            <a:r>
              <a:rPr lang="en-US" sz="3600" b="1" dirty="0"/>
              <a:t>Cos-</a:t>
            </a:r>
            <a:r>
              <a:rPr lang="el-GR" sz="3600" b="1" dirty="0"/>
              <a:t>ϴ</a:t>
            </a:r>
            <a:r>
              <a:rPr lang="en-US" sz="3600" b="1" dirty="0"/>
              <a:t> dipole development plan </a:t>
            </a:r>
            <a:endParaRPr lang="en-GB" sz="3600" b="1" dirty="0"/>
          </a:p>
        </p:txBody>
      </p:sp>
      <p:sp>
        <p:nvSpPr>
          <p:cNvPr id="10" name="Content Placeholder 1">
            <a:extLst>
              <a:ext uri="{FF2B5EF4-FFF2-40B4-BE49-F238E27FC236}">
                <a16:creationId xmlns:a16="http://schemas.microsoft.com/office/drawing/2014/main" id="{95C1D04E-CAE3-3CF8-697C-279570466A6D}"/>
              </a:ext>
            </a:extLst>
          </p:cNvPr>
          <p:cNvSpPr>
            <a:spLocks noGrp="1"/>
          </p:cNvSpPr>
          <p:nvPr>
            <p:ph idx="1"/>
          </p:nvPr>
        </p:nvSpPr>
        <p:spPr>
          <a:xfrm>
            <a:off x="219548" y="544007"/>
            <a:ext cx="8579034" cy="4596887"/>
          </a:xfrm>
        </p:spPr>
        <p:txBody>
          <a:bodyPr>
            <a:normAutofit/>
          </a:bodyPr>
          <a:lstStyle/>
          <a:p>
            <a:r>
              <a:rPr lang="en-GB" sz="2000" dirty="0"/>
              <a:t>CERN-MSC and INFN-Ge, LASA proposed from 2024 the synergetic plan below towards a twin-aperture 12 T, 1.5 m long Nb</a:t>
            </a:r>
            <a:r>
              <a:rPr lang="en-GB" sz="2000" baseline="-25000" dirty="0"/>
              <a:t>3</a:t>
            </a:r>
            <a:r>
              <a:rPr lang="en-GB" sz="2000" dirty="0"/>
              <a:t>Sn dipole design by 2028. </a:t>
            </a:r>
          </a:p>
        </p:txBody>
      </p:sp>
      <p:graphicFrame>
        <p:nvGraphicFramePr>
          <p:cNvPr id="11" name="Table 10">
            <a:extLst>
              <a:ext uri="{FF2B5EF4-FFF2-40B4-BE49-F238E27FC236}">
                <a16:creationId xmlns:a16="http://schemas.microsoft.com/office/drawing/2014/main" id="{679B804B-E993-40B7-E225-207EA9147773}"/>
              </a:ext>
            </a:extLst>
          </p:cNvPr>
          <p:cNvGraphicFramePr>
            <a:graphicFrameLocks noGrp="1"/>
          </p:cNvGraphicFramePr>
          <p:nvPr>
            <p:extLst>
              <p:ext uri="{D42A27DB-BD31-4B8C-83A1-F6EECF244321}">
                <p14:modId xmlns:p14="http://schemas.microsoft.com/office/powerpoint/2010/main" val="1922621830"/>
              </p:ext>
            </p:extLst>
          </p:nvPr>
        </p:nvGraphicFramePr>
        <p:xfrm>
          <a:off x="121920" y="1150817"/>
          <a:ext cx="8900160" cy="5554783"/>
        </p:xfrm>
        <a:graphic>
          <a:graphicData uri="http://schemas.openxmlformats.org/drawingml/2006/table">
            <a:tbl>
              <a:tblPr firstRow="1" bandRow="1">
                <a:tableStyleId>{5C22544A-7EE6-4342-B048-85BDC9FD1C3A}</a:tableStyleId>
              </a:tblPr>
              <a:tblGrid>
                <a:gridCol w="885193">
                  <a:extLst>
                    <a:ext uri="{9D8B030D-6E8A-4147-A177-3AD203B41FA5}">
                      <a16:colId xmlns:a16="http://schemas.microsoft.com/office/drawing/2014/main" val="1881205526"/>
                    </a:ext>
                  </a:extLst>
                </a:gridCol>
                <a:gridCol w="1604151">
                  <a:extLst>
                    <a:ext uri="{9D8B030D-6E8A-4147-A177-3AD203B41FA5}">
                      <a16:colId xmlns:a16="http://schemas.microsoft.com/office/drawing/2014/main" val="3192954261"/>
                    </a:ext>
                  </a:extLst>
                </a:gridCol>
                <a:gridCol w="693911">
                  <a:extLst>
                    <a:ext uri="{9D8B030D-6E8A-4147-A177-3AD203B41FA5}">
                      <a16:colId xmlns:a16="http://schemas.microsoft.com/office/drawing/2014/main" val="869486386"/>
                    </a:ext>
                  </a:extLst>
                </a:gridCol>
                <a:gridCol w="2350212">
                  <a:extLst>
                    <a:ext uri="{9D8B030D-6E8A-4147-A177-3AD203B41FA5}">
                      <a16:colId xmlns:a16="http://schemas.microsoft.com/office/drawing/2014/main" val="459240360"/>
                    </a:ext>
                  </a:extLst>
                </a:gridCol>
                <a:gridCol w="2516460">
                  <a:extLst>
                    <a:ext uri="{9D8B030D-6E8A-4147-A177-3AD203B41FA5}">
                      <a16:colId xmlns:a16="http://schemas.microsoft.com/office/drawing/2014/main" val="3594162682"/>
                    </a:ext>
                  </a:extLst>
                </a:gridCol>
                <a:gridCol w="850233">
                  <a:extLst>
                    <a:ext uri="{9D8B030D-6E8A-4147-A177-3AD203B41FA5}">
                      <a16:colId xmlns:a16="http://schemas.microsoft.com/office/drawing/2014/main" val="917791223"/>
                    </a:ext>
                  </a:extLst>
                </a:gridCol>
              </a:tblGrid>
              <a:tr h="464623">
                <a:tc>
                  <a:txBody>
                    <a:bodyPr/>
                    <a:lstStyle/>
                    <a:p>
                      <a:r>
                        <a:rPr lang="en-US" sz="1600" dirty="0"/>
                        <a:t>Date</a:t>
                      </a:r>
                      <a:endParaRPr lang="en-GB" sz="1600" dirty="0"/>
                    </a:p>
                  </a:txBody>
                  <a:tcPr/>
                </a:tc>
                <a:tc>
                  <a:txBody>
                    <a:bodyPr/>
                    <a:lstStyle/>
                    <a:p>
                      <a:r>
                        <a:rPr lang="en-US" sz="1600" dirty="0"/>
                        <a:t>Description</a:t>
                      </a:r>
                      <a:endParaRPr lang="en-GB" sz="1600" dirty="0"/>
                    </a:p>
                  </a:txBody>
                  <a:tcPr/>
                </a:tc>
                <a:tc>
                  <a:txBody>
                    <a:bodyPr/>
                    <a:lstStyle/>
                    <a:p>
                      <a:r>
                        <a:rPr lang="en-US" sz="1400" dirty="0"/>
                        <a:t>Length</a:t>
                      </a:r>
                      <a:endParaRPr lang="en-GB" sz="1400" dirty="0"/>
                    </a:p>
                  </a:txBody>
                  <a:tcPr/>
                </a:tc>
                <a:tc>
                  <a:txBody>
                    <a:bodyPr/>
                    <a:lstStyle/>
                    <a:p>
                      <a:r>
                        <a:rPr lang="en-US" sz="1600" dirty="0"/>
                        <a:t>Remarks</a:t>
                      </a:r>
                      <a:endParaRPr lang="en-GB" sz="1600" dirty="0"/>
                    </a:p>
                  </a:txBody>
                  <a:tcPr/>
                </a:tc>
                <a:tc>
                  <a:txBody>
                    <a:bodyPr/>
                    <a:lstStyle/>
                    <a:p>
                      <a:r>
                        <a:rPr lang="en-US" sz="1600" dirty="0"/>
                        <a:t>Goals</a:t>
                      </a:r>
                      <a:endParaRPr lang="en-GB" sz="1600" dirty="0"/>
                    </a:p>
                  </a:txBody>
                  <a:tcPr/>
                </a:tc>
                <a:tc>
                  <a:txBody>
                    <a:bodyPr/>
                    <a:lstStyle/>
                    <a:p>
                      <a:r>
                        <a:rPr lang="en-US" sz="1400" dirty="0"/>
                        <a:t>Institute</a:t>
                      </a:r>
                      <a:endParaRPr lang="en-GB" sz="1400" dirty="0"/>
                    </a:p>
                  </a:txBody>
                  <a:tcPr/>
                </a:tc>
                <a:extLst>
                  <a:ext uri="{0D108BD9-81ED-4DB2-BD59-A6C34878D82A}">
                    <a16:rowId xmlns:a16="http://schemas.microsoft.com/office/drawing/2014/main" val="1881894828"/>
                  </a:ext>
                </a:extLst>
              </a:tr>
              <a:tr h="937727">
                <a:tc>
                  <a:txBody>
                    <a:bodyPr/>
                    <a:lstStyle/>
                    <a:p>
                      <a:r>
                        <a:rPr lang="en-US" sz="1400" dirty="0"/>
                        <a:t>Q2-2026</a:t>
                      </a:r>
                      <a:endParaRPr lang="en-GB" sz="1400" dirty="0"/>
                    </a:p>
                  </a:txBody>
                  <a:tcPr/>
                </a:tc>
                <a:tc>
                  <a:txBody>
                    <a:bodyPr/>
                    <a:lstStyle/>
                    <a:p>
                      <a:r>
                        <a:rPr lang="en-US" sz="1600" dirty="0"/>
                        <a:t>1-in-1 demonstrator magnet (WP3.2)</a:t>
                      </a:r>
                      <a:endParaRPr lang="en-GB" sz="1600" dirty="0"/>
                    </a:p>
                  </a:txBody>
                  <a:tcPr/>
                </a:tc>
                <a:tc>
                  <a:txBody>
                    <a:bodyPr/>
                    <a:lstStyle/>
                    <a:p>
                      <a:r>
                        <a:rPr lang="en-US" sz="1600" dirty="0"/>
                        <a:t>1.5 m</a:t>
                      </a:r>
                      <a:endParaRPr lang="en-GB" sz="1600" dirty="0"/>
                    </a:p>
                  </a:txBody>
                  <a:tcPr/>
                </a:tc>
                <a:tc>
                  <a:txBody>
                    <a:bodyPr/>
                    <a:lstStyle/>
                    <a:p>
                      <a:r>
                        <a:rPr lang="en-US" sz="1400" dirty="0"/>
                        <a:t>Construction at INFN LASA, test at INFN, CERN</a:t>
                      </a:r>
                      <a:endParaRPr lang="en-GB" sz="1400" dirty="0"/>
                    </a:p>
                  </a:txBody>
                  <a:tcPr/>
                </a:tc>
                <a:tc>
                  <a:txBody>
                    <a:bodyPr/>
                    <a:lstStyle/>
                    <a:p>
                      <a:r>
                        <a:rPr lang="en-US" sz="1400" dirty="0"/>
                        <a:t>Cable technology Coil technology Quench performance</a:t>
                      </a:r>
                    </a:p>
                    <a:p>
                      <a:r>
                        <a:rPr lang="en-US" sz="1400" dirty="0"/>
                        <a:t>New </a:t>
                      </a:r>
                      <a:r>
                        <a:rPr lang="en-US" sz="1400" dirty="0" err="1"/>
                        <a:t>b&amp;k</a:t>
                      </a:r>
                      <a:r>
                        <a:rPr lang="en-US" sz="1400" dirty="0"/>
                        <a:t> structure design</a:t>
                      </a:r>
                      <a:endParaRPr lang="en-GB" sz="1400" dirty="0"/>
                    </a:p>
                  </a:txBody>
                  <a:tcPr/>
                </a:tc>
                <a:tc>
                  <a:txBody>
                    <a:bodyPr/>
                    <a:lstStyle/>
                    <a:p>
                      <a:r>
                        <a:rPr lang="en-US" sz="1400" dirty="0"/>
                        <a:t>INFN</a:t>
                      </a:r>
                    </a:p>
                    <a:p>
                      <a:r>
                        <a:rPr lang="en-US" sz="1400" dirty="0"/>
                        <a:t>WP3.2</a:t>
                      </a:r>
                      <a:endParaRPr lang="en-GB" sz="1400" dirty="0"/>
                    </a:p>
                  </a:txBody>
                  <a:tcPr/>
                </a:tc>
                <a:extLst>
                  <a:ext uri="{0D108BD9-81ED-4DB2-BD59-A6C34878D82A}">
                    <a16:rowId xmlns:a16="http://schemas.microsoft.com/office/drawing/2014/main" val="1933172342"/>
                  </a:ext>
                </a:extLst>
              </a:tr>
              <a:tr h="937727">
                <a:tc>
                  <a:txBody>
                    <a:bodyPr/>
                    <a:lstStyle/>
                    <a:p>
                      <a:r>
                        <a:rPr lang="en-US" sz="1400" dirty="0"/>
                        <a:t>Q3-Q4 2025</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Long mechanical mock ups </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&lt; 0.5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&amp; collars coils section mock up assembly ( use 11T coils)</a:t>
                      </a:r>
                      <a:endParaRPr lang="en-GB" sz="1600" dirty="0"/>
                    </a:p>
                  </a:txBody>
                  <a:tcPr/>
                </a:tc>
                <a:tc>
                  <a:txBody>
                    <a:bodyPr/>
                    <a:lstStyle/>
                    <a:p>
                      <a:r>
                        <a:rPr lang="en-US" sz="1400" dirty="0"/>
                        <a:t>Benchmarked concepts of mechanical cross section structures at RT and cold. Measurement of residual stress </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CERN WP3.1</a:t>
                      </a:r>
                      <a:endParaRPr lang="en-GB" sz="1400" b="1" dirty="0"/>
                    </a:p>
                  </a:txBody>
                  <a:tcPr/>
                </a:tc>
                <a:extLst>
                  <a:ext uri="{0D108BD9-81ED-4DB2-BD59-A6C34878D82A}">
                    <a16:rowId xmlns:a16="http://schemas.microsoft.com/office/drawing/2014/main" val="2035714390"/>
                  </a:ext>
                </a:extLst>
              </a:tr>
              <a:tr h="816730">
                <a:tc>
                  <a:txBody>
                    <a:bodyPr/>
                    <a:lstStyle/>
                    <a:p>
                      <a:r>
                        <a:rPr lang="en-US" sz="1400" dirty="0"/>
                        <a:t>Q3- 2026</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1-in-1 demonstrator magnet M1</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r>
                        <a:rPr lang="en-US" sz="1600" dirty="0"/>
                        <a:t>CERN B&amp;K coils magnet assembly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Novel dipole </a:t>
                      </a:r>
                      <a:r>
                        <a:rPr lang="en-US" sz="1400" dirty="0" err="1"/>
                        <a:t>b&amp;k</a:t>
                      </a:r>
                      <a:r>
                        <a:rPr lang="en-US" sz="1400" dirty="0"/>
                        <a:t> structure design</a:t>
                      </a:r>
                      <a:endParaRPr lang="en-GB" sz="1400" dirty="0"/>
                    </a:p>
                    <a:p>
                      <a:endParaRPr lang="en-GB" sz="1400" dirty="0"/>
                    </a:p>
                  </a:txBody>
                  <a:tcPr/>
                </a:tc>
                <a:tc>
                  <a:txBody>
                    <a:bodyPr/>
                    <a:lstStyle/>
                    <a:p>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1514055706"/>
                  </a:ext>
                </a:extLst>
              </a:tr>
              <a:tr h="1300719">
                <a:tc>
                  <a:txBody>
                    <a:bodyPr/>
                    <a:lstStyle/>
                    <a:p>
                      <a:r>
                        <a:rPr lang="en-US" sz="1400" dirty="0"/>
                        <a:t>Q2-Q4 2027</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1-in-1 demonstrator magnet M2a – (option M2b)</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coils magnet assembly</a:t>
                      </a:r>
                      <a:endParaRPr lang="en-GB"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a:t>
                      </a:r>
                      <a:r>
                        <a:rPr lang="en-US" sz="1600" dirty="0"/>
                        <a:t>CERN collared coils magnet assembly optional</a:t>
                      </a:r>
                      <a:r>
                        <a:rPr lang="en-GB" sz="16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Optimization of  </a:t>
                      </a:r>
                      <a:r>
                        <a:rPr lang="en-US" sz="1400" dirty="0" err="1"/>
                        <a:t>b&amp;k</a:t>
                      </a:r>
                      <a:r>
                        <a:rPr lang="en-US" sz="1400" dirty="0"/>
                        <a:t> structure design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Reproducibility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Structure pro’s &amp; con’s vs scale up</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2297332141"/>
                  </a:ext>
                </a:extLst>
              </a:tr>
              <a:tr h="1058724">
                <a:tc>
                  <a:txBody>
                    <a:bodyPr/>
                    <a:lstStyle/>
                    <a:p>
                      <a:r>
                        <a:rPr lang="en-US" sz="1400" dirty="0"/>
                        <a:t>Q2-2028</a:t>
                      </a:r>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panose="020F0502020204030204"/>
                          <a:ea typeface="+mn-ea"/>
                          <a:cs typeface="+mn-cs"/>
                        </a:rPr>
                        <a:t>2-in-1 demonstrator magnet M3</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1.5 m</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CERN B&amp;K coils 2-in-1 magnet assembly, </a:t>
                      </a:r>
                      <a:r>
                        <a:rPr lang="en-US" sz="1600" b="1" dirty="0"/>
                        <a:t>structure around 12T coils </a:t>
                      </a:r>
                      <a:endParaRPr lang="en-GB" sz="1600" b="1" dirty="0"/>
                    </a:p>
                  </a:txBody>
                  <a:tcPr/>
                </a:tc>
                <a:tc>
                  <a:txBody>
                    <a:bodyPr/>
                    <a:lstStyle/>
                    <a:p>
                      <a:r>
                        <a:rPr lang="en-US" sz="1400" b="1" dirty="0"/>
                        <a:t>New 2-in-1 structure, Field optimization, fabrication process, scale-up design inputs for 14T design</a:t>
                      </a:r>
                      <a:endParaRPr lang="en-GB" sz="1400" b="1" dirty="0"/>
                    </a:p>
                  </a:txBody>
                  <a:tcPr/>
                </a:tc>
                <a:tc>
                  <a:txBody>
                    <a:bodyPr/>
                    <a:lstStyle/>
                    <a:p>
                      <a:r>
                        <a:rPr lang="en-US" sz="1400" b="1" dirty="0"/>
                        <a:t>CERN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WP3.1</a:t>
                      </a:r>
                      <a:endParaRPr lang="en-GB" sz="1400" b="1" dirty="0"/>
                    </a:p>
                  </a:txBody>
                  <a:tcPr/>
                </a:tc>
                <a:extLst>
                  <a:ext uri="{0D108BD9-81ED-4DB2-BD59-A6C34878D82A}">
                    <a16:rowId xmlns:a16="http://schemas.microsoft.com/office/drawing/2014/main" val="2365051402"/>
                  </a:ext>
                </a:extLst>
              </a:tr>
            </a:tbl>
          </a:graphicData>
        </a:graphic>
      </p:graphicFrame>
      <p:sp>
        <p:nvSpPr>
          <p:cNvPr id="2" name="Rectangle 1">
            <a:extLst>
              <a:ext uri="{FF2B5EF4-FFF2-40B4-BE49-F238E27FC236}">
                <a16:creationId xmlns:a16="http://schemas.microsoft.com/office/drawing/2014/main" id="{F1BED8C1-7EBD-14E5-BD4B-472ADE8EEC8C}"/>
              </a:ext>
            </a:extLst>
          </p:cNvPr>
          <p:cNvSpPr/>
          <p:nvPr/>
        </p:nvSpPr>
        <p:spPr>
          <a:xfrm>
            <a:off x="121919" y="2536792"/>
            <a:ext cx="8900161" cy="4158648"/>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16947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DFE972-8CA4-B836-8463-F78988142C8D}"/>
              </a:ext>
            </a:extLst>
          </p:cNvPr>
          <p:cNvSpPr>
            <a:spLocks noGrp="1"/>
          </p:cNvSpPr>
          <p:nvPr>
            <p:ph idx="1"/>
          </p:nvPr>
        </p:nvSpPr>
        <p:spPr>
          <a:xfrm>
            <a:off x="457200" y="941105"/>
            <a:ext cx="8226854" cy="4567418"/>
          </a:xfrm>
        </p:spPr>
        <p:txBody>
          <a:bodyPr/>
          <a:lstStyle/>
          <a:p>
            <a:r>
              <a:rPr lang="en-US" dirty="0"/>
              <a:t>Unified Falcon D material properties based on measurement campaign used for FE inputs and 3D smeared calculation</a:t>
            </a:r>
          </a:p>
          <a:p>
            <a:r>
              <a:rPr lang="en-US" dirty="0"/>
              <a:t>Coming Falcon D cable ten stack measurement ( E, CTE) </a:t>
            </a:r>
            <a:endParaRPr lang="en-GB" dirty="0"/>
          </a:p>
        </p:txBody>
      </p:sp>
      <p:sp>
        <p:nvSpPr>
          <p:cNvPr id="3" name="Title 2">
            <a:extLst>
              <a:ext uri="{FF2B5EF4-FFF2-40B4-BE49-F238E27FC236}">
                <a16:creationId xmlns:a16="http://schemas.microsoft.com/office/drawing/2014/main" id="{B66D064F-9F9C-10D2-1502-D131667F33CB}"/>
              </a:ext>
            </a:extLst>
          </p:cNvPr>
          <p:cNvSpPr>
            <a:spLocks noGrp="1"/>
          </p:cNvSpPr>
          <p:nvPr>
            <p:ph type="title"/>
          </p:nvPr>
        </p:nvSpPr>
        <p:spPr>
          <a:xfrm>
            <a:off x="454454" y="-161132"/>
            <a:ext cx="8229600" cy="1325563"/>
          </a:xfrm>
        </p:spPr>
        <p:txBody>
          <a:bodyPr>
            <a:normAutofit/>
          </a:bodyPr>
          <a:lstStyle/>
          <a:p>
            <a:r>
              <a:rPr lang="en-US" dirty="0"/>
              <a:t>Cable material properties update</a:t>
            </a:r>
            <a:endParaRPr lang="en-GB" dirty="0"/>
          </a:p>
        </p:txBody>
      </p:sp>
      <p:sp>
        <p:nvSpPr>
          <p:cNvPr id="4" name="Slide Number Placeholder 3">
            <a:extLst>
              <a:ext uri="{FF2B5EF4-FFF2-40B4-BE49-F238E27FC236}">
                <a16:creationId xmlns:a16="http://schemas.microsoft.com/office/drawing/2014/main" id="{6E2B01E4-3F8A-B71D-1C63-BEF71E938600}"/>
              </a:ext>
            </a:extLst>
          </p:cNvPr>
          <p:cNvSpPr>
            <a:spLocks noGrp="1"/>
          </p:cNvSpPr>
          <p:nvPr>
            <p:ph type="sldNum" sz="quarter" idx="4"/>
          </p:nvPr>
        </p:nvSpPr>
        <p:spPr/>
        <p:txBody>
          <a:bodyPr/>
          <a:lstStyle/>
          <a:p>
            <a:fld id="{17918391-D411-FE40-AAD7-861AE5233E0E}" type="slidenum">
              <a:rPr lang="en-US" smtClean="0"/>
              <a:pPr/>
              <a:t>11</a:t>
            </a:fld>
            <a:endParaRPr lang="en-US"/>
          </a:p>
        </p:txBody>
      </p:sp>
      <p:sp>
        <p:nvSpPr>
          <p:cNvPr id="5" name="Date Placeholder 4">
            <a:extLst>
              <a:ext uri="{FF2B5EF4-FFF2-40B4-BE49-F238E27FC236}">
                <a16:creationId xmlns:a16="http://schemas.microsoft.com/office/drawing/2014/main" id="{81D4AAC5-AB46-3AB4-13F8-4F48181BBA9B}"/>
              </a:ext>
            </a:extLst>
          </p:cNvPr>
          <p:cNvSpPr>
            <a:spLocks noGrp="1"/>
          </p:cNvSpPr>
          <p:nvPr>
            <p:ph type="dt" sz="half" idx="2"/>
          </p:nvPr>
        </p:nvSpPr>
        <p:spPr/>
        <p:txBody>
          <a:bodyPr/>
          <a:lstStyle/>
          <a:p>
            <a:r>
              <a:rPr lang="en-US"/>
              <a:t>11st October 2024</a:t>
            </a:r>
            <a:endParaRPr lang="en-US" dirty="0"/>
          </a:p>
        </p:txBody>
      </p:sp>
      <p:sp>
        <p:nvSpPr>
          <p:cNvPr id="6" name="Footer Placeholder 5">
            <a:extLst>
              <a:ext uri="{FF2B5EF4-FFF2-40B4-BE49-F238E27FC236}">
                <a16:creationId xmlns:a16="http://schemas.microsoft.com/office/drawing/2014/main" id="{6C760FBF-565B-C24B-6CF2-EAB58E3A9ED7}"/>
              </a:ext>
            </a:extLst>
          </p:cNvPr>
          <p:cNvSpPr>
            <a:spLocks noGrp="1"/>
          </p:cNvSpPr>
          <p:nvPr>
            <p:ph type="ftr" sz="quarter" idx="3"/>
          </p:nvPr>
        </p:nvSpPr>
        <p:spPr/>
        <p:txBody>
          <a:bodyPr/>
          <a:lstStyle/>
          <a:p>
            <a:r>
              <a:rPr lang="en-US"/>
              <a:t>FalconD collaboration meeting        TE-MSC-SMT - AFoussat</a:t>
            </a:r>
            <a:endParaRPr lang="en-US" dirty="0"/>
          </a:p>
        </p:txBody>
      </p:sp>
      <p:pic>
        <p:nvPicPr>
          <p:cNvPr id="8" name="Picture 7">
            <a:extLst>
              <a:ext uri="{FF2B5EF4-FFF2-40B4-BE49-F238E27FC236}">
                <a16:creationId xmlns:a16="http://schemas.microsoft.com/office/drawing/2014/main" id="{55002D01-7040-384C-2CE9-E6FCD6F31868}"/>
              </a:ext>
            </a:extLst>
          </p:cNvPr>
          <p:cNvPicPr>
            <a:picLocks noChangeAspect="1"/>
          </p:cNvPicPr>
          <p:nvPr/>
        </p:nvPicPr>
        <p:blipFill>
          <a:blip r:embed="rId2"/>
          <a:stretch>
            <a:fillRect/>
          </a:stretch>
        </p:blipFill>
        <p:spPr>
          <a:xfrm>
            <a:off x="703356" y="2139988"/>
            <a:ext cx="7188569" cy="4038808"/>
          </a:xfrm>
          <a:prstGeom prst="rect">
            <a:avLst/>
          </a:prstGeom>
        </p:spPr>
      </p:pic>
    </p:spTree>
    <p:extLst>
      <p:ext uri="{BB962C8B-B14F-4D97-AF65-F5344CB8AC3E}">
        <p14:creationId xmlns:p14="http://schemas.microsoft.com/office/powerpoint/2010/main" val="1836654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ABC53D-5325-C286-0345-8EEDCCC6655E}"/>
              </a:ext>
            </a:extLst>
          </p:cNvPr>
          <p:cNvSpPr>
            <a:spLocks noGrp="1"/>
          </p:cNvSpPr>
          <p:nvPr>
            <p:ph idx="1"/>
          </p:nvPr>
        </p:nvSpPr>
        <p:spPr>
          <a:xfrm>
            <a:off x="121583" y="1000887"/>
            <a:ext cx="9005014" cy="4567418"/>
          </a:xfrm>
        </p:spPr>
        <p:txBody>
          <a:bodyPr>
            <a:normAutofit/>
          </a:bodyPr>
          <a:lstStyle/>
          <a:p>
            <a:r>
              <a:rPr lang="en-US" sz="2000" b="1" dirty="0"/>
              <a:t>Baseline B&amp;K structure with Alu ring  tested on mechanical mockups  </a:t>
            </a:r>
            <a:r>
              <a:rPr lang="en-US" sz="2000" dirty="0"/>
              <a:t>(ex: QXF, US-MDP concepts) versus collars with SS shell + Alu bars</a:t>
            </a:r>
          </a:p>
          <a:p>
            <a:r>
              <a:rPr lang="en-US" sz="2000" b="1" dirty="0"/>
              <a:t>Future optimization on single magnet design of 1-in-1 models towards 2-in-1 dipole  </a:t>
            </a:r>
            <a:endParaRPr lang="en-GB" sz="2000" b="1" dirty="0"/>
          </a:p>
        </p:txBody>
      </p:sp>
      <p:sp>
        <p:nvSpPr>
          <p:cNvPr id="3" name="Title 2">
            <a:extLst>
              <a:ext uri="{FF2B5EF4-FFF2-40B4-BE49-F238E27FC236}">
                <a16:creationId xmlns:a16="http://schemas.microsoft.com/office/drawing/2014/main" id="{B2DE822C-42DA-D636-3606-6A2594CBA17F}"/>
              </a:ext>
            </a:extLst>
          </p:cNvPr>
          <p:cNvSpPr>
            <a:spLocks noGrp="1"/>
          </p:cNvSpPr>
          <p:nvPr>
            <p:ph type="title"/>
          </p:nvPr>
        </p:nvSpPr>
        <p:spPr>
          <a:xfrm>
            <a:off x="203732" y="219041"/>
            <a:ext cx="8267060" cy="637269"/>
          </a:xfrm>
        </p:spPr>
        <p:txBody>
          <a:bodyPr>
            <a:noAutofit/>
          </a:bodyPr>
          <a:lstStyle/>
          <a:p>
            <a:r>
              <a:rPr lang="en-US" sz="3600" b="1" dirty="0"/>
              <a:t>WP3.1 </a:t>
            </a:r>
            <a:r>
              <a:rPr lang="en-US" sz="3600" b="1" dirty="0" err="1"/>
              <a:t>FalconD</a:t>
            </a:r>
            <a:r>
              <a:rPr lang="en-US" sz="3600" b="1" dirty="0"/>
              <a:t> 12T dipole roadmap </a:t>
            </a:r>
            <a:endParaRPr lang="en-GB" sz="3600" b="1" dirty="0"/>
          </a:p>
        </p:txBody>
      </p:sp>
      <p:sp>
        <p:nvSpPr>
          <p:cNvPr id="5" name="Slide Number Placeholder 4">
            <a:extLst>
              <a:ext uri="{FF2B5EF4-FFF2-40B4-BE49-F238E27FC236}">
                <a16:creationId xmlns:a16="http://schemas.microsoft.com/office/drawing/2014/main" id="{CEF4A1DB-9A6B-B24C-F762-7768B2A71E54}"/>
              </a:ext>
            </a:extLst>
          </p:cNvPr>
          <p:cNvSpPr>
            <a:spLocks noGrp="1"/>
          </p:cNvSpPr>
          <p:nvPr>
            <p:ph type="sldNum" sz="quarter" idx="4"/>
          </p:nvPr>
        </p:nvSpPr>
        <p:spPr/>
        <p:txBody>
          <a:bodyPr/>
          <a:lstStyle/>
          <a:p>
            <a:fld id="{17918391-D411-FE40-AAD7-861AE5233E0E}" type="slidenum">
              <a:rPr lang="en-US" smtClean="0"/>
              <a:pPr/>
              <a:t>12</a:t>
            </a:fld>
            <a:endParaRPr lang="en-US"/>
          </a:p>
        </p:txBody>
      </p:sp>
      <p:sp>
        <p:nvSpPr>
          <p:cNvPr id="21" name="Rectangle 20">
            <a:extLst>
              <a:ext uri="{FF2B5EF4-FFF2-40B4-BE49-F238E27FC236}">
                <a16:creationId xmlns:a16="http://schemas.microsoft.com/office/drawing/2014/main" id="{582926F9-AEDC-94B7-51DC-A611250270FF}"/>
              </a:ext>
            </a:extLst>
          </p:cNvPr>
          <p:cNvSpPr/>
          <p:nvPr/>
        </p:nvSpPr>
        <p:spPr>
          <a:xfrm>
            <a:off x="5057738" y="2439200"/>
            <a:ext cx="348343" cy="3161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Footer Placeholder 2">
            <a:extLst>
              <a:ext uri="{FF2B5EF4-FFF2-40B4-BE49-F238E27FC236}">
                <a16:creationId xmlns:a16="http://schemas.microsoft.com/office/drawing/2014/main" id="{02D6E06A-7FAB-E4B1-D108-C64344F471C3}"/>
              </a:ext>
            </a:extLst>
          </p:cNvPr>
          <p:cNvSpPr>
            <a:spLocks noGrp="1"/>
          </p:cNvSpPr>
          <p:nvPr>
            <p:ph type="ftr" sz="quarter" idx="3"/>
          </p:nvPr>
        </p:nvSpPr>
        <p:spPr>
          <a:xfrm>
            <a:off x="3419061" y="6410522"/>
            <a:ext cx="5115339" cy="310953"/>
          </a:xfrm>
          <a:prstGeom prst="rect">
            <a:avLst/>
          </a:prstGeom>
        </p:spPr>
        <p:txBody>
          <a:bodyPr vert="horz" lIns="91440" tIns="45720" rIns="91440" bIns="45720" rtlCol="0" anchor="ctr"/>
          <a:lstStyle>
            <a:lvl1pPr algn="l">
              <a:defRPr sz="1400">
                <a:solidFill>
                  <a:schemeClr val="bg1"/>
                </a:solidFill>
              </a:defRPr>
            </a:lvl1pPr>
          </a:lstStyle>
          <a:p>
            <a:r>
              <a:rPr lang="en-US" dirty="0"/>
              <a:t>CERN HFM Forum meeting WP3.1       TE-MSC-SMT – A. Foussat</a:t>
            </a:r>
          </a:p>
        </p:txBody>
      </p:sp>
      <p:sp>
        <p:nvSpPr>
          <p:cNvPr id="32" name="TextBox 31">
            <a:extLst>
              <a:ext uri="{FF2B5EF4-FFF2-40B4-BE49-F238E27FC236}">
                <a16:creationId xmlns:a16="http://schemas.microsoft.com/office/drawing/2014/main" id="{87D206E7-8055-BA75-2400-19AF4692D1D9}"/>
              </a:ext>
            </a:extLst>
          </p:cNvPr>
          <p:cNvSpPr txBox="1"/>
          <p:nvPr/>
        </p:nvSpPr>
        <p:spPr>
          <a:xfrm>
            <a:off x="4865371" y="4693553"/>
            <a:ext cx="2207912" cy="461665"/>
          </a:xfrm>
          <a:prstGeom prst="rect">
            <a:avLst/>
          </a:prstGeom>
          <a:noFill/>
        </p:spPr>
        <p:txBody>
          <a:bodyPr wrap="none" rtlCol="0">
            <a:spAutoFit/>
          </a:bodyPr>
          <a:lstStyle/>
          <a:p>
            <a:r>
              <a:rPr lang="en-US" sz="1200" b="1" i="1" dirty="0">
                <a:solidFill>
                  <a:srgbClr val="FF0000"/>
                </a:solidFill>
              </a:rPr>
              <a:t>Conceptual cross sections views</a:t>
            </a:r>
          </a:p>
          <a:p>
            <a:r>
              <a:rPr lang="en-US" sz="1200" b="1" i="1" dirty="0">
                <a:solidFill>
                  <a:srgbClr val="FF0000"/>
                </a:solidFill>
              </a:rPr>
              <a:t>( H yoke split vs V)</a:t>
            </a:r>
            <a:endParaRPr lang="en-GB" sz="1200" b="1" i="1" dirty="0">
              <a:solidFill>
                <a:srgbClr val="FF0000"/>
              </a:solidFill>
            </a:endParaRPr>
          </a:p>
        </p:txBody>
      </p:sp>
      <p:sp>
        <p:nvSpPr>
          <p:cNvPr id="33" name="Date Placeholder 1">
            <a:extLst>
              <a:ext uri="{FF2B5EF4-FFF2-40B4-BE49-F238E27FC236}">
                <a16:creationId xmlns:a16="http://schemas.microsoft.com/office/drawing/2014/main" id="{F5506630-B743-F955-347E-4225FC7C6F9D}"/>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19</a:t>
            </a:r>
            <a:r>
              <a:rPr lang="en-US" baseline="30000" dirty="0"/>
              <a:t>th</a:t>
            </a:r>
            <a:r>
              <a:rPr lang="en-US" dirty="0"/>
              <a:t>  September 2024</a:t>
            </a:r>
          </a:p>
        </p:txBody>
      </p:sp>
      <p:pic>
        <p:nvPicPr>
          <p:cNvPr id="17" name="Picture 16">
            <a:extLst>
              <a:ext uri="{FF2B5EF4-FFF2-40B4-BE49-F238E27FC236}">
                <a16:creationId xmlns:a16="http://schemas.microsoft.com/office/drawing/2014/main" id="{781231B3-7BE9-A86E-2B7A-57B5280FC61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48337" y="106299"/>
            <a:ext cx="1183202" cy="996911"/>
          </a:xfrm>
          <a:prstGeom prst="rect">
            <a:avLst/>
          </a:prstGeom>
        </p:spPr>
      </p:pic>
      <p:sp>
        <p:nvSpPr>
          <p:cNvPr id="20" name="TextBox 19">
            <a:extLst>
              <a:ext uri="{FF2B5EF4-FFF2-40B4-BE49-F238E27FC236}">
                <a16:creationId xmlns:a16="http://schemas.microsoft.com/office/drawing/2014/main" id="{731718B3-5EAD-8E98-650A-2C90191F674C}"/>
              </a:ext>
            </a:extLst>
          </p:cNvPr>
          <p:cNvSpPr txBox="1"/>
          <p:nvPr/>
        </p:nvSpPr>
        <p:spPr>
          <a:xfrm>
            <a:off x="232480" y="2405516"/>
            <a:ext cx="2797220"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Long mechanical mock ups</a:t>
            </a:r>
            <a:endParaRPr lang="en-GB" dirty="0"/>
          </a:p>
        </p:txBody>
      </p:sp>
      <p:sp>
        <p:nvSpPr>
          <p:cNvPr id="31" name="TextBox 30">
            <a:extLst>
              <a:ext uri="{FF2B5EF4-FFF2-40B4-BE49-F238E27FC236}">
                <a16:creationId xmlns:a16="http://schemas.microsoft.com/office/drawing/2014/main" id="{ED3C9D4C-E850-7C0B-4739-4DF188A9729B}"/>
              </a:ext>
            </a:extLst>
          </p:cNvPr>
          <p:cNvSpPr txBox="1"/>
          <p:nvPr/>
        </p:nvSpPr>
        <p:spPr>
          <a:xfrm>
            <a:off x="203732" y="4687526"/>
            <a:ext cx="2706447" cy="369332"/>
          </a:xfrm>
          <a:prstGeom prst="rect">
            <a:avLst/>
          </a:prstGeom>
          <a:noFill/>
        </p:spPr>
        <p:txBody>
          <a:bodyPr wrap="none" rtlCol="0">
            <a:spAutoFit/>
          </a:bodyPr>
          <a:lstStyle>
            <a:defPPr>
              <a:defRPr lang="en-US"/>
            </a:defPPr>
            <a:lvl1pPr>
              <a:defRPr b="1">
                <a:solidFill>
                  <a:srgbClr val="00B050"/>
                </a:solidFill>
              </a:defRPr>
            </a:lvl1pPr>
          </a:lstStyle>
          <a:p>
            <a:r>
              <a:rPr lang="en-US" dirty="0">
                <a:solidFill>
                  <a:srgbClr val="0055A0"/>
                </a:solidFill>
              </a:rPr>
              <a:t>Short mechanical mock up</a:t>
            </a:r>
            <a:endParaRPr lang="en-GB" dirty="0">
              <a:solidFill>
                <a:srgbClr val="0055A0"/>
              </a:solidFill>
            </a:endParaRPr>
          </a:p>
        </p:txBody>
      </p:sp>
      <p:pic>
        <p:nvPicPr>
          <p:cNvPr id="30" name="Picture 29">
            <a:extLst>
              <a:ext uri="{FF2B5EF4-FFF2-40B4-BE49-F238E27FC236}">
                <a16:creationId xmlns:a16="http://schemas.microsoft.com/office/drawing/2014/main" id="{7EB0839C-8850-F5E5-3B29-22A82E936D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3732" y="4998267"/>
            <a:ext cx="2326899" cy="1122075"/>
          </a:xfrm>
          <a:prstGeom prst="rect">
            <a:avLst/>
          </a:prstGeom>
        </p:spPr>
      </p:pic>
      <p:sp>
        <p:nvSpPr>
          <p:cNvPr id="35" name="TextBox 34">
            <a:extLst>
              <a:ext uri="{FF2B5EF4-FFF2-40B4-BE49-F238E27FC236}">
                <a16:creationId xmlns:a16="http://schemas.microsoft.com/office/drawing/2014/main" id="{081F47DF-E604-D8D2-14E4-5DB0FE7C00EE}"/>
              </a:ext>
            </a:extLst>
          </p:cNvPr>
          <p:cNvSpPr txBox="1"/>
          <p:nvPr/>
        </p:nvSpPr>
        <p:spPr>
          <a:xfrm>
            <a:off x="1166861" y="6002203"/>
            <a:ext cx="946722"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SMKs</a:t>
            </a:r>
            <a:endParaRPr lang="en-GB" dirty="0"/>
          </a:p>
        </p:txBody>
      </p:sp>
      <p:grpSp>
        <p:nvGrpSpPr>
          <p:cNvPr id="48" name="Group 47">
            <a:extLst>
              <a:ext uri="{FF2B5EF4-FFF2-40B4-BE49-F238E27FC236}">
                <a16:creationId xmlns:a16="http://schemas.microsoft.com/office/drawing/2014/main" id="{469A31C7-8FFD-48DF-4B52-3A4F54341DB4}"/>
              </a:ext>
            </a:extLst>
          </p:cNvPr>
          <p:cNvGrpSpPr/>
          <p:nvPr/>
        </p:nvGrpSpPr>
        <p:grpSpPr>
          <a:xfrm>
            <a:off x="3336707" y="2219876"/>
            <a:ext cx="2709490" cy="2089442"/>
            <a:chOff x="3265254" y="2235749"/>
            <a:chExt cx="2709490" cy="2089442"/>
          </a:xfrm>
        </p:grpSpPr>
        <p:sp>
          <p:nvSpPr>
            <p:cNvPr id="4" name="TextBox 3">
              <a:extLst>
                <a:ext uri="{FF2B5EF4-FFF2-40B4-BE49-F238E27FC236}">
                  <a16:creationId xmlns:a16="http://schemas.microsoft.com/office/drawing/2014/main" id="{52EEE072-A2F0-B180-275D-E811DA42897D}"/>
                </a:ext>
              </a:extLst>
            </p:cNvPr>
            <p:cNvSpPr txBox="1"/>
            <p:nvPr/>
          </p:nvSpPr>
          <p:spPr>
            <a:xfrm>
              <a:off x="3265254" y="2235749"/>
              <a:ext cx="2574767" cy="646331"/>
            </a:xfrm>
            <a:prstGeom prst="rect">
              <a:avLst/>
            </a:prstGeom>
            <a:noFill/>
          </p:spPr>
          <p:txBody>
            <a:bodyPr wrap="square" rtlCol="0">
              <a:spAutoFit/>
            </a:bodyPr>
            <a:lstStyle/>
            <a:p>
              <a:r>
                <a:rPr lang="en-US" b="1" dirty="0">
                  <a:solidFill>
                    <a:srgbClr val="00B050"/>
                  </a:solidFill>
                </a:rPr>
                <a:t>Single Aperture </a:t>
              </a:r>
            </a:p>
            <a:p>
              <a:r>
                <a:rPr lang="en-US" b="1" dirty="0">
                  <a:solidFill>
                    <a:srgbClr val="00B050"/>
                  </a:solidFill>
                </a:rPr>
                <a:t>B&amp;K magnet models</a:t>
              </a:r>
              <a:endParaRPr lang="en-GB" b="1" dirty="0">
                <a:solidFill>
                  <a:srgbClr val="00B050"/>
                </a:solidFill>
              </a:endParaRPr>
            </a:p>
          </p:txBody>
        </p:sp>
        <p:sp>
          <p:nvSpPr>
            <p:cNvPr id="46" name="TextBox 45">
              <a:extLst>
                <a:ext uri="{FF2B5EF4-FFF2-40B4-BE49-F238E27FC236}">
                  <a16:creationId xmlns:a16="http://schemas.microsoft.com/office/drawing/2014/main" id="{5FA1CFF4-2F24-9BD8-A535-F2A05F0F2949}"/>
                </a:ext>
              </a:extLst>
            </p:cNvPr>
            <p:cNvSpPr txBox="1"/>
            <p:nvPr/>
          </p:nvSpPr>
          <p:spPr>
            <a:xfrm>
              <a:off x="5028022" y="3955859"/>
              <a:ext cx="946722"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M1,2</a:t>
              </a:r>
              <a:endParaRPr lang="en-GB" dirty="0"/>
            </a:p>
          </p:txBody>
        </p:sp>
      </p:grpSp>
      <p:grpSp>
        <p:nvGrpSpPr>
          <p:cNvPr id="49" name="Group 48">
            <a:extLst>
              <a:ext uri="{FF2B5EF4-FFF2-40B4-BE49-F238E27FC236}">
                <a16:creationId xmlns:a16="http://schemas.microsoft.com/office/drawing/2014/main" id="{9CFAE277-506A-E1E6-BBE5-F8A72064ADC8}"/>
              </a:ext>
            </a:extLst>
          </p:cNvPr>
          <p:cNvGrpSpPr/>
          <p:nvPr/>
        </p:nvGrpSpPr>
        <p:grpSpPr>
          <a:xfrm>
            <a:off x="5594378" y="2131338"/>
            <a:ext cx="3327765" cy="4109355"/>
            <a:chOff x="5659895" y="2078693"/>
            <a:chExt cx="3327765" cy="4109355"/>
          </a:xfrm>
        </p:grpSpPr>
        <p:grpSp>
          <p:nvGrpSpPr>
            <p:cNvPr id="26" name="Group 25">
              <a:extLst>
                <a:ext uri="{FF2B5EF4-FFF2-40B4-BE49-F238E27FC236}">
                  <a16:creationId xmlns:a16="http://schemas.microsoft.com/office/drawing/2014/main" id="{C0B5DCF3-703A-4751-FD07-C01AA3E70C30}"/>
                </a:ext>
              </a:extLst>
            </p:cNvPr>
            <p:cNvGrpSpPr/>
            <p:nvPr/>
          </p:nvGrpSpPr>
          <p:grpSpPr>
            <a:xfrm>
              <a:off x="6875066" y="2078693"/>
              <a:ext cx="2112594" cy="1912704"/>
              <a:chOff x="6579924" y="2136622"/>
              <a:chExt cx="2059587" cy="1919057"/>
            </a:xfrm>
          </p:grpSpPr>
          <p:pic>
            <p:nvPicPr>
              <p:cNvPr id="14" name="Picture 13">
                <a:extLst>
                  <a:ext uri="{FF2B5EF4-FFF2-40B4-BE49-F238E27FC236}">
                    <a16:creationId xmlns:a16="http://schemas.microsoft.com/office/drawing/2014/main" id="{B8229046-52AB-22D0-80E3-7D1ABA4AF0E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43625" y="2136622"/>
                <a:ext cx="1895886" cy="1898448"/>
              </a:xfrm>
              <a:prstGeom prst="rect">
                <a:avLst/>
              </a:prstGeom>
            </p:spPr>
          </p:pic>
          <p:sp>
            <p:nvSpPr>
              <p:cNvPr id="22" name="Rectangle 21">
                <a:extLst>
                  <a:ext uri="{FF2B5EF4-FFF2-40B4-BE49-F238E27FC236}">
                    <a16:creationId xmlns:a16="http://schemas.microsoft.com/office/drawing/2014/main" id="{6F0E7484-1F46-5BAB-394F-ED69F5ECA022}"/>
                  </a:ext>
                </a:extLst>
              </p:cNvPr>
              <p:cNvSpPr/>
              <p:nvPr/>
            </p:nvSpPr>
            <p:spPr>
              <a:xfrm>
                <a:off x="6579924" y="3798000"/>
                <a:ext cx="270990" cy="25767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22">
                <a:extLst>
                  <a:ext uri="{FF2B5EF4-FFF2-40B4-BE49-F238E27FC236}">
                    <a16:creationId xmlns:a16="http://schemas.microsoft.com/office/drawing/2014/main" id="{CB1C78EE-3D16-4185-E19A-D1E0FCB13FE0}"/>
                  </a:ext>
                </a:extLst>
              </p:cNvPr>
              <p:cNvSpPr/>
              <p:nvPr/>
            </p:nvSpPr>
            <p:spPr>
              <a:xfrm>
                <a:off x="6619984" y="3912458"/>
                <a:ext cx="296921" cy="1226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23">
                <a:extLst>
                  <a:ext uri="{FF2B5EF4-FFF2-40B4-BE49-F238E27FC236}">
                    <a16:creationId xmlns:a16="http://schemas.microsoft.com/office/drawing/2014/main" id="{5C4A6F13-4F41-83D9-8F65-B92A1EE4A4FC}"/>
                  </a:ext>
                </a:extLst>
              </p:cNvPr>
              <p:cNvSpPr/>
              <p:nvPr/>
            </p:nvSpPr>
            <p:spPr>
              <a:xfrm>
                <a:off x="6772079" y="3896309"/>
                <a:ext cx="526894" cy="1516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TextBox 27">
              <a:extLst>
                <a:ext uri="{FF2B5EF4-FFF2-40B4-BE49-F238E27FC236}">
                  <a16:creationId xmlns:a16="http://schemas.microsoft.com/office/drawing/2014/main" id="{B334A48F-B70D-0D82-50F8-72DF1B9A16DA}"/>
                </a:ext>
              </a:extLst>
            </p:cNvPr>
            <p:cNvSpPr txBox="1"/>
            <p:nvPr/>
          </p:nvSpPr>
          <p:spPr>
            <a:xfrm>
              <a:off x="5773666" y="2192566"/>
              <a:ext cx="1609839" cy="1200329"/>
            </a:xfrm>
            <a:prstGeom prst="rect">
              <a:avLst/>
            </a:prstGeom>
            <a:noFill/>
          </p:spPr>
          <p:txBody>
            <a:bodyPr wrap="square" rtlCol="0">
              <a:spAutoFit/>
            </a:bodyPr>
            <a:lstStyle>
              <a:defPPr>
                <a:defRPr lang="en-US"/>
              </a:defPPr>
              <a:lvl1pPr>
                <a:defRPr b="1">
                  <a:solidFill>
                    <a:srgbClr val="00B050"/>
                  </a:solidFill>
                </a:defRPr>
              </a:lvl1pPr>
            </a:lstStyle>
            <a:p>
              <a:r>
                <a:rPr lang="en-US" dirty="0"/>
                <a:t>Double aperture B&amp;K 12T dipole magnet </a:t>
              </a:r>
              <a:endParaRPr lang="en-GB" dirty="0"/>
            </a:p>
          </p:txBody>
        </p:sp>
        <p:sp>
          <p:nvSpPr>
            <p:cNvPr id="18" name="TextBox 17">
              <a:extLst>
                <a:ext uri="{FF2B5EF4-FFF2-40B4-BE49-F238E27FC236}">
                  <a16:creationId xmlns:a16="http://schemas.microsoft.com/office/drawing/2014/main" id="{7629D855-1EE4-2BE3-347F-5B25E8810AF9}"/>
                </a:ext>
              </a:extLst>
            </p:cNvPr>
            <p:cNvSpPr txBox="1"/>
            <p:nvPr/>
          </p:nvSpPr>
          <p:spPr>
            <a:xfrm>
              <a:off x="5659895" y="5264718"/>
              <a:ext cx="1837379" cy="923330"/>
            </a:xfrm>
            <a:prstGeom prst="rect">
              <a:avLst/>
            </a:prstGeom>
            <a:solidFill>
              <a:schemeClr val="bg1"/>
            </a:solidFill>
          </p:spPr>
          <p:txBody>
            <a:bodyPr wrap="square" rtlCol="0">
              <a:spAutoFit/>
            </a:bodyPr>
            <a:lstStyle/>
            <a:p>
              <a:r>
                <a:rPr lang="en-US" b="1" dirty="0"/>
                <a:t>2-in-1 magnet models </a:t>
              </a:r>
              <a:r>
                <a:rPr lang="en-US" b="1" dirty="0" err="1"/>
                <a:t>b&amp;k</a:t>
              </a:r>
              <a:r>
                <a:rPr lang="en-US" b="1" dirty="0"/>
                <a:t> options</a:t>
              </a:r>
              <a:endParaRPr lang="en-GB" b="1" dirty="0"/>
            </a:p>
          </p:txBody>
        </p:sp>
        <p:sp>
          <p:nvSpPr>
            <p:cNvPr id="47" name="TextBox 46">
              <a:extLst>
                <a:ext uri="{FF2B5EF4-FFF2-40B4-BE49-F238E27FC236}">
                  <a16:creationId xmlns:a16="http://schemas.microsoft.com/office/drawing/2014/main" id="{E4AF32A8-CB68-BC97-F68E-89B133399BA5}"/>
                </a:ext>
              </a:extLst>
            </p:cNvPr>
            <p:cNvSpPr txBox="1"/>
            <p:nvPr/>
          </p:nvSpPr>
          <p:spPr>
            <a:xfrm>
              <a:off x="7116843" y="3865599"/>
              <a:ext cx="946722"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M3</a:t>
              </a:r>
              <a:endParaRPr lang="en-GB" dirty="0"/>
            </a:p>
          </p:txBody>
        </p:sp>
      </p:grpSp>
      <p:sp>
        <p:nvSpPr>
          <p:cNvPr id="15" name="Arrow: Striped Right 14">
            <a:extLst>
              <a:ext uri="{FF2B5EF4-FFF2-40B4-BE49-F238E27FC236}">
                <a16:creationId xmlns:a16="http://schemas.microsoft.com/office/drawing/2014/main" id="{563AE147-908E-A409-6A77-30443B4803C2}"/>
              </a:ext>
            </a:extLst>
          </p:cNvPr>
          <p:cNvSpPr/>
          <p:nvPr/>
        </p:nvSpPr>
        <p:spPr>
          <a:xfrm>
            <a:off x="368746" y="4269229"/>
            <a:ext cx="6940623" cy="495846"/>
          </a:xfrm>
          <a:prstGeom prst="stripedRightArrow">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tangle 33">
            <a:extLst>
              <a:ext uri="{FF2B5EF4-FFF2-40B4-BE49-F238E27FC236}">
                <a16:creationId xmlns:a16="http://schemas.microsoft.com/office/drawing/2014/main" id="{11968565-7929-A0F2-CB27-1752AECAA5BB}"/>
              </a:ext>
            </a:extLst>
          </p:cNvPr>
          <p:cNvSpPr/>
          <p:nvPr/>
        </p:nvSpPr>
        <p:spPr>
          <a:xfrm>
            <a:off x="4197698" y="4368653"/>
            <a:ext cx="75734" cy="41836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8" name="Picture 57">
            <a:extLst>
              <a:ext uri="{FF2B5EF4-FFF2-40B4-BE49-F238E27FC236}">
                <a16:creationId xmlns:a16="http://schemas.microsoft.com/office/drawing/2014/main" id="{99BBD3CA-41B1-D45D-C317-4696BD806A69}"/>
              </a:ext>
            </a:extLst>
          </p:cNvPr>
          <p:cNvPicPr>
            <a:picLocks noChangeAspect="1"/>
          </p:cNvPicPr>
          <p:nvPr/>
        </p:nvPicPr>
        <p:blipFill>
          <a:blip r:embed="rId6"/>
          <a:stretch>
            <a:fillRect/>
          </a:stretch>
        </p:blipFill>
        <p:spPr>
          <a:xfrm>
            <a:off x="67285" y="2722452"/>
            <a:ext cx="1486314" cy="1463564"/>
          </a:xfrm>
          <a:prstGeom prst="rect">
            <a:avLst/>
          </a:prstGeom>
        </p:spPr>
      </p:pic>
      <p:pic>
        <p:nvPicPr>
          <p:cNvPr id="7" name="Picture 6">
            <a:extLst>
              <a:ext uri="{FF2B5EF4-FFF2-40B4-BE49-F238E27FC236}">
                <a16:creationId xmlns:a16="http://schemas.microsoft.com/office/drawing/2014/main" id="{53B44699-1FFE-2C8D-7D17-21F466E2FEFC}"/>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530466" y="2756506"/>
            <a:ext cx="1556109" cy="1419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a:extLst>
              <a:ext uri="{FF2B5EF4-FFF2-40B4-BE49-F238E27FC236}">
                <a16:creationId xmlns:a16="http://schemas.microsoft.com/office/drawing/2014/main" id="{9AF16B77-0FBD-0ED1-72F6-7F8ABDAF1836}"/>
              </a:ext>
            </a:extLst>
          </p:cNvPr>
          <p:cNvSpPr txBox="1"/>
          <p:nvPr/>
        </p:nvSpPr>
        <p:spPr>
          <a:xfrm>
            <a:off x="1145952" y="4049876"/>
            <a:ext cx="946722" cy="369332"/>
          </a:xfrm>
          <a:prstGeom prst="rect">
            <a:avLst/>
          </a:prstGeom>
          <a:noFill/>
        </p:spPr>
        <p:txBody>
          <a:bodyPr wrap="square" rtlCol="0">
            <a:spAutoFit/>
          </a:bodyPr>
          <a:lstStyle>
            <a:defPPr>
              <a:defRPr lang="en-US"/>
            </a:defPPr>
            <a:lvl1pPr>
              <a:defRPr b="1">
                <a:solidFill>
                  <a:srgbClr val="00B050"/>
                </a:solidFill>
              </a:defRPr>
            </a:lvl1pPr>
          </a:lstStyle>
          <a:p>
            <a:r>
              <a:rPr lang="en-US" dirty="0"/>
              <a:t>LMK1,2</a:t>
            </a:r>
            <a:endParaRPr lang="en-GB" dirty="0"/>
          </a:p>
        </p:txBody>
      </p:sp>
      <p:pic>
        <p:nvPicPr>
          <p:cNvPr id="6" name="Picture 5">
            <a:extLst>
              <a:ext uri="{FF2B5EF4-FFF2-40B4-BE49-F238E27FC236}">
                <a16:creationId xmlns:a16="http://schemas.microsoft.com/office/drawing/2014/main" id="{47CB043F-B533-7BBA-B272-044F52D5613B}"/>
              </a:ext>
            </a:extLst>
          </p:cNvPr>
          <p:cNvPicPr>
            <a:picLocks noChangeAspect="1"/>
          </p:cNvPicPr>
          <p:nvPr/>
        </p:nvPicPr>
        <p:blipFill>
          <a:blip r:embed="rId6"/>
          <a:stretch>
            <a:fillRect/>
          </a:stretch>
        </p:blipFill>
        <p:spPr>
          <a:xfrm>
            <a:off x="3602127" y="2843937"/>
            <a:ext cx="1486314" cy="1463564"/>
          </a:xfrm>
          <a:prstGeom prst="rect">
            <a:avLst/>
          </a:prstGeom>
        </p:spPr>
      </p:pic>
      <p:pic>
        <p:nvPicPr>
          <p:cNvPr id="38" name="Picture 37">
            <a:extLst>
              <a:ext uri="{FF2B5EF4-FFF2-40B4-BE49-F238E27FC236}">
                <a16:creationId xmlns:a16="http://schemas.microsoft.com/office/drawing/2014/main" id="{248C417C-F6C5-55B9-FF09-DFB5288B665A}"/>
              </a:ext>
            </a:extLst>
          </p:cNvPr>
          <p:cNvPicPr>
            <a:picLocks noChangeAspect="1"/>
          </p:cNvPicPr>
          <p:nvPr/>
        </p:nvPicPr>
        <p:blipFill>
          <a:blip r:embed="rId8"/>
          <a:stretch>
            <a:fillRect/>
          </a:stretch>
        </p:blipFill>
        <p:spPr>
          <a:xfrm>
            <a:off x="7300721" y="4116038"/>
            <a:ext cx="1856160" cy="1892163"/>
          </a:xfrm>
          <a:prstGeom prst="rect">
            <a:avLst/>
          </a:prstGeom>
        </p:spPr>
      </p:pic>
    </p:spTree>
    <p:extLst>
      <p:ext uri="{BB962C8B-B14F-4D97-AF65-F5344CB8AC3E}">
        <p14:creationId xmlns:p14="http://schemas.microsoft.com/office/powerpoint/2010/main" val="107392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37ABD-DA51-EB30-341F-791249C6688C}"/>
              </a:ext>
            </a:extLst>
          </p:cNvPr>
          <p:cNvSpPr>
            <a:spLocks noGrp="1"/>
          </p:cNvSpPr>
          <p:nvPr>
            <p:ph type="title"/>
          </p:nvPr>
        </p:nvSpPr>
        <p:spPr>
          <a:xfrm>
            <a:off x="146362" y="-177982"/>
            <a:ext cx="10154138" cy="1671535"/>
          </a:xfrm>
        </p:spPr>
        <p:txBody>
          <a:bodyPr vert="horz" lIns="91440" tIns="45720" rIns="91440" bIns="45720" rtlCol="0" anchor="ctr">
            <a:normAutofit/>
          </a:bodyPr>
          <a:lstStyle/>
          <a:p>
            <a:r>
              <a:rPr lang="en-GB" sz="4400" b="1" dirty="0"/>
              <a:t>FALCON D at CERN </a:t>
            </a:r>
            <a:br>
              <a:rPr lang="en-GB" sz="4400" b="1" dirty="0"/>
            </a:br>
            <a:r>
              <a:rPr lang="en-GB" sz="4400" b="1" dirty="0"/>
              <a:t>Focus on 2024-2026</a:t>
            </a:r>
          </a:p>
        </p:txBody>
      </p:sp>
      <p:sp>
        <p:nvSpPr>
          <p:cNvPr id="5" name="Slide Number Placeholder 4">
            <a:extLst>
              <a:ext uri="{FF2B5EF4-FFF2-40B4-BE49-F238E27FC236}">
                <a16:creationId xmlns:a16="http://schemas.microsoft.com/office/drawing/2014/main" id="{0C64FA03-409B-EDBC-35A8-1AFCFC810908}"/>
              </a:ext>
            </a:extLst>
          </p:cNvPr>
          <p:cNvSpPr>
            <a:spLocks noGrp="1"/>
          </p:cNvSpPr>
          <p:nvPr>
            <p:ph type="sldNum" sz="quarter" idx="12"/>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447280E-DBD2-48B9-BCF2-797537AC91CF}" type="slidenum">
              <a:rPr lang="en-US" smtClean="0"/>
              <a:pPr/>
              <a:t>13</a:t>
            </a:fld>
            <a:endParaRPr lang="en-US"/>
          </a:p>
        </p:txBody>
      </p:sp>
      <p:grpSp>
        <p:nvGrpSpPr>
          <p:cNvPr id="3" name="Group 2">
            <a:extLst>
              <a:ext uri="{FF2B5EF4-FFF2-40B4-BE49-F238E27FC236}">
                <a16:creationId xmlns:a16="http://schemas.microsoft.com/office/drawing/2014/main" id="{418273E3-FA0D-9771-8607-C1655460448B}"/>
              </a:ext>
            </a:extLst>
          </p:cNvPr>
          <p:cNvGrpSpPr/>
          <p:nvPr/>
        </p:nvGrpSpPr>
        <p:grpSpPr>
          <a:xfrm>
            <a:off x="289273" y="3713866"/>
            <a:ext cx="8737599" cy="842411"/>
            <a:chOff x="827583" y="2283718"/>
            <a:chExt cx="7919989" cy="523310"/>
          </a:xfrm>
        </p:grpSpPr>
        <p:sp>
          <p:nvSpPr>
            <p:cNvPr id="6" name="Right Arrow 5">
              <a:extLst>
                <a:ext uri="{FF2B5EF4-FFF2-40B4-BE49-F238E27FC236}">
                  <a16:creationId xmlns:a16="http://schemas.microsoft.com/office/drawing/2014/main" id="{031F1E11-FC9E-3167-32BC-A5DEF24212E0}"/>
                </a:ext>
              </a:extLst>
            </p:cNvPr>
            <p:cNvSpPr/>
            <p:nvPr/>
          </p:nvSpPr>
          <p:spPr>
            <a:xfrm>
              <a:off x="827583" y="2427734"/>
              <a:ext cx="7919989" cy="288032"/>
            </a:xfrm>
            <a:prstGeom prst="rightArrow">
              <a:avLst/>
            </a:prstGeom>
            <a:gradFill flip="none" rotWithShape="1">
              <a:gsLst>
                <a:gs pos="0">
                  <a:schemeClr val="accent1">
                    <a:lumMod val="5000"/>
                    <a:lumOff val="95000"/>
                  </a:schemeClr>
                </a:gs>
                <a:gs pos="65000">
                  <a:schemeClr val="accent6">
                    <a:lumMod val="40000"/>
                    <a:lumOff val="60000"/>
                  </a:schemeClr>
                </a:gs>
                <a:gs pos="91000">
                  <a:schemeClr val="accent1">
                    <a:lumMod val="45000"/>
                    <a:lumOff val="55000"/>
                  </a:schemeClr>
                </a:gs>
                <a:gs pos="100000">
                  <a:schemeClr val="accent1">
                    <a:lumMod val="30000"/>
                    <a:lumOff val="70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cxnSp>
          <p:nvCxnSpPr>
            <p:cNvPr id="7" name="Straight Connector 6">
              <a:extLst>
                <a:ext uri="{FF2B5EF4-FFF2-40B4-BE49-F238E27FC236}">
                  <a16:creationId xmlns:a16="http://schemas.microsoft.com/office/drawing/2014/main" id="{A75A9079-F859-5FBA-4AD9-00DD0F9936AF}"/>
                </a:ext>
              </a:extLst>
            </p:cNvPr>
            <p:cNvCxnSpPr/>
            <p:nvPr/>
          </p:nvCxnSpPr>
          <p:spPr>
            <a:xfrm>
              <a:off x="3851912"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FF83EF0A-4D67-3E7F-49DD-5A8E55F41E60}"/>
                </a:ext>
              </a:extLst>
            </p:cNvPr>
            <p:cNvCxnSpPr/>
            <p:nvPr/>
          </p:nvCxnSpPr>
          <p:spPr>
            <a:xfrm>
              <a:off x="3059824" y="2297250"/>
              <a:ext cx="0" cy="504056"/>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7F43854-9F83-FDC8-BA7E-1C64EBFCC2E2}"/>
                </a:ext>
              </a:extLst>
            </p:cNvPr>
            <p:cNvCxnSpPr/>
            <p:nvPr/>
          </p:nvCxnSpPr>
          <p:spPr>
            <a:xfrm>
              <a:off x="4644000" y="2283718"/>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DD711C7-1D4F-5234-C76B-FFC694453EAC}"/>
                </a:ext>
              </a:extLst>
            </p:cNvPr>
            <p:cNvCxnSpPr/>
            <p:nvPr/>
          </p:nvCxnSpPr>
          <p:spPr>
            <a:xfrm>
              <a:off x="2267736"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9C68E14-D033-2962-6EA4-F4C4589F77BC}"/>
                </a:ext>
              </a:extLst>
            </p:cNvPr>
            <p:cNvCxnSpPr>
              <a:cxnSpLocks/>
            </p:cNvCxnSpPr>
            <p:nvPr/>
          </p:nvCxnSpPr>
          <p:spPr>
            <a:xfrm>
              <a:off x="5436088" y="2297824"/>
              <a:ext cx="0" cy="50920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8F138BFA-BCAF-84FD-59D4-74BC87C626C4}"/>
                </a:ext>
              </a:extLst>
            </p:cNvPr>
            <p:cNvCxnSpPr>
              <a:cxnSpLocks/>
            </p:cNvCxnSpPr>
            <p:nvPr/>
          </p:nvCxnSpPr>
          <p:spPr>
            <a:xfrm>
              <a:off x="6228176" y="2292102"/>
              <a:ext cx="0" cy="504056"/>
            </a:xfrm>
            <a:prstGeom prst="line">
              <a:avLst/>
            </a:prstGeom>
            <a:ln w="3175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0FEBB05C-EB63-5FC6-ADE2-B8CC8B38CCB6}"/>
                </a:ext>
              </a:extLst>
            </p:cNvPr>
            <p:cNvCxnSpPr/>
            <p:nvPr/>
          </p:nvCxnSpPr>
          <p:spPr>
            <a:xfrm>
              <a:off x="1475648"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C1606511-AF07-E370-1C93-121F844D052E}"/>
                </a:ext>
              </a:extLst>
            </p:cNvPr>
            <p:cNvCxnSpPr>
              <a:cxnSpLocks/>
            </p:cNvCxnSpPr>
            <p:nvPr/>
          </p:nvCxnSpPr>
          <p:spPr>
            <a:xfrm>
              <a:off x="7020264" y="2297824"/>
              <a:ext cx="0" cy="50920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D5B01233-1FC2-3F7D-A780-8D9441763159}"/>
                </a:ext>
              </a:extLst>
            </p:cNvPr>
            <p:cNvCxnSpPr>
              <a:cxnSpLocks/>
            </p:cNvCxnSpPr>
            <p:nvPr/>
          </p:nvCxnSpPr>
          <p:spPr>
            <a:xfrm>
              <a:off x="7812352" y="2292102"/>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grpSp>
      <p:grpSp>
        <p:nvGrpSpPr>
          <p:cNvPr id="17" name="Group 16">
            <a:extLst>
              <a:ext uri="{FF2B5EF4-FFF2-40B4-BE49-F238E27FC236}">
                <a16:creationId xmlns:a16="http://schemas.microsoft.com/office/drawing/2014/main" id="{73B16406-52E2-57B8-92CF-D6B35DA9C832}"/>
              </a:ext>
            </a:extLst>
          </p:cNvPr>
          <p:cNvGrpSpPr/>
          <p:nvPr/>
        </p:nvGrpSpPr>
        <p:grpSpPr>
          <a:xfrm>
            <a:off x="117128" y="3714133"/>
            <a:ext cx="8906425" cy="964509"/>
            <a:chOff x="671545" y="2283718"/>
            <a:chExt cx="8076027" cy="599158"/>
          </a:xfrm>
          <a:gradFill flip="none" rotWithShape="1">
            <a:gsLst>
              <a:gs pos="0">
                <a:schemeClr val="accent4">
                  <a:lumMod val="0"/>
                  <a:lumOff val="100000"/>
                </a:schemeClr>
              </a:gs>
              <a:gs pos="14000">
                <a:schemeClr val="accent4">
                  <a:lumMod val="0"/>
                  <a:lumOff val="100000"/>
                </a:schemeClr>
              </a:gs>
              <a:gs pos="100000">
                <a:schemeClr val="accent4">
                  <a:lumMod val="100000"/>
                </a:schemeClr>
              </a:gs>
            </a:gsLst>
            <a:path path="circle">
              <a:fillToRect l="50000" t="-80000" r="50000" b="180000"/>
            </a:path>
            <a:tileRect/>
          </a:gradFill>
        </p:grpSpPr>
        <p:sp>
          <p:nvSpPr>
            <p:cNvPr id="18" name="Right Arrow 17">
              <a:extLst>
                <a:ext uri="{FF2B5EF4-FFF2-40B4-BE49-F238E27FC236}">
                  <a16:creationId xmlns:a16="http://schemas.microsoft.com/office/drawing/2014/main" id="{C3FDAD61-1C66-CCC0-7D3E-B2C1A3CF970E}"/>
                </a:ext>
              </a:extLst>
            </p:cNvPr>
            <p:cNvSpPr/>
            <p:nvPr/>
          </p:nvSpPr>
          <p:spPr>
            <a:xfrm>
              <a:off x="671545" y="2427734"/>
              <a:ext cx="8076027" cy="288032"/>
            </a:xfrm>
            <a:prstGeom prst="rightArrow">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cxnSp>
          <p:nvCxnSpPr>
            <p:cNvPr id="19" name="Straight Connector 18">
              <a:extLst>
                <a:ext uri="{FF2B5EF4-FFF2-40B4-BE49-F238E27FC236}">
                  <a16:creationId xmlns:a16="http://schemas.microsoft.com/office/drawing/2014/main" id="{9F500829-5515-B209-8FB0-5135CE9AFB6D}"/>
                </a:ext>
              </a:extLst>
            </p:cNvPr>
            <p:cNvCxnSpPr/>
            <p:nvPr/>
          </p:nvCxnSpPr>
          <p:spPr>
            <a:xfrm>
              <a:off x="3851912" y="2289440"/>
              <a:ext cx="0" cy="504056"/>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157CB948-A8BA-D92F-EFC0-230ED03E87E1}"/>
                </a:ext>
              </a:extLst>
            </p:cNvPr>
            <p:cNvCxnSpPr/>
            <p:nvPr/>
          </p:nvCxnSpPr>
          <p:spPr>
            <a:xfrm>
              <a:off x="3059824" y="2297250"/>
              <a:ext cx="0" cy="504056"/>
            </a:xfrm>
            <a:prstGeom prst="line">
              <a:avLst/>
            </a:prstGeom>
            <a:grpFill/>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DE267E66-1516-F23F-7062-B6254AA41813}"/>
                </a:ext>
              </a:extLst>
            </p:cNvPr>
            <p:cNvCxnSpPr/>
            <p:nvPr/>
          </p:nvCxnSpPr>
          <p:spPr>
            <a:xfrm>
              <a:off x="4644000" y="2283718"/>
              <a:ext cx="0" cy="504056"/>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5F6AB385-1C37-6F93-CD17-D0DA4FEC577A}"/>
                </a:ext>
              </a:extLst>
            </p:cNvPr>
            <p:cNvCxnSpPr/>
            <p:nvPr/>
          </p:nvCxnSpPr>
          <p:spPr>
            <a:xfrm>
              <a:off x="2267736" y="2289440"/>
              <a:ext cx="0" cy="504056"/>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CF91C00-5131-036B-1DFD-FB2AA01F5525}"/>
                </a:ext>
              </a:extLst>
            </p:cNvPr>
            <p:cNvCxnSpPr>
              <a:cxnSpLocks/>
            </p:cNvCxnSpPr>
            <p:nvPr/>
          </p:nvCxnSpPr>
          <p:spPr>
            <a:xfrm>
              <a:off x="5436088" y="2297824"/>
              <a:ext cx="0" cy="509204"/>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6AE329DB-AA76-229C-0793-CA2724333334}"/>
                </a:ext>
              </a:extLst>
            </p:cNvPr>
            <p:cNvCxnSpPr>
              <a:cxnSpLocks/>
            </p:cNvCxnSpPr>
            <p:nvPr/>
          </p:nvCxnSpPr>
          <p:spPr>
            <a:xfrm>
              <a:off x="6228176" y="2292102"/>
              <a:ext cx="0" cy="504056"/>
            </a:xfrm>
            <a:prstGeom prst="line">
              <a:avLst/>
            </a:prstGeom>
            <a:grpFill/>
            <a:ln w="31750">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AF6CDC79-4076-C664-85BC-A3474B58ADDB}"/>
                </a:ext>
              </a:extLst>
            </p:cNvPr>
            <p:cNvCxnSpPr/>
            <p:nvPr/>
          </p:nvCxnSpPr>
          <p:spPr>
            <a:xfrm>
              <a:off x="1475648" y="2289440"/>
              <a:ext cx="0" cy="504056"/>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E8E11D01-6C6A-E7CA-1B77-26E4E1057AE0}"/>
                </a:ext>
              </a:extLst>
            </p:cNvPr>
            <p:cNvCxnSpPr>
              <a:cxnSpLocks/>
            </p:cNvCxnSpPr>
            <p:nvPr/>
          </p:nvCxnSpPr>
          <p:spPr>
            <a:xfrm>
              <a:off x="7020264" y="2297824"/>
              <a:ext cx="0" cy="509204"/>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C9C59E7D-A838-CD82-5DB8-87EE83330B74}"/>
                </a:ext>
              </a:extLst>
            </p:cNvPr>
            <p:cNvCxnSpPr>
              <a:cxnSpLocks/>
            </p:cNvCxnSpPr>
            <p:nvPr/>
          </p:nvCxnSpPr>
          <p:spPr>
            <a:xfrm>
              <a:off x="7812352" y="2292102"/>
              <a:ext cx="0" cy="504056"/>
            </a:xfrm>
            <a:prstGeom prst="line">
              <a:avLst/>
            </a:prstGeom>
            <a:grpFill/>
            <a:ln>
              <a:solidFill>
                <a:srgbClr val="002060"/>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089601AE-D2C7-B45F-A5F5-777583F44F5B}"/>
                </a:ext>
              </a:extLst>
            </p:cNvPr>
            <p:cNvSpPr txBox="1"/>
            <p:nvPr/>
          </p:nvSpPr>
          <p:spPr>
            <a:xfrm>
              <a:off x="1510362" y="2729922"/>
              <a:ext cx="649788" cy="152954"/>
            </a:xfrm>
            <a:prstGeom prst="rect">
              <a:avLst/>
            </a:prstGeom>
            <a:grpFill/>
          </p:spPr>
          <p:txBody>
            <a:bodyPr wrap="square" rtlCol="0">
              <a:spAutoFit/>
            </a:bodyPr>
            <a:lstStyle/>
            <a:p>
              <a:r>
                <a:rPr lang="en-GB" sz="1000" b="1" dirty="0"/>
                <a:t>Q3_2024</a:t>
              </a:r>
            </a:p>
          </p:txBody>
        </p:sp>
      </p:grpSp>
      <p:sp>
        <p:nvSpPr>
          <p:cNvPr id="29" name="TextBox 28">
            <a:extLst>
              <a:ext uri="{FF2B5EF4-FFF2-40B4-BE49-F238E27FC236}">
                <a16:creationId xmlns:a16="http://schemas.microsoft.com/office/drawing/2014/main" id="{9EEDD735-37E5-AA37-CB38-46C56F8A6CC1}"/>
              </a:ext>
            </a:extLst>
          </p:cNvPr>
          <p:cNvSpPr txBox="1"/>
          <p:nvPr/>
        </p:nvSpPr>
        <p:spPr>
          <a:xfrm>
            <a:off x="2010469" y="4441277"/>
            <a:ext cx="744809" cy="261610"/>
          </a:xfrm>
          <a:prstGeom prst="rect">
            <a:avLst/>
          </a:prstGeom>
          <a:noFill/>
        </p:spPr>
        <p:txBody>
          <a:bodyPr wrap="square" rtlCol="0">
            <a:spAutoFit/>
          </a:bodyPr>
          <a:lstStyle/>
          <a:p>
            <a:r>
              <a:rPr lang="en-GB" sz="1100" b="1" dirty="0"/>
              <a:t>Q4_2024</a:t>
            </a:r>
          </a:p>
        </p:txBody>
      </p:sp>
      <p:sp>
        <p:nvSpPr>
          <p:cNvPr id="30" name="TextBox 29">
            <a:extLst>
              <a:ext uri="{FF2B5EF4-FFF2-40B4-BE49-F238E27FC236}">
                <a16:creationId xmlns:a16="http://schemas.microsoft.com/office/drawing/2014/main" id="{DFDC6687-E194-DB16-2505-A14C2BB7BCC8}"/>
              </a:ext>
            </a:extLst>
          </p:cNvPr>
          <p:cNvSpPr txBox="1"/>
          <p:nvPr/>
        </p:nvSpPr>
        <p:spPr>
          <a:xfrm>
            <a:off x="2940202" y="4420205"/>
            <a:ext cx="744809" cy="261610"/>
          </a:xfrm>
          <a:prstGeom prst="rect">
            <a:avLst/>
          </a:prstGeom>
          <a:noFill/>
        </p:spPr>
        <p:txBody>
          <a:bodyPr wrap="square" rtlCol="0">
            <a:spAutoFit/>
          </a:bodyPr>
          <a:lstStyle/>
          <a:p>
            <a:r>
              <a:rPr lang="en-GB" sz="1100" b="1" dirty="0">
                <a:solidFill>
                  <a:srgbClr val="FF0000"/>
                </a:solidFill>
              </a:rPr>
              <a:t>Q1_2025</a:t>
            </a:r>
          </a:p>
        </p:txBody>
      </p:sp>
      <p:sp>
        <p:nvSpPr>
          <p:cNvPr id="31" name="TextBox 30">
            <a:extLst>
              <a:ext uri="{FF2B5EF4-FFF2-40B4-BE49-F238E27FC236}">
                <a16:creationId xmlns:a16="http://schemas.microsoft.com/office/drawing/2014/main" id="{872DD76E-C5E3-960D-B402-A0EF69966D81}"/>
              </a:ext>
            </a:extLst>
          </p:cNvPr>
          <p:cNvSpPr txBox="1"/>
          <p:nvPr/>
        </p:nvSpPr>
        <p:spPr>
          <a:xfrm>
            <a:off x="3798398" y="4415953"/>
            <a:ext cx="744809" cy="261610"/>
          </a:xfrm>
          <a:prstGeom prst="rect">
            <a:avLst/>
          </a:prstGeom>
          <a:noFill/>
        </p:spPr>
        <p:txBody>
          <a:bodyPr wrap="square" rtlCol="0">
            <a:spAutoFit/>
          </a:bodyPr>
          <a:lstStyle/>
          <a:p>
            <a:r>
              <a:rPr lang="en-GB" sz="1100" b="1" dirty="0">
                <a:solidFill>
                  <a:srgbClr val="FF0000"/>
                </a:solidFill>
              </a:rPr>
              <a:t>Q2_2025</a:t>
            </a:r>
          </a:p>
        </p:txBody>
      </p:sp>
      <p:sp>
        <p:nvSpPr>
          <p:cNvPr id="32" name="TextBox 31">
            <a:extLst>
              <a:ext uri="{FF2B5EF4-FFF2-40B4-BE49-F238E27FC236}">
                <a16:creationId xmlns:a16="http://schemas.microsoft.com/office/drawing/2014/main" id="{A8E6C490-7560-E3F5-9558-736C43F6FA37}"/>
              </a:ext>
            </a:extLst>
          </p:cNvPr>
          <p:cNvSpPr txBox="1"/>
          <p:nvPr/>
        </p:nvSpPr>
        <p:spPr>
          <a:xfrm>
            <a:off x="4676295" y="4415953"/>
            <a:ext cx="744809" cy="261610"/>
          </a:xfrm>
          <a:prstGeom prst="rect">
            <a:avLst/>
          </a:prstGeom>
          <a:noFill/>
        </p:spPr>
        <p:txBody>
          <a:bodyPr wrap="square" rtlCol="0">
            <a:spAutoFit/>
          </a:bodyPr>
          <a:lstStyle/>
          <a:p>
            <a:r>
              <a:rPr lang="en-GB" sz="1100" b="1" dirty="0">
                <a:solidFill>
                  <a:srgbClr val="FF0000"/>
                </a:solidFill>
              </a:rPr>
              <a:t>Q3_2025</a:t>
            </a:r>
          </a:p>
        </p:txBody>
      </p:sp>
      <p:sp>
        <p:nvSpPr>
          <p:cNvPr id="33" name="TextBox 32">
            <a:extLst>
              <a:ext uri="{FF2B5EF4-FFF2-40B4-BE49-F238E27FC236}">
                <a16:creationId xmlns:a16="http://schemas.microsoft.com/office/drawing/2014/main" id="{C538898D-CEAF-6A3F-12BB-30222ADC0C3B}"/>
              </a:ext>
            </a:extLst>
          </p:cNvPr>
          <p:cNvSpPr txBox="1"/>
          <p:nvPr/>
        </p:nvSpPr>
        <p:spPr>
          <a:xfrm>
            <a:off x="5542017" y="4406345"/>
            <a:ext cx="744809" cy="261610"/>
          </a:xfrm>
          <a:prstGeom prst="rect">
            <a:avLst/>
          </a:prstGeom>
          <a:noFill/>
        </p:spPr>
        <p:txBody>
          <a:bodyPr wrap="square" rtlCol="0">
            <a:spAutoFit/>
          </a:bodyPr>
          <a:lstStyle/>
          <a:p>
            <a:r>
              <a:rPr lang="en-GB" sz="1100" b="1" dirty="0">
                <a:solidFill>
                  <a:srgbClr val="FF0000"/>
                </a:solidFill>
              </a:rPr>
              <a:t>Q4_2025</a:t>
            </a:r>
          </a:p>
        </p:txBody>
      </p:sp>
      <p:sp>
        <p:nvSpPr>
          <p:cNvPr id="34" name="TextBox 33">
            <a:extLst>
              <a:ext uri="{FF2B5EF4-FFF2-40B4-BE49-F238E27FC236}">
                <a16:creationId xmlns:a16="http://schemas.microsoft.com/office/drawing/2014/main" id="{0197D6CE-5289-E8B9-8ACB-66F4BEF00673}"/>
              </a:ext>
            </a:extLst>
          </p:cNvPr>
          <p:cNvSpPr txBox="1"/>
          <p:nvPr/>
        </p:nvSpPr>
        <p:spPr>
          <a:xfrm>
            <a:off x="6435634" y="4414168"/>
            <a:ext cx="744809" cy="261610"/>
          </a:xfrm>
          <a:prstGeom prst="rect">
            <a:avLst/>
          </a:prstGeom>
          <a:noFill/>
        </p:spPr>
        <p:txBody>
          <a:bodyPr wrap="square" rtlCol="0">
            <a:spAutoFit/>
          </a:bodyPr>
          <a:lstStyle/>
          <a:p>
            <a:r>
              <a:rPr lang="en-GB" sz="1100" b="1" dirty="0">
                <a:solidFill>
                  <a:srgbClr val="00B050"/>
                </a:solidFill>
              </a:rPr>
              <a:t>Q1_2026</a:t>
            </a:r>
          </a:p>
        </p:txBody>
      </p:sp>
      <p:sp>
        <p:nvSpPr>
          <p:cNvPr id="35" name="TextBox 34">
            <a:extLst>
              <a:ext uri="{FF2B5EF4-FFF2-40B4-BE49-F238E27FC236}">
                <a16:creationId xmlns:a16="http://schemas.microsoft.com/office/drawing/2014/main" id="{66DA7813-E74A-FF37-0200-44258D4099A4}"/>
              </a:ext>
            </a:extLst>
          </p:cNvPr>
          <p:cNvSpPr txBox="1"/>
          <p:nvPr/>
        </p:nvSpPr>
        <p:spPr>
          <a:xfrm>
            <a:off x="7292392" y="4406686"/>
            <a:ext cx="744809" cy="261610"/>
          </a:xfrm>
          <a:prstGeom prst="rect">
            <a:avLst/>
          </a:prstGeom>
          <a:noFill/>
        </p:spPr>
        <p:txBody>
          <a:bodyPr wrap="square" rtlCol="0">
            <a:spAutoFit/>
          </a:bodyPr>
          <a:lstStyle/>
          <a:p>
            <a:r>
              <a:rPr lang="en-GB" sz="1100" b="1" dirty="0">
                <a:solidFill>
                  <a:srgbClr val="00B050"/>
                </a:solidFill>
              </a:rPr>
              <a:t>Q2_2026</a:t>
            </a:r>
          </a:p>
        </p:txBody>
      </p:sp>
      <p:cxnSp>
        <p:nvCxnSpPr>
          <p:cNvPr id="40" name="Straight Arrow Connector 39">
            <a:extLst>
              <a:ext uri="{FF2B5EF4-FFF2-40B4-BE49-F238E27FC236}">
                <a16:creationId xmlns:a16="http://schemas.microsoft.com/office/drawing/2014/main" id="{30FE904D-C234-BB65-C885-D692DD9C6935}"/>
              </a:ext>
            </a:extLst>
          </p:cNvPr>
          <p:cNvCxnSpPr>
            <a:cxnSpLocks/>
          </p:cNvCxnSpPr>
          <p:nvPr/>
        </p:nvCxnSpPr>
        <p:spPr>
          <a:xfrm flipV="1">
            <a:off x="1697328" y="4304587"/>
            <a:ext cx="0" cy="47812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E26311D1-BFD4-BA8F-73ED-70B42E049461}"/>
              </a:ext>
            </a:extLst>
          </p:cNvPr>
          <p:cNvCxnSpPr>
            <a:cxnSpLocks/>
            <a:endCxn id="42" idx="3"/>
          </p:cNvCxnSpPr>
          <p:nvPr/>
        </p:nvCxnSpPr>
        <p:spPr>
          <a:xfrm flipH="1">
            <a:off x="908753" y="4782710"/>
            <a:ext cx="7885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A6D1B2DB-CAE7-F794-B66C-4AD9E27A270C}"/>
              </a:ext>
            </a:extLst>
          </p:cNvPr>
          <p:cNvSpPr txBox="1"/>
          <p:nvPr/>
        </p:nvSpPr>
        <p:spPr>
          <a:xfrm>
            <a:off x="214259" y="4678835"/>
            <a:ext cx="694494" cy="207750"/>
          </a:xfrm>
          <a:prstGeom prst="rect">
            <a:avLst/>
          </a:prstGeom>
          <a:noFill/>
          <a:ln w="28575">
            <a:solidFill>
              <a:srgbClr val="FF0000"/>
            </a:solidFill>
          </a:ln>
        </p:spPr>
        <p:txBody>
          <a:bodyPr wrap="square" lIns="0" tIns="0" rIns="0" bIns="0" rtlCol="0">
            <a:spAutoFit/>
          </a:bodyPr>
          <a:lstStyle/>
          <a:p>
            <a:pPr algn="ctr"/>
            <a:r>
              <a:rPr lang="en-GB" sz="1350" dirty="0">
                <a:solidFill>
                  <a:srgbClr val="FF0000"/>
                </a:solidFill>
              </a:rPr>
              <a:t>Today</a:t>
            </a:r>
          </a:p>
        </p:txBody>
      </p:sp>
      <p:cxnSp>
        <p:nvCxnSpPr>
          <p:cNvPr id="37" name="Elbow Connector 36">
            <a:extLst>
              <a:ext uri="{FF2B5EF4-FFF2-40B4-BE49-F238E27FC236}">
                <a16:creationId xmlns:a16="http://schemas.microsoft.com/office/drawing/2014/main" id="{6B349B51-415D-D4BE-8B7F-09AF8DFF5884}"/>
              </a:ext>
            </a:extLst>
          </p:cNvPr>
          <p:cNvCxnSpPr>
            <a:cxnSpLocks/>
          </p:cNvCxnSpPr>
          <p:nvPr/>
        </p:nvCxnSpPr>
        <p:spPr>
          <a:xfrm rot="5400000" flipH="1" flipV="1">
            <a:off x="755874" y="4589484"/>
            <a:ext cx="1409816" cy="848787"/>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B75DAD39-7915-1FF2-CF1C-9028BC74C231}"/>
              </a:ext>
            </a:extLst>
          </p:cNvPr>
          <p:cNvCxnSpPr>
            <a:cxnSpLocks/>
          </p:cNvCxnSpPr>
          <p:nvPr/>
        </p:nvCxnSpPr>
        <p:spPr>
          <a:xfrm flipV="1">
            <a:off x="3625815" y="4406345"/>
            <a:ext cx="0" cy="13003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43BEF1E3-7421-7605-4DE5-6FDEFE898B2B}"/>
              </a:ext>
            </a:extLst>
          </p:cNvPr>
          <p:cNvCxnSpPr>
            <a:cxnSpLocks/>
            <a:stCxn id="48" idx="1"/>
            <a:endCxn id="29" idx="2"/>
          </p:cNvCxnSpPr>
          <p:nvPr/>
        </p:nvCxnSpPr>
        <p:spPr>
          <a:xfrm rot="10800000">
            <a:off x="2382875" y="4702887"/>
            <a:ext cx="205099" cy="1461434"/>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71" name="Picture 70">
            <a:extLst>
              <a:ext uri="{FF2B5EF4-FFF2-40B4-BE49-F238E27FC236}">
                <a16:creationId xmlns:a16="http://schemas.microsoft.com/office/drawing/2014/main" id="{7968BFA2-189D-9CAA-E111-18DC15B5E08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31069" y="72138"/>
            <a:ext cx="1782591" cy="879948"/>
          </a:xfrm>
          <a:prstGeom prst="rect">
            <a:avLst/>
          </a:prstGeom>
        </p:spPr>
      </p:pic>
      <p:cxnSp>
        <p:nvCxnSpPr>
          <p:cNvPr id="54" name="Elbow Connector 53">
            <a:extLst>
              <a:ext uri="{FF2B5EF4-FFF2-40B4-BE49-F238E27FC236}">
                <a16:creationId xmlns:a16="http://schemas.microsoft.com/office/drawing/2014/main" id="{20E59F21-6842-EC42-3B37-4721602CD7EA}"/>
              </a:ext>
            </a:extLst>
          </p:cNvPr>
          <p:cNvCxnSpPr>
            <a:cxnSpLocks/>
          </p:cNvCxnSpPr>
          <p:nvPr/>
        </p:nvCxnSpPr>
        <p:spPr>
          <a:xfrm rot="5400000">
            <a:off x="1846298" y="2844818"/>
            <a:ext cx="1809688" cy="5547"/>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pic>
        <p:nvPicPr>
          <p:cNvPr id="84" name="Picture 83">
            <a:extLst>
              <a:ext uri="{FF2B5EF4-FFF2-40B4-BE49-F238E27FC236}">
                <a16:creationId xmlns:a16="http://schemas.microsoft.com/office/drawing/2014/main" id="{DEDFF04F-8D2E-EA2C-91CB-A7A148BD842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09060" y="111800"/>
            <a:ext cx="1363394" cy="490109"/>
          </a:xfrm>
          <a:prstGeom prst="rect">
            <a:avLst/>
          </a:prstGeom>
        </p:spPr>
      </p:pic>
      <p:cxnSp>
        <p:nvCxnSpPr>
          <p:cNvPr id="61" name="Elbow Connector 64">
            <a:extLst>
              <a:ext uri="{FF2B5EF4-FFF2-40B4-BE49-F238E27FC236}">
                <a16:creationId xmlns:a16="http://schemas.microsoft.com/office/drawing/2014/main" id="{3738F783-F0C5-C10B-0B8C-82D416ABF0DA}"/>
              </a:ext>
            </a:extLst>
          </p:cNvPr>
          <p:cNvCxnSpPr>
            <a:cxnSpLocks/>
          </p:cNvCxnSpPr>
          <p:nvPr/>
        </p:nvCxnSpPr>
        <p:spPr>
          <a:xfrm rot="5400000">
            <a:off x="6947831" y="3433401"/>
            <a:ext cx="825065" cy="445705"/>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A4AB64AD-DD54-2E28-000E-D5DF768298CD}"/>
              </a:ext>
            </a:extLst>
          </p:cNvPr>
          <p:cNvCxnSpPr>
            <a:cxnSpLocks/>
          </p:cNvCxnSpPr>
          <p:nvPr/>
        </p:nvCxnSpPr>
        <p:spPr>
          <a:xfrm>
            <a:off x="8840787" y="3758330"/>
            <a:ext cx="0" cy="811415"/>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70" name="Elbow Connector 48">
            <a:extLst>
              <a:ext uri="{FF2B5EF4-FFF2-40B4-BE49-F238E27FC236}">
                <a16:creationId xmlns:a16="http://schemas.microsoft.com/office/drawing/2014/main" id="{C1550141-3204-9FFF-A745-B52DCAC0C9CF}"/>
              </a:ext>
            </a:extLst>
          </p:cNvPr>
          <p:cNvCxnSpPr>
            <a:cxnSpLocks/>
          </p:cNvCxnSpPr>
          <p:nvPr/>
        </p:nvCxnSpPr>
        <p:spPr>
          <a:xfrm rot="16200000" flipV="1">
            <a:off x="6670313" y="5316853"/>
            <a:ext cx="1287596" cy="544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sp>
        <p:nvSpPr>
          <p:cNvPr id="75" name="TextBox 74">
            <a:extLst>
              <a:ext uri="{FF2B5EF4-FFF2-40B4-BE49-F238E27FC236}">
                <a16:creationId xmlns:a16="http://schemas.microsoft.com/office/drawing/2014/main" id="{371F1593-1CB1-1209-095B-3E4B2E55CF06}"/>
              </a:ext>
            </a:extLst>
          </p:cNvPr>
          <p:cNvSpPr txBox="1"/>
          <p:nvPr/>
        </p:nvSpPr>
        <p:spPr>
          <a:xfrm>
            <a:off x="8030454" y="4396630"/>
            <a:ext cx="744809" cy="261610"/>
          </a:xfrm>
          <a:prstGeom prst="rect">
            <a:avLst/>
          </a:prstGeom>
          <a:noFill/>
        </p:spPr>
        <p:txBody>
          <a:bodyPr wrap="square" rtlCol="0">
            <a:spAutoFit/>
          </a:bodyPr>
          <a:lstStyle/>
          <a:p>
            <a:r>
              <a:rPr lang="en-GB" sz="1100" b="1" dirty="0">
                <a:solidFill>
                  <a:srgbClr val="00B050"/>
                </a:solidFill>
              </a:rPr>
              <a:t>Q3_2026</a:t>
            </a:r>
          </a:p>
        </p:txBody>
      </p:sp>
      <p:grpSp>
        <p:nvGrpSpPr>
          <p:cNvPr id="74" name="Group 73">
            <a:extLst>
              <a:ext uri="{FF2B5EF4-FFF2-40B4-BE49-F238E27FC236}">
                <a16:creationId xmlns:a16="http://schemas.microsoft.com/office/drawing/2014/main" id="{78C4A4AD-8CA1-7DFA-F269-47C6C98FDC69}"/>
              </a:ext>
            </a:extLst>
          </p:cNvPr>
          <p:cNvGrpSpPr/>
          <p:nvPr/>
        </p:nvGrpSpPr>
        <p:grpSpPr>
          <a:xfrm>
            <a:off x="121325" y="1423726"/>
            <a:ext cx="3702533" cy="4615400"/>
            <a:chOff x="121323" y="1380386"/>
            <a:chExt cx="3702533" cy="4615400"/>
          </a:xfrm>
        </p:grpSpPr>
        <p:sp>
          <p:nvSpPr>
            <p:cNvPr id="53" name="TextBox 52">
              <a:extLst>
                <a:ext uri="{FF2B5EF4-FFF2-40B4-BE49-F238E27FC236}">
                  <a16:creationId xmlns:a16="http://schemas.microsoft.com/office/drawing/2014/main" id="{39C89092-08B8-2842-FC11-2F088237E0EC}"/>
                </a:ext>
              </a:extLst>
            </p:cNvPr>
            <p:cNvSpPr txBox="1"/>
            <p:nvPr/>
          </p:nvSpPr>
          <p:spPr>
            <a:xfrm>
              <a:off x="1988073" y="1380386"/>
              <a:ext cx="1835783" cy="53250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Winding trials </a:t>
              </a:r>
            </a:p>
            <a:p>
              <a:r>
                <a:rPr lang="en-GB" sz="1200" dirty="0"/>
                <a:t>on optimised end-spacers </a:t>
              </a:r>
            </a:p>
          </p:txBody>
        </p:sp>
        <p:sp>
          <p:nvSpPr>
            <p:cNvPr id="38" name="TextBox 37">
              <a:extLst>
                <a:ext uri="{FF2B5EF4-FFF2-40B4-BE49-F238E27FC236}">
                  <a16:creationId xmlns:a16="http://schemas.microsoft.com/office/drawing/2014/main" id="{3FC087DF-2BEF-C780-E54A-1A07D9234BEF}"/>
                </a:ext>
              </a:extLst>
            </p:cNvPr>
            <p:cNvSpPr txBox="1"/>
            <p:nvPr/>
          </p:nvSpPr>
          <p:spPr>
            <a:xfrm>
              <a:off x="781531" y="5718787"/>
              <a:ext cx="3016861" cy="276999"/>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Short Mechanical mock-ups </a:t>
              </a:r>
            </a:p>
          </p:txBody>
        </p:sp>
        <p:grpSp>
          <p:nvGrpSpPr>
            <p:cNvPr id="88" name="Group 87">
              <a:extLst>
                <a:ext uri="{FF2B5EF4-FFF2-40B4-BE49-F238E27FC236}">
                  <a16:creationId xmlns:a16="http://schemas.microsoft.com/office/drawing/2014/main" id="{BE9430BC-2296-56E1-5FD5-2B29FE601CAE}"/>
                </a:ext>
              </a:extLst>
            </p:cNvPr>
            <p:cNvGrpSpPr/>
            <p:nvPr/>
          </p:nvGrpSpPr>
          <p:grpSpPr>
            <a:xfrm>
              <a:off x="1456347" y="4581259"/>
              <a:ext cx="1835783" cy="986925"/>
              <a:chOff x="2070734" y="3938502"/>
              <a:chExt cx="2447710" cy="1315899"/>
            </a:xfrm>
          </p:grpSpPr>
          <p:sp>
            <p:nvSpPr>
              <p:cNvPr id="56" name="TextBox 55">
                <a:extLst>
                  <a:ext uri="{FF2B5EF4-FFF2-40B4-BE49-F238E27FC236}">
                    <a16:creationId xmlns:a16="http://schemas.microsoft.com/office/drawing/2014/main" id="{145EFB9A-E44C-172E-B5A8-1419287D5DA6}"/>
                  </a:ext>
                </a:extLst>
              </p:cNvPr>
              <p:cNvSpPr txBox="1"/>
              <p:nvPr/>
            </p:nvSpPr>
            <p:spPr>
              <a:xfrm>
                <a:off x="2070734" y="4885069"/>
                <a:ext cx="2447710" cy="36933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10-stacks assembly</a:t>
                </a:r>
              </a:p>
            </p:txBody>
          </p:sp>
          <p:cxnSp>
            <p:nvCxnSpPr>
              <p:cNvPr id="57" name="Straight Arrow Connector 56">
                <a:extLst>
                  <a:ext uri="{FF2B5EF4-FFF2-40B4-BE49-F238E27FC236}">
                    <a16:creationId xmlns:a16="http://schemas.microsoft.com/office/drawing/2014/main" id="{F4C6B6D9-2099-778C-0637-EDF6126DEFA7}"/>
                  </a:ext>
                </a:extLst>
              </p:cNvPr>
              <p:cNvCxnSpPr>
                <a:cxnSpLocks/>
              </p:cNvCxnSpPr>
              <p:nvPr/>
            </p:nvCxnSpPr>
            <p:spPr>
              <a:xfrm flipH="1" flipV="1">
                <a:off x="3806120" y="3938502"/>
                <a:ext cx="4425" cy="946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3708ED4A-7E1B-68C3-9C2E-91FF68F20DA7}"/>
                </a:ext>
              </a:extLst>
            </p:cNvPr>
            <p:cNvGrpSpPr/>
            <p:nvPr/>
          </p:nvGrpSpPr>
          <p:grpSpPr>
            <a:xfrm>
              <a:off x="249965" y="3194117"/>
              <a:ext cx="1839911" cy="903315"/>
              <a:chOff x="229210" y="2168340"/>
              <a:chExt cx="2453215" cy="1204420"/>
            </a:xfrm>
          </p:grpSpPr>
          <p:sp>
            <p:nvSpPr>
              <p:cNvPr id="51" name="TextBox 50">
                <a:extLst>
                  <a:ext uri="{FF2B5EF4-FFF2-40B4-BE49-F238E27FC236}">
                    <a16:creationId xmlns:a16="http://schemas.microsoft.com/office/drawing/2014/main" id="{B3A5A657-F401-7CAD-F955-974D55C1625A}"/>
                  </a:ext>
                </a:extLst>
              </p:cNvPr>
              <p:cNvSpPr txBox="1"/>
              <p:nvPr/>
            </p:nvSpPr>
            <p:spPr>
              <a:xfrm>
                <a:off x="229210" y="2168340"/>
                <a:ext cx="2453215" cy="615553"/>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10-stacks </a:t>
                </a:r>
              </a:p>
              <a:p>
                <a:r>
                  <a:rPr lang="en-GB" sz="1200" dirty="0"/>
                  <a:t>moulds fabrication </a:t>
                </a:r>
              </a:p>
            </p:txBody>
          </p:sp>
          <p:cxnSp>
            <p:nvCxnSpPr>
              <p:cNvPr id="52" name="Straight Arrow Connector 51">
                <a:extLst>
                  <a:ext uri="{FF2B5EF4-FFF2-40B4-BE49-F238E27FC236}">
                    <a16:creationId xmlns:a16="http://schemas.microsoft.com/office/drawing/2014/main" id="{0DE80F3C-201D-FA3B-3BC2-92CEC45E63CE}"/>
                  </a:ext>
                </a:extLst>
              </p:cNvPr>
              <p:cNvCxnSpPr>
                <a:cxnSpLocks/>
              </p:cNvCxnSpPr>
              <p:nvPr/>
            </p:nvCxnSpPr>
            <p:spPr>
              <a:xfrm>
                <a:off x="2230297" y="2814353"/>
                <a:ext cx="0" cy="5584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76" name="Picture 75">
              <a:extLst>
                <a:ext uri="{FF2B5EF4-FFF2-40B4-BE49-F238E27FC236}">
                  <a16:creationId xmlns:a16="http://schemas.microsoft.com/office/drawing/2014/main" id="{CE5C19EF-01A7-5BD2-EA90-5D11A2FF6D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1323" y="1959882"/>
              <a:ext cx="2059665" cy="1162844"/>
            </a:xfrm>
            <a:prstGeom prst="rect">
              <a:avLst/>
            </a:prstGeom>
          </p:spPr>
        </p:pic>
        <p:pic>
          <p:nvPicPr>
            <p:cNvPr id="50" name="Picture 7">
              <a:extLst>
                <a:ext uri="{FF2B5EF4-FFF2-40B4-BE49-F238E27FC236}">
                  <a16:creationId xmlns:a16="http://schemas.microsoft.com/office/drawing/2014/main" id="{AC2D00B4-D4D4-3968-2B4E-4BD1B3C04AA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8044" r="18570"/>
            <a:stretch>
              <a:fillRect/>
            </a:stretch>
          </p:blipFill>
          <p:spPr bwMode="auto">
            <a:xfrm>
              <a:off x="229751" y="4996076"/>
              <a:ext cx="760786" cy="71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5" name="Group 44">
            <a:extLst>
              <a:ext uri="{FF2B5EF4-FFF2-40B4-BE49-F238E27FC236}">
                <a16:creationId xmlns:a16="http://schemas.microsoft.com/office/drawing/2014/main" id="{DE22F7FC-DB46-D82E-12A6-A80D083686E3}"/>
              </a:ext>
            </a:extLst>
          </p:cNvPr>
          <p:cNvGrpSpPr/>
          <p:nvPr/>
        </p:nvGrpSpPr>
        <p:grpSpPr>
          <a:xfrm>
            <a:off x="2587973" y="1289816"/>
            <a:ext cx="4897199" cy="5013004"/>
            <a:chOff x="2614046" y="1280025"/>
            <a:chExt cx="4897199" cy="5013004"/>
          </a:xfrm>
        </p:grpSpPr>
        <p:sp>
          <p:nvSpPr>
            <p:cNvPr id="44" name="TextBox 43">
              <a:extLst>
                <a:ext uri="{FF2B5EF4-FFF2-40B4-BE49-F238E27FC236}">
                  <a16:creationId xmlns:a16="http://schemas.microsoft.com/office/drawing/2014/main" id="{3EB99AAE-57EB-3FDC-0E86-6CFF355C951B}"/>
                </a:ext>
              </a:extLst>
            </p:cNvPr>
            <p:cNvSpPr txBox="1"/>
            <p:nvPr/>
          </p:nvSpPr>
          <p:spPr>
            <a:xfrm>
              <a:off x="3436369" y="4953795"/>
              <a:ext cx="2354661" cy="276999"/>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Long Mechanical mock-ups </a:t>
              </a:r>
            </a:p>
          </p:txBody>
        </p:sp>
        <p:sp>
          <p:nvSpPr>
            <p:cNvPr id="48" name="TextBox 47">
              <a:extLst>
                <a:ext uri="{FF2B5EF4-FFF2-40B4-BE49-F238E27FC236}">
                  <a16:creationId xmlns:a16="http://schemas.microsoft.com/office/drawing/2014/main" id="{B0AAC705-6DBD-930F-D8D2-C632402D8B4B}"/>
                </a:ext>
              </a:extLst>
            </p:cNvPr>
            <p:cNvSpPr txBox="1"/>
            <p:nvPr/>
          </p:nvSpPr>
          <p:spPr>
            <a:xfrm>
              <a:off x="2614046" y="6016030"/>
              <a:ext cx="4897199" cy="276999"/>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200" b="1"/>
              </a:lvl1pPr>
            </a:lstStyle>
            <a:p>
              <a:r>
                <a:rPr lang="en-GB" dirty="0"/>
                <a:t>Tooling coil, assembly Production</a:t>
              </a:r>
            </a:p>
          </p:txBody>
        </p:sp>
        <p:grpSp>
          <p:nvGrpSpPr>
            <p:cNvPr id="93" name="Group 92">
              <a:extLst>
                <a:ext uri="{FF2B5EF4-FFF2-40B4-BE49-F238E27FC236}">
                  <a16:creationId xmlns:a16="http://schemas.microsoft.com/office/drawing/2014/main" id="{3D6B66E2-6738-44A1-73E8-133CB83F4AC8}"/>
                </a:ext>
              </a:extLst>
            </p:cNvPr>
            <p:cNvGrpSpPr/>
            <p:nvPr/>
          </p:nvGrpSpPr>
          <p:grpSpPr>
            <a:xfrm>
              <a:off x="4300453" y="2444881"/>
              <a:ext cx="1835783" cy="1607515"/>
              <a:chOff x="5739879" y="1203871"/>
              <a:chExt cx="2447710" cy="2143353"/>
            </a:xfrm>
          </p:grpSpPr>
          <p:sp>
            <p:nvSpPr>
              <p:cNvPr id="59" name="TextBox 58">
                <a:extLst>
                  <a:ext uri="{FF2B5EF4-FFF2-40B4-BE49-F238E27FC236}">
                    <a16:creationId xmlns:a16="http://schemas.microsoft.com/office/drawing/2014/main" id="{D6DDAF4F-563C-4000-3AE1-C27D1BC60F19}"/>
                  </a:ext>
                </a:extLst>
              </p:cNvPr>
              <p:cNvSpPr txBox="1"/>
              <p:nvPr/>
            </p:nvSpPr>
            <p:spPr>
              <a:xfrm>
                <a:off x="5739879" y="1203871"/>
                <a:ext cx="2447710" cy="615553"/>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Dummy Coil</a:t>
                </a:r>
              </a:p>
              <a:p>
                <a:r>
                  <a:rPr lang="en-GB" sz="1200" dirty="0"/>
                  <a:t>Winding trial</a:t>
                </a:r>
              </a:p>
            </p:txBody>
          </p:sp>
          <p:cxnSp>
            <p:nvCxnSpPr>
              <p:cNvPr id="60" name="Elbow Connector 59">
                <a:extLst>
                  <a:ext uri="{FF2B5EF4-FFF2-40B4-BE49-F238E27FC236}">
                    <a16:creationId xmlns:a16="http://schemas.microsoft.com/office/drawing/2014/main" id="{CBE6141B-B818-9539-5245-2F6E8A8D0847}"/>
                  </a:ext>
                </a:extLst>
              </p:cNvPr>
              <p:cNvCxnSpPr>
                <a:cxnSpLocks/>
                <a:stCxn id="59" idx="2"/>
              </p:cNvCxnSpPr>
              <p:nvPr/>
            </p:nvCxnSpPr>
            <p:spPr>
              <a:xfrm rot="5400000">
                <a:off x="5735106" y="2118595"/>
                <a:ext cx="1527800" cy="929458"/>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79" name="Picture 78">
              <a:extLst>
                <a:ext uri="{FF2B5EF4-FFF2-40B4-BE49-F238E27FC236}">
                  <a16:creationId xmlns:a16="http://schemas.microsoft.com/office/drawing/2014/main" id="{C21E0BE7-8B5B-8150-276C-466B6381504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3331455" y="2680609"/>
              <a:ext cx="757701" cy="1010268"/>
            </a:xfrm>
            <a:prstGeom prst="rect">
              <a:avLst/>
            </a:prstGeom>
          </p:spPr>
        </p:pic>
        <p:pic>
          <p:nvPicPr>
            <p:cNvPr id="80" name="Picture 79">
              <a:extLst>
                <a:ext uri="{FF2B5EF4-FFF2-40B4-BE49-F238E27FC236}">
                  <a16:creationId xmlns:a16="http://schemas.microsoft.com/office/drawing/2014/main" id="{8D1D758C-4EF0-8AAE-92A9-D3FA283D0A58}"/>
                </a:ext>
              </a:extLst>
            </p:cNvPr>
            <p:cNvPicPr>
              <a:picLocks noChangeAspect="1" noChangeArrowheads="1"/>
            </p:cNvPicPr>
            <p:nvPr/>
          </p:nvPicPr>
          <p:blipFill>
            <a:blip r:embed="rId8" cstate="email">
              <a:extLst>
                <a:ext uri="{BEBA8EAE-BF5A-486C-A8C5-ECC9F3942E4B}">
                  <a14:imgProps xmlns:a14="http://schemas.microsoft.com/office/drawing/2010/main">
                    <a14:imgLayer r:embed="rId9">
                      <a14:imgEffect>
                        <a14:backgroundRemoval t="6383" b="96454" l="7742" r="92903">
                          <a14:foregroundMark x1="26452" y1="16312" x2="26452" y2="16312"/>
                          <a14:foregroundMark x1="43226" y1="8511" x2="43226" y2="8511"/>
                          <a14:foregroundMark x1="71613" y1="16312" x2="71613" y2="16312"/>
                          <a14:foregroundMark x1="52258" y1="90780" x2="52258" y2="90780"/>
                          <a14:foregroundMark x1="72258" y1="87234" x2="72258" y2="87234"/>
                          <a14:foregroundMark x1="25161" y1="87943" x2="25161" y2="87943"/>
                          <a14:foregroundMark x1="52258" y1="97872" x2="52258" y2="97872"/>
                          <a14:foregroundMark x1="11613" y1="58156" x2="11613" y2="58156"/>
                          <a14:foregroundMark x1="8387" y1="49645" x2="8387" y2="49645"/>
                          <a14:foregroundMark x1="12258" y1="27660" x2="12258" y2="27660"/>
                          <a14:foregroundMark x1="45161" y1="6383" x2="45161" y2="6383"/>
                          <a14:foregroundMark x1="8387" y1="56028" x2="8387" y2="56028"/>
                          <a14:foregroundMark x1="90968" y1="61702" x2="90968" y2="61702"/>
                          <a14:foregroundMark x1="92903" y1="48227" x2="92903" y2="48227"/>
                          <a14:foregroundMark x1="49677" y1="82270" x2="49677" y2="82270"/>
                        </a14:backgroundRemoval>
                      </a14:imgEffect>
                    </a14:imgLayer>
                  </a14:imgProps>
                </a:ext>
                <a:ext uri="{28A0092B-C50C-407E-A947-70E740481C1C}">
                  <a14:useLocalDpi xmlns:a14="http://schemas.microsoft.com/office/drawing/2010/main"/>
                </a:ext>
              </a:extLst>
            </a:blip>
            <a:srcRect/>
            <a:stretch>
              <a:fillRect/>
            </a:stretch>
          </p:blipFill>
          <p:spPr bwMode="auto">
            <a:xfrm>
              <a:off x="5437198" y="1280025"/>
              <a:ext cx="1163248" cy="1126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35">
              <a:extLst>
                <a:ext uri="{FF2B5EF4-FFF2-40B4-BE49-F238E27FC236}">
                  <a16:creationId xmlns:a16="http://schemas.microsoft.com/office/drawing/2014/main" id="{9F0D4E79-4A4C-AEF2-5E1F-0723A9EAE400}"/>
                </a:ext>
              </a:extLst>
            </p:cNvPr>
            <p:cNvSpPr txBox="1"/>
            <p:nvPr/>
          </p:nvSpPr>
          <p:spPr>
            <a:xfrm>
              <a:off x="3100793" y="2054676"/>
              <a:ext cx="1156442" cy="646331"/>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3D printed end-spacers development</a:t>
              </a:r>
            </a:p>
          </p:txBody>
        </p:sp>
        <p:pic>
          <p:nvPicPr>
            <p:cNvPr id="77" name="Immagine 6" descr="Immagine che contiene treno&#10;&#10;Descrizione generata automaticamente">
              <a:extLst>
                <a:ext uri="{FF2B5EF4-FFF2-40B4-BE49-F238E27FC236}">
                  <a16:creationId xmlns:a16="http://schemas.microsoft.com/office/drawing/2014/main" id="{88F4C3DE-A0AC-C64F-2DA4-2D104C709E77}"/>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4132077" y="5321942"/>
              <a:ext cx="1235282" cy="664231"/>
            </a:xfrm>
            <a:prstGeom prst="rect">
              <a:avLst/>
            </a:prstGeom>
          </p:spPr>
        </p:pic>
        <p:pic>
          <p:nvPicPr>
            <p:cNvPr id="78" name="Immagine 2">
              <a:extLst>
                <a:ext uri="{FF2B5EF4-FFF2-40B4-BE49-F238E27FC236}">
                  <a16:creationId xmlns:a16="http://schemas.microsoft.com/office/drawing/2014/main" id="{816BD29B-5BF5-BCCF-CAFC-B0CD812757DC}"/>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442322" y="5350881"/>
              <a:ext cx="1272514" cy="612493"/>
            </a:xfrm>
            <a:prstGeom prst="rect">
              <a:avLst/>
            </a:prstGeom>
          </p:spPr>
        </p:pic>
      </p:grpSp>
      <p:grpSp>
        <p:nvGrpSpPr>
          <p:cNvPr id="47" name="Group 46">
            <a:extLst>
              <a:ext uri="{FF2B5EF4-FFF2-40B4-BE49-F238E27FC236}">
                <a16:creationId xmlns:a16="http://schemas.microsoft.com/office/drawing/2014/main" id="{45816504-9CD8-6D61-DBDF-CBD5EB9E9172}"/>
              </a:ext>
            </a:extLst>
          </p:cNvPr>
          <p:cNvGrpSpPr/>
          <p:nvPr/>
        </p:nvGrpSpPr>
        <p:grpSpPr>
          <a:xfrm>
            <a:off x="5408290" y="2952236"/>
            <a:ext cx="3735708" cy="3211638"/>
            <a:chOff x="5408290" y="2952236"/>
            <a:chExt cx="3735708" cy="3211638"/>
          </a:xfrm>
        </p:grpSpPr>
        <p:grpSp>
          <p:nvGrpSpPr>
            <p:cNvPr id="94" name="Group 93">
              <a:extLst>
                <a:ext uri="{FF2B5EF4-FFF2-40B4-BE49-F238E27FC236}">
                  <a16:creationId xmlns:a16="http://schemas.microsoft.com/office/drawing/2014/main" id="{8D273BDD-09D5-75A4-068C-B6E05F16E1EF}"/>
                </a:ext>
              </a:extLst>
            </p:cNvPr>
            <p:cNvGrpSpPr/>
            <p:nvPr/>
          </p:nvGrpSpPr>
          <p:grpSpPr>
            <a:xfrm>
              <a:off x="5408290" y="3013814"/>
              <a:ext cx="1517796" cy="1053185"/>
              <a:chOff x="6832824" y="2145071"/>
              <a:chExt cx="2023727" cy="1125104"/>
            </a:xfrm>
          </p:grpSpPr>
          <p:sp>
            <p:nvSpPr>
              <p:cNvPr id="64" name="TextBox 63">
                <a:extLst>
                  <a:ext uri="{FF2B5EF4-FFF2-40B4-BE49-F238E27FC236}">
                    <a16:creationId xmlns:a16="http://schemas.microsoft.com/office/drawing/2014/main" id="{F2B1C3CE-8C37-1B0A-C8FC-12CC5FE7E9F2}"/>
                  </a:ext>
                </a:extLst>
              </p:cNvPr>
              <p:cNvSpPr txBox="1"/>
              <p:nvPr/>
            </p:nvSpPr>
            <p:spPr>
              <a:xfrm>
                <a:off x="6832824" y="2145071"/>
                <a:ext cx="2023727" cy="369332"/>
              </a:xfrm>
              <a:prstGeom prst="rect">
                <a:avLst/>
              </a:prstGeom>
              <a:solidFill>
                <a:schemeClr val="accent4">
                  <a:lumMod val="40000"/>
                  <a:lumOff val="60000"/>
                </a:schemeClr>
              </a:solidFill>
              <a:ln cap="flat">
                <a:solidFill>
                  <a:srgbClr val="002060"/>
                </a:solidFill>
                <a:round/>
              </a:ln>
            </p:spPr>
            <p:txBody>
              <a:bodyPr wrap="square" rtlCol="0">
                <a:spAutoFit/>
              </a:bodyPr>
              <a:lstStyle>
                <a:defPPr>
                  <a:defRPr lang="en-US"/>
                </a:defPPr>
                <a:lvl1pPr algn="ctr">
                  <a:defRPr sz="1600" b="1"/>
                </a:lvl1pPr>
              </a:lstStyle>
              <a:p>
                <a:r>
                  <a:rPr lang="en-GB" sz="1200" dirty="0"/>
                  <a:t>2 Practise Coils</a:t>
                </a:r>
              </a:p>
            </p:txBody>
          </p:sp>
          <p:cxnSp>
            <p:nvCxnSpPr>
              <p:cNvPr id="65" name="Elbow Connector 64">
                <a:extLst>
                  <a:ext uri="{FF2B5EF4-FFF2-40B4-BE49-F238E27FC236}">
                    <a16:creationId xmlns:a16="http://schemas.microsoft.com/office/drawing/2014/main" id="{A8F15497-41B7-1D68-D003-4043B7B755CF}"/>
                  </a:ext>
                </a:extLst>
              </p:cNvPr>
              <p:cNvCxnSpPr>
                <a:cxnSpLocks/>
                <a:stCxn id="64" idx="2"/>
              </p:cNvCxnSpPr>
              <p:nvPr/>
            </p:nvCxnSpPr>
            <p:spPr>
              <a:xfrm rot="5400000">
                <a:off x="7029184" y="2454671"/>
                <a:ext cx="755772" cy="875236"/>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pic>
          <p:nvPicPr>
            <p:cNvPr id="72" name="Picture 71">
              <a:extLst>
                <a:ext uri="{FF2B5EF4-FFF2-40B4-BE49-F238E27FC236}">
                  <a16:creationId xmlns:a16="http://schemas.microsoft.com/office/drawing/2014/main" id="{65909075-1D0E-E150-E790-49CE1DC82B44}"/>
                </a:ext>
              </a:extLst>
            </p:cNvPr>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641855" y="5179443"/>
              <a:ext cx="1399586" cy="984431"/>
            </a:xfrm>
            <a:prstGeom prst="rect">
              <a:avLst/>
            </a:prstGeom>
            <a:noFill/>
            <a:ln>
              <a:noFill/>
            </a:ln>
          </p:spPr>
        </p:pic>
        <p:sp>
          <p:nvSpPr>
            <p:cNvPr id="58" name="TextBox 57">
              <a:extLst>
                <a:ext uri="{FF2B5EF4-FFF2-40B4-BE49-F238E27FC236}">
                  <a16:creationId xmlns:a16="http://schemas.microsoft.com/office/drawing/2014/main" id="{4C9128B2-CDB4-CEA8-9B79-902944CD1B56}"/>
                </a:ext>
              </a:extLst>
            </p:cNvPr>
            <p:cNvSpPr txBox="1"/>
            <p:nvPr/>
          </p:nvSpPr>
          <p:spPr>
            <a:xfrm>
              <a:off x="7100869" y="2952236"/>
              <a:ext cx="1849162" cy="276999"/>
            </a:xfrm>
            <a:prstGeom prst="rect">
              <a:avLst/>
            </a:prstGeom>
            <a:solidFill>
              <a:schemeClr val="accent4">
                <a:lumMod val="40000"/>
                <a:lumOff val="60000"/>
              </a:schemeClr>
            </a:solidFill>
            <a:ln cap="flat">
              <a:solidFill>
                <a:srgbClr val="002060"/>
              </a:solidFill>
              <a:round/>
            </a:ln>
          </p:spPr>
          <p:txBody>
            <a:bodyPr wrap="square" rtlCol="0">
              <a:spAutoFit/>
            </a:bodyPr>
            <a:lstStyle>
              <a:defPPr>
                <a:defRPr lang="en-US"/>
              </a:defPPr>
              <a:lvl1pPr algn="ctr">
                <a:defRPr sz="1200" b="1"/>
              </a:lvl1pPr>
            </a:lstStyle>
            <a:p>
              <a:r>
                <a:rPr lang="en-GB" dirty="0"/>
                <a:t>2 +3 Series Coils</a:t>
              </a:r>
            </a:p>
          </p:txBody>
        </p:sp>
        <p:pic>
          <p:nvPicPr>
            <p:cNvPr id="66" name="Picture 65">
              <a:extLst>
                <a:ext uri="{FF2B5EF4-FFF2-40B4-BE49-F238E27FC236}">
                  <a16:creationId xmlns:a16="http://schemas.microsoft.com/office/drawing/2014/main" id="{6A5EB9D4-B823-3812-0410-5CB93AE7C956}"/>
                </a:ext>
              </a:extLst>
            </p:cNvPr>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635786" y="3345958"/>
              <a:ext cx="2508211" cy="585257"/>
            </a:xfrm>
            <a:prstGeom prst="rect">
              <a:avLst/>
            </a:prstGeom>
            <a:ln>
              <a:tailEnd type="triangle"/>
            </a:ln>
          </p:spPr>
        </p:pic>
        <p:grpSp>
          <p:nvGrpSpPr>
            <p:cNvPr id="4" name="Group 3">
              <a:extLst>
                <a:ext uri="{FF2B5EF4-FFF2-40B4-BE49-F238E27FC236}">
                  <a16:creationId xmlns:a16="http://schemas.microsoft.com/office/drawing/2014/main" id="{160DCEB1-1F0C-5C0C-1178-F2817CD64A45}"/>
                </a:ext>
              </a:extLst>
            </p:cNvPr>
            <p:cNvGrpSpPr/>
            <p:nvPr/>
          </p:nvGrpSpPr>
          <p:grpSpPr>
            <a:xfrm>
              <a:off x="7511245" y="4591791"/>
              <a:ext cx="1632753" cy="542686"/>
              <a:chOff x="9762298" y="3739404"/>
              <a:chExt cx="2177004" cy="723580"/>
            </a:xfrm>
          </p:grpSpPr>
          <p:sp>
            <p:nvSpPr>
              <p:cNvPr id="16" name="TextBox 15">
                <a:extLst>
                  <a:ext uri="{FF2B5EF4-FFF2-40B4-BE49-F238E27FC236}">
                    <a16:creationId xmlns:a16="http://schemas.microsoft.com/office/drawing/2014/main" id="{92430228-F632-7A84-C4FA-B8B6F360A118}"/>
                  </a:ext>
                </a:extLst>
              </p:cNvPr>
              <p:cNvSpPr txBox="1"/>
              <p:nvPr/>
            </p:nvSpPr>
            <p:spPr>
              <a:xfrm>
                <a:off x="9762298" y="4093652"/>
                <a:ext cx="2177004" cy="36933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8100000" scaled="1"/>
                <a:tileRect/>
              </a:gradFill>
              <a:ln cap="flat">
                <a:solidFill>
                  <a:srgbClr val="002060"/>
                </a:solidFill>
                <a:round/>
              </a:ln>
            </p:spPr>
            <p:txBody>
              <a:bodyPr wrap="square" rtlCol="0">
                <a:spAutoFit/>
              </a:bodyPr>
              <a:lstStyle>
                <a:defPPr>
                  <a:defRPr lang="en-US"/>
                </a:defPPr>
                <a:lvl1pPr algn="ctr">
                  <a:defRPr sz="1600" b="1"/>
                </a:lvl1pPr>
              </a:lstStyle>
              <a:p>
                <a:r>
                  <a:rPr lang="en-GB" sz="1200" dirty="0"/>
                  <a:t>Magnet model M1</a:t>
                </a:r>
              </a:p>
            </p:txBody>
          </p:sp>
          <p:cxnSp>
            <p:nvCxnSpPr>
              <p:cNvPr id="46" name="Straight Arrow Connector 45">
                <a:extLst>
                  <a:ext uri="{FF2B5EF4-FFF2-40B4-BE49-F238E27FC236}">
                    <a16:creationId xmlns:a16="http://schemas.microsoft.com/office/drawing/2014/main" id="{C958175A-14E0-1715-9D51-0ECBBD23AF4F}"/>
                  </a:ext>
                </a:extLst>
              </p:cNvPr>
              <p:cNvCxnSpPr>
                <a:cxnSpLocks/>
              </p:cNvCxnSpPr>
              <p:nvPr/>
            </p:nvCxnSpPr>
            <p:spPr>
              <a:xfrm flipV="1">
                <a:off x="10957168" y="3739404"/>
                <a:ext cx="0" cy="3207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cxnSp>
        <p:nvCxnSpPr>
          <p:cNvPr id="99" name="Elbow Connector 36">
            <a:extLst>
              <a:ext uri="{FF2B5EF4-FFF2-40B4-BE49-F238E27FC236}">
                <a16:creationId xmlns:a16="http://schemas.microsoft.com/office/drawing/2014/main" id="{E2BD5C49-08E1-8460-870C-CD8EEFF1FE95}"/>
              </a:ext>
            </a:extLst>
          </p:cNvPr>
          <p:cNvCxnSpPr>
            <a:cxnSpLocks/>
            <a:stCxn id="44" idx="1"/>
          </p:cNvCxnSpPr>
          <p:nvPr/>
        </p:nvCxnSpPr>
        <p:spPr>
          <a:xfrm rot="10800000">
            <a:off x="3223248" y="4300866"/>
            <a:ext cx="187048" cy="801221"/>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4" name="Elbow Connector 36">
            <a:extLst>
              <a:ext uri="{FF2B5EF4-FFF2-40B4-BE49-F238E27FC236}">
                <a16:creationId xmlns:a16="http://schemas.microsoft.com/office/drawing/2014/main" id="{D98C7216-E5D1-7A61-31A6-C90E9EC91170}"/>
              </a:ext>
            </a:extLst>
          </p:cNvPr>
          <p:cNvCxnSpPr>
            <a:cxnSpLocks/>
          </p:cNvCxnSpPr>
          <p:nvPr/>
        </p:nvCxnSpPr>
        <p:spPr>
          <a:xfrm flipV="1">
            <a:off x="5684560" y="4308706"/>
            <a:ext cx="283634" cy="783586"/>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pic>
        <p:nvPicPr>
          <p:cNvPr id="81" name="Picture 80">
            <a:extLst>
              <a:ext uri="{FF2B5EF4-FFF2-40B4-BE49-F238E27FC236}">
                <a16:creationId xmlns:a16="http://schemas.microsoft.com/office/drawing/2014/main" id="{C0988795-782B-43B2-D08A-A16F07EA7CB5}"/>
              </a:ext>
            </a:extLst>
          </p:cNvPr>
          <p:cNvPicPr>
            <a:picLocks noChangeAspect="1"/>
          </p:cNvPicPr>
          <p:nvPr/>
        </p:nvPicPr>
        <p:blipFill>
          <a:blip r:embed="rId14"/>
          <a:stretch>
            <a:fillRect/>
          </a:stretch>
        </p:blipFill>
        <p:spPr>
          <a:xfrm>
            <a:off x="4288629" y="1242475"/>
            <a:ext cx="1177199" cy="1159181"/>
          </a:xfrm>
          <a:prstGeom prst="rect">
            <a:avLst/>
          </a:prstGeom>
        </p:spPr>
      </p:pic>
      <p:pic>
        <p:nvPicPr>
          <p:cNvPr id="82" name="Picture 81">
            <a:extLst>
              <a:ext uri="{FF2B5EF4-FFF2-40B4-BE49-F238E27FC236}">
                <a16:creationId xmlns:a16="http://schemas.microsoft.com/office/drawing/2014/main" id="{020E6F40-A624-35E8-0BB0-DDEEA9867E67}"/>
              </a:ext>
            </a:extLst>
          </p:cNvPr>
          <p:cNvPicPr>
            <a:picLocks noChangeAspect="1"/>
          </p:cNvPicPr>
          <p:nvPr/>
        </p:nvPicPr>
        <p:blipFill>
          <a:blip r:embed="rId14"/>
          <a:stretch>
            <a:fillRect/>
          </a:stretch>
        </p:blipFill>
        <p:spPr>
          <a:xfrm>
            <a:off x="7000220" y="1400822"/>
            <a:ext cx="1437216" cy="1415218"/>
          </a:xfrm>
          <a:prstGeom prst="rect">
            <a:avLst/>
          </a:prstGeom>
        </p:spPr>
      </p:pic>
      <p:pic>
        <p:nvPicPr>
          <p:cNvPr id="87" name="Picture 86">
            <a:extLst>
              <a:ext uri="{FF2B5EF4-FFF2-40B4-BE49-F238E27FC236}">
                <a16:creationId xmlns:a16="http://schemas.microsoft.com/office/drawing/2014/main" id="{FCFCB423-C6B6-C92E-3A22-F5EE01A955AD}"/>
              </a:ext>
            </a:extLst>
          </p:cNvPr>
          <p:cNvPicPr>
            <a:picLocks noChangeAspect="1"/>
          </p:cNvPicPr>
          <p:nvPr/>
        </p:nvPicPr>
        <p:blipFill>
          <a:blip r:embed="rId15"/>
          <a:stretch>
            <a:fillRect/>
          </a:stretch>
        </p:blipFill>
        <p:spPr>
          <a:xfrm>
            <a:off x="7411413" y="1423726"/>
            <a:ext cx="1467808" cy="1458369"/>
          </a:xfrm>
          <a:prstGeom prst="rect">
            <a:avLst/>
          </a:prstGeom>
        </p:spPr>
      </p:pic>
    </p:spTree>
    <p:extLst>
      <p:ext uri="{BB962C8B-B14F-4D97-AF65-F5344CB8AC3E}">
        <p14:creationId xmlns:p14="http://schemas.microsoft.com/office/powerpoint/2010/main" val="1612358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A blue circle with a red and white circle&#10;&#10;Description automatically generated">
            <a:extLst>
              <a:ext uri="{FF2B5EF4-FFF2-40B4-BE49-F238E27FC236}">
                <a16:creationId xmlns:a16="http://schemas.microsoft.com/office/drawing/2014/main" id="{59506A59-5025-0AC0-A040-9AC676D599E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4069" y="2389206"/>
            <a:ext cx="3583399" cy="3529275"/>
          </a:xfrm>
        </p:spPr>
      </p:pic>
      <p:sp>
        <p:nvSpPr>
          <p:cNvPr id="3" name="Title 2">
            <a:extLst>
              <a:ext uri="{FF2B5EF4-FFF2-40B4-BE49-F238E27FC236}">
                <a16:creationId xmlns:a16="http://schemas.microsoft.com/office/drawing/2014/main" id="{34C61F44-6F71-B1C7-2C32-14AC30285D18}"/>
              </a:ext>
            </a:extLst>
          </p:cNvPr>
          <p:cNvSpPr>
            <a:spLocks noGrp="1"/>
          </p:cNvSpPr>
          <p:nvPr>
            <p:ph type="title"/>
          </p:nvPr>
        </p:nvSpPr>
        <p:spPr>
          <a:xfrm>
            <a:off x="226380" y="-44900"/>
            <a:ext cx="9645588" cy="1325563"/>
          </a:xfrm>
        </p:spPr>
        <p:txBody>
          <a:bodyPr>
            <a:normAutofit/>
          </a:bodyPr>
          <a:lstStyle/>
          <a:p>
            <a:r>
              <a:rPr lang="en-US" sz="4000" b="1" dirty="0"/>
              <a:t>WP3.1 CERN </a:t>
            </a:r>
            <a:r>
              <a:rPr lang="en-US" sz="4000" b="1" dirty="0" err="1"/>
              <a:t>FalconD</a:t>
            </a:r>
            <a:r>
              <a:rPr lang="en-US" sz="4000" b="1" dirty="0"/>
              <a:t> structure variants</a:t>
            </a:r>
            <a:endParaRPr lang="en-GB" sz="4000" b="1" dirty="0"/>
          </a:p>
        </p:txBody>
      </p:sp>
      <p:sp>
        <p:nvSpPr>
          <p:cNvPr id="4" name="Slide Number Placeholder 3">
            <a:extLst>
              <a:ext uri="{FF2B5EF4-FFF2-40B4-BE49-F238E27FC236}">
                <a16:creationId xmlns:a16="http://schemas.microsoft.com/office/drawing/2014/main" id="{E35FC5CD-A95F-B86E-BB82-004F78D7122C}"/>
              </a:ext>
            </a:extLst>
          </p:cNvPr>
          <p:cNvSpPr>
            <a:spLocks noGrp="1"/>
          </p:cNvSpPr>
          <p:nvPr>
            <p:ph type="sldNum" sz="quarter" idx="4"/>
          </p:nvPr>
        </p:nvSpPr>
        <p:spPr/>
        <p:txBody>
          <a:bodyPr/>
          <a:lstStyle/>
          <a:p>
            <a:fld id="{17918391-D411-FE40-AAD7-861AE5233E0E}" type="slidenum">
              <a:rPr lang="en-US" smtClean="0"/>
              <a:pPr/>
              <a:t>14</a:t>
            </a:fld>
            <a:endParaRPr lang="en-US"/>
          </a:p>
        </p:txBody>
      </p:sp>
      <p:sp>
        <p:nvSpPr>
          <p:cNvPr id="5" name="Date Placeholder 4">
            <a:extLst>
              <a:ext uri="{FF2B5EF4-FFF2-40B4-BE49-F238E27FC236}">
                <a16:creationId xmlns:a16="http://schemas.microsoft.com/office/drawing/2014/main" id="{EB28101E-D007-AAB3-0948-E1172929D01F}"/>
              </a:ext>
            </a:extLst>
          </p:cNvPr>
          <p:cNvSpPr>
            <a:spLocks noGrp="1"/>
          </p:cNvSpPr>
          <p:nvPr>
            <p:ph type="dt" sz="half" idx="2"/>
          </p:nvPr>
        </p:nvSpPr>
        <p:spPr/>
        <p:txBody>
          <a:bodyPr/>
          <a:lstStyle/>
          <a:p>
            <a:r>
              <a:rPr lang="en-US"/>
              <a:t>19th September 2024</a:t>
            </a:r>
            <a:endParaRPr lang="en-US" dirty="0"/>
          </a:p>
        </p:txBody>
      </p:sp>
      <p:sp>
        <p:nvSpPr>
          <p:cNvPr id="6" name="Footer Placeholder 5">
            <a:extLst>
              <a:ext uri="{FF2B5EF4-FFF2-40B4-BE49-F238E27FC236}">
                <a16:creationId xmlns:a16="http://schemas.microsoft.com/office/drawing/2014/main" id="{442E28D1-592E-4264-C39F-C28E8199A8E4}"/>
              </a:ext>
            </a:extLst>
          </p:cNvPr>
          <p:cNvSpPr>
            <a:spLocks noGrp="1"/>
          </p:cNvSpPr>
          <p:nvPr>
            <p:ph type="ftr" sz="quarter" idx="3"/>
          </p:nvPr>
        </p:nvSpPr>
        <p:spPr>
          <a:xfrm>
            <a:off x="3707514" y="6356350"/>
            <a:ext cx="4659295" cy="317553"/>
          </a:xfrm>
        </p:spPr>
        <p:txBody>
          <a:bodyPr/>
          <a:lstStyle/>
          <a:p>
            <a:r>
              <a:rPr lang="en-US"/>
              <a:t>CERN HFM Forum meeting WP3.1       TE-MSC-SMT - AFoussat</a:t>
            </a:r>
            <a:endParaRPr lang="en-US" dirty="0"/>
          </a:p>
        </p:txBody>
      </p:sp>
      <p:pic>
        <p:nvPicPr>
          <p:cNvPr id="1026" name="Picture 5">
            <a:extLst>
              <a:ext uri="{FF2B5EF4-FFF2-40B4-BE49-F238E27FC236}">
                <a16:creationId xmlns:a16="http://schemas.microsoft.com/office/drawing/2014/main" id="{AF2C135F-C295-F8D8-17FA-9954F972B8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5055" y="1628163"/>
            <a:ext cx="2197118" cy="189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6">
            <a:extLst>
              <a:ext uri="{FF2B5EF4-FFF2-40B4-BE49-F238E27FC236}">
                <a16:creationId xmlns:a16="http://schemas.microsoft.com/office/drawing/2014/main" id="{25123C06-43CE-E672-C1C9-8007FB6690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6224" y="4116440"/>
            <a:ext cx="2197776" cy="199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5">
            <a:extLst>
              <a:ext uri="{FF2B5EF4-FFF2-40B4-BE49-F238E27FC236}">
                <a16:creationId xmlns:a16="http://schemas.microsoft.com/office/drawing/2014/main" id="{52B6510D-023B-AD3E-2B73-056BDB964C0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7">
            <a:extLst>
              <a:ext uri="{FF2B5EF4-FFF2-40B4-BE49-F238E27FC236}">
                <a16:creationId xmlns:a16="http://schemas.microsoft.com/office/drawing/2014/main" id="{6D287BA4-4158-FE6F-F9C4-269C12A9EE16}"/>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Content Placeholder 1">
            <a:extLst>
              <a:ext uri="{FF2B5EF4-FFF2-40B4-BE49-F238E27FC236}">
                <a16:creationId xmlns:a16="http://schemas.microsoft.com/office/drawing/2014/main" id="{8FCFFAD1-BD1B-3BC0-55E6-43D709CB5819}"/>
              </a:ext>
            </a:extLst>
          </p:cNvPr>
          <p:cNvSpPr txBox="1">
            <a:spLocks/>
          </p:cNvSpPr>
          <p:nvPr/>
        </p:nvSpPr>
        <p:spPr>
          <a:xfrm>
            <a:off x="-13991" y="1119859"/>
            <a:ext cx="7805873" cy="17945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1800" dirty="0"/>
              <a:t>Study of </a:t>
            </a:r>
            <a:r>
              <a:rPr lang="en-US" sz="1800" dirty="0" err="1"/>
              <a:t>Horizonthal</a:t>
            </a:r>
            <a:r>
              <a:rPr lang="en-US" sz="1800" dirty="0"/>
              <a:t> and Vertical </a:t>
            </a:r>
            <a:r>
              <a:rPr lang="en-US" sz="1800" b="1" dirty="0"/>
              <a:t>key interferences level and sequence </a:t>
            </a:r>
            <a:r>
              <a:rPr lang="en-US" sz="1800" dirty="0"/>
              <a:t>to minimize coil peak stress at RT, and provide low detachment of pole at cold within stress limits</a:t>
            </a:r>
          </a:p>
          <a:p>
            <a:pPr lvl="1"/>
            <a:endParaRPr lang="en-US" sz="1800" dirty="0"/>
          </a:p>
          <a:p>
            <a:pPr lvl="8"/>
            <a:r>
              <a:rPr lang="en-US" sz="1600" dirty="0"/>
              <a:t>Alu collar, pads and iron master.</a:t>
            </a:r>
          </a:p>
          <a:p>
            <a:pPr lvl="8"/>
            <a:r>
              <a:rPr lang="en-US" sz="1600" dirty="0"/>
              <a:t>Mid plane pad supported, collar shoe</a:t>
            </a:r>
          </a:p>
          <a:p>
            <a:pPr lvl="8"/>
            <a:r>
              <a:rPr lang="en-US" sz="1600" dirty="0"/>
              <a:t>Separated nose ( similar QXF)</a:t>
            </a:r>
          </a:p>
          <a:p>
            <a:pPr lvl="8"/>
            <a:r>
              <a:rPr lang="en-US" sz="1600" dirty="0"/>
              <a:t>B&amp;K technology</a:t>
            </a:r>
          </a:p>
          <a:p>
            <a:pPr lvl="8"/>
            <a:r>
              <a:rPr lang="en-US" sz="1600" dirty="0"/>
              <a:t>Vertical iron yoke slit with/wo 45 deg or 0 deg slits to tune iron stiffness</a:t>
            </a:r>
          </a:p>
          <a:p>
            <a:pPr lvl="8"/>
            <a:r>
              <a:rPr lang="en-US" sz="1600" dirty="0"/>
              <a:t>Assessment of yoke pre-loading impact on coil peak stress across the full slits </a:t>
            </a:r>
          </a:p>
          <a:p>
            <a:pPr lvl="8"/>
            <a:r>
              <a:rPr lang="en-US" sz="1600" dirty="0"/>
              <a:t>Alternative V&amp;H iron slit</a:t>
            </a:r>
          </a:p>
          <a:p>
            <a:pPr lvl="8"/>
            <a:r>
              <a:rPr lang="en-US" sz="1600" dirty="0"/>
              <a:t>Al6081 outer ring</a:t>
            </a:r>
          </a:p>
          <a:p>
            <a:pPr lvl="8"/>
            <a:r>
              <a:rPr lang="en-US" sz="1600" dirty="0"/>
              <a:t>Length max 600 mm</a:t>
            </a:r>
          </a:p>
          <a:p>
            <a:endParaRPr lang="en-GB" sz="1600" dirty="0"/>
          </a:p>
        </p:txBody>
      </p:sp>
      <p:grpSp>
        <p:nvGrpSpPr>
          <p:cNvPr id="18" name="Group 17">
            <a:extLst>
              <a:ext uri="{FF2B5EF4-FFF2-40B4-BE49-F238E27FC236}">
                <a16:creationId xmlns:a16="http://schemas.microsoft.com/office/drawing/2014/main" id="{D57C4CD8-D9F1-4172-8DBF-63FB1139AEC9}"/>
              </a:ext>
            </a:extLst>
          </p:cNvPr>
          <p:cNvGrpSpPr/>
          <p:nvPr/>
        </p:nvGrpSpPr>
        <p:grpSpPr>
          <a:xfrm>
            <a:off x="1332868" y="3435931"/>
            <a:ext cx="1166284" cy="83608"/>
            <a:chOff x="1655862" y="3545417"/>
            <a:chExt cx="1166284" cy="83608"/>
          </a:xfrm>
        </p:grpSpPr>
        <p:cxnSp>
          <p:nvCxnSpPr>
            <p:cNvPr id="12" name="Straight Connector 11">
              <a:extLst>
                <a:ext uri="{FF2B5EF4-FFF2-40B4-BE49-F238E27FC236}">
                  <a16:creationId xmlns:a16="http://schemas.microsoft.com/office/drawing/2014/main" id="{E33630C0-9A8C-E8A5-D15B-BC84A9C26C0F}"/>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25B878E-09EF-0731-1B01-921085D5F964}"/>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7105344-E943-269D-48F5-7DE7309C289D}"/>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DB18E8A-1BD2-AF4C-FC97-CB81F36EF44C}"/>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785FB99B-9B2A-A46A-F1DE-DD2F6C336FDB}"/>
              </a:ext>
            </a:extLst>
          </p:cNvPr>
          <p:cNvGrpSpPr/>
          <p:nvPr/>
        </p:nvGrpSpPr>
        <p:grpSpPr>
          <a:xfrm>
            <a:off x="1332626" y="4880556"/>
            <a:ext cx="1166284" cy="83608"/>
            <a:chOff x="1655862" y="3545417"/>
            <a:chExt cx="1166284" cy="83608"/>
          </a:xfrm>
        </p:grpSpPr>
        <p:cxnSp>
          <p:nvCxnSpPr>
            <p:cNvPr id="20" name="Straight Connector 19">
              <a:extLst>
                <a:ext uri="{FF2B5EF4-FFF2-40B4-BE49-F238E27FC236}">
                  <a16:creationId xmlns:a16="http://schemas.microsoft.com/office/drawing/2014/main" id="{B4DBD735-2B3E-5AA2-E8A0-1650918D17A6}"/>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6BDC1CC-10DD-6C29-A356-0E77C0C7FD5B}"/>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E34468F-E153-F823-DC48-C7A61C781EAB}"/>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8E1CE21-4D1E-D4FD-F18F-4629D8BFAF0A}"/>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0D153838-5EB0-63BC-2A39-E06B83A7EFB9}"/>
              </a:ext>
            </a:extLst>
          </p:cNvPr>
          <p:cNvGrpSpPr/>
          <p:nvPr/>
        </p:nvGrpSpPr>
        <p:grpSpPr>
          <a:xfrm>
            <a:off x="1191868" y="3710039"/>
            <a:ext cx="0" cy="982134"/>
            <a:chOff x="1514862" y="3819525"/>
            <a:chExt cx="0" cy="982134"/>
          </a:xfrm>
        </p:grpSpPr>
        <p:cxnSp>
          <p:nvCxnSpPr>
            <p:cNvPr id="25" name="Straight Connector 24">
              <a:extLst>
                <a:ext uri="{FF2B5EF4-FFF2-40B4-BE49-F238E27FC236}">
                  <a16:creationId xmlns:a16="http://schemas.microsoft.com/office/drawing/2014/main" id="{90493FC6-3363-E620-FBC1-C3AC8C9572B2}"/>
                </a:ext>
              </a:extLst>
            </p:cNvPr>
            <p:cNvCxnSpPr/>
            <p:nvPr/>
          </p:nvCxnSpPr>
          <p:spPr>
            <a:xfrm rot="5400000">
              <a:off x="1350171" y="3984216"/>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1356BE4-7517-D26C-6E36-B4923AB4C1E4}"/>
                </a:ext>
              </a:extLst>
            </p:cNvPr>
            <p:cNvCxnSpPr/>
            <p:nvPr/>
          </p:nvCxnSpPr>
          <p:spPr>
            <a:xfrm rot="5400000">
              <a:off x="1350171" y="4636968"/>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1C53097-80EC-E9EF-864B-0653287DE8BB}"/>
                </a:ext>
              </a:extLst>
            </p:cNvPr>
            <p:cNvCxnSpPr>
              <a:cxnSpLocks/>
            </p:cNvCxnSpPr>
            <p:nvPr/>
          </p:nvCxnSpPr>
          <p:spPr>
            <a:xfrm>
              <a:off x="1514862" y="4225926"/>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D91B83A4-C9BF-981B-5C0A-086FA89142D9}"/>
              </a:ext>
            </a:extLst>
          </p:cNvPr>
          <p:cNvGrpSpPr/>
          <p:nvPr/>
        </p:nvGrpSpPr>
        <p:grpSpPr>
          <a:xfrm>
            <a:off x="2633318" y="3710039"/>
            <a:ext cx="0" cy="982134"/>
            <a:chOff x="1514862" y="3819525"/>
            <a:chExt cx="0" cy="982134"/>
          </a:xfrm>
        </p:grpSpPr>
        <p:cxnSp>
          <p:nvCxnSpPr>
            <p:cNvPr id="32" name="Straight Connector 31">
              <a:extLst>
                <a:ext uri="{FF2B5EF4-FFF2-40B4-BE49-F238E27FC236}">
                  <a16:creationId xmlns:a16="http://schemas.microsoft.com/office/drawing/2014/main" id="{EC6E403F-5631-0B2E-4E6D-231639C0F876}"/>
                </a:ext>
              </a:extLst>
            </p:cNvPr>
            <p:cNvCxnSpPr/>
            <p:nvPr/>
          </p:nvCxnSpPr>
          <p:spPr>
            <a:xfrm rot="5400000">
              <a:off x="1350171" y="3984216"/>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FC96170-CA03-A9C6-9E8B-63BFBC811F53}"/>
                </a:ext>
              </a:extLst>
            </p:cNvPr>
            <p:cNvCxnSpPr/>
            <p:nvPr/>
          </p:nvCxnSpPr>
          <p:spPr>
            <a:xfrm rot="5400000">
              <a:off x="1350171" y="4636968"/>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2EFFEB1-3109-CFDD-B26B-958973DD0B29}"/>
                </a:ext>
              </a:extLst>
            </p:cNvPr>
            <p:cNvCxnSpPr>
              <a:cxnSpLocks/>
            </p:cNvCxnSpPr>
            <p:nvPr/>
          </p:nvCxnSpPr>
          <p:spPr>
            <a:xfrm>
              <a:off x="1514862" y="4225926"/>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D051F589-D284-6109-B63B-00D32062942B}"/>
              </a:ext>
            </a:extLst>
          </p:cNvPr>
          <p:cNvSpPr txBox="1"/>
          <p:nvPr/>
        </p:nvSpPr>
        <p:spPr>
          <a:xfrm>
            <a:off x="383109" y="5918481"/>
            <a:ext cx="2761782" cy="369332"/>
          </a:xfrm>
          <a:prstGeom prst="rect">
            <a:avLst/>
          </a:prstGeom>
          <a:noFill/>
        </p:spPr>
        <p:txBody>
          <a:bodyPr wrap="none" rtlCol="0">
            <a:spAutoFit/>
          </a:bodyPr>
          <a:lstStyle/>
          <a:p>
            <a:r>
              <a:rPr lang="en-US" i="1" dirty="0"/>
              <a:t>MSC-SMT N.Sala, </a:t>
            </a:r>
            <a:r>
              <a:rPr lang="en-US" i="1" dirty="0" err="1"/>
              <a:t>A.Foussat</a:t>
            </a:r>
            <a:endParaRPr lang="en-GB" i="1" dirty="0"/>
          </a:p>
        </p:txBody>
      </p:sp>
      <p:sp>
        <p:nvSpPr>
          <p:cNvPr id="2" name="Title 2">
            <a:extLst>
              <a:ext uri="{FF2B5EF4-FFF2-40B4-BE49-F238E27FC236}">
                <a16:creationId xmlns:a16="http://schemas.microsoft.com/office/drawing/2014/main" id="{42D71D93-9422-CC9F-B76A-894752AA6291}"/>
              </a:ext>
            </a:extLst>
          </p:cNvPr>
          <p:cNvSpPr txBox="1">
            <a:spLocks/>
          </p:cNvSpPr>
          <p:nvPr/>
        </p:nvSpPr>
        <p:spPr>
          <a:xfrm>
            <a:off x="99604" y="1929156"/>
            <a:ext cx="3789342" cy="10537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2400" b="1" dirty="0"/>
              <a:t>M1 dipole design variant 1 (</a:t>
            </a:r>
            <a:r>
              <a:rPr lang="en-US" sz="2400" b="1" dirty="0" err="1"/>
              <a:t>b&amp;k</a:t>
            </a:r>
            <a:r>
              <a:rPr lang="en-US" sz="2400" b="1" dirty="0"/>
              <a:t>)</a:t>
            </a:r>
            <a:endParaRPr lang="en-GB" sz="2400" b="1" dirty="0"/>
          </a:p>
        </p:txBody>
      </p:sp>
      <p:sp>
        <p:nvSpPr>
          <p:cNvPr id="24" name="TextBox 23">
            <a:extLst>
              <a:ext uri="{FF2B5EF4-FFF2-40B4-BE49-F238E27FC236}">
                <a16:creationId xmlns:a16="http://schemas.microsoft.com/office/drawing/2014/main" id="{08F94889-7801-D050-9AA1-7A60B1920EBB}"/>
              </a:ext>
            </a:extLst>
          </p:cNvPr>
          <p:cNvSpPr txBox="1"/>
          <p:nvPr/>
        </p:nvSpPr>
        <p:spPr>
          <a:xfrm>
            <a:off x="5792070" y="5451194"/>
            <a:ext cx="1823263" cy="830997"/>
          </a:xfrm>
          <a:prstGeom prst="rect">
            <a:avLst/>
          </a:prstGeom>
          <a:noFill/>
        </p:spPr>
        <p:txBody>
          <a:bodyPr wrap="square">
            <a:spAutoFit/>
          </a:bodyPr>
          <a:lstStyle/>
          <a:p>
            <a:r>
              <a:rPr lang="en-US" sz="1200" dirty="0"/>
              <a:t>Candidate structure design to be tested on first LMK1 mechanical model</a:t>
            </a:r>
          </a:p>
        </p:txBody>
      </p:sp>
      <p:grpSp>
        <p:nvGrpSpPr>
          <p:cNvPr id="29" name="Group 28">
            <a:extLst>
              <a:ext uri="{FF2B5EF4-FFF2-40B4-BE49-F238E27FC236}">
                <a16:creationId xmlns:a16="http://schemas.microsoft.com/office/drawing/2014/main" id="{34282809-5EFF-5141-ED4D-B5F6DC94972A}"/>
              </a:ext>
            </a:extLst>
          </p:cNvPr>
          <p:cNvGrpSpPr/>
          <p:nvPr/>
        </p:nvGrpSpPr>
        <p:grpSpPr>
          <a:xfrm>
            <a:off x="1915768" y="2827336"/>
            <a:ext cx="45719" cy="477334"/>
            <a:chOff x="3487054" y="4964164"/>
            <a:chExt cx="0" cy="600075"/>
          </a:xfrm>
        </p:grpSpPr>
        <p:cxnSp>
          <p:nvCxnSpPr>
            <p:cNvPr id="15" name="Straight Connector 14">
              <a:extLst>
                <a:ext uri="{FF2B5EF4-FFF2-40B4-BE49-F238E27FC236}">
                  <a16:creationId xmlns:a16="http://schemas.microsoft.com/office/drawing/2014/main" id="{59C92F1D-1FDB-5DC9-8EDC-11DDFE24EB7C}"/>
                </a:ext>
              </a:extLst>
            </p:cNvPr>
            <p:cNvCxnSpPr/>
            <p:nvPr/>
          </p:nvCxnSpPr>
          <p:spPr>
            <a:xfrm rot="5400000">
              <a:off x="3322363" y="5128855"/>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34E9D10-43C7-56AB-DB6A-13CB7B8D078F}"/>
                </a:ext>
              </a:extLst>
            </p:cNvPr>
            <p:cNvCxnSpPr>
              <a:cxnSpLocks/>
            </p:cNvCxnSpPr>
            <p:nvPr/>
          </p:nvCxnSpPr>
          <p:spPr>
            <a:xfrm>
              <a:off x="3487054" y="5370565"/>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C7C4B1F9-0523-3B5E-8B81-5BB7B96C673E}"/>
              </a:ext>
            </a:extLst>
          </p:cNvPr>
          <p:cNvGrpSpPr/>
          <p:nvPr/>
        </p:nvGrpSpPr>
        <p:grpSpPr>
          <a:xfrm rot="10800000">
            <a:off x="1861170" y="5162796"/>
            <a:ext cx="45719" cy="477334"/>
            <a:chOff x="3487054" y="4964164"/>
            <a:chExt cx="0" cy="600075"/>
          </a:xfrm>
        </p:grpSpPr>
        <p:cxnSp>
          <p:nvCxnSpPr>
            <p:cNvPr id="37" name="Straight Connector 36">
              <a:extLst>
                <a:ext uri="{FF2B5EF4-FFF2-40B4-BE49-F238E27FC236}">
                  <a16:creationId xmlns:a16="http://schemas.microsoft.com/office/drawing/2014/main" id="{48D92155-7D87-33A2-E1F0-DD73A1B8685B}"/>
                </a:ext>
              </a:extLst>
            </p:cNvPr>
            <p:cNvCxnSpPr/>
            <p:nvPr/>
          </p:nvCxnSpPr>
          <p:spPr>
            <a:xfrm rot="5400000">
              <a:off x="3322363" y="5128855"/>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BB22C07-261B-F214-E94B-D33805B78AAD}"/>
                </a:ext>
              </a:extLst>
            </p:cNvPr>
            <p:cNvCxnSpPr>
              <a:cxnSpLocks/>
            </p:cNvCxnSpPr>
            <p:nvPr/>
          </p:nvCxnSpPr>
          <p:spPr>
            <a:xfrm>
              <a:off x="3487054" y="5370565"/>
              <a:ext cx="0" cy="19367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5072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59AC60-6B70-9618-86BB-681F94B52575}"/>
              </a:ext>
            </a:extLst>
          </p:cNvPr>
          <p:cNvSpPr>
            <a:spLocks noGrp="1"/>
          </p:cNvSpPr>
          <p:nvPr>
            <p:ph idx="1"/>
          </p:nvPr>
        </p:nvSpPr>
        <p:spPr>
          <a:xfrm>
            <a:off x="427248" y="1350490"/>
            <a:ext cx="3429000" cy="4567418"/>
          </a:xfrm>
        </p:spPr>
        <p:txBody>
          <a:bodyPr/>
          <a:lstStyle/>
          <a:p>
            <a:r>
              <a:rPr lang="en-US" dirty="0"/>
              <a:t>Second variant with 0-90 deg split in case of lower structure requirement</a:t>
            </a:r>
          </a:p>
          <a:p>
            <a:r>
              <a:rPr lang="en-US" dirty="0"/>
              <a:t>Assessment of iron preloading step onto coil stress state </a:t>
            </a:r>
            <a:endParaRPr lang="en-GB" dirty="0"/>
          </a:p>
        </p:txBody>
      </p:sp>
      <p:sp>
        <p:nvSpPr>
          <p:cNvPr id="3" name="Title 2">
            <a:extLst>
              <a:ext uri="{FF2B5EF4-FFF2-40B4-BE49-F238E27FC236}">
                <a16:creationId xmlns:a16="http://schemas.microsoft.com/office/drawing/2014/main" id="{0D6D9217-E267-DEBA-C986-B6B3BF2A5362}"/>
              </a:ext>
            </a:extLst>
          </p:cNvPr>
          <p:cNvSpPr>
            <a:spLocks noGrp="1"/>
          </p:cNvSpPr>
          <p:nvPr>
            <p:ph type="title"/>
          </p:nvPr>
        </p:nvSpPr>
        <p:spPr>
          <a:xfrm>
            <a:off x="457200" y="165657"/>
            <a:ext cx="8229600" cy="1325563"/>
          </a:xfrm>
        </p:spPr>
        <p:txBody>
          <a:bodyPr>
            <a:normAutofit/>
          </a:bodyPr>
          <a:lstStyle/>
          <a:p>
            <a:r>
              <a:rPr lang="en-US" sz="4000" b="1" dirty="0"/>
              <a:t>M1 dipole design variant 2</a:t>
            </a:r>
            <a:endParaRPr lang="en-GB" sz="4000" b="1" dirty="0"/>
          </a:p>
        </p:txBody>
      </p:sp>
      <p:sp>
        <p:nvSpPr>
          <p:cNvPr id="4" name="Slide Number Placeholder 3">
            <a:extLst>
              <a:ext uri="{FF2B5EF4-FFF2-40B4-BE49-F238E27FC236}">
                <a16:creationId xmlns:a16="http://schemas.microsoft.com/office/drawing/2014/main" id="{D306D1ED-74E2-F986-DB10-8E749DA81050}"/>
              </a:ext>
            </a:extLst>
          </p:cNvPr>
          <p:cNvSpPr>
            <a:spLocks noGrp="1"/>
          </p:cNvSpPr>
          <p:nvPr>
            <p:ph type="sldNum" sz="quarter" idx="4"/>
          </p:nvPr>
        </p:nvSpPr>
        <p:spPr/>
        <p:txBody>
          <a:bodyPr/>
          <a:lstStyle/>
          <a:p>
            <a:fld id="{17918391-D411-FE40-AAD7-861AE5233E0E}" type="slidenum">
              <a:rPr lang="en-US" smtClean="0"/>
              <a:pPr/>
              <a:t>15</a:t>
            </a:fld>
            <a:endParaRPr lang="en-US"/>
          </a:p>
        </p:txBody>
      </p:sp>
      <p:sp>
        <p:nvSpPr>
          <p:cNvPr id="5" name="Date Placeholder 4">
            <a:extLst>
              <a:ext uri="{FF2B5EF4-FFF2-40B4-BE49-F238E27FC236}">
                <a16:creationId xmlns:a16="http://schemas.microsoft.com/office/drawing/2014/main" id="{F8CED15B-6B53-A19D-7906-D1CAFBE33735}"/>
              </a:ext>
            </a:extLst>
          </p:cNvPr>
          <p:cNvSpPr>
            <a:spLocks noGrp="1"/>
          </p:cNvSpPr>
          <p:nvPr>
            <p:ph type="dt" sz="half" idx="2"/>
          </p:nvPr>
        </p:nvSpPr>
        <p:spPr/>
        <p:txBody>
          <a:bodyPr/>
          <a:lstStyle/>
          <a:p>
            <a:r>
              <a:rPr lang="en-US" dirty="0"/>
              <a:t>11st October 2024</a:t>
            </a:r>
          </a:p>
        </p:txBody>
      </p:sp>
      <p:sp>
        <p:nvSpPr>
          <p:cNvPr id="6" name="Footer Placeholder 5">
            <a:extLst>
              <a:ext uri="{FF2B5EF4-FFF2-40B4-BE49-F238E27FC236}">
                <a16:creationId xmlns:a16="http://schemas.microsoft.com/office/drawing/2014/main" id="{AABA6E0B-1C6A-51C9-0FEE-E6EE7508B4C8}"/>
              </a:ext>
            </a:extLst>
          </p:cNvPr>
          <p:cNvSpPr>
            <a:spLocks noGrp="1"/>
          </p:cNvSpPr>
          <p:nvPr>
            <p:ph type="ftr" sz="quarter" idx="3"/>
          </p:nvPr>
        </p:nvSpPr>
        <p:spPr/>
        <p:txBody>
          <a:bodyPr/>
          <a:lstStyle/>
          <a:p>
            <a:r>
              <a:rPr lang="en-US" dirty="0" err="1"/>
              <a:t>FalconD</a:t>
            </a:r>
            <a:r>
              <a:rPr lang="en-US" dirty="0"/>
              <a:t> collaboration meeting        TE-MSC-SMT - </a:t>
            </a:r>
            <a:r>
              <a:rPr lang="en-US" dirty="0" err="1"/>
              <a:t>AFoussat</a:t>
            </a:r>
            <a:endParaRPr lang="en-US" dirty="0"/>
          </a:p>
        </p:txBody>
      </p:sp>
      <p:pic>
        <p:nvPicPr>
          <p:cNvPr id="27" name="Picture 2">
            <a:extLst>
              <a:ext uri="{FF2B5EF4-FFF2-40B4-BE49-F238E27FC236}">
                <a16:creationId xmlns:a16="http://schemas.microsoft.com/office/drawing/2014/main" id="{522B7245-6A8C-6BD5-6FD2-7B4D2B32D7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8225" y="1189156"/>
            <a:ext cx="4597904" cy="4597904"/>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43043094-6E7A-392A-80BF-BE8E63FA7BAF}"/>
              </a:ext>
            </a:extLst>
          </p:cNvPr>
          <p:cNvGrpSpPr/>
          <p:nvPr/>
        </p:nvGrpSpPr>
        <p:grpSpPr>
          <a:xfrm>
            <a:off x="5666937" y="4417774"/>
            <a:ext cx="1080480" cy="100251"/>
            <a:chOff x="1655862" y="3545417"/>
            <a:chExt cx="1166284" cy="83608"/>
          </a:xfrm>
        </p:grpSpPr>
        <p:cxnSp>
          <p:nvCxnSpPr>
            <p:cNvPr id="13" name="Straight Connector 12">
              <a:extLst>
                <a:ext uri="{FF2B5EF4-FFF2-40B4-BE49-F238E27FC236}">
                  <a16:creationId xmlns:a16="http://schemas.microsoft.com/office/drawing/2014/main" id="{112AFFF0-7D5D-257A-4FE7-32CEBE768CB2}"/>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18473AA-9D20-1E5B-2429-8567EC4F749D}"/>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C3C810F-8FCD-18F3-1509-EF9614181F54}"/>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DC91984-A65C-B95F-9744-9AA006679DE8}"/>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46D3CD73-C43D-031F-C1D9-FB5D31019CD8}"/>
              </a:ext>
            </a:extLst>
          </p:cNvPr>
          <p:cNvGrpSpPr/>
          <p:nvPr/>
        </p:nvGrpSpPr>
        <p:grpSpPr>
          <a:xfrm rot="5400000">
            <a:off x="4665123" y="3261880"/>
            <a:ext cx="90897" cy="452455"/>
            <a:chOff x="1949402" y="5145652"/>
            <a:chExt cx="83608" cy="425450"/>
          </a:xfrm>
        </p:grpSpPr>
        <p:cxnSp>
          <p:nvCxnSpPr>
            <p:cNvPr id="29" name="Straight Connector 28">
              <a:extLst>
                <a:ext uri="{FF2B5EF4-FFF2-40B4-BE49-F238E27FC236}">
                  <a16:creationId xmlns:a16="http://schemas.microsoft.com/office/drawing/2014/main" id="{E12B67D6-4E50-63FA-6FBC-4952BED2CDEC}"/>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74EAB8F-3EBC-2C52-CAC6-AC94A4690706}"/>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385FBD23-B233-A7FD-474C-737203F146A2}"/>
              </a:ext>
            </a:extLst>
          </p:cNvPr>
          <p:cNvGrpSpPr/>
          <p:nvPr/>
        </p:nvGrpSpPr>
        <p:grpSpPr>
          <a:xfrm rot="16200000">
            <a:off x="7638854" y="3261880"/>
            <a:ext cx="90897" cy="452455"/>
            <a:chOff x="1949402" y="5145652"/>
            <a:chExt cx="83608" cy="425450"/>
          </a:xfrm>
        </p:grpSpPr>
        <p:cxnSp>
          <p:nvCxnSpPr>
            <p:cNvPr id="34" name="Straight Connector 33">
              <a:extLst>
                <a:ext uri="{FF2B5EF4-FFF2-40B4-BE49-F238E27FC236}">
                  <a16:creationId xmlns:a16="http://schemas.microsoft.com/office/drawing/2014/main" id="{C94E1DA8-77AF-5117-D02E-46F6DED488CD}"/>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478DB24-2A32-CDF1-79CB-9A8C6660593F}"/>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1F1CC3CC-622E-2D1A-F8FB-27ACCB9AD22A}"/>
              </a:ext>
            </a:extLst>
          </p:cNvPr>
          <p:cNvGrpSpPr/>
          <p:nvPr/>
        </p:nvGrpSpPr>
        <p:grpSpPr>
          <a:xfrm>
            <a:off x="5666937" y="2464593"/>
            <a:ext cx="1080480" cy="100251"/>
            <a:chOff x="1655862" y="3545417"/>
            <a:chExt cx="1166284" cy="83608"/>
          </a:xfrm>
        </p:grpSpPr>
        <p:cxnSp>
          <p:nvCxnSpPr>
            <p:cNvPr id="36" name="Straight Connector 35">
              <a:extLst>
                <a:ext uri="{FF2B5EF4-FFF2-40B4-BE49-F238E27FC236}">
                  <a16:creationId xmlns:a16="http://schemas.microsoft.com/office/drawing/2014/main" id="{6CD7D3EB-AE4C-9200-8D86-FB05D0B71F81}"/>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F07FE44-01B2-0CCD-3EC8-99081F79016E}"/>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EEB4ED9-932C-2B98-E058-5EE623463DF8}"/>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6447784-C4A9-FAB2-CD99-665144EA373A}"/>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8031F71-FFA6-B690-0C78-B366A8DD158A}"/>
              </a:ext>
            </a:extLst>
          </p:cNvPr>
          <p:cNvGrpSpPr/>
          <p:nvPr/>
        </p:nvGrpSpPr>
        <p:grpSpPr>
          <a:xfrm rot="5400000">
            <a:off x="6653421" y="3437983"/>
            <a:ext cx="1080480" cy="100251"/>
            <a:chOff x="1655862" y="3545417"/>
            <a:chExt cx="1166284" cy="83608"/>
          </a:xfrm>
        </p:grpSpPr>
        <p:cxnSp>
          <p:nvCxnSpPr>
            <p:cNvPr id="41" name="Straight Connector 40">
              <a:extLst>
                <a:ext uri="{FF2B5EF4-FFF2-40B4-BE49-F238E27FC236}">
                  <a16:creationId xmlns:a16="http://schemas.microsoft.com/office/drawing/2014/main" id="{BD3E6B45-0D66-C68C-02FE-EBBD6A0B065D}"/>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37A38165-70B3-0F6A-73D1-2534395F4606}"/>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8E81C7B-5C5C-7211-F799-3891ABF72240}"/>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3ED1F49-CAF2-924F-C353-D643C3E23046}"/>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BEE1E558-CC7C-DC58-3DA6-3FCA92F7F39A}"/>
              </a:ext>
            </a:extLst>
          </p:cNvPr>
          <p:cNvGrpSpPr/>
          <p:nvPr/>
        </p:nvGrpSpPr>
        <p:grpSpPr>
          <a:xfrm rot="5400000">
            <a:off x="4695534" y="3437984"/>
            <a:ext cx="1080480" cy="100251"/>
            <a:chOff x="1655862" y="3545417"/>
            <a:chExt cx="1166284" cy="83608"/>
          </a:xfrm>
        </p:grpSpPr>
        <p:cxnSp>
          <p:nvCxnSpPr>
            <p:cNvPr id="46" name="Straight Connector 45">
              <a:extLst>
                <a:ext uri="{FF2B5EF4-FFF2-40B4-BE49-F238E27FC236}">
                  <a16:creationId xmlns:a16="http://schemas.microsoft.com/office/drawing/2014/main" id="{C9AB481A-6D83-8EEF-8DF2-F908A44B9070}"/>
                </a:ext>
              </a:extLst>
            </p:cNvPr>
            <p:cNvCxnSpPr/>
            <p:nvPr/>
          </p:nvCxnSpPr>
          <p:spPr>
            <a:xfrm>
              <a:off x="1655862"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BF6E8E7-6587-18CF-DD3D-C52C0D623F0B}"/>
                </a:ext>
              </a:extLst>
            </p:cNvPr>
            <p:cNvCxnSpPr/>
            <p:nvPr/>
          </p:nvCxnSpPr>
          <p:spPr>
            <a:xfrm>
              <a:off x="2492764" y="3581400"/>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8000198-2667-187F-C4FE-BC4EB3D64A08}"/>
                </a:ext>
              </a:extLst>
            </p:cNvPr>
            <p:cNvCxnSpPr>
              <a:cxnSpLocks/>
            </p:cNvCxnSpPr>
            <p:nvPr/>
          </p:nvCxnSpPr>
          <p:spPr>
            <a:xfrm flipV="1">
              <a:off x="2074963"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777AC40-CAF8-8A8B-2AC5-306F023C17D9}"/>
                </a:ext>
              </a:extLst>
            </p:cNvPr>
            <p:cNvCxnSpPr>
              <a:cxnSpLocks/>
            </p:cNvCxnSpPr>
            <p:nvPr/>
          </p:nvCxnSpPr>
          <p:spPr>
            <a:xfrm flipV="1">
              <a:off x="2396696" y="3545417"/>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DD51E9D6-8842-CA9A-D22B-EF6F1949B0F6}"/>
              </a:ext>
            </a:extLst>
          </p:cNvPr>
          <p:cNvGrpSpPr/>
          <p:nvPr/>
        </p:nvGrpSpPr>
        <p:grpSpPr>
          <a:xfrm rot="10800000">
            <a:off x="6159092" y="1734995"/>
            <a:ext cx="90897" cy="452455"/>
            <a:chOff x="1949402" y="5145652"/>
            <a:chExt cx="83608" cy="425450"/>
          </a:xfrm>
        </p:grpSpPr>
        <p:cxnSp>
          <p:nvCxnSpPr>
            <p:cNvPr id="8" name="Straight Connector 7">
              <a:extLst>
                <a:ext uri="{FF2B5EF4-FFF2-40B4-BE49-F238E27FC236}">
                  <a16:creationId xmlns:a16="http://schemas.microsoft.com/office/drawing/2014/main" id="{33A5C0FD-6EFE-58CA-9E80-0C718EBF07A0}"/>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5745E87-10EB-D419-CC25-0C1F104646F9}"/>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9A36537E-5FD4-9F87-58F2-BA6858388AC7}"/>
              </a:ext>
            </a:extLst>
          </p:cNvPr>
          <p:cNvGrpSpPr/>
          <p:nvPr/>
        </p:nvGrpSpPr>
        <p:grpSpPr>
          <a:xfrm>
            <a:off x="6175351" y="4817026"/>
            <a:ext cx="45719" cy="452455"/>
            <a:chOff x="1949402" y="5145652"/>
            <a:chExt cx="83608" cy="425450"/>
          </a:xfrm>
        </p:grpSpPr>
        <p:cxnSp>
          <p:nvCxnSpPr>
            <p:cNvPr id="11" name="Straight Connector 10">
              <a:extLst>
                <a:ext uri="{FF2B5EF4-FFF2-40B4-BE49-F238E27FC236}">
                  <a16:creationId xmlns:a16="http://schemas.microsoft.com/office/drawing/2014/main" id="{71B942C3-9198-0C1F-DF2E-27CADB311BD7}"/>
                </a:ext>
              </a:extLst>
            </p:cNvPr>
            <p:cNvCxnSpPr/>
            <p:nvPr/>
          </p:nvCxnSpPr>
          <p:spPr>
            <a:xfrm rot="5400000">
              <a:off x="1832336" y="5406411"/>
              <a:ext cx="32938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2916847-B498-57D4-8C90-638865287909}"/>
                </a:ext>
              </a:extLst>
            </p:cNvPr>
            <p:cNvCxnSpPr>
              <a:cxnSpLocks/>
            </p:cNvCxnSpPr>
            <p:nvPr/>
          </p:nvCxnSpPr>
          <p:spPr>
            <a:xfrm rot="5400000" flipV="1">
              <a:off x="1991206" y="5103848"/>
              <a:ext cx="0" cy="83608"/>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6538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54BBD-087B-CD0D-B727-D4F1FF8C1BDA}"/>
              </a:ext>
            </a:extLst>
          </p:cNvPr>
          <p:cNvSpPr txBox="1">
            <a:spLocks noGrp="1"/>
          </p:cNvSpPr>
          <p:nvPr>
            <p:ph type="title"/>
          </p:nvPr>
        </p:nvSpPr>
        <p:spPr>
          <a:xfrm>
            <a:off x="457200" y="100048"/>
            <a:ext cx="8229600" cy="681188"/>
          </a:xfrm>
        </p:spPr>
        <p:txBody>
          <a:bodyPr>
            <a:normAutofit/>
          </a:bodyPr>
          <a:lstStyle/>
          <a:p>
            <a:pPr lvl="0"/>
            <a:r>
              <a:rPr lang="en-US" sz="4000" b="1" dirty="0"/>
              <a:t>Winding trials at ASG, CERN</a:t>
            </a:r>
            <a:endParaRPr lang="en-GB" sz="4000" b="1" dirty="0"/>
          </a:p>
        </p:txBody>
      </p:sp>
      <p:pic>
        <p:nvPicPr>
          <p:cNvPr id="3" name="Content Placeholder 14">
            <a:extLst>
              <a:ext uri="{FF2B5EF4-FFF2-40B4-BE49-F238E27FC236}">
                <a16:creationId xmlns:a16="http://schemas.microsoft.com/office/drawing/2014/main" id="{9F7079EA-AABE-E197-AB7C-1D7410331FEA}"/>
              </a:ext>
            </a:extLst>
          </p:cNvPr>
          <p:cNvPicPr>
            <a:picLocks noGrp="1" noChangeAspect="1"/>
          </p:cNvPicPr>
          <p:nvPr>
            <p:ph idx="1"/>
          </p:nvPr>
        </p:nvPicPr>
        <p:blipFill>
          <a:blip r:embed="rId2"/>
          <a:stretch>
            <a:fillRect/>
          </a:stretch>
        </p:blipFill>
        <p:spPr>
          <a:xfrm>
            <a:off x="5628658" y="4602257"/>
            <a:ext cx="3359864" cy="1224948"/>
          </a:xfrm>
        </p:spPr>
      </p:pic>
      <p:pic>
        <p:nvPicPr>
          <p:cNvPr id="4" name="Picture 4">
            <a:extLst>
              <a:ext uri="{FF2B5EF4-FFF2-40B4-BE49-F238E27FC236}">
                <a16:creationId xmlns:a16="http://schemas.microsoft.com/office/drawing/2014/main" id="{63AAA4F2-C1B7-712D-513B-6FED014927E2}"/>
              </a:ext>
            </a:extLst>
          </p:cNvPr>
          <p:cNvPicPr>
            <a:picLocks noChangeAspect="1"/>
          </p:cNvPicPr>
          <p:nvPr/>
        </p:nvPicPr>
        <p:blipFill>
          <a:blip r:embed="rId3"/>
          <a:stretch>
            <a:fillRect/>
          </a:stretch>
        </p:blipFill>
        <p:spPr>
          <a:xfrm>
            <a:off x="0" y="2004951"/>
            <a:ext cx="2077823" cy="2017397"/>
          </a:xfrm>
          <a:prstGeom prst="rect">
            <a:avLst/>
          </a:prstGeom>
          <a:noFill/>
          <a:ln cap="flat">
            <a:noFill/>
          </a:ln>
        </p:spPr>
      </p:pic>
      <p:pic>
        <p:nvPicPr>
          <p:cNvPr id="5" name="Picture 6">
            <a:extLst>
              <a:ext uri="{FF2B5EF4-FFF2-40B4-BE49-F238E27FC236}">
                <a16:creationId xmlns:a16="http://schemas.microsoft.com/office/drawing/2014/main" id="{4562355C-C44E-9A85-6A6F-2E16E0AFC7D4}"/>
              </a:ext>
            </a:extLst>
          </p:cNvPr>
          <p:cNvPicPr>
            <a:picLocks noChangeAspect="1"/>
          </p:cNvPicPr>
          <p:nvPr/>
        </p:nvPicPr>
        <p:blipFill>
          <a:blip r:embed="rId4"/>
          <a:stretch>
            <a:fillRect/>
          </a:stretch>
        </p:blipFill>
        <p:spPr>
          <a:xfrm>
            <a:off x="2113397" y="2041354"/>
            <a:ext cx="2893774" cy="1818076"/>
          </a:xfrm>
          <a:prstGeom prst="rect">
            <a:avLst/>
          </a:prstGeom>
          <a:noFill/>
          <a:ln cap="flat">
            <a:noFill/>
          </a:ln>
        </p:spPr>
      </p:pic>
      <p:pic>
        <p:nvPicPr>
          <p:cNvPr id="6" name="Picture 8">
            <a:extLst>
              <a:ext uri="{FF2B5EF4-FFF2-40B4-BE49-F238E27FC236}">
                <a16:creationId xmlns:a16="http://schemas.microsoft.com/office/drawing/2014/main" id="{314ABB2C-5E08-5B07-2D1B-3240B927C204}"/>
              </a:ext>
            </a:extLst>
          </p:cNvPr>
          <p:cNvPicPr>
            <a:picLocks noChangeAspect="1"/>
          </p:cNvPicPr>
          <p:nvPr/>
        </p:nvPicPr>
        <p:blipFill>
          <a:blip r:embed="rId5"/>
          <a:stretch>
            <a:fillRect/>
          </a:stretch>
        </p:blipFill>
        <p:spPr>
          <a:xfrm>
            <a:off x="5042745" y="2081730"/>
            <a:ext cx="4101255" cy="1813660"/>
          </a:xfrm>
          <a:prstGeom prst="rect">
            <a:avLst/>
          </a:prstGeom>
          <a:noFill/>
          <a:ln cap="flat">
            <a:noFill/>
          </a:ln>
        </p:spPr>
      </p:pic>
      <p:pic>
        <p:nvPicPr>
          <p:cNvPr id="7" name="Picture 10">
            <a:extLst>
              <a:ext uri="{FF2B5EF4-FFF2-40B4-BE49-F238E27FC236}">
                <a16:creationId xmlns:a16="http://schemas.microsoft.com/office/drawing/2014/main" id="{451CF000-A023-92E0-F063-E7E2A07781FF}"/>
              </a:ext>
            </a:extLst>
          </p:cNvPr>
          <p:cNvPicPr>
            <a:picLocks noChangeAspect="1"/>
          </p:cNvPicPr>
          <p:nvPr/>
        </p:nvPicPr>
        <p:blipFill>
          <a:blip r:embed="rId6"/>
          <a:stretch>
            <a:fillRect/>
          </a:stretch>
        </p:blipFill>
        <p:spPr>
          <a:xfrm>
            <a:off x="155478" y="4347043"/>
            <a:ext cx="2799998" cy="1735376"/>
          </a:xfrm>
          <a:prstGeom prst="rect">
            <a:avLst/>
          </a:prstGeom>
          <a:noFill/>
          <a:ln cap="flat">
            <a:noFill/>
          </a:ln>
        </p:spPr>
      </p:pic>
      <p:pic>
        <p:nvPicPr>
          <p:cNvPr id="8" name="Picture 12">
            <a:extLst>
              <a:ext uri="{FF2B5EF4-FFF2-40B4-BE49-F238E27FC236}">
                <a16:creationId xmlns:a16="http://schemas.microsoft.com/office/drawing/2014/main" id="{C1551D18-2ED0-B2CE-B94F-B50BD1D14DE7}"/>
              </a:ext>
            </a:extLst>
          </p:cNvPr>
          <p:cNvPicPr>
            <a:picLocks noChangeAspect="1"/>
          </p:cNvPicPr>
          <p:nvPr/>
        </p:nvPicPr>
        <p:blipFill>
          <a:blip r:embed="rId7"/>
          <a:stretch>
            <a:fillRect/>
          </a:stretch>
        </p:blipFill>
        <p:spPr>
          <a:xfrm>
            <a:off x="2496313" y="4149307"/>
            <a:ext cx="2893774" cy="2017095"/>
          </a:xfrm>
          <a:prstGeom prst="rect">
            <a:avLst/>
          </a:prstGeom>
          <a:noFill/>
          <a:ln cap="flat">
            <a:noFill/>
          </a:ln>
        </p:spPr>
      </p:pic>
      <p:sp>
        <p:nvSpPr>
          <p:cNvPr id="9" name="TextBox 15">
            <a:extLst>
              <a:ext uri="{FF2B5EF4-FFF2-40B4-BE49-F238E27FC236}">
                <a16:creationId xmlns:a16="http://schemas.microsoft.com/office/drawing/2014/main" id="{8A02A709-3295-2401-CD76-0AC0659A209B}"/>
              </a:ext>
            </a:extLst>
          </p:cNvPr>
          <p:cNvSpPr txBox="1"/>
          <p:nvPr/>
        </p:nvSpPr>
        <p:spPr>
          <a:xfrm>
            <a:off x="5557441" y="5847710"/>
            <a:ext cx="3644267" cy="276999"/>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000000"/>
                </a:solidFill>
                <a:latin typeface="Aptos"/>
              </a:rPr>
              <a:t>Top view of inner layer INFN dummy trial (2022)</a:t>
            </a:r>
            <a:endParaRPr lang="en-GB" sz="1350" dirty="0">
              <a:solidFill>
                <a:srgbClr val="000000"/>
              </a:solidFill>
              <a:latin typeface="Aptos"/>
            </a:endParaRPr>
          </a:p>
        </p:txBody>
      </p:sp>
      <p:sp>
        <p:nvSpPr>
          <p:cNvPr id="10" name="TextBox 15">
            <a:extLst>
              <a:ext uri="{FF2B5EF4-FFF2-40B4-BE49-F238E27FC236}">
                <a16:creationId xmlns:a16="http://schemas.microsoft.com/office/drawing/2014/main" id="{917B6330-2641-ECDA-DE0E-FF9175CBD2E9}"/>
              </a:ext>
            </a:extLst>
          </p:cNvPr>
          <p:cNvSpPr txBox="1"/>
          <p:nvPr/>
        </p:nvSpPr>
        <p:spPr>
          <a:xfrm>
            <a:off x="2113397" y="3849320"/>
            <a:ext cx="1933863" cy="253916"/>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200" dirty="0">
                <a:solidFill>
                  <a:srgbClr val="000000"/>
                </a:solidFill>
                <a:latin typeface="Aptos"/>
              </a:rPr>
              <a:t>Set of 20 Falcon D spacers </a:t>
            </a:r>
            <a:endParaRPr lang="en-GB" sz="1200" dirty="0">
              <a:solidFill>
                <a:srgbClr val="000000"/>
              </a:solidFill>
              <a:latin typeface="Aptos"/>
            </a:endParaRPr>
          </a:p>
        </p:txBody>
      </p:sp>
      <p:sp>
        <p:nvSpPr>
          <p:cNvPr id="11" name="Content Placeholder 2">
            <a:extLst>
              <a:ext uri="{FF2B5EF4-FFF2-40B4-BE49-F238E27FC236}">
                <a16:creationId xmlns:a16="http://schemas.microsoft.com/office/drawing/2014/main" id="{26A700AE-9E2D-C108-56CE-36D58DDEBF5A}"/>
              </a:ext>
            </a:extLst>
          </p:cNvPr>
          <p:cNvSpPr txBox="1">
            <a:spLocks/>
          </p:cNvSpPr>
          <p:nvPr/>
        </p:nvSpPr>
        <p:spPr>
          <a:xfrm>
            <a:off x="155478" y="871790"/>
            <a:ext cx="9046230" cy="1169564"/>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t>Dummy winding  trial should focus on check of </a:t>
            </a:r>
            <a:r>
              <a:rPr lang="en-US" b="1" dirty="0"/>
              <a:t>pop outs, gaps ( to mandrel, to spacers) cumulative alignment of conductors in blocks </a:t>
            </a:r>
            <a:r>
              <a:rPr lang="en-US" dirty="0"/>
              <a:t>to improve last observed results by INFN. CERN will perform Cu dummy trial on same end spacers. Important share of experience.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BBAB28-4163-F226-C75D-EFF80684A6C1}"/>
              </a:ext>
            </a:extLst>
          </p:cNvPr>
          <p:cNvSpPr>
            <a:spLocks noGrp="1"/>
          </p:cNvSpPr>
          <p:nvPr>
            <p:ph type="title"/>
          </p:nvPr>
        </p:nvSpPr>
        <p:spPr>
          <a:xfrm>
            <a:off x="457200" y="1"/>
            <a:ext cx="8229600" cy="768350"/>
          </a:xfrm>
        </p:spPr>
        <p:txBody>
          <a:bodyPr/>
          <a:lstStyle/>
          <a:p>
            <a:r>
              <a:rPr lang="en-US" sz="4000" b="1" dirty="0"/>
              <a:t>winding tool interface to spacers </a:t>
            </a:r>
            <a:endParaRPr lang="en-GB" sz="4000" b="1" dirty="0"/>
          </a:p>
        </p:txBody>
      </p:sp>
      <p:sp>
        <p:nvSpPr>
          <p:cNvPr id="4" name="Slide Number Placeholder 3">
            <a:extLst>
              <a:ext uri="{FF2B5EF4-FFF2-40B4-BE49-F238E27FC236}">
                <a16:creationId xmlns:a16="http://schemas.microsoft.com/office/drawing/2014/main" id="{B6C153B7-F86F-4C66-F9C4-0047BA44CA94}"/>
              </a:ext>
            </a:extLst>
          </p:cNvPr>
          <p:cNvSpPr>
            <a:spLocks noGrp="1"/>
          </p:cNvSpPr>
          <p:nvPr>
            <p:ph type="sldNum" sz="quarter" idx="4"/>
          </p:nvPr>
        </p:nvSpPr>
        <p:spPr/>
        <p:txBody>
          <a:bodyPr/>
          <a:lstStyle/>
          <a:p>
            <a:fld id="{17918391-D411-FE40-AAD7-861AE5233E0E}" type="slidenum">
              <a:rPr lang="en-US" smtClean="0"/>
              <a:pPr/>
              <a:t>17</a:t>
            </a:fld>
            <a:endParaRPr lang="en-US"/>
          </a:p>
        </p:txBody>
      </p:sp>
      <p:pic>
        <p:nvPicPr>
          <p:cNvPr id="7" name="Content Placeholder 6">
            <a:extLst>
              <a:ext uri="{FF2B5EF4-FFF2-40B4-BE49-F238E27FC236}">
                <a16:creationId xmlns:a16="http://schemas.microsoft.com/office/drawing/2014/main" id="{83F5535D-7878-A5D6-24C4-F7DF09A13DA8}"/>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5470" y="2892195"/>
            <a:ext cx="3848100" cy="2066925"/>
          </a:xfrm>
          <a:prstGeom prst="rect">
            <a:avLst/>
          </a:prstGeom>
          <a:noFill/>
          <a:ln>
            <a:noFill/>
          </a:ln>
        </p:spPr>
      </p:pic>
      <p:pic>
        <p:nvPicPr>
          <p:cNvPr id="8" name="Picture 7">
            <a:extLst>
              <a:ext uri="{FF2B5EF4-FFF2-40B4-BE49-F238E27FC236}">
                <a16:creationId xmlns:a16="http://schemas.microsoft.com/office/drawing/2014/main" id="{D11D7D58-28DE-6069-3826-64E187EE144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56529" y="2892195"/>
            <a:ext cx="4298950" cy="2374900"/>
          </a:xfrm>
          <a:prstGeom prst="rect">
            <a:avLst/>
          </a:prstGeom>
          <a:noFill/>
          <a:ln>
            <a:noFill/>
          </a:ln>
        </p:spPr>
      </p:pic>
      <p:sp>
        <p:nvSpPr>
          <p:cNvPr id="2" name="Content Placeholder 1">
            <a:extLst>
              <a:ext uri="{FF2B5EF4-FFF2-40B4-BE49-F238E27FC236}">
                <a16:creationId xmlns:a16="http://schemas.microsoft.com/office/drawing/2014/main" id="{FD5DA6E3-DD7F-B202-32FC-726CE9AF9D21}"/>
              </a:ext>
            </a:extLst>
          </p:cNvPr>
          <p:cNvSpPr txBox="1">
            <a:spLocks/>
          </p:cNvSpPr>
          <p:nvPr/>
        </p:nvSpPr>
        <p:spPr>
          <a:xfrm>
            <a:off x="168861" y="896027"/>
            <a:ext cx="7635289" cy="456741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55A0"/>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5A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Following spacers trials at ASG, to confirm slits, any feedback on improvement</a:t>
            </a:r>
          </a:p>
          <a:p>
            <a:r>
              <a:rPr lang="en-US" dirty="0"/>
              <a:t>Interface cones on spacers for pusher tooling, to be confirmed</a:t>
            </a:r>
          </a:p>
        </p:txBody>
      </p:sp>
      <p:sp>
        <p:nvSpPr>
          <p:cNvPr id="10" name="TextBox 9">
            <a:extLst>
              <a:ext uri="{FF2B5EF4-FFF2-40B4-BE49-F238E27FC236}">
                <a16:creationId xmlns:a16="http://schemas.microsoft.com/office/drawing/2014/main" id="{39E115A5-43D9-C0A3-712C-2F1E765BACF5}"/>
              </a:ext>
            </a:extLst>
          </p:cNvPr>
          <p:cNvSpPr txBox="1"/>
          <p:nvPr/>
        </p:nvSpPr>
        <p:spPr>
          <a:xfrm>
            <a:off x="311150" y="4996494"/>
            <a:ext cx="4038600" cy="646331"/>
          </a:xfrm>
          <a:prstGeom prst="rect">
            <a:avLst/>
          </a:prstGeom>
          <a:noFill/>
        </p:spPr>
        <p:txBody>
          <a:bodyPr wrap="square">
            <a:spAutoFit/>
          </a:bodyPr>
          <a:lstStyle/>
          <a:p>
            <a:r>
              <a:rPr lang="en-US" dirty="0"/>
              <a:t>Example of 11T, QXF spacer interface surface</a:t>
            </a:r>
            <a:endParaRPr lang="en-GB" dirty="0"/>
          </a:p>
        </p:txBody>
      </p:sp>
      <p:pic>
        <p:nvPicPr>
          <p:cNvPr id="12" name="Picture 11">
            <a:extLst>
              <a:ext uri="{FF2B5EF4-FFF2-40B4-BE49-F238E27FC236}">
                <a16:creationId xmlns:a16="http://schemas.microsoft.com/office/drawing/2014/main" id="{8A6D9149-96B5-16AF-B421-103BBD887316}"/>
              </a:ext>
            </a:extLst>
          </p:cNvPr>
          <p:cNvPicPr>
            <a:picLocks noChangeAspect="1"/>
          </p:cNvPicPr>
          <p:nvPr/>
        </p:nvPicPr>
        <p:blipFill>
          <a:blip r:embed="rId4"/>
          <a:stretch>
            <a:fillRect/>
          </a:stretch>
        </p:blipFill>
        <p:spPr>
          <a:xfrm>
            <a:off x="3797300" y="2203939"/>
            <a:ext cx="3773904" cy="1484644"/>
          </a:xfrm>
          <a:prstGeom prst="rect">
            <a:avLst/>
          </a:prstGeom>
        </p:spPr>
      </p:pic>
      <p:sp>
        <p:nvSpPr>
          <p:cNvPr id="13" name="Date Placeholder 4">
            <a:extLst>
              <a:ext uri="{FF2B5EF4-FFF2-40B4-BE49-F238E27FC236}">
                <a16:creationId xmlns:a16="http://schemas.microsoft.com/office/drawing/2014/main" id="{238BC408-77F4-0B83-3040-CF9C91CE6B75}"/>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14" name="Footer Placeholder 5">
            <a:extLst>
              <a:ext uri="{FF2B5EF4-FFF2-40B4-BE49-F238E27FC236}">
                <a16:creationId xmlns:a16="http://schemas.microsoft.com/office/drawing/2014/main" id="{ECFE217B-4112-285E-3CBF-AC79985B2BBA}"/>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511877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image_0">
            <a:extLst>
              <a:ext uri="{FF2B5EF4-FFF2-40B4-BE49-F238E27FC236}">
                <a16:creationId xmlns:a16="http://schemas.microsoft.com/office/drawing/2014/main" id="{DE89FC52-B0D6-2E6E-0B1D-E81B0E4A98B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86521" y="2607151"/>
            <a:ext cx="3356168" cy="192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816DEDDA-4A38-BBF0-EF59-56BC33C46727}"/>
              </a:ext>
            </a:extLst>
          </p:cNvPr>
          <p:cNvSpPr>
            <a:spLocks noGrp="1"/>
          </p:cNvSpPr>
          <p:nvPr>
            <p:ph idx="1"/>
          </p:nvPr>
        </p:nvSpPr>
        <p:spPr>
          <a:xfrm>
            <a:off x="156161" y="922277"/>
            <a:ext cx="5895849" cy="4567418"/>
          </a:xfrm>
        </p:spPr>
        <p:txBody>
          <a:bodyPr>
            <a:normAutofit/>
          </a:bodyPr>
          <a:lstStyle/>
          <a:p>
            <a:r>
              <a:rPr lang="en-US" dirty="0"/>
              <a:t>Well known instabilities observed on Falcon D cable and cumulative offset during first Cu dummy cable trial by INFN at CERN, to be further characterized. </a:t>
            </a:r>
          </a:p>
          <a:p>
            <a:r>
              <a:rPr lang="en-GB" dirty="0"/>
              <a:t>Further winding parameters need optimisation per winding machine, ( ex: at ASG use rolling but not the yaw, with the spool rotating around the winding bench)</a:t>
            </a:r>
            <a:endParaRPr lang="en-US" dirty="0"/>
          </a:p>
          <a:p>
            <a:r>
              <a:rPr lang="en-US" dirty="0"/>
              <a:t>Expected radial envelop deviation of 4-5 mm of conductor block tip in coil heads </a:t>
            </a:r>
            <a:r>
              <a:rPr lang="en-US" dirty="0" err="1"/>
              <a:t>wrt</a:t>
            </a:r>
            <a:r>
              <a:rPr lang="en-US" dirty="0"/>
              <a:t>. envelop to be confirmed, filled for mechanical preload.</a:t>
            </a:r>
          </a:p>
        </p:txBody>
      </p:sp>
      <p:sp>
        <p:nvSpPr>
          <p:cNvPr id="3" name="Title 2">
            <a:extLst>
              <a:ext uri="{FF2B5EF4-FFF2-40B4-BE49-F238E27FC236}">
                <a16:creationId xmlns:a16="http://schemas.microsoft.com/office/drawing/2014/main" id="{CCA323CD-68C9-8567-4516-B9F9F063B78E}"/>
              </a:ext>
            </a:extLst>
          </p:cNvPr>
          <p:cNvSpPr>
            <a:spLocks noGrp="1"/>
          </p:cNvSpPr>
          <p:nvPr>
            <p:ph type="title"/>
          </p:nvPr>
        </p:nvSpPr>
        <p:spPr>
          <a:xfrm>
            <a:off x="347032" y="101940"/>
            <a:ext cx="8229600" cy="782369"/>
          </a:xfrm>
        </p:spPr>
        <p:txBody>
          <a:bodyPr/>
          <a:lstStyle/>
          <a:p>
            <a:r>
              <a:rPr lang="en-US" sz="4000" b="1" dirty="0"/>
              <a:t>Open winding items</a:t>
            </a:r>
            <a:endParaRPr lang="en-GB" sz="4000" b="1" dirty="0"/>
          </a:p>
        </p:txBody>
      </p:sp>
      <p:sp>
        <p:nvSpPr>
          <p:cNvPr id="5" name="Slide Number Placeholder 4">
            <a:extLst>
              <a:ext uri="{FF2B5EF4-FFF2-40B4-BE49-F238E27FC236}">
                <a16:creationId xmlns:a16="http://schemas.microsoft.com/office/drawing/2014/main" id="{D4CCD093-82C6-64C6-0250-973FDBD54C4E}"/>
              </a:ext>
            </a:extLst>
          </p:cNvPr>
          <p:cNvSpPr>
            <a:spLocks noGrp="1"/>
          </p:cNvSpPr>
          <p:nvPr>
            <p:ph type="sldNum" sz="quarter" idx="4"/>
          </p:nvPr>
        </p:nvSpPr>
        <p:spPr/>
        <p:txBody>
          <a:bodyPr/>
          <a:lstStyle/>
          <a:p>
            <a:fld id="{17918391-D411-FE40-AAD7-861AE5233E0E}" type="slidenum">
              <a:rPr lang="en-US" smtClean="0"/>
              <a:pPr/>
              <a:t>18</a:t>
            </a:fld>
            <a:endParaRPr lang="en-US"/>
          </a:p>
        </p:txBody>
      </p:sp>
      <p:pic>
        <p:nvPicPr>
          <p:cNvPr id="8" name="Picture 7">
            <a:extLst>
              <a:ext uri="{FF2B5EF4-FFF2-40B4-BE49-F238E27FC236}">
                <a16:creationId xmlns:a16="http://schemas.microsoft.com/office/drawing/2014/main" id="{E4CCDBC5-59D1-2285-B53B-691D50D251E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61832" y="4889192"/>
            <a:ext cx="4270218" cy="1078396"/>
          </a:xfrm>
          <a:prstGeom prst="rect">
            <a:avLst/>
          </a:prstGeom>
        </p:spPr>
      </p:pic>
      <p:sp>
        <p:nvSpPr>
          <p:cNvPr id="9" name="TextBox 8">
            <a:extLst>
              <a:ext uri="{FF2B5EF4-FFF2-40B4-BE49-F238E27FC236}">
                <a16:creationId xmlns:a16="http://schemas.microsoft.com/office/drawing/2014/main" id="{6D632416-AF32-BC39-F3AE-465E521D2F42}"/>
              </a:ext>
            </a:extLst>
          </p:cNvPr>
          <p:cNvSpPr txBox="1"/>
          <p:nvPr/>
        </p:nvSpPr>
        <p:spPr>
          <a:xfrm>
            <a:off x="7076507" y="4340852"/>
            <a:ext cx="2044662" cy="338554"/>
          </a:xfrm>
          <a:prstGeom prst="rect">
            <a:avLst/>
          </a:prstGeom>
          <a:noFill/>
        </p:spPr>
        <p:txBody>
          <a:bodyPr wrap="none" rtlCol="0">
            <a:spAutoFit/>
          </a:bodyPr>
          <a:lstStyle>
            <a:defPPr>
              <a:defRPr lang="en-US"/>
            </a:defPPr>
            <a:lvl1pPr>
              <a:defRPr sz="1600" i="1"/>
            </a:lvl1pPr>
          </a:lstStyle>
          <a:p>
            <a:r>
              <a:rPr lang="en-US" dirty="0" err="1"/>
              <a:t>FalconD</a:t>
            </a:r>
            <a:r>
              <a:rPr lang="en-US" dirty="0"/>
              <a:t>-I 3D coil view</a:t>
            </a:r>
            <a:endParaRPr lang="en-GB" dirty="0"/>
          </a:p>
        </p:txBody>
      </p:sp>
      <p:sp>
        <p:nvSpPr>
          <p:cNvPr id="10" name="TextBox 9">
            <a:extLst>
              <a:ext uri="{FF2B5EF4-FFF2-40B4-BE49-F238E27FC236}">
                <a16:creationId xmlns:a16="http://schemas.microsoft.com/office/drawing/2014/main" id="{634B0111-3438-8BCF-DF7B-884D34456048}"/>
              </a:ext>
            </a:extLst>
          </p:cNvPr>
          <p:cNvSpPr txBox="1"/>
          <p:nvPr/>
        </p:nvSpPr>
        <p:spPr>
          <a:xfrm>
            <a:off x="4347683" y="5926878"/>
            <a:ext cx="4773486" cy="338554"/>
          </a:xfrm>
          <a:prstGeom prst="rect">
            <a:avLst/>
          </a:prstGeom>
          <a:noFill/>
        </p:spPr>
        <p:txBody>
          <a:bodyPr wrap="none" rtlCol="0">
            <a:spAutoFit/>
          </a:bodyPr>
          <a:lstStyle/>
          <a:p>
            <a:r>
              <a:rPr lang="en-US" sz="1600" i="1" dirty="0"/>
              <a:t>QXF coil cut view, DWG M0223, maximum gap of 2 mm </a:t>
            </a:r>
            <a:endParaRPr lang="en-GB" sz="1600" i="1" dirty="0"/>
          </a:p>
        </p:txBody>
      </p:sp>
      <p:pic>
        <p:nvPicPr>
          <p:cNvPr id="11" name="Picture 10">
            <a:extLst>
              <a:ext uri="{FF2B5EF4-FFF2-40B4-BE49-F238E27FC236}">
                <a16:creationId xmlns:a16="http://schemas.microsoft.com/office/drawing/2014/main" id="{5F50D006-5873-AF4B-788E-0E06B619A9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52010" y="365001"/>
            <a:ext cx="2744958" cy="2363941"/>
          </a:xfrm>
          <a:prstGeom prst="rect">
            <a:avLst/>
          </a:prstGeom>
        </p:spPr>
      </p:pic>
      <p:sp>
        <p:nvSpPr>
          <p:cNvPr id="4" name="Oval 3">
            <a:extLst>
              <a:ext uri="{FF2B5EF4-FFF2-40B4-BE49-F238E27FC236}">
                <a16:creationId xmlns:a16="http://schemas.microsoft.com/office/drawing/2014/main" id="{786A51F7-E993-9A0B-3D52-8B49CCBECB47}"/>
              </a:ext>
            </a:extLst>
          </p:cNvPr>
          <p:cNvSpPr/>
          <p:nvPr/>
        </p:nvSpPr>
        <p:spPr>
          <a:xfrm rot="702914">
            <a:off x="7337209" y="3036169"/>
            <a:ext cx="714103" cy="33963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06E2C056-C531-F1E0-8AB8-7FB33EB2F1DA}"/>
              </a:ext>
            </a:extLst>
          </p:cNvPr>
          <p:cNvSpPr/>
          <p:nvPr/>
        </p:nvSpPr>
        <p:spPr>
          <a:xfrm>
            <a:off x="6020323" y="4915768"/>
            <a:ext cx="714103" cy="20975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ate Placeholder 4">
            <a:extLst>
              <a:ext uri="{FF2B5EF4-FFF2-40B4-BE49-F238E27FC236}">
                <a16:creationId xmlns:a16="http://schemas.microsoft.com/office/drawing/2014/main" id="{82C4D6CF-E463-26BF-E543-BF83E1C23E72}"/>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14" name="Footer Placeholder 5">
            <a:extLst>
              <a:ext uri="{FF2B5EF4-FFF2-40B4-BE49-F238E27FC236}">
                <a16:creationId xmlns:a16="http://schemas.microsoft.com/office/drawing/2014/main" id="{7399B4CC-92B0-22B4-9F9E-1ACA254CDA17}"/>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3744565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2CA261-9510-90F1-D875-3D7F45AF1330}"/>
              </a:ext>
            </a:extLst>
          </p:cNvPr>
          <p:cNvSpPr>
            <a:spLocks noGrp="1"/>
          </p:cNvSpPr>
          <p:nvPr>
            <p:ph type="title"/>
          </p:nvPr>
        </p:nvSpPr>
        <p:spPr/>
        <p:txBody>
          <a:bodyPr/>
          <a:lstStyle/>
          <a:p>
            <a:r>
              <a:rPr lang="en-US" sz="4000" b="1" dirty="0"/>
              <a:t>Tooling design </a:t>
            </a:r>
            <a:endParaRPr lang="en-GB" sz="4000" b="1" dirty="0"/>
          </a:p>
        </p:txBody>
      </p:sp>
      <p:sp>
        <p:nvSpPr>
          <p:cNvPr id="4" name="Slide Number Placeholder 3">
            <a:extLst>
              <a:ext uri="{FF2B5EF4-FFF2-40B4-BE49-F238E27FC236}">
                <a16:creationId xmlns:a16="http://schemas.microsoft.com/office/drawing/2014/main" id="{601D36BD-2FCD-1025-9BA4-2FDEC9C973C7}"/>
              </a:ext>
            </a:extLst>
          </p:cNvPr>
          <p:cNvSpPr>
            <a:spLocks noGrp="1"/>
          </p:cNvSpPr>
          <p:nvPr>
            <p:ph type="sldNum" sz="quarter" idx="4"/>
          </p:nvPr>
        </p:nvSpPr>
        <p:spPr/>
        <p:txBody>
          <a:bodyPr/>
          <a:lstStyle/>
          <a:p>
            <a:fld id="{17918391-D411-FE40-AAD7-861AE5233E0E}" type="slidenum">
              <a:rPr lang="en-US" smtClean="0"/>
              <a:pPr/>
              <a:t>19</a:t>
            </a:fld>
            <a:endParaRPr lang="en-US"/>
          </a:p>
        </p:txBody>
      </p:sp>
      <p:sp>
        <p:nvSpPr>
          <p:cNvPr id="5" name="Date Placeholder 4">
            <a:extLst>
              <a:ext uri="{FF2B5EF4-FFF2-40B4-BE49-F238E27FC236}">
                <a16:creationId xmlns:a16="http://schemas.microsoft.com/office/drawing/2014/main" id="{EF4F8808-8674-6F65-CB46-A8DF135391C7}"/>
              </a:ext>
            </a:extLst>
          </p:cNvPr>
          <p:cNvSpPr>
            <a:spLocks noGrp="1"/>
          </p:cNvSpPr>
          <p:nvPr>
            <p:ph type="dt" sz="half" idx="2"/>
          </p:nvPr>
        </p:nvSpPr>
        <p:spPr/>
        <p:txBody>
          <a:bodyPr/>
          <a:lstStyle/>
          <a:p>
            <a:r>
              <a:rPr lang="en-US"/>
              <a:t>11st October 2024</a:t>
            </a:r>
            <a:endParaRPr lang="en-US" dirty="0"/>
          </a:p>
        </p:txBody>
      </p:sp>
      <p:sp>
        <p:nvSpPr>
          <p:cNvPr id="6" name="Footer Placeholder 5">
            <a:extLst>
              <a:ext uri="{FF2B5EF4-FFF2-40B4-BE49-F238E27FC236}">
                <a16:creationId xmlns:a16="http://schemas.microsoft.com/office/drawing/2014/main" id="{49E20914-E7B3-48D4-1045-D9433E5E1A60}"/>
              </a:ext>
            </a:extLst>
          </p:cNvPr>
          <p:cNvSpPr>
            <a:spLocks noGrp="1"/>
          </p:cNvSpPr>
          <p:nvPr>
            <p:ph type="ftr" sz="quarter" idx="3"/>
          </p:nvPr>
        </p:nvSpPr>
        <p:spPr/>
        <p:txBody>
          <a:bodyPr/>
          <a:lstStyle/>
          <a:p>
            <a:r>
              <a:rPr lang="en-US"/>
              <a:t>FalconD collaboration meeting        TE-MSC-SMT - AFoussat</a:t>
            </a:r>
            <a:endParaRPr lang="en-US" dirty="0"/>
          </a:p>
        </p:txBody>
      </p:sp>
      <p:pic>
        <p:nvPicPr>
          <p:cNvPr id="7" name="Picture 3">
            <a:extLst>
              <a:ext uri="{FF2B5EF4-FFF2-40B4-BE49-F238E27FC236}">
                <a16:creationId xmlns:a16="http://schemas.microsoft.com/office/drawing/2014/main" id="{484E1DA3-F656-846A-1F25-1BD95CA669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0691" y="142399"/>
            <a:ext cx="4419273" cy="3124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2">
            <a:extLst>
              <a:ext uri="{FF2B5EF4-FFF2-40B4-BE49-F238E27FC236}">
                <a16:creationId xmlns:a16="http://schemas.microsoft.com/office/drawing/2014/main" id="{D2C1DC55-B2EE-B093-40A9-4A4DD8B41E30}"/>
              </a:ext>
            </a:extLst>
          </p:cNvPr>
          <p:cNvSpPr>
            <a:spLocks noGrp="1"/>
          </p:cNvSpPr>
          <p:nvPr>
            <p:ph idx="1"/>
          </p:nvPr>
        </p:nvSpPr>
        <p:spPr>
          <a:xfrm>
            <a:off x="460375" y="1560513"/>
            <a:ext cx="4369077" cy="4567237"/>
          </a:xfrm>
        </p:spPr>
        <p:txBody>
          <a:bodyPr>
            <a:normAutofit fontScale="92500" lnSpcReduction="10000"/>
          </a:bodyPr>
          <a:lstStyle/>
          <a:p>
            <a:pPr>
              <a:defRPr/>
            </a:pPr>
            <a:r>
              <a:rPr lang="en-US" dirty="0"/>
              <a:t>Cable dimension after reaction and 150 </a:t>
            </a:r>
            <a:r>
              <a:rPr lang="el-GR" dirty="0"/>
              <a:t>μ</a:t>
            </a:r>
            <a:r>
              <a:rPr lang="en-US" dirty="0"/>
              <a:t>m thick insulation</a:t>
            </a:r>
          </a:p>
          <a:p>
            <a:pPr>
              <a:defRPr/>
            </a:pPr>
            <a:endParaRPr lang="en-US" dirty="0"/>
          </a:p>
          <a:p>
            <a:pPr>
              <a:defRPr/>
            </a:pPr>
            <a:r>
              <a:rPr lang="en-US" dirty="0"/>
              <a:t>Coil cured in larger cavity ( see QXF example)</a:t>
            </a:r>
          </a:p>
          <a:p>
            <a:pPr lvl="1">
              <a:defRPr/>
            </a:pPr>
            <a:r>
              <a:rPr lang="en-US" dirty="0"/>
              <a:t>Mica layer , S2 glass on outer radius</a:t>
            </a:r>
          </a:p>
          <a:p>
            <a:pPr>
              <a:defRPr/>
            </a:pPr>
            <a:endParaRPr lang="en-US" dirty="0"/>
          </a:p>
          <a:p>
            <a:pPr>
              <a:defRPr/>
            </a:pPr>
            <a:r>
              <a:rPr lang="en-US" dirty="0"/>
              <a:t>Coil closed in reaction fixture in larger cavity</a:t>
            </a:r>
          </a:p>
          <a:p>
            <a:pPr>
              <a:defRPr/>
            </a:pPr>
            <a:endParaRPr lang="en-US" dirty="0"/>
          </a:p>
          <a:p>
            <a:pPr>
              <a:defRPr/>
            </a:pPr>
            <a:r>
              <a:rPr lang="en-US" dirty="0"/>
              <a:t>Coil after reaction and during impregnation in nominal cavity</a:t>
            </a:r>
          </a:p>
          <a:p>
            <a:pPr lvl="1">
              <a:defRPr/>
            </a:pPr>
            <a:r>
              <a:rPr lang="en-US" sz="2300" dirty="0">
                <a:sym typeface="Symbol"/>
              </a:rPr>
              <a:t>Theoretical pressure ~5 MPa</a:t>
            </a:r>
            <a:endParaRPr lang="en-GB" sz="2300" dirty="0"/>
          </a:p>
        </p:txBody>
      </p:sp>
      <p:pic>
        <p:nvPicPr>
          <p:cNvPr id="9" name="Picture 4">
            <a:extLst>
              <a:ext uri="{FF2B5EF4-FFF2-40B4-BE49-F238E27FC236}">
                <a16:creationId xmlns:a16="http://schemas.microsoft.com/office/drawing/2014/main" id="{887BB40F-7A6E-1153-17C6-CC4D576738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9452" y="3267773"/>
            <a:ext cx="4251367" cy="29980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2052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3D64C-2798-D444-6FA9-FAA1C711FC8F}"/>
              </a:ext>
            </a:extLst>
          </p:cNvPr>
          <p:cNvSpPr>
            <a:spLocks noGrp="1"/>
          </p:cNvSpPr>
          <p:nvPr>
            <p:ph type="ctrTitle"/>
          </p:nvPr>
        </p:nvSpPr>
        <p:spPr>
          <a:xfrm>
            <a:off x="412976" y="1518491"/>
            <a:ext cx="7923156" cy="958379"/>
          </a:xfrm>
        </p:spPr>
        <p:txBody>
          <a:bodyPr anchor="ctr">
            <a:normAutofit fontScale="90000"/>
          </a:bodyPr>
          <a:lstStyle/>
          <a:p>
            <a:r>
              <a:rPr lang="en-US" sz="2800" dirty="0"/>
              <a:t>FALCOND collaboration INFN ASG CERN meeting </a:t>
            </a:r>
            <a:br>
              <a:rPr lang="en-US" dirty="0"/>
            </a:br>
            <a:endParaRPr lang="en-GB" dirty="0"/>
          </a:p>
        </p:txBody>
      </p:sp>
      <p:sp>
        <p:nvSpPr>
          <p:cNvPr id="4" name="TextBox 3">
            <a:extLst>
              <a:ext uri="{FF2B5EF4-FFF2-40B4-BE49-F238E27FC236}">
                <a16:creationId xmlns:a16="http://schemas.microsoft.com/office/drawing/2014/main" id="{CEF40140-50F4-9F46-EACA-668EE5717400}"/>
              </a:ext>
            </a:extLst>
          </p:cNvPr>
          <p:cNvSpPr txBox="1"/>
          <p:nvPr/>
        </p:nvSpPr>
        <p:spPr>
          <a:xfrm>
            <a:off x="825624" y="2354076"/>
            <a:ext cx="7394953" cy="2985433"/>
          </a:xfrm>
          <a:prstGeom prst="rect">
            <a:avLst/>
          </a:prstGeom>
          <a:noFill/>
        </p:spPr>
        <p:txBody>
          <a:bodyPr wrap="square" rtlCol="0">
            <a:spAutoFit/>
          </a:bodyPr>
          <a:lstStyle/>
          <a:p>
            <a:r>
              <a:rPr lang="en-US" sz="3600" b="1" dirty="0">
                <a:solidFill>
                  <a:srgbClr val="0055A0"/>
                </a:solidFill>
                <a:effectLst>
                  <a:outerShdw blurRad="38100" dist="38100" dir="2700000" algn="tl">
                    <a:srgbClr val="000000">
                      <a:alpha val="43137"/>
                    </a:srgbClr>
                  </a:outerShdw>
                </a:effectLst>
              </a:rPr>
              <a:t>FALCON-D CERN 12T dipole status (HFM RD3 WP3.1)  </a:t>
            </a:r>
          </a:p>
          <a:p>
            <a:r>
              <a:rPr lang="en-US" sz="2800" dirty="0">
                <a:solidFill>
                  <a:srgbClr val="0055A0"/>
                </a:solidFill>
              </a:rPr>
              <a:t>ASG, Genova, October September 11</a:t>
            </a:r>
            <a:r>
              <a:rPr lang="en-US" sz="2800" baseline="30000" dirty="0">
                <a:solidFill>
                  <a:srgbClr val="0055A0"/>
                </a:solidFill>
              </a:rPr>
              <a:t>st</a:t>
            </a:r>
            <a:r>
              <a:rPr lang="en-US" sz="2800" dirty="0">
                <a:solidFill>
                  <a:srgbClr val="0055A0"/>
                </a:solidFill>
              </a:rPr>
              <a:t> 2024</a:t>
            </a:r>
          </a:p>
          <a:p>
            <a:endParaRPr lang="en-US" sz="3200" dirty="0">
              <a:solidFill>
                <a:srgbClr val="0055A0"/>
              </a:solidFill>
            </a:endParaRPr>
          </a:p>
          <a:p>
            <a:r>
              <a:rPr lang="en-US" sz="2800" dirty="0">
                <a:solidFill>
                  <a:srgbClr val="0055A0"/>
                </a:solidFill>
              </a:rPr>
              <a:t>MSC-SMT </a:t>
            </a:r>
            <a:r>
              <a:rPr lang="en-US" sz="2800" b="1" dirty="0">
                <a:solidFill>
                  <a:srgbClr val="0055A0"/>
                </a:solidFill>
              </a:rPr>
              <a:t>Arnaud Foussat</a:t>
            </a:r>
            <a:r>
              <a:rPr lang="en-US" sz="2800" dirty="0">
                <a:solidFill>
                  <a:srgbClr val="0055A0"/>
                </a:solidFill>
              </a:rPr>
              <a:t>, Nicola Sala, Sachin Gowrishankar.</a:t>
            </a:r>
            <a:endParaRPr lang="en-GB" sz="2800" dirty="0">
              <a:solidFill>
                <a:srgbClr val="0055A0"/>
              </a:solidFill>
            </a:endParaRPr>
          </a:p>
        </p:txBody>
      </p:sp>
      <p:sp>
        <p:nvSpPr>
          <p:cNvPr id="8" name="Slide Number Placeholder 7">
            <a:extLst>
              <a:ext uri="{FF2B5EF4-FFF2-40B4-BE49-F238E27FC236}">
                <a16:creationId xmlns:a16="http://schemas.microsoft.com/office/drawing/2014/main" id="{07F41859-C8EB-8575-9020-462DD932B908}"/>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2</a:t>
            </a:fld>
            <a:endParaRPr lang="en-US" dirty="0"/>
          </a:p>
        </p:txBody>
      </p:sp>
      <p:pic>
        <p:nvPicPr>
          <p:cNvPr id="6" name="Picture 5">
            <a:extLst>
              <a:ext uri="{FF2B5EF4-FFF2-40B4-BE49-F238E27FC236}">
                <a16:creationId xmlns:a16="http://schemas.microsoft.com/office/drawing/2014/main" id="{20C5F8CD-EFFF-5325-76AE-61282BA25E5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15225" y="221505"/>
            <a:ext cx="2308853" cy="829980"/>
          </a:xfrm>
          <a:prstGeom prst="rect">
            <a:avLst/>
          </a:prstGeom>
        </p:spPr>
      </p:pic>
      <p:pic>
        <p:nvPicPr>
          <p:cNvPr id="3" name="Picture 2">
            <a:extLst>
              <a:ext uri="{FF2B5EF4-FFF2-40B4-BE49-F238E27FC236}">
                <a16:creationId xmlns:a16="http://schemas.microsoft.com/office/drawing/2014/main" id="{24D3150A-AAC5-86D7-1F8A-BC9876696F4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82958" y="212121"/>
            <a:ext cx="2376786" cy="1173264"/>
          </a:xfrm>
          <a:prstGeom prst="rect">
            <a:avLst/>
          </a:prstGeom>
        </p:spPr>
      </p:pic>
      <p:pic>
        <p:nvPicPr>
          <p:cNvPr id="5" name="Picture 4">
            <a:extLst>
              <a:ext uri="{FF2B5EF4-FFF2-40B4-BE49-F238E27FC236}">
                <a16:creationId xmlns:a16="http://schemas.microsoft.com/office/drawing/2014/main" id="{230E6B92-ACFA-B5C3-0BC0-DD7E1E1A734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25624" y="212121"/>
            <a:ext cx="1934887" cy="848749"/>
          </a:xfrm>
          <a:prstGeom prst="rect">
            <a:avLst/>
          </a:prstGeom>
        </p:spPr>
      </p:pic>
    </p:spTree>
    <p:extLst>
      <p:ext uri="{BB962C8B-B14F-4D97-AF65-F5344CB8AC3E}">
        <p14:creationId xmlns:p14="http://schemas.microsoft.com/office/powerpoint/2010/main" val="1144944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38B414F3-A23A-06E1-1D54-3B3EF585FAB1}"/>
              </a:ext>
            </a:extLst>
          </p:cNvPr>
          <p:cNvPicPr>
            <a:picLocks noGrp="1" noChangeAspect="1"/>
          </p:cNvPicPr>
          <p:nvPr>
            <p:ph idx="1"/>
          </p:nvPr>
        </p:nvPicPr>
        <p:blipFill>
          <a:blip r:embed="rId2"/>
          <a:stretch>
            <a:fillRect/>
          </a:stretch>
        </p:blipFill>
        <p:spPr>
          <a:xfrm>
            <a:off x="4033312" y="4321375"/>
            <a:ext cx="4978608" cy="1618420"/>
          </a:xfrm>
        </p:spPr>
      </p:pic>
      <p:sp>
        <p:nvSpPr>
          <p:cNvPr id="3" name="Title 2">
            <a:extLst>
              <a:ext uri="{FF2B5EF4-FFF2-40B4-BE49-F238E27FC236}">
                <a16:creationId xmlns:a16="http://schemas.microsoft.com/office/drawing/2014/main" id="{DD9F36DF-2C0D-EB1D-0B74-93B8193FE6D1}"/>
              </a:ext>
            </a:extLst>
          </p:cNvPr>
          <p:cNvSpPr>
            <a:spLocks noGrp="1"/>
          </p:cNvSpPr>
          <p:nvPr>
            <p:ph type="title"/>
          </p:nvPr>
        </p:nvSpPr>
        <p:spPr/>
        <p:txBody>
          <a:bodyPr/>
          <a:lstStyle/>
          <a:p>
            <a:r>
              <a:rPr lang="en-US" sz="4000" b="1" dirty="0"/>
              <a:t>Detail coil geometry drawing ( QXFMO223)</a:t>
            </a:r>
            <a:endParaRPr lang="en-GB" sz="4000" b="1" dirty="0"/>
          </a:p>
        </p:txBody>
      </p:sp>
      <p:sp>
        <p:nvSpPr>
          <p:cNvPr id="4" name="Slide Number Placeholder 3">
            <a:extLst>
              <a:ext uri="{FF2B5EF4-FFF2-40B4-BE49-F238E27FC236}">
                <a16:creationId xmlns:a16="http://schemas.microsoft.com/office/drawing/2014/main" id="{3651E71C-299A-ACB9-ECC2-363EDF199740}"/>
              </a:ext>
            </a:extLst>
          </p:cNvPr>
          <p:cNvSpPr>
            <a:spLocks noGrp="1"/>
          </p:cNvSpPr>
          <p:nvPr>
            <p:ph type="sldNum" sz="quarter" idx="4"/>
          </p:nvPr>
        </p:nvSpPr>
        <p:spPr/>
        <p:txBody>
          <a:bodyPr/>
          <a:lstStyle/>
          <a:p>
            <a:fld id="{17918391-D411-FE40-AAD7-861AE5233E0E}" type="slidenum">
              <a:rPr lang="en-US" smtClean="0"/>
              <a:pPr/>
              <a:t>20</a:t>
            </a:fld>
            <a:endParaRPr lang="en-US"/>
          </a:p>
        </p:txBody>
      </p:sp>
      <p:pic>
        <p:nvPicPr>
          <p:cNvPr id="8" name="Picture 7">
            <a:extLst>
              <a:ext uri="{FF2B5EF4-FFF2-40B4-BE49-F238E27FC236}">
                <a16:creationId xmlns:a16="http://schemas.microsoft.com/office/drawing/2014/main" id="{0FB17A32-AD5D-ABCE-1270-2D98024E83C6}"/>
              </a:ext>
            </a:extLst>
          </p:cNvPr>
          <p:cNvPicPr>
            <a:picLocks noChangeAspect="1"/>
          </p:cNvPicPr>
          <p:nvPr/>
        </p:nvPicPr>
        <p:blipFill>
          <a:blip r:embed="rId3"/>
          <a:stretch>
            <a:fillRect/>
          </a:stretch>
        </p:blipFill>
        <p:spPr>
          <a:xfrm>
            <a:off x="1" y="1623302"/>
            <a:ext cx="3995928" cy="1971932"/>
          </a:xfrm>
          <a:prstGeom prst="rect">
            <a:avLst/>
          </a:prstGeom>
        </p:spPr>
      </p:pic>
      <p:pic>
        <p:nvPicPr>
          <p:cNvPr id="14" name="Picture 13">
            <a:extLst>
              <a:ext uri="{FF2B5EF4-FFF2-40B4-BE49-F238E27FC236}">
                <a16:creationId xmlns:a16="http://schemas.microsoft.com/office/drawing/2014/main" id="{F6D280BA-7160-9128-BE20-B29514AA3A24}"/>
              </a:ext>
            </a:extLst>
          </p:cNvPr>
          <p:cNvPicPr>
            <a:picLocks noChangeAspect="1"/>
          </p:cNvPicPr>
          <p:nvPr/>
        </p:nvPicPr>
        <p:blipFill>
          <a:blip r:embed="rId4"/>
          <a:stretch>
            <a:fillRect/>
          </a:stretch>
        </p:blipFill>
        <p:spPr>
          <a:xfrm>
            <a:off x="4165392" y="1528741"/>
            <a:ext cx="4978608" cy="2115017"/>
          </a:xfrm>
          <a:prstGeom prst="rect">
            <a:avLst/>
          </a:prstGeom>
        </p:spPr>
      </p:pic>
      <p:pic>
        <p:nvPicPr>
          <p:cNvPr id="7" name="Picture 6">
            <a:extLst>
              <a:ext uri="{FF2B5EF4-FFF2-40B4-BE49-F238E27FC236}">
                <a16:creationId xmlns:a16="http://schemas.microsoft.com/office/drawing/2014/main" id="{48F6F0C9-6DB7-CE63-8876-EBF64AAADBC9}"/>
              </a:ext>
            </a:extLst>
          </p:cNvPr>
          <p:cNvPicPr>
            <a:picLocks noChangeAspect="1"/>
          </p:cNvPicPr>
          <p:nvPr/>
        </p:nvPicPr>
        <p:blipFill>
          <a:blip r:embed="rId5"/>
          <a:stretch>
            <a:fillRect/>
          </a:stretch>
        </p:blipFill>
        <p:spPr>
          <a:xfrm>
            <a:off x="88927" y="3770171"/>
            <a:ext cx="4076465" cy="2394040"/>
          </a:xfrm>
          <a:prstGeom prst="rect">
            <a:avLst/>
          </a:prstGeom>
        </p:spPr>
      </p:pic>
      <p:sp>
        <p:nvSpPr>
          <p:cNvPr id="2" name="Date Placeholder 4">
            <a:extLst>
              <a:ext uri="{FF2B5EF4-FFF2-40B4-BE49-F238E27FC236}">
                <a16:creationId xmlns:a16="http://schemas.microsoft.com/office/drawing/2014/main" id="{681C8304-89AA-5F35-8B58-A973D8AC5E24}"/>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9" name="Footer Placeholder 5">
            <a:extLst>
              <a:ext uri="{FF2B5EF4-FFF2-40B4-BE49-F238E27FC236}">
                <a16:creationId xmlns:a16="http://schemas.microsoft.com/office/drawing/2014/main" id="{FCD160A4-94C0-3B46-966E-E813E905AE5B}"/>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4065104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90618" y="486869"/>
            <a:ext cx="9144000" cy="540000"/>
          </a:xfrm>
        </p:spPr>
        <p:txBody>
          <a:bodyPr vert="horz" lIns="91440" tIns="45720" rIns="91440" bIns="45720" rtlCol="0" anchor="ctr">
            <a:noAutofit/>
          </a:bodyPr>
          <a:lstStyle/>
          <a:p>
            <a:r>
              <a:rPr lang="en-US" sz="4000" b="1" dirty="0">
                <a:solidFill>
                  <a:srgbClr val="0055A0"/>
                </a:solidFill>
                <a:latin typeface="+mn-lt"/>
              </a:rPr>
              <a:t>11T Coil vs impregnation cavity – Impregnated QH</a:t>
            </a:r>
          </a:p>
        </p:txBody>
      </p:sp>
      <p:pic>
        <p:nvPicPr>
          <p:cNvPr id="6" name="Picture 5"/>
          <p:cNvPicPr>
            <a:picLocks noChangeAspect="1"/>
          </p:cNvPicPr>
          <p:nvPr/>
        </p:nvPicPr>
        <p:blipFill rotWithShape="1">
          <a:blip r:embed="rId3" cstate="hqprint">
            <a:extLst>
              <a:ext uri="{28A0092B-C50C-407E-A947-70E740481C1C}">
                <a14:useLocalDpi xmlns:a14="http://schemas.microsoft.com/office/drawing/2010/main"/>
              </a:ext>
            </a:extLst>
          </a:blip>
          <a:srcRect t="8000" r="30867"/>
          <a:stretch/>
        </p:blipFill>
        <p:spPr>
          <a:xfrm>
            <a:off x="251520" y="1476733"/>
            <a:ext cx="3155454" cy="2880000"/>
          </a:xfrm>
          <a:prstGeom prst="rect">
            <a:avLst/>
          </a:prstGeom>
        </p:spPr>
      </p:pic>
      <p:graphicFrame>
        <p:nvGraphicFramePr>
          <p:cNvPr id="15" name="Content Placeholder 14"/>
          <p:cNvGraphicFramePr>
            <a:graphicFrameLocks noGrp="1"/>
          </p:cNvGraphicFramePr>
          <p:nvPr>
            <p:ph sz="half" idx="2"/>
          </p:nvPr>
        </p:nvGraphicFramePr>
        <p:xfrm>
          <a:off x="113100" y="4356733"/>
          <a:ext cx="8866347" cy="1562400"/>
        </p:xfrm>
        <a:graphic>
          <a:graphicData uri="http://schemas.openxmlformats.org/drawingml/2006/table">
            <a:tbl>
              <a:tblPr firstRow="1" bandRow="1">
                <a:tableStyleId>{5C22544A-7EE6-4342-B048-85BDC9FD1C3A}</a:tableStyleId>
              </a:tblPr>
              <a:tblGrid>
                <a:gridCol w="504000">
                  <a:extLst>
                    <a:ext uri="{9D8B030D-6E8A-4147-A177-3AD203B41FA5}">
                      <a16:colId xmlns:a16="http://schemas.microsoft.com/office/drawing/2014/main" val="1029209010"/>
                    </a:ext>
                  </a:extLst>
                </a:gridCol>
                <a:gridCol w="732699">
                  <a:extLst>
                    <a:ext uri="{9D8B030D-6E8A-4147-A177-3AD203B41FA5}">
                      <a16:colId xmlns:a16="http://schemas.microsoft.com/office/drawing/2014/main" val="20000"/>
                    </a:ext>
                  </a:extLst>
                </a:gridCol>
                <a:gridCol w="623723">
                  <a:extLst>
                    <a:ext uri="{9D8B030D-6E8A-4147-A177-3AD203B41FA5}">
                      <a16:colId xmlns:a16="http://schemas.microsoft.com/office/drawing/2014/main" val="20001"/>
                    </a:ext>
                  </a:extLst>
                </a:gridCol>
                <a:gridCol w="623723">
                  <a:extLst>
                    <a:ext uri="{9D8B030D-6E8A-4147-A177-3AD203B41FA5}">
                      <a16:colId xmlns:a16="http://schemas.microsoft.com/office/drawing/2014/main" val="20002"/>
                    </a:ext>
                  </a:extLst>
                </a:gridCol>
                <a:gridCol w="810842">
                  <a:extLst>
                    <a:ext uri="{9D8B030D-6E8A-4147-A177-3AD203B41FA5}">
                      <a16:colId xmlns:a16="http://schemas.microsoft.com/office/drawing/2014/main" val="20003"/>
                    </a:ext>
                  </a:extLst>
                </a:gridCol>
                <a:gridCol w="623723">
                  <a:extLst>
                    <a:ext uri="{9D8B030D-6E8A-4147-A177-3AD203B41FA5}">
                      <a16:colId xmlns:a16="http://schemas.microsoft.com/office/drawing/2014/main" val="20004"/>
                    </a:ext>
                  </a:extLst>
                </a:gridCol>
                <a:gridCol w="767590">
                  <a:extLst>
                    <a:ext uri="{9D8B030D-6E8A-4147-A177-3AD203B41FA5}">
                      <a16:colId xmlns:a16="http://schemas.microsoft.com/office/drawing/2014/main" val="20005"/>
                    </a:ext>
                  </a:extLst>
                </a:gridCol>
                <a:gridCol w="623723">
                  <a:extLst>
                    <a:ext uri="{9D8B030D-6E8A-4147-A177-3AD203B41FA5}">
                      <a16:colId xmlns:a16="http://schemas.microsoft.com/office/drawing/2014/main" val="20006"/>
                    </a:ext>
                  </a:extLst>
                </a:gridCol>
                <a:gridCol w="810842">
                  <a:extLst>
                    <a:ext uri="{9D8B030D-6E8A-4147-A177-3AD203B41FA5}">
                      <a16:colId xmlns:a16="http://schemas.microsoft.com/office/drawing/2014/main" val="20007"/>
                    </a:ext>
                  </a:extLst>
                </a:gridCol>
                <a:gridCol w="623723">
                  <a:extLst>
                    <a:ext uri="{9D8B030D-6E8A-4147-A177-3AD203B41FA5}">
                      <a16:colId xmlns:a16="http://schemas.microsoft.com/office/drawing/2014/main" val="20008"/>
                    </a:ext>
                  </a:extLst>
                </a:gridCol>
                <a:gridCol w="648000">
                  <a:extLst>
                    <a:ext uri="{9D8B030D-6E8A-4147-A177-3AD203B41FA5}">
                      <a16:colId xmlns:a16="http://schemas.microsoft.com/office/drawing/2014/main" val="20009"/>
                    </a:ext>
                  </a:extLst>
                </a:gridCol>
                <a:gridCol w="662918">
                  <a:extLst>
                    <a:ext uri="{9D8B030D-6E8A-4147-A177-3AD203B41FA5}">
                      <a16:colId xmlns:a16="http://schemas.microsoft.com/office/drawing/2014/main" val="20010"/>
                    </a:ext>
                  </a:extLst>
                </a:gridCol>
                <a:gridCol w="810841">
                  <a:extLst>
                    <a:ext uri="{9D8B030D-6E8A-4147-A177-3AD203B41FA5}">
                      <a16:colId xmlns:a16="http://schemas.microsoft.com/office/drawing/2014/main" val="1050953041"/>
                    </a:ext>
                  </a:extLst>
                </a:gridCol>
              </a:tblGrid>
              <a:tr h="841500">
                <a:tc>
                  <a:txBody>
                    <a:bodyPr/>
                    <a:lstStyle/>
                    <a:p>
                      <a:pPr algn="ctr"/>
                      <a:r>
                        <a:rPr lang="en-US" sz="1200" dirty="0"/>
                        <a:t>Long</a:t>
                      </a:r>
                      <a:br>
                        <a:rPr lang="en-US" sz="1200" dirty="0"/>
                      </a:br>
                      <a:r>
                        <a:rPr lang="en-US" sz="1200" dirty="0"/>
                        <a:t>/ </a:t>
                      </a:r>
                    </a:p>
                    <a:p>
                      <a:pPr algn="ctr"/>
                      <a:r>
                        <a:rPr lang="en-US" sz="1200" dirty="0"/>
                        <a:t>Short</a:t>
                      </a:r>
                    </a:p>
                  </a:txBody>
                  <a:tcPr marL="36000" marR="36000" marT="36000" marB="36000" anchor="ctr"/>
                </a:tc>
                <a:tc>
                  <a:txBody>
                    <a:bodyPr/>
                    <a:lstStyle/>
                    <a:p>
                      <a:pPr algn="ctr"/>
                      <a:r>
                        <a:rPr lang="en-US" sz="1200" dirty="0"/>
                        <a:t>I. Radius</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tc>
                <a:tc>
                  <a:txBody>
                    <a:bodyPr/>
                    <a:lstStyle/>
                    <a:p>
                      <a:pPr algn="ctr"/>
                      <a:r>
                        <a:rPr lang="en-US" sz="1200" dirty="0"/>
                        <a:t>I. Wrap</a:t>
                      </a:r>
                    </a:p>
                    <a:p>
                      <a:pPr algn="ctr"/>
                      <a:r>
                        <a:rPr lang="en-US" sz="1200" dirty="0"/>
                        <a:t>Glass fiber </a:t>
                      </a:r>
                    </a:p>
                    <a:p>
                      <a:pPr algn="ctr"/>
                      <a:r>
                        <a:rPr lang="en-US" sz="1200" dirty="0"/>
                        <a:t>tissue</a:t>
                      </a:r>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Reacted cable</a:t>
                      </a:r>
                    </a:p>
                    <a:p>
                      <a:pPr algn="ctr"/>
                      <a:r>
                        <a:rPr lang="en-US" sz="1200" dirty="0"/>
                        <a:t>height</a:t>
                      </a:r>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Interlayer</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Reacted cable</a:t>
                      </a:r>
                    </a:p>
                    <a:p>
                      <a:pPr algn="ctr"/>
                      <a:r>
                        <a:rPr lang="en-US" sz="1200" dirty="0"/>
                        <a:t>height</a:t>
                      </a:r>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err="1"/>
                        <a:t>Quenchheater</a:t>
                      </a:r>
                      <a:endParaRPr lang="en-US" sz="1200" dirty="0"/>
                    </a:p>
                    <a:p>
                      <a:pPr algn="ctr"/>
                      <a:endParaRPr lang="en-US" sz="1200" dirty="0"/>
                    </a:p>
                    <a:p>
                      <a:pPr algn="ctr"/>
                      <a:endParaRPr lang="en-US" sz="1200" dirty="0"/>
                    </a:p>
                    <a:p>
                      <a:pPr algn="ctr"/>
                      <a:r>
                        <a:rPr lang="en-US" sz="1200" dirty="0"/>
                        <a:t>[mm]</a:t>
                      </a:r>
                    </a:p>
                  </a:txBody>
                  <a:tcPr marL="36000" marR="36000" marT="36000" marB="36000" anchor="ctr"/>
                </a:tc>
                <a:tc>
                  <a:txBody>
                    <a:bodyPr/>
                    <a:lstStyle/>
                    <a:p>
                      <a:pPr algn="ctr"/>
                      <a:r>
                        <a:rPr lang="en-US" sz="1200" dirty="0"/>
                        <a:t>O. Wrap</a:t>
                      </a:r>
                    </a:p>
                    <a:p>
                      <a:pPr algn="ctr"/>
                      <a:r>
                        <a:rPr lang="en-US" sz="1200" dirty="0"/>
                        <a:t>Glass fiber </a:t>
                      </a:r>
                    </a:p>
                    <a:p>
                      <a:pPr algn="ctr"/>
                      <a:r>
                        <a:rPr lang="en-US" sz="1200" dirty="0"/>
                        <a:t>tissue</a:t>
                      </a:r>
                    </a:p>
                    <a:p>
                      <a:pPr algn="ctr"/>
                      <a:r>
                        <a:rPr lang="en-US" sz="1200" dirty="0"/>
                        <a:t>[mm]</a:t>
                      </a:r>
                    </a:p>
                  </a:txBody>
                  <a:tcPr marL="36000" marR="36000" marT="36000" marB="36000" anchor="ctr"/>
                </a:tc>
                <a:tc>
                  <a:txBody>
                    <a:bodyPr/>
                    <a:lstStyle/>
                    <a:p>
                      <a:pPr algn="ctr"/>
                      <a:r>
                        <a:rPr lang="en-US" sz="1200" dirty="0"/>
                        <a:t>O. Radius</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tc>
                <a:extLst>
                  <a:ext uri="{0D108BD9-81ED-4DB2-BD59-A6C34878D82A}">
                    <a16:rowId xmlns:a16="http://schemas.microsoft.com/office/drawing/2014/main" val="10000"/>
                  </a:ext>
                </a:extLst>
              </a:tr>
              <a:tr h="288000">
                <a:tc>
                  <a:txBody>
                    <a:bodyPr/>
                    <a:lstStyle/>
                    <a:p>
                      <a:pPr algn="ctr"/>
                      <a:r>
                        <a:rPr lang="en-US" sz="1200" b="1" dirty="0"/>
                        <a:t>Long</a:t>
                      </a:r>
                    </a:p>
                  </a:txBody>
                  <a:tcPr marL="18000" marR="18000" marT="36000" marB="36000" anchor="ctr"/>
                </a:tc>
                <a:tc>
                  <a:txBody>
                    <a:bodyPr/>
                    <a:lstStyle/>
                    <a:p>
                      <a:pPr algn="ctr"/>
                      <a:r>
                        <a:rPr lang="en-US" sz="1200" dirty="0"/>
                        <a:t>29.885</a:t>
                      </a:r>
                    </a:p>
                  </a:txBody>
                  <a:tcPr marL="18000" marR="18000" marT="36000" marB="36000" anchor="ctr"/>
                </a:tc>
                <a:tc>
                  <a:txBody>
                    <a:bodyPr/>
                    <a:lstStyle/>
                    <a:p>
                      <a:pPr algn="ctr"/>
                      <a:r>
                        <a:rPr lang="en-US" sz="1200" dirty="0"/>
                        <a:t>0.150</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14.847</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0.500</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14.847</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0.100</a:t>
                      </a:r>
                    </a:p>
                  </a:txBody>
                  <a:tcPr marL="18000" marR="18000" marT="36000" marB="36000" anchor="ctr"/>
                </a:tc>
                <a:tc>
                  <a:txBody>
                    <a:bodyPr/>
                    <a:lstStyle/>
                    <a:p>
                      <a:pPr algn="ctr"/>
                      <a:r>
                        <a:rPr lang="en-US" sz="1200" dirty="0"/>
                        <a:t>0.150</a:t>
                      </a:r>
                    </a:p>
                  </a:txBody>
                  <a:tcPr marL="18000" marR="18000" marT="36000" marB="36000" anchor="ctr"/>
                </a:tc>
                <a:tc>
                  <a:txBody>
                    <a:bodyPr/>
                    <a:lstStyle/>
                    <a:p>
                      <a:pPr algn="ctr"/>
                      <a:r>
                        <a:rPr lang="en-US" sz="1200" b="1" dirty="0"/>
                        <a:t>60.899</a:t>
                      </a:r>
                    </a:p>
                  </a:txBody>
                  <a:tcPr marL="18000" marR="18000" marT="36000" marB="36000" anchor="ctr"/>
                </a:tc>
                <a:extLst>
                  <a:ext uri="{0D108BD9-81ED-4DB2-BD59-A6C34878D82A}">
                    <a16:rowId xmlns:a16="http://schemas.microsoft.com/office/drawing/2014/main" val="10001"/>
                  </a:ext>
                </a:extLst>
              </a:tr>
              <a:tr h="288000">
                <a:tc>
                  <a:txBody>
                    <a:bodyPr/>
                    <a:lstStyle/>
                    <a:p>
                      <a:pPr algn="ctr"/>
                      <a:r>
                        <a:rPr lang="en-US" sz="1200" b="1" dirty="0">
                          <a:solidFill>
                            <a:srgbClr val="0432FF"/>
                          </a:solidFill>
                        </a:rPr>
                        <a:t>Short</a:t>
                      </a:r>
                    </a:p>
                  </a:txBody>
                  <a:tcPr marL="18000" marR="18000" marT="36000" marB="36000" anchor="ctr"/>
                </a:tc>
                <a:tc>
                  <a:txBody>
                    <a:bodyPr/>
                    <a:lstStyle/>
                    <a:p>
                      <a:pPr algn="ctr"/>
                      <a:r>
                        <a:rPr lang="en-US" sz="1200" dirty="0">
                          <a:solidFill>
                            <a:srgbClr val="0432FF"/>
                          </a:solidFill>
                        </a:rPr>
                        <a:t>29.823</a:t>
                      </a:r>
                    </a:p>
                  </a:txBody>
                  <a:tcPr marL="18000" marR="18000" marT="36000" marB="36000" anchor="ctr"/>
                </a:tc>
                <a:tc>
                  <a:txBody>
                    <a:bodyPr/>
                    <a:lstStyle/>
                    <a:p>
                      <a:pPr algn="ctr"/>
                      <a:r>
                        <a:rPr lang="en-US" sz="1200" dirty="0">
                          <a:solidFill>
                            <a:srgbClr val="0432FF"/>
                          </a:solidFill>
                        </a:rPr>
                        <a:t>0.150</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14.847</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0.500</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14.847</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0.100</a:t>
                      </a:r>
                    </a:p>
                  </a:txBody>
                  <a:tcPr marL="18000" marR="18000" marT="36000" marB="36000" anchor="ctr"/>
                </a:tc>
                <a:tc>
                  <a:txBody>
                    <a:bodyPr/>
                    <a:lstStyle/>
                    <a:p>
                      <a:pPr algn="ctr"/>
                      <a:r>
                        <a:rPr lang="en-US" sz="1200" dirty="0">
                          <a:solidFill>
                            <a:srgbClr val="0432FF"/>
                          </a:solidFill>
                        </a:rPr>
                        <a:t>0.100</a:t>
                      </a:r>
                    </a:p>
                  </a:txBody>
                  <a:tcPr marL="18000" marR="18000" marT="36000" marB="36000" anchor="ctr"/>
                </a:tc>
                <a:tc>
                  <a:txBody>
                    <a:bodyPr/>
                    <a:lstStyle/>
                    <a:p>
                      <a:pPr algn="ctr"/>
                      <a:r>
                        <a:rPr lang="en-US" sz="1200" b="1" dirty="0">
                          <a:solidFill>
                            <a:srgbClr val="0432FF"/>
                          </a:solidFill>
                        </a:rPr>
                        <a:t>60.787</a:t>
                      </a:r>
                    </a:p>
                  </a:txBody>
                  <a:tcPr marL="18000" marR="18000" marT="36000" marB="36000" anchor="ctr"/>
                </a:tc>
                <a:extLst>
                  <a:ext uri="{0D108BD9-81ED-4DB2-BD59-A6C34878D82A}">
                    <a16:rowId xmlns:a16="http://schemas.microsoft.com/office/drawing/2014/main" val="3153686786"/>
                  </a:ext>
                </a:extLst>
              </a:tr>
            </a:tbl>
          </a:graphicData>
        </a:graphic>
      </p:graphicFrame>
      <p:sp>
        <p:nvSpPr>
          <p:cNvPr id="2" name="TextBox 1"/>
          <p:cNvSpPr txBox="1"/>
          <p:nvPr/>
        </p:nvSpPr>
        <p:spPr>
          <a:xfrm>
            <a:off x="2483768" y="1988840"/>
            <a:ext cx="6444208" cy="272758"/>
          </a:xfrm>
          <a:prstGeom prst="rect">
            <a:avLst/>
          </a:prstGeom>
          <a:noFill/>
        </p:spPr>
        <p:txBody>
          <a:bodyPr wrap="square" lIns="36000" tIns="36000" rIns="36000" bIns="36000" rtlCol="0" anchor="ctr" anchorCtr="0">
            <a:spAutoFit/>
          </a:bodyPr>
          <a:lstStyle/>
          <a:p>
            <a:r>
              <a:rPr lang="en-US" sz="1300" dirty="0"/>
              <a:t>Outside radius of the coil = </a:t>
            </a:r>
            <a:r>
              <a:rPr lang="en-US" sz="1300" b="1" dirty="0"/>
              <a:t>60.899 mm / 60.787 mm </a:t>
            </a:r>
            <a:r>
              <a:rPr lang="en-US" sz="1300" dirty="0"/>
              <a:t>(target of 60.800 mm on drawing)</a:t>
            </a:r>
          </a:p>
        </p:txBody>
      </p:sp>
      <p:sp>
        <p:nvSpPr>
          <p:cNvPr id="16" name="TextBox 15"/>
          <p:cNvSpPr txBox="1"/>
          <p:nvPr/>
        </p:nvSpPr>
        <p:spPr>
          <a:xfrm>
            <a:off x="2843342" y="2357251"/>
            <a:ext cx="5616650" cy="272758"/>
          </a:xfrm>
          <a:prstGeom prst="rect">
            <a:avLst/>
          </a:prstGeom>
          <a:noFill/>
        </p:spPr>
        <p:txBody>
          <a:bodyPr wrap="square" lIns="36000" tIns="36000" rIns="36000" bIns="36000" rtlCol="0" anchor="ctr" anchorCtr="0">
            <a:spAutoFit/>
          </a:bodyPr>
          <a:lstStyle/>
          <a:p>
            <a:r>
              <a:rPr lang="en-US" sz="1300" dirty="0"/>
              <a:t>Radius of the </a:t>
            </a:r>
            <a:r>
              <a:rPr lang="en-US" sz="1300" b="1" dirty="0"/>
              <a:t>impregnation cavity </a:t>
            </a:r>
            <a:r>
              <a:rPr lang="en-US" sz="1300" dirty="0"/>
              <a:t>(form block) = </a:t>
            </a:r>
            <a:r>
              <a:rPr lang="en-US" sz="1300" b="1" dirty="0"/>
              <a:t>60.845 mm / 60.945 mm</a:t>
            </a:r>
          </a:p>
        </p:txBody>
      </p:sp>
      <p:sp>
        <p:nvSpPr>
          <p:cNvPr id="23" name="TextBox 22">
            <a:extLst>
              <a:ext uri="{FF2B5EF4-FFF2-40B4-BE49-F238E27FC236}">
                <a16:creationId xmlns:a16="http://schemas.microsoft.com/office/drawing/2014/main" id="{BD5F349C-D77C-D746-996E-85420D9F575B}"/>
              </a:ext>
            </a:extLst>
          </p:cNvPr>
          <p:cNvSpPr txBox="1"/>
          <p:nvPr/>
        </p:nvSpPr>
        <p:spPr>
          <a:xfrm>
            <a:off x="3203848" y="3093492"/>
            <a:ext cx="5940152" cy="272758"/>
          </a:xfrm>
          <a:prstGeom prst="rect">
            <a:avLst/>
          </a:prstGeom>
          <a:noFill/>
        </p:spPr>
        <p:txBody>
          <a:bodyPr wrap="square" lIns="36000" tIns="36000" rIns="36000" bIns="36000" rtlCol="0" anchor="ctr" anchorCtr="0">
            <a:spAutoFit/>
          </a:bodyPr>
          <a:lstStyle/>
          <a:p>
            <a:r>
              <a:rPr lang="en-US" sz="1300" dirty="0"/>
              <a:t>Radial </a:t>
            </a:r>
            <a:r>
              <a:rPr lang="en-US" sz="1300" b="1" dirty="0"/>
              <a:t>compression of 0.054 mm / looseness of -0.158 mm</a:t>
            </a:r>
          </a:p>
        </p:txBody>
      </p:sp>
      <p:sp>
        <p:nvSpPr>
          <p:cNvPr id="13" name="TextBox 12">
            <a:extLst>
              <a:ext uri="{FF2B5EF4-FFF2-40B4-BE49-F238E27FC236}">
                <a16:creationId xmlns:a16="http://schemas.microsoft.com/office/drawing/2014/main" id="{24B8BE17-8598-454C-8E68-94B89E5D6003}"/>
              </a:ext>
            </a:extLst>
          </p:cNvPr>
          <p:cNvSpPr txBox="1"/>
          <p:nvPr/>
        </p:nvSpPr>
        <p:spPr>
          <a:xfrm>
            <a:off x="3059832" y="2725662"/>
            <a:ext cx="5176144" cy="272758"/>
          </a:xfrm>
          <a:prstGeom prst="rect">
            <a:avLst/>
          </a:prstGeom>
          <a:noFill/>
        </p:spPr>
        <p:txBody>
          <a:bodyPr wrap="square" lIns="36000" tIns="36000" rIns="36000" bIns="36000" rtlCol="0" anchor="ctr" anchorCtr="0">
            <a:spAutoFit/>
          </a:bodyPr>
          <a:lstStyle/>
          <a:p>
            <a:r>
              <a:rPr lang="en-US" sz="1300" dirty="0"/>
              <a:t>Radius of the </a:t>
            </a:r>
            <a:r>
              <a:rPr lang="en-US" sz="1300" b="1" dirty="0"/>
              <a:t>impregnation mandrel </a:t>
            </a:r>
            <a:r>
              <a:rPr lang="en-US" sz="1300" dirty="0"/>
              <a:t>= </a:t>
            </a:r>
            <a:r>
              <a:rPr lang="en-US" sz="1300" b="1" dirty="0"/>
              <a:t>29.885 mm / 29.823 mm</a:t>
            </a:r>
          </a:p>
        </p:txBody>
      </p:sp>
      <p:sp>
        <p:nvSpPr>
          <p:cNvPr id="5" name="Rectangle 4">
            <a:extLst>
              <a:ext uri="{FF2B5EF4-FFF2-40B4-BE49-F238E27FC236}">
                <a16:creationId xmlns:a16="http://schemas.microsoft.com/office/drawing/2014/main" id="{96183865-3FEF-5446-9E5E-B00E5F4A478D}"/>
              </a:ext>
            </a:extLst>
          </p:cNvPr>
          <p:cNvSpPr/>
          <p:nvPr/>
        </p:nvSpPr>
        <p:spPr>
          <a:xfrm>
            <a:off x="4546274" y="3907215"/>
            <a:ext cx="3410103" cy="272758"/>
          </a:xfrm>
          <a:prstGeom prst="rect">
            <a:avLst/>
          </a:prstGeom>
        </p:spPr>
        <p:txBody>
          <a:bodyPr wrap="square" lIns="36000" tIns="36000" rIns="36000" bIns="36000" anchor="ctr" anchorCtr="0">
            <a:spAutoFit/>
          </a:bodyPr>
          <a:lstStyle/>
          <a:p>
            <a:pPr marL="9525" algn="ctr">
              <a:buClr>
                <a:schemeClr val="accent6"/>
              </a:buClr>
            </a:pPr>
            <a:r>
              <a:rPr lang="en-US" sz="1300" i="1" dirty="0"/>
              <a:t>Coil as per drawing LHCMBH_C00005 (long)</a:t>
            </a:r>
          </a:p>
        </p:txBody>
      </p:sp>
      <p:sp>
        <p:nvSpPr>
          <p:cNvPr id="11" name="TextBox 10">
            <a:extLst>
              <a:ext uri="{FF2B5EF4-FFF2-40B4-BE49-F238E27FC236}">
                <a16:creationId xmlns:a16="http://schemas.microsoft.com/office/drawing/2014/main" id="{79E43B6A-7A38-0946-AE5E-5ED4DD7200BA}"/>
              </a:ext>
            </a:extLst>
          </p:cNvPr>
          <p:cNvSpPr txBox="1"/>
          <p:nvPr/>
        </p:nvSpPr>
        <p:spPr>
          <a:xfrm>
            <a:off x="3406974" y="3461322"/>
            <a:ext cx="5176144" cy="272758"/>
          </a:xfrm>
          <a:prstGeom prst="rect">
            <a:avLst/>
          </a:prstGeom>
          <a:noFill/>
        </p:spPr>
        <p:txBody>
          <a:bodyPr wrap="square" lIns="36000" tIns="36000" rIns="36000" bIns="36000" rtlCol="0" anchor="ctr" anchorCtr="0">
            <a:spAutoFit/>
          </a:bodyPr>
          <a:lstStyle/>
          <a:p>
            <a:pPr algn="ctr"/>
            <a:r>
              <a:rPr lang="en-US" sz="1300" b="1" dirty="0"/>
              <a:t>“Long coils vs short coils”</a:t>
            </a:r>
          </a:p>
        </p:txBody>
      </p:sp>
      <p:sp>
        <p:nvSpPr>
          <p:cNvPr id="3" name="Slide Number Placeholder 2">
            <a:extLst>
              <a:ext uri="{FF2B5EF4-FFF2-40B4-BE49-F238E27FC236}">
                <a16:creationId xmlns:a16="http://schemas.microsoft.com/office/drawing/2014/main" id="{BFBD4CE0-5C69-1F4C-BE93-400A8A76AF60}"/>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10" name="Date Placeholder 4">
            <a:extLst>
              <a:ext uri="{FF2B5EF4-FFF2-40B4-BE49-F238E27FC236}">
                <a16:creationId xmlns:a16="http://schemas.microsoft.com/office/drawing/2014/main" id="{AEA74337-7932-B38A-44E5-C010532FAFB9}"/>
              </a:ext>
            </a:extLst>
          </p:cNvPr>
          <p:cNvSpPr txBox="1">
            <a:spLocks/>
          </p:cNvSpPr>
          <p:nvPr/>
        </p:nvSpPr>
        <p:spPr>
          <a:xfrm>
            <a:off x="1698196" y="6368997"/>
            <a:ext cx="2133600" cy="3651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400">
                <a:solidFill>
                  <a:schemeClr val="bg1"/>
                </a:solidFill>
              </a:rPr>
              <a:t>11st October 2024</a:t>
            </a:r>
            <a:endParaRPr lang="en-US" sz="1400" dirty="0">
              <a:solidFill>
                <a:schemeClr val="bg1"/>
              </a:solidFill>
            </a:endParaRPr>
          </a:p>
        </p:txBody>
      </p:sp>
      <p:sp>
        <p:nvSpPr>
          <p:cNvPr id="12" name="Footer Placeholder 5">
            <a:extLst>
              <a:ext uri="{FF2B5EF4-FFF2-40B4-BE49-F238E27FC236}">
                <a16:creationId xmlns:a16="http://schemas.microsoft.com/office/drawing/2014/main" id="{C0A51FAD-0716-091F-0E80-3E0A168C150A}"/>
              </a:ext>
            </a:extLst>
          </p:cNvPr>
          <p:cNvSpPr txBox="1">
            <a:spLocks/>
          </p:cNvSpPr>
          <p:nvPr/>
        </p:nvSpPr>
        <p:spPr>
          <a:xfrm>
            <a:off x="3419061" y="6403922"/>
            <a:ext cx="4659295" cy="317553"/>
          </a:xfrm>
          <a:prstGeom prst="rect">
            <a:avLst/>
          </a:prstGeom>
        </p:spPr>
        <p:txBody>
          <a:bodyPr vert="horz" lIns="91440" tIns="45720" rIns="91440" bIns="45720" rtlCol="0" anchor="t">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000" b="1"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a:solidFill>
                  <a:schemeClr val="bg1"/>
                </a:solidFill>
              </a:rPr>
              <a:t>FalconD collaboration meeting        TE-MSC-SMT - AFoussat</a:t>
            </a:r>
            <a:endParaRPr lang="en-US" dirty="0">
              <a:solidFill>
                <a:schemeClr val="bg1"/>
              </a:solidFill>
            </a:endParaRPr>
          </a:p>
        </p:txBody>
      </p:sp>
    </p:spTree>
    <p:extLst>
      <p:ext uri="{BB962C8B-B14F-4D97-AF65-F5344CB8AC3E}">
        <p14:creationId xmlns:p14="http://schemas.microsoft.com/office/powerpoint/2010/main" val="394461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21942" y="415820"/>
            <a:ext cx="8226611" cy="540000"/>
          </a:xfrm>
        </p:spPr>
        <p:txBody>
          <a:bodyPr vert="horz" lIns="91440" tIns="45720" rIns="91440" bIns="45720" rtlCol="0" anchor="ctr">
            <a:noAutofit/>
          </a:bodyPr>
          <a:lstStyle/>
          <a:p>
            <a:r>
              <a:rPr lang="en-US" sz="4000" b="1" dirty="0">
                <a:solidFill>
                  <a:srgbClr val="0055A0"/>
                </a:solidFill>
                <a:latin typeface="+mn-lt"/>
              </a:rPr>
              <a:t>11T Coil vs impregnation cavity – External QH</a:t>
            </a:r>
          </a:p>
        </p:txBody>
      </p:sp>
      <p:pic>
        <p:nvPicPr>
          <p:cNvPr id="6" name="Picture 5"/>
          <p:cNvPicPr>
            <a:picLocks noChangeAspect="1"/>
          </p:cNvPicPr>
          <p:nvPr/>
        </p:nvPicPr>
        <p:blipFill rotWithShape="1">
          <a:blip r:embed="rId3" cstate="hqprint">
            <a:extLst>
              <a:ext uri="{28A0092B-C50C-407E-A947-70E740481C1C}">
                <a14:useLocalDpi xmlns:a14="http://schemas.microsoft.com/office/drawing/2010/main"/>
              </a:ext>
            </a:extLst>
          </a:blip>
          <a:srcRect t="8000" r="30867"/>
          <a:stretch/>
        </p:blipFill>
        <p:spPr>
          <a:xfrm>
            <a:off x="539552" y="1532250"/>
            <a:ext cx="3155454" cy="2880000"/>
          </a:xfrm>
          <a:prstGeom prst="rect">
            <a:avLst/>
          </a:prstGeom>
        </p:spPr>
      </p:pic>
      <p:graphicFrame>
        <p:nvGraphicFramePr>
          <p:cNvPr id="15" name="Content Placeholder 14"/>
          <p:cNvGraphicFramePr>
            <a:graphicFrameLocks noGrp="1"/>
          </p:cNvGraphicFramePr>
          <p:nvPr>
            <p:ph sz="half" idx="2"/>
          </p:nvPr>
        </p:nvGraphicFramePr>
        <p:xfrm>
          <a:off x="142350" y="4386560"/>
          <a:ext cx="8884366" cy="1562400"/>
        </p:xfrm>
        <a:graphic>
          <a:graphicData uri="http://schemas.openxmlformats.org/drawingml/2006/table">
            <a:tbl>
              <a:tblPr firstRow="1" bandRow="1">
                <a:tableStyleId>{5C22544A-7EE6-4342-B048-85BDC9FD1C3A}</a:tableStyleId>
              </a:tblPr>
              <a:tblGrid>
                <a:gridCol w="759600">
                  <a:extLst>
                    <a:ext uri="{9D8B030D-6E8A-4147-A177-3AD203B41FA5}">
                      <a16:colId xmlns:a16="http://schemas.microsoft.com/office/drawing/2014/main" val="3218750392"/>
                    </a:ext>
                  </a:extLst>
                </a:gridCol>
                <a:gridCol w="720000">
                  <a:extLst>
                    <a:ext uri="{9D8B030D-6E8A-4147-A177-3AD203B41FA5}">
                      <a16:colId xmlns:a16="http://schemas.microsoft.com/office/drawing/2014/main" val="20000"/>
                    </a:ext>
                  </a:extLst>
                </a:gridCol>
                <a:gridCol w="591574">
                  <a:extLst>
                    <a:ext uri="{9D8B030D-6E8A-4147-A177-3AD203B41FA5}">
                      <a16:colId xmlns:a16="http://schemas.microsoft.com/office/drawing/2014/main" val="20001"/>
                    </a:ext>
                  </a:extLst>
                </a:gridCol>
                <a:gridCol w="591574">
                  <a:extLst>
                    <a:ext uri="{9D8B030D-6E8A-4147-A177-3AD203B41FA5}">
                      <a16:colId xmlns:a16="http://schemas.microsoft.com/office/drawing/2014/main" val="20002"/>
                    </a:ext>
                  </a:extLst>
                </a:gridCol>
                <a:gridCol w="769048">
                  <a:extLst>
                    <a:ext uri="{9D8B030D-6E8A-4147-A177-3AD203B41FA5}">
                      <a16:colId xmlns:a16="http://schemas.microsoft.com/office/drawing/2014/main" val="20003"/>
                    </a:ext>
                  </a:extLst>
                </a:gridCol>
                <a:gridCol w="591574">
                  <a:extLst>
                    <a:ext uri="{9D8B030D-6E8A-4147-A177-3AD203B41FA5}">
                      <a16:colId xmlns:a16="http://schemas.microsoft.com/office/drawing/2014/main" val="20004"/>
                    </a:ext>
                  </a:extLst>
                </a:gridCol>
                <a:gridCol w="792000">
                  <a:extLst>
                    <a:ext uri="{9D8B030D-6E8A-4147-A177-3AD203B41FA5}">
                      <a16:colId xmlns:a16="http://schemas.microsoft.com/office/drawing/2014/main" val="20005"/>
                    </a:ext>
                  </a:extLst>
                </a:gridCol>
                <a:gridCol w="591574">
                  <a:extLst>
                    <a:ext uri="{9D8B030D-6E8A-4147-A177-3AD203B41FA5}">
                      <a16:colId xmlns:a16="http://schemas.microsoft.com/office/drawing/2014/main" val="20006"/>
                    </a:ext>
                  </a:extLst>
                </a:gridCol>
                <a:gridCol w="769048">
                  <a:extLst>
                    <a:ext uri="{9D8B030D-6E8A-4147-A177-3AD203B41FA5}">
                      <a16:colId xmlns:a16="http://schemas.microsoft.com/office/drawing/2014/main" val="20007"/>
                    </a:ext>
                  </a:extLst>
                </a:gridCol>
                <a:gridCol w="591574">
                  <a:extLst>
                    <a:ext uri="{9D8B030D-6E8A-4147-A177-3AD203B41FA5}">
                      <a16:colId xmlns:a16="http://schemas.microsoft.com/office/drawing/2014/main" val="20008"/>
                    </a:ext>
                  </a:extLst>
                </a:gridCol>
                <a:gridCol w="640800">
                  <a:extLst>
                    <a:ext uri="{9D8B030D-6E8A-4147-A177-3AD203B41FA5}">
                      <a16:colId xmlns:a16="http://schemas.microsoft.com/office/drawing/2014/main" val="20009"/>
                    </a:ext>
                  </a:extLst>
                </a:gridCol>
                <a:gridCol w="684000">
                  <a:extLst>
                    <a:ext uri="{9D8B030D-6E8A-4147-A177-3AD203B41FA5}">
                      <a16:colId xmlns:a16="http://schemas.microsoft.com/office/drawing/2014/main" val="20010"/>
                    </a:ext>
                  </a:extLst>
                </a:gridCol>
                <a:gridCol w="792000">
                  <a:extLst>
                    <a:ext uri="{9D8B030D-6E8A-4147-A177-3AD203B41FA5}">
                      <a16:colId xmlns:a16="http://schemas.microsoft.com/office/drawing/2014/main" val="1050953041"/>
                    </a:ext>
                  </a:extLst>
                </a:gridCol>
              </a:tblGrid>
              <a:tr h="841500">
                <a:tc>
                  <a:txBody>
                    <a:bodyPr/>
                    <a:lstStyle/>
                    <a:p>
                      <a:pPr algn="ctr"/>
                      <a:r>
                        <a:rPr lang="en-US" sz="1200" dirty="0"/>
                        <a:t>Long</a:t>
                      </a:r>
                      <a:br>
                        <a:rPr lang="en-US" sz="1200" dirty="0"/>
                      </a:br>
                      <a:r>
                        <a:rPr lang="en-US" sz="1200" dirty="0"/>
                        <a:t>/ </a:t>
                      </a:r>
                    </a:p>
                    <a:p>
                      <a:pPr algn="ctr"/>
                      <a:r>
                        <a:rPr lang="en-US" sz="1200" dirty="0"/>
                        <a:t>Short</a:t>
                      </a:r>
                    </a:p>
                  </a:txBody>
                  <a:tcPr marL="36000" marR="36000" marT="36000" marB="36000" anchor="ctr"/>
                </a:tc>
                <a:tc>
                  <a:txBody>
                    <a:bodyPr/>
                    <a:lstStyle/>
                    <a:p>
                      <a:pPr algn="ctr"/>
                      <a:r>
                        <a:rPr lang="en-US" sz="1200" dirty="0"/>
                        <a:t>I. Radius</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tc>
                <a:tc>
                  <a:txBody>
                    <a:bodyPr/>
                    <a:lstStyle/>
                    <a:p>
                      <a:pPr algn="ctr"/>
                      <a:r>
                        <a:rPr lang="en-US" sz="1200" dirty="0"/>
                        <a:t>I. Wrap</a:t>
                      </a:r>
                    </a:p>
                    <a:p>
                      <a:pPr algn="ctr"/>
                      <a:r>
                        <a:rPr lang="en-US" sz="1200" dirty="0"/>
                        <a:t>Glass fiber </a:t>
                      </a:r>
                    </a:p>
                    <a:p>
                      <a:pPr algn="ctr"/>
                      <a:r>
                        <a:rPr lang="en-US" sz="1200" dirty="0"/>
                        <a:t>tissue</a:t>
                      </a:r>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Reacted cable</a:t>
                      </a:r>
                    </a:p>
                    <a:p>
                      <a:pPr algn="ctr"/>
                      <a:r>
                        <a:rPr lang="en-US" sz="1200" dirty="0"/>
                        <a:t>height</a:t>
                      </a:r>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Interlayer</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dirty="0"/>
                        <a:t>Reacted cable</a:t>
                      </a:r>
                    </a:p>
                    <a:p>
                      <a:pPr algn="ctr"/>
                      <a:r>
                        <a:rPr lang="en-US" sz="1200" dirty="0"/>
                        <a:t>height</a:t>
                      </a:r>
                    </a:p>
                    <a:p>
                      <a:pPr algn="ctr"/>
                      <a:endParaRPr lang="en-US" sz="1200" dirty="0"/>
                    </a:p>
                    <a:p>
                      <a:pPr algn="ctr"/>
                      <a:r>
                        <a:rPr lang="en-US" sz="1200" dirty="0"/>
                        <a:t>[mm]</a:t>
                      </a:r>
                    </a:p>
                  </a:txBody>
                  <a:tcPr marL="36000" marR="36000" marT="36000" marB="36000" anchor="ctr"/>
                </a:tc>
                <a:tc>
                  <a:txBody>
                    <a:bodyPr/>
                    <a:lstStyle/>
                    <a:p>
                      <a:pPr algn="ctr"/>
                      <a:r>
                        <a:rPr lang="en-US" sz="1200" dirty="0"/>
                        <a:t>Cable </a:t>
                      </a:r>
                      <a:r>
                        <a:rPr lang="en-US" sz="1200" dirty="0" err="1"/>
                        <a:t>insul</a:t>
                      </a:r>
                      <a:r>
                        <a:rPr lang="en-US" sz="1200" dirty="0"/>
                        <a:t>.</a:t>
                      </a:r>
                    </a:p>
                    <a:p>
                      <a:pPr algn="ctr"/>
                      <a:r>
                        <a:rPr lang="en-US" sz="1200" dirty="0"/>
                        <a:t>@</a:t>
                      </a:r>
                    </a:p>
                    <a:p>
                      <a:pPr algn="ctr"/>
                      <a:r>
                        <a:rPr lang="en-US" sz="1200" dirty="0"/>
                        <a:t>5 </a:t>
                      </a:r>
                      <a:r>
                        <a:rPr lang="en-US" sz="1200" dirty="0" err="1"/>
                        <a:t>MPa</a:t>
                      </a:r>
                      <a:endParaRPr lang="en-US" sz="1200" dirty="0"/>
                    </a:p>
                    <a:p>
                      <a:pPr algn="ctr"/>
                      <a:r>
                        <a:rPr lang="en-US" sz="1200" dirty="0"/>
                        <a:t>[mm]</a:t>
                      </a:r>
                    </a:p>
                  </a:txBody>
                  <a:tcPr marL="36000" marR="36000" marT="36000" marB="36000" anchor="ctr"/>
                </a:tc>
                <a:tc>
                  <a:txBody>
                    <a:bodyPr/>
                    <a:lstStyle/>
                    <a:p>
                      <a:pPr algn="ctr"/>
                      <a:r>
                        <a:rPr lang="en-US" sz="1200" strike="sngStrike" dirty="0" err="1"/>
                        <a:t>Quenchheater</a:t>
                      </a:r>
                      <a:endParaRPr lang="en-US" sz="1200" strike="sngStrike" dirty="0"/>
                    </a:p>
                    <a:p>
                      <a:pPr algn="ctr"/>
                      <a:endParaRPr lang="en-US" sz="1200" dirty="0"/>
                    </a:p>
                    <a:p>
                      <a:pPr algn="ctr"/>
                      <a:endParaRPr lang="en-US" sz="1200" dirty="0"/>
                    </a:p>
                    <a:p>
                      <a:pPr algn="ctr"/>
                      <a:r>
                        <a:rPr lang="en-US" sz="1200" dirty="0"/>
                        <a:t>[mm]</a:t>
                      </a:r>
                    </a:p>
                  </a:txBody>
                  <a:tcPr marL="36000" marR="36000" marT="36000" marB="36000" anchor="ctr">
                    <a:solidFill>
                      <a:schemeClr val="accent6"/>
                    </a:solidFill>
                  </a:tcPr>
                </a:tc>
                <a:tc>
                  <a:txBody>
                    <a:bodyPr/>
                    <a:lstStyle/>
                    <a:p>
                      <a:pPr algn="ctr"/>
                      <a:r>
                        <a:rPr lang="en-US" sz="1200" dirty="0"/>
                        <a:t>O. Wrap</a:t>
                      </a:r>
                    </a:p>
                    <a:p>
                      <a:pPr algn="ctr"/>
                      <a:r>
                        <a:rPr lang="en-US" sz="1200" dirty="0"/>
                        <a:t>Glass fiber </a:t>
                      </a:r>
                    </a:p>
                    <a:p>
                      <a:pPr algn="ctr"/>
                      <a:r>
                        <a:rPr lang="en-US" sz="1200" dirty="0"/>
                        <a:t>tissue</a:t>
                      </a:r>
                    </a:p>
                    <a:p>
                      <a:pPr algn="ctr"/>
                      <a:r>
                        <a:rPr lang="en-US" sz="1200" dirty="0"/>
                        <a:t>[mm]</a:t>
                      </a:r>
                    </a:p>
                  </a:txBody>
                  <a:tcPr marL="36000" marR="36000" marT="36000" marB="36000" anchor="ctr">
                    <a:solidFill>
                      <a:schemeClr val="accent6"/>
                    </a:solidFill>
                  </a:tcPr>
                </a:tc>
                <a:tc>
                  <a:txBody>
                    <a:bodyPr/>
                    <a:lstStyle/>
                    <a:p>
                      <a:pPr algn="ctr"/>
                      <a:r>
                        <a:rPr lang="en-US" sz="1200" dirty="0"/>
                        <a:t>O. Radius</a:t>
                      </a:r>
                    </a:p>
                    <a:p>
                      <a:pPr algn="ctr"/>
                      <a:endParaRPr lang="en-US" sz="1200" dirty="0"/>
                    </a:p>
                    <a:p>
                      <a:pPr algn="ctr"/>
                      <a:endParaRPr lang="en-US" sz="1200" dirty="0"/>
                    </a:p>
                    <a:p>
                      <a:pPr algn="ctr"/>
                      <a:endParaRPr lang="en-US" sz="1200" dirty="0"/>
                    </a:p>
                    <a:p>
                      <a:pPr algn="ctr"/>
                      <a:r>
                        <a:rPr lang="en-US" sz="1200" dirty="0"/>
                        <a:t>[mm]</a:t>
                      </a:r>
                    </a:p>
                  </a:txBody>
                  <a:tcPr marL="36000" marR="36000" marT="36000" marB="36000" anchor="ctr">
                    <a:solidFill>
                      <a:schemeClr val="accent6"/>
                    </a:solidFill>
                  </a:tcPr>
                </a:tc>
                <a:extLst>
                  <a:ext uri="{0D108BD9-81ED-4DB2-BD59-A6C34878D82A}">
                    <a16:rowId xmlns:a16="http://schemas.microsoft.com/office/drawing/2014/main" val="10000"/>
                  </a:ext>
                </a:extLst>
              </a:tr>
              <a:tr h="288000">
                <a:tc>
                  <a:txBody>
                    <a:bodyPr/>
                    <a:lstStyle/>
                    <a:p>
                      <a:pPr algn="ctr"/>
                      <a:r>
                        <a:rPr lang="en-US" sz="1200" b="1" dirty="0"/>
                        <a:t>Long</a:t>
                      </a:r>
                    </a:p>
                  </a:txBody>
                  <a:tcPr marL="18000" marR="18000" marT="36000" marB="36000" anchor="ctr"/>
                </a:tc>
                <a:tc>
                  <a:txBody>
                    <a:bodyPr/>
                    <a:lstStyle/>
                    <a:p>
                      <a:pPr algn="ctr"/>
                      <a:r>
                        <a:rPr lang="en-US" sz="1200" dirty="0"/>
                        <a:t>29.885</a:t>
                      </a:r>
                    </a:p>
                  </a:txBody>
                  <a:tcPr marL="18000" marR="18000" marT="36000" marB="36000" anchor="ctr"/>
                </a:tc>
                <a:tc>
                  <a:txBody>
                    <a:bodyPr/>
                    <a:lstStyle/>
                    <a:p>
                      <a:pPr algn="ctr"/>
                      <a:r>
                        <a:rPr lang="en-US" sz="1200" dirty="0"/>
                        <a:t>0.150</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14.847</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0.500</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dirty="0"/>
                        <a:t>14.847</a:t>
                      </a:r>
                    </a:p>
                  </a:txBody>
                  <a:tcPr marL="18000" marR="18000" marT="36000" marB="36000" anchor="ctr"/>
                </a:tc>
                <a:tc>
                  <a:txBody>
                    <a:bodyPr/>
                    <a:lstStyle/>
                    <a:p>
                      <a:pPr algn="ctr"/>
                      <a:r>
                        <a:rPr lang="en-US" sz="1200" dirty="0"/>
                        <a:t>0.105</a:t>
                      </a:r>
                    </a:p>
                  </a:txBody>
                  <a:tcPr marL="18000" marR="18000" marT="36000" marB="36000" anchor="ctr"/>
                </a:tc>
                <a:tc>
                  <a:txBody>
                    <a:bodyPr/>
                    <a:lstStyle/>
                    <a:p>
                      <a:pPr algn="ctr"/>
                      <a:r>
                        <a:rPr lang="en-US" sz="1200" b="1" dirty="0"/>
                        <a:t>0</a:t>
                      </a:r>
                    </a:p>
                  </a:txBody>
                  <a:tcPr marL="18000" marR="18000" marT="36000" marB="36000" anchor="ctr">
                    <a:solidFill>
                      <a:schemeClr val="accent6"/>
                    </a:solidFill>
                  </a:tcPr>
                </a:tc>
                <a:tc>
                  <a:txBody>
                    <a:bodyPr/>
                    <a:lstStyle/>
                    <a:p>
                      <a:pPr algn="ctr"/>
                      <a:r>
                        <a:rPr lang="en-US" sz="1200" b="1" dirty="0"/>
                        <a:t>0.060</a:t>
                      </a:r>
                    </a:p>
                  </a:txBody>
                  <a:tcPr marL="18000" marR="18000" marT="36000" marB="36000" anchor="ctr">
                    <a:solidFill>
                      <a:schemeClr val="accent6"/>
                    </a:solidFill>
                  </a:tcPr>
                </a:tc>
                <a:tc>
                  <a:txBody>
                    <a:bodyPr/>
                    <a:lstStyle/>
                    <a:p>
                      <a:pPr algn="ctr"/>
                      <a:r>
                        <a:rPr lang="en-US" sz="1200" b="1" dirty="0"/>
                        <a:t>60.709</a:t>
                      </a:r>
                    </a:p>
                  </a:txBody>
                  <a:tcPr marL="18000" marR="18000" marT="36000" marB="36000" anchor="ctr">
                    <a:solidFill>
                      <a:schemeClr val="accent6"/>
                    </a:solidFill>
                  </a:tcPr>
                </a:tc>
                <a:extLst>
                  <a:ext uri="{0D108BD9-81ED-4DB2-BD59-A6C34878D82A}">
                    <a16:rowId xmlns:a16="http://schemas.microsoft.com/office/drawing/2014/main" val="10001"/>
                  </a:ext>
                </a:extLst>
              </a:tr>
              <a:tr h="288000">
                <a:tc>
                  <a:txBody>
                    <a:bodyPr/>
                    <a:lstStyle/>
                    <a:p>
                      <a:pPr algn="ctr"/>
                      <a:r>
                        <a:rPr lang="en-US" sz="1200" b="1" dirty="0">
                          <a:solidFill>
                            <a:srgbClr val="0432FF"/>
                          </a:solidFill>
                        </a:rPr>
                        <a:t>Short</a:t>
                      </a:r>
                    </a:p>
                  </a:txBody>
                  <a:tcPr marL="18000" marR="18000" marT="36000" marB="36000" anchor="ctr"/>
                </a:tc>
                <a:tc>
                  <a:txBody>
                    <a:bodyPr/>
                    <a:lstStyle/>
                    <a:p>
                      <a:pPr algn="ctr"/>
                      <a:r>
                        <a:rPr lang="en-US" sz="1200" dirty="0">
                          <a:solidFill>
                            <a:srgbClr val="0432FF"/>
                          </a:solidFill>
                        </a:rPr>
                        <a:t>29.823</a:t>
                      </a:r>
                    </a:p>
                  </a:txBody>
                  <a:tcPr marL="18000" marR="18000" marT="36000" marB="36000" anchor="ctr"/>
                </a:tc>
                <a:tc>
                  <a:txBody>
                    <a:bodyPr/>
                    <a:lstStyle/>
                    <a:p>
                      <a:pPr algn="ctr"/>
                      <a:r>
                        <a:rPr lang="en-US" sz="1200" dirty="0">
                          <a:solidFill>
                            <a:srgbClr val="0432FF"/>
                          </a:solidFill>
                        </a:rPr>
                        <a:t>0.150</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14.847</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0.500</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dirty="0">
                          <a:solidFill>
                            <a:srgbClr val="0432FF"/>
                          </a:solidFill>
                        </a:rPr>
                        <a:t>14.847</a:t>
                      </a:r>
                    </a:p>
                  </a:txBody>
                  <a:tcPr marL="18000" marR="18000" marT="36000" marB="36000" anchor="ctr"/>
                </a:tc>
                <a:tc>
                  <a:txBody>
                    <a:bodyPr/>
                    <a:lstStyle/>
                    <a:p>
                      <a:pPr algn="ctr"/>
                      <a:r>
                        <a:rPr lang="en-US" sz="1200" dirty="0">
                          <a:solidFill>
                            <a:srgbClr val="0432FF"/>
                          </a:solidFill>
                        </a:rPr>
                        <a:t>0.105</a:t>
                      </a:r>
                    </a:p>
                  </a:txBody>
                  <a:tcPr marL="18000" marR="18000" marT="36000" marB="36000" anchor="ctr"/>
                </a:tc>
                <a:tc>
                  <a:txBody>
                    <a:bodyPr/>
                    <a:lstStyle/>
                    <a:p>
                      <a:pPr algn="ctr"/>
                      <a:r>
                        <a:rPr lang="en-US" sz="1200" b="1" dirty="0">
                          <a:solidFill>
                            <a:srgbClr val="0432FF"/>
                          </a:solidFill>
                        </a:rPr>
                        <a:t>0</a:t>
                      </a:r>
                    </a:p>
                  </a:txBody>
                  <a:tcPr marL="18000" marR="18000" marT="36000" marB="36000" anchor="ctr">
                    <a:solidFill>
                      <a:schemeClr val="accent6"/>
                    </a:solidFill>
                  </a:tcPr>
                </a:tc>
                <a:tc>
                  <a:txBody>
                    <a:bodyPr/>
                    <a:lstStyle/>
                    <a:p>
                      <a:pPr algn="ctr"/>
                      <a:r>
                        <a:rPr lang="en-US" sz="1200" b="1" dirty="0">
                          <a:solidFill>
                            <a:srgbClr val="0432FF"/>
                          </a:solidFill>
                        </a:rPr>
                        <a:t>0.060</a:t>
                      </a:r>
                    </a:p>
                  </a:txBody>
                  <a:tcPr marL="18000" marR="18000" marT="36000" marB="36000" anchor="ctr">
                    <a:solidFill>
                      <a:schemeClr val="accent6"/>
                    </a:solidFill>
                  </a:tcPr>
                </a:tc>
                <a:tc>
                  <a:txBody>
                    <a:bodyPr/>
                    <a:lstStyle/>
                    <a:p>
                      <a:pPr algn="ctr"/>
                      <a:r>
                        <a:rPr lang="en-US" sz="1200" b="1" dirty="0">
                          <a:solidFill>
                            <a:srgbClr val="0432FF"/>
                          </a:solidFill>
                        </a:rPr>
                        <a:t>60.647</a:t>
                      </a:r>
                    </a:p>
                  </a:txBody>
                  <a:tcPr marL="18000" marR="18000" marT="36000" marB="36000" anchor="ctr">
                    <a:solidFill>
                      <a:schemeClr val="accent6"/>
                    </a:solidFill>
                  </a:tcPr>
                </a:tc>
                <a:extLst>
                  <a:ext uri="{0D108BD9-81ED-4DB2-BD59-A6C34878D82A}">
                    <a16:rowId xmlns:a16="http://schemas.microsoft.com/office/drawing/2014/main" val="1597706814"/>
                  </a:ext>
                </a:extLst>
              </a:tr>
            </a:tbl>
          </a:graphicData>
        </a:graphic>
      </p:graphicFrame>
      <p:sp>
        <p:nvSpPr>
          <p:cNvPr id="2" name="TextBox 1"/>
          <p:cNvSpPr txBox="1"/>
          <p:nvPr/>
        </p:nvSpPr>
        <p:spPr>
          <a:xfrm>
            <a:off x="2952328" y="1905038"/>
            <a:ext cx="5940152" cy="272758"/>
          </a:xfrm>
          <a:prstGeom prst="rect">
            <a:avLst/>
          </a:prstGeom>
          <a:noFill/>
        </p:spPr>
        <p:txBody>
          <a:bodyPr wrap="square" lIns="36000" tIns="36000" rIns="36000" bIns="36000" rtlCol="0" anchor="ctr" anchorCtr="0">
            <a:spAutoFit/>
          </a:bodyPr>
          <a:lstStyle/>
          <a:p>
            <a:r>
              <a:rPr lang="en-US" sz="1300" dirty="0"/>
              <a:t>Outside radius of the coil = </a:t>
            </a:r>
            <a:r>
              <a:rPr lang="en-US" sz="1300" b="1" dirty="0"/>
              <a:t>60.709 mm </a:t>
            </a:r>
            <a:r>
              <a:rPr lang="en-US" sz="1300" dirty="0"/>
              <a:t>/</a:t>
            </a:r>
            <a:r>
              <a:rPr lang="en-US" sz="1300" b="1" dirty="0"/>
              <a:t> 60.647 mm</a:t>
            </a:r>
            <a:endParaRPr lang="en-US" sz="1300" dirty="0"/>
          </a:p>
        </p:txBody>
      </p:sp>
      <p:sp>
        <p:nvSpPr>
          <p:cNvPr id="16" name="TextBox 15"/>
          <p:cNvSpPr txBox="1"/>
          <p:nvPr/>
        </p:nvSpPr>
        <p:spPr>
          <a:xfrm>
            <a:off x="3192409" y="2172073"/>
            <a:ext cx="5256144" cy="272758"/>
          </a:xfrm>
          <a:prstGeom prst="rect">
            <a:avLst/>
          </a:prstGeom>
          <a:noFill/>
        </p:spPr>
        <p:txBody>
          <a:bodyPr wrap="square" lIns="36000" tIns="36000" rIns="36000" bIns="36000" rtlCol="0" anchor="ctr" anchorCtr="0">
            <a:spAutoFit/>
          </a:bodyPr>
          <a:lstStyle/>
          <a:p>
            <a:r>
              <a:rPr lang="en-US" sz="1300" dirty="0"/>
              <a:t>Radius of the </a:t>
            </a:r>
            <a:r>
              <a:rPr lang="en-US" sz="1300" b="1" dirty="0"/>
              <a:t>impregnation cavity</a:t>
            </a:r>
            <a:r>
              <a:rPr lang="en-US" sz="1300" dirty="0"/>
              <a:t> = </a:t>
            </a:r>
            <a:r>
              <a:rPr lang="en-US" sz="1300" b="1" dirty="0"/>
              <a:t>60.845 mm / 60.945 mm</a:t>
            </a:r>
          </a:p>
        </p:txBody>
      </p:sp>
      <p:sp>
        <p:nvSpPr>
          <p:cNvPr id="23" name="TextBox 22">
            <a:extLst>
              <a:ext uri="{FF2B5EF4-FFF2-40B4-BE49-F238E27FC236}">
                <a16:creationId xmlns:a16="http://schemas.microsoft.com/office/drawing/2014/main" id="{BD5F349C-D77C-D746-996E-85420D9F575B}"/>
              </a:ext>
            </a:extLst>
          </p:cNvPr>
          <p:cNvSpPr txBox="1"/>
          <p:nvPr/>
        </p:nvSpPr>
        <p:spPr>
          <a:xfrm>
            <a:off x="3634427" y="2790656"/>
            <a:ext cx="5258053" cy="272758"/>
          </a:xfrm>
          <a:prstGeom prst="rect">
            <a:avLst/>
          </a:prstGeom>
          <a:noFill/>
        </p:spPr>
        <p:txBody>
          <a:bodyPr wrap="square" lIns="36000" tIns="36000" rIns="36000" bIns="36000" rtlCol="0" anchor="ctr" anchorCtr="0">
            <a:spAutoFit/>
          </a:bodyPr>
          <a:lstStyle/>
          <a:p>
            <a:r>
              <a:rPr lang="en-US" sz="1300" dirty="0"/>
              <a:t>The above implies a </a:t>
            </a:r>
            <a:r>
              <a:rPr lang="en-US" sz="1300" b="1" dirty="0"/>
              <a:t>radial looseness of -0.136 mm / -0.298 mm</a:t>
            </a:r>
          </a:p>
        </p:txBody>
      </p:sp>
      <p:sp>
        <p:nvSpPr>
          <p:cNvPr id="13" name="TextBox 12">
            <a:extLst>
              <a:ext uri="{FF2B5EF4-FFF2-40B4-BE49-F238E27FC236}">
                <a16:creationId xmlns:a16="http://schemas.microsoft.com/office/drawing/2014/main" id="{24B8BE17-8598-454C-8E68-94B89E5D6003}"/>
              </a:ext>
            </a:extLst>
          </p:cNvPr>
          <p:cNvSpPr txBox="1"/>
          <p:nvPr/>
        </p:nvSpPr>
        <p:spPr>
          <a:xfrm>
            <a:off x="3381395" y="2436162"/>
            <a:ext cx="5176144" cy="272758"/>
          </a:xfrm>
          <a:prstGeom prst="rect">
            <a:avLst/>
          </a:prstGeom>
          <a:noFill/>
        </p:spPr>
        <p:txBody>
          <a:bodyPr wrap="square" lIns="36000" tIns="36000" rIns="36000" bIns="36000" rtlCol="0" anchor="ctr" anchorCtr="0">
            <a:spAutoFit/>
          </a:bodyPr>
          <a:lstStyle/>
          <a:p>
            <a:r>
              <a:rPr lang="en-US" sz="1300" dirty="0"/>
              <a:t>Radius of the </a:t>
            </a:r>
            <a:r>
              <a:rPr lang="en-US" sz="1300" b="1" dirty="0"/>
              <a:t>impregnation mandrel </a:t>
            </a:r>
            <a:r>
              <a:rPr lang="en-US" sz="1300" dirty="0"/>
              <a:t>= </a:t>
            </a:r>
            <a:r>
              <a:rPr lang="en-US" sz="1300" b="1" dirty="0"/>
              <a:t>29.885 mm / 28.823 mm</a:t>
            </a:r>
          </a:p>
        </p:txBody>
      </p:sp>
      <p:sp>
        <p:nvSpPr>
          <p:cNvPr id="19" name="Rectangle 18">
            <a:extLst>
              <a:ext uri="{FF2B5EF4-FFF2-40B4-BE49-F238E27FC236}">
                <a16:creationId xmlns:a16="http://schemas.microsoft.com/office/drawing/2014/main" id="{11F60440-278C-6F4B-9F06-1200C54A0844}"/>
              </a:ext>
            </a:extLst>
          </p:cNvPr>
          <p:cNvSpPr/>
          <p:nvPr/>
        </p:nvSpPr>
        <p:spPr>
          <a:xfrm>
            <a:off x="3816424" y="3068961"/>
            <a:ext cx="5364088" cy="1072977"/>
          </a:xfrm>
          <a:prstGeom prst="rect">
            <a:avLst/>
          </a:prstGeom>
        </p:spPr>
        <p:txBody>
          <a:bodyPr wrap="square" lIns="36000" tIns="36000" rIns="36000" bIns="36000" anchor="ctr" anchorCtr="0">
            <a:spAutoFit/>
          </a:bodyPr>
          <a:lstStyle/>
          <a:p>
            <a:pPr marL="9525">
              <a:buClr>
                <a:schemeClr val="accent6"/>
              </a:buClr>
            </a:pPr>
            <a:r>
              <a:rPr lang="en-US" sz="1300" b="1" dirty="0"/>
              <a:t>We can reduce the radial size of the cavity. This can be done by adding a thin metallic strip of 0.150 mm thickness (0.150 to 0.300 mm for the short coils to be discussed) between the seal </a:t>
            </a:r>
            <a:br>
              <a:rPr lang="en-US" sz="1300" b="1" dirty="0"/>
            </a:br>
            <a:r>
              <a:rPr lang="en-US" sz="1300" b="1" dirty="0"/>
              <a:t>foil and the form blocks &gt;&gt;&gt; 60.695 mm (60.795 mm if 0.150 mm </a:t>
            </a:r>
            <a:br>
              <a:rPr lang="en-US" sz="1300" b="1" dirty="0"/>
            </a:br>
            <a:r>
              <a:rPr lang="en-US" sz="1300" b="1" dirty="0"/>
              <a:t>is used)</a:t>
            </a:r>
          </a:p>
        </p:txBody>
      </p:sp>
      <p:sp>
        <p:nvSpPr>
          <p:cNvPr id="3" name="Slide Number Placeholder 2">
            <a:extLst>
              <a:ext uri="{FF2B5EF4-FFF2-40B4-BE49-F238E27FC236}">
                <a16:creationId xmlns:a16="http://schemas.microsoft.com/office/drawing/2014/main" id="{0317AEE1-C4E0-514E-B909-DA5F5A271F64}"/>
              </a:ext>
            </a:extLst>
          </p:cNvPr>
          <p:cNvSpPr>
            <a:spLocks noGrp="1"/>
          </p:cNvSpPr>
          <p:nvPr>
            <p:ph type="sldNum" sz="quarter" idx="12"/>
          </p:nvPr>
        </p:nvSpPr>
        <p:spPr/>
        <p:txBody>
          <a:bodyPr/>
          <a:lstStyle/>
          <a:p>
            <a:fld id="{BFDCA1C4-9514-7B4F-976F-D92F7E296653}" type="slidenum">
              <a:rPr lang="fr-FR" smtClean="0"/>
              <a:pPr/>
              <a:t>22</a:t>
            </a:fld>
            <a:endParaRPr lang="fr-FR"/>
          </a:p>
        </p:txBody>
      </p:sp>
      <p:sp>
        <p:nvSpPr>
          <p:cNvPr id="5" name="Date Placeholder 4">
            <a:extLst>
              <a:ext uri="{FF2B5EF4-FFF2-40B4-BE49-F238E27FC236}">
                <a16:creationId xmlns:a16="http://schemas.microsoft.com/office/drawing/2014/main" id="{5AA3CA58-6804-9E62-1165-C9233C82A04A}"/>
              </a:ext>
            </a:extLst>
          </p:cNvPr>
          <p:cNvSpPr txBox="1">
            <a:spLocks/>
          </p:cNvSpPr>
          <p:nvPr/>
        </p:nvSpPr>
        <p:spPr>
          <a:xfrm>
            <a:off x="1742646" y="6438451"/>
            <a:ext cx="2133600" cy="3651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sz="1400" dirty="0">
                <a:solidFill>
                  <a:schemeClr val="bg1"/>
                </a:solidFill>
              </a:rPr>
              <a:t>11st October 2024</a:t>
            </a:r>
          </a:p>
        </p:txBody>
      </p:sp>
      <p:sp>
        <p:nvSpPr>
          <p:cNvPr id="7" name="Footer Placeholder 5">
            <a:extLst>
              <a:ext uri="{FF2B5EF4-FFF2-40B4-BE49-F238E27FC236}">
                <a16:creationId xmlns:a16="http://schemas.microsoft.com/office/drawing/2014/main" id="{2A7102E7-D2A2-0F55-A29C-D9324DAB5840}"/>
              </a:ext>
            </a:extLst>
          </p:cNvPr>
          <p:cNvSpPr txBox="1">
            <a:spLocks/>
          </p:cNvSpPr>
          <p:nvPr/>
        </p:nvSpPr>
        <p:spPr>
          <a:xfrm>
            <a:off x="3406361" y="6470838"/>
            <a:ext cx="4659295" cy="317553"/>
          </a:xfrm>
          <a:prstGeom prst="rect">
            <a:avLst/>
          </a:prstGeom>
        </p:spPr>
        <p:txBody>
          <a:bodyPr vert="horz" lIns="91440" tIns="45720" rIns="91440" bIns="45720" rtlCol="0" anchor="t">
            <a:normAutofit fontScale="7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000" b="1"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a:solidFill>
                  <a:schemeClr val="bg1"/>
                </a:solidFill>
              </a:rPr>
              <a:t>FalconD collaboration meeting        TE-MSC-SMT - AFoussat</a:t>
            </a:r>
            <a:endParaRPr lang="en-US" dirty="0">
              <a:solidFill>
                <a:schemeClr val="bg1"/>
              </a:solidFill>
            </a:endParaRPr>
          </a:p>
        </p:txBody>
      </p:sp>
    </p:spTree>
    <p:extLst>
      <p:ext uri="{BB962C8B-B14F-4D97-AF65-F5344CB8AC3E}">
        <p14:creationId xmlns:p14="http://schemas.microsoft.com/office/powerpoint/2010/main" val="4096218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14E6B4F-CE7A-92BD-55FD-CC862B7791EF}"/>
              </a:ext>
            </a:extLst>
          </p:cNvPr>
          <p:cNvPicPr>
            <a:picLocks noChangeAspect="1"/>
          </p:cNvPicPr>
          <p:nvPr/>
        </p:nvPicPr>
        <p:blipFill>
          <a:blip r:embed="rId2"/>
          <a:stretch>
            <a:fillRect/>
          </a:stretch>
        </p:blipFill>
        <p:spPr>
          <a:xfrm>
            <a:off x="22654" y="2803038"/>
            <a:ext cx="3520042" cy="2505917"/>
          </a:xfrm>
          <a:prstGeom prst="rect">
            <a:avLst/>
          </a:prstGeom>
        </p:spPr>
      </p:pic>
      <p:sp>
        <p:nvSpPr>
          <p:cNvPr id="2" name="Content Placeholder 1">
            <a:extLst>
              <a:ext uri="{FF2B5EF4-FFF2-40B4-BE49-F238E27FC236}">
                <a16:creationId xmlns:a16="http://schemas.microsoft.com/office/drawing/2014/main" id="{FA5B9D98-A62C-EC85-F80C-B447501A4B35}"/>
              </a:ext>
            </a:extLst>
          </p:cNvPr>
          <p:cNvSpPr>
            <a:spLocks noGrp="1"/>
          </p:cNvSpPr>
          <p:nvPr>
            <p:ph idx="1"/>
          </p:nvPr>
        </p:nvSpPr>
        <p:spPr>
          <a:xfrm>
            <a:off x="436103" y="1048039"/>
            <a:ext cx="8431086" cy="4567418"/>
          </a:xfrm>
        </p:spPr>
        <p:txBody>
          <a:bodyPr/>
          <a:lstStyle/>
          <a:p>
            <a:r>
              <a:rPr lang="en-US" dirty="0"/>
              <a:t>The off-set Falcon D pole layers is similar to LHC dipole</a:t>
            </a:r>
          </a:p>
          <a:p>
            <a:pPr lvl="1"/>
            <a:r>
              <a:rPr lang="en-US" dirty="0"/>
              <a:t>If detachable poles option ( impregnated or not), possibly on Falcon D CERN coils the GI sheet could be following QXF layout design</a:t>
            </a:r>
          </a:p>
          <a:p>
            <a:pPr lvl="1"/>
            <a:r>
              <a:rPr lang="en-US" dirty="0"/>
              <a:t>If non-detachable poles option like Falcon INFN, the GI sheet could be following LHC layout design, with impregnated load plate (11T type)</a:t>
            </a:r>
          </a:p>
          <a:p>
            <a:pPr lvl="1"/>
            <a:endParaRPr lang="en-US" dirty="0"/>
          </a:p>
          <a:p>
            <a:pPr lvl="1"/>
            <a:endParaRPr lang="en-GB" dirty="0"/>
          </a:p>
        </p:txBody>
      </p:sp>
      <p:sp>
        <p:nvSpPr>
          <p:cNvPr id="3" name="Title 2">
            <a:extLst>
              <a:ext uri="{FF2B5EF4-FFF2-40B4-BE49-F238E27FC236}">
                <a16:creationId xmlns:a16="http://schemas.microsoft.com/office/drawing/2014/main" id="{0848854B-9DB7-574B-770A-892AAD621FB0}"/>
              </a:ext>
            </a:extLst>
          </p:cNvPr>
          <p:cNvSpPr>
            <a:spLocks noGrp="1"/>
          </p:cNvSpPr>
          <p:nvPr>
            <p:ph type="title"/>
          </p:nvPr>
        </p:nvSpPr>
        <p:spPr>
          <a:xfrm>
            <a:off x="457200" y="100048"/>
            <a:ext cx="8229600" cy="757490"/>
          </a:xfrm>
        </p:spPr>
        <p:txBody>
          <a:bodyPr/>
          <a:lstStyle/>
          <a:p>
            <a:r>
              <a:rPr lang="en-US" sz="4000" b="1" dirty="0"/>
              <a:t>Ground insulation schemes</a:t>
            </a:r>
            <a:endParaRPr lang="en-GB" sz="4000" b="1" dirty="0"/>
          </a:p>
        </p:txBody>
      </p:sp>
      <p:sp>
        <p:nvSpPr>
          <p:cNvPr id="4" name="Slide Number Placeholder 3">
            <a:extLst>
              <a:ext uri="{FF2B5EF4-FFF2-40B4-BE49-F238E27FC236}">
                <a16:creationId xmlns:a16="http://schemas.microsoft.com/office/drawing/2014/main" id="{C62613F9-6400-DB2F-0C04-8AEE1C11A9AE}"/>
              </a:ext>
            </a:extLst>
          </p:cNvPr>
          <p:cNvSpPr>
            <a:spLocks noGrp="1"/>
          </p:cNvSpPr>
          <p:nvPr>
            <p:ph type="sldNum" sz="quarter" idx="4"/>
          </p:nvPr>
        </p:nvSpPr>
        <p:spPr/>
        <p:txBody>
          <a:bodyPr/>
          <a:lstStyle/>
          <a:p>
            <a:fld id="{17918391-D411-FE40-AAD7-861AE5233E0E}" type="slidenum">
              <a:rPr lang="en-US" smtClean="0"/>
              <a:pPr/>
              <a:t>23</a:t>
            </a:fld>
            <a:endParaRPr lang="en-US"/>
          </a:p>
        </p:txBody>
      </p:sp>
      <p:sp>
        <p:nvSpPr>
          <p:cNvPr id="5" name="Date Placeholder 4">
            <a:extLst>
              <a:ext uri="{FF2B5EF4-FFF2-40B4-BE49-F238E27FC236}">
                <a16:creationId xmlns:a16="http://schemas.microsoft.com/office/drawing/2014/main" id="{538129B2-830A-E296-F110-BAD169FDE919}"/>
              </a:ext>
            </a:extLst>
          </p:cNvPr>
          <p:cNvSpPr>
            <a:spLocks noGrp="1"/>
          </p:cNvSpPr>
          <p:nvPr>
            <p:ph type="dt" sz="half" idx="2"/>
          </p:nvPr>
        </p:nvSpPr>
        <p:spPr/>
        <p:txBody>
          <a:bodyPr/>
          <a:lstStyle/>
          <a:p>
            <a:r>
              <a:rPr lang="en-US"/>
              <a:t>11st October 2024</a:t>
            </a:r>
            <a:endParaRPr lang="en-US" dirty="0"/>
          </a:p>
        </p:txBody>
      </p:sp>
      <p:sp>
        <p:nvSpPr>
          <p:cNvPr id="6" name="Footer Placeholder 5">
            <a:extLst>
              <a:ext uri="{FF2B5EF4-FFF2-40B4-BE49-F238E27FC236}">
                <a16:creationId xmlns:a16="http://schemas.microsoft.com/office/drawing/2014/main" id="{B5B1144B-63C8-3EF9-9F4F-6C34116D7643}"/>
              </a:ext>
            </a:extLst>
          </p:cNvPr>
          <p:cNvSpPr>
            <a:spLocks noGrp="1"/>
          </p:cNvSpPr>
          <p:nvPr>
            <p:ph type="ftr" sz="quarter" idx="3"/>
          </p:nvPr>
        </p:nvSpPr>
        <p:spPr/>
        <p:txBody>
          <a:bodyPr/>
          <a:lstStyle/>
          <a:p>
            <a:r>
              <a:rPr lang="en-US"/>
              <a:t>FalconD collaboration meeting        TE-MSC-SMT - AFoussat</a:t>
            </a:r>
            <a:endParaRPr lang="en-US" dirty="0"/>
          </a:p>
        </p:txBody>
      </p:sp>
      <p:sp>
        <p:nvSpPr>
          <p:cNvPr id="9" name="TextBox 8">
            <a:extLst>
              <a:ext uri="{FF2B5EF4-FFF2-40B4-BE49-F238E27FC236}">
                <a16:creationId xmlns:a16="http://schemas.microsoft.com/office/drawing/2014/main" id="{2D2E297B-23A6-D83C-A09D-437710B88683}"/>
              </a:ext>
            </a:extLst>
          </p:cNvPr>
          <p:cNvSpPr txBox="1"/>
          <p:nvPr/>
        </p:nvSpPr>
        <p:spPr>
          <a:xfrm>
            <a:off x="104795" y="5600097"/>
            <a:ext cx="3662124" cy="646331"/>
          </a:xfrm>
          <a:prstGeom prst="rect">
            <a:avLst/>
          </a:prstGeom>
          <a:noFill/>
        </p:spPr>
        <p:txBody>
          <a:bodyPr wrap="square" rtlCol="0">
            <a:spAutoFit/>
          </a:bodyPr>
          <a:lstStyle/>
          <a:p>
            <a:r>
              <a:rPr lang="en-US" dirty="0"/>
              <a:t>Attached LHC pole GI layer individual, load plates on collar side</a:t>
            </a:r>
            <a:endParaRPr lang="en-GB" dirty="0"/>
          </a:p>
        </p:txBody>
      </p:sp>
      <p:pic>
        <p:nvPicPr>
          <p:cNvPr id="11" name="Picture 10">
            <a:extLst>
              <a:ext uri="{FF2B5EF4-FFF2-40B4-BE49-F238E27FC236}">
                <a16:creationId xmlns:a16="http://schemas.microsoft.com/office/drawing/2014/main" id="{2D9BB6A7-BED2-850A-F8D9-8A04C10E9310}"/>
              </a:ext>
            </a:extLst>
          </p:cNvPr>
          <p:cNvPicPr>
            <a:picLocks noChangeAspect="1"/>
          </p:cNvPicPr>
          <p:nvPr/>
        </p:nvPicPr>
        <p:blipFill>
          <a:blip r:embed="rId3"/>
          <a:stretch>
            <a:fillRect/>
          </a:stretch>
        </p:blipFill>
        <p:spPr>
          <a:xfrm>
            <a:off x="5948302" y="2803038"/>
            <a:ext cx="2877973" cy="3069838"/>
          </a:xfrm>
          <a:prstGeom prst="rect">
            <a:avLst/>
          </a:prstGeom>
        </p:spPr>
      </p:pic>
      <p:sp>
        <p:nvSpPr>
          <p:cNvPr id="12" name="TextBox 11">
            <a:extLst>
              <a:ext uri="{FF2B5EF4-FFF2-40B4-BE49-F238E27FC236}">
                <a16:creationId xmlns:a16="http://schemas.microsoft.com/office/drawing/2014/main" id="{9DA54544-5633-6533-B836-8365ECBFACD5}"/>
              </a:ext>
            </a:extLst>
          </p:cNvPr>
          <p:cNvSpPr txBox="1"/>
          <p:nvPr/>
        </p:nvSpPr>
        <p:spPr>
          <a:xfrm>
            <a:off x="5377083" y="5872876"/>
            <a:ext cx="3826497" cy="369332"/>
          </a:xfrm>
          <a:prstGeom prst="rect">
            <a:avLst/>
          </a:prstGeom>
          <a:noFill/>
        </p:spPr>
        <p:txBody>
          <a:bodyPr wrap="none" rtlCol="0">
            <a:spAutoFit/>
          </a:bodyPr>
          <a:lstStyle/>
          <a:p>
            <a:r>
              <a:rPr lang="en-US" dirty="0"/>
              <a:t>QXF detachable pole GI layer individual</a:t>
            </a:r>
            <a:endParaRPr lang="en-GB" dirty="0"/>
          </a:p>
        </p:txBody>
      </p:sp>
      <p:pic>
        <p:nvPicPr>
          <p:cNvPr id="7" name="Picture 6">
            <a:extLst>
              <a:ext uri="{FF2B5EF4-FFF2-40B4-BE49-F238E27FC236}">
                <a16:creationId xmlns:a16="http://schemas.microsoft.com/office/drawing/2014/main" id="{0D7E0DDF-78A9-C54B-FE68-D1BA8CA3D112}"/>
              </a:ext>
            </a:extLst>
          </p:cNvPr>
          <p:cNvPicPr>
            <a:picLocks noChangeAspect="1"/>
          </p:cNvPicPr>
          <p:nvPr/>
        </p:nvPicPr>
        <p:blipFill rotWithShape="1">
          <a:blip r:embed="rId4"/>
          <a:srcRect l="1772" t="66640" r="79294" b="14403"/>
          <a:stretch/>
        </p:blipFill>
        <p:spPr>
          <a:xfrm>
            <a:off x="3198035" y="2934522"/>
            <a:ext cx="2750267" cy="1948107"/>
          </a:xfrm>
          <a:prstGeom prst="rect">
            <a:avLst/>
          </a:prstGeom>
        </p:spPr>
      </p:pic>
      <p:sp>
        <p:nvSpPr>
          <p:cNvPr id="13" name="TextBox 12">
            <a:extLst>
              <a:ext uri="{FF2B5EF4-FFF2-40B4-BE49-F238E27FC236}">
                <a16:creationId xmlns:a16="http://schemas.microsoft.com/office/drawing/2014/main" id="{2D121793-B47F-DF15-3D02-188A3A7FEDE2}"/>
              </a:ext>
            </a:extLst>
          </p:cNvPr>
          <p:cNvSpPr txBox="1"/>
          <p:nvPr/>
        </p:nvSpPr>
        <p:spPr>
          <a:xfrm>
            <a:off x="3599773" y="4882629"/>
            <a:ext cx="2447220" cy="923330"/>
          </a:xfrm>
          <a:prstGeom prst="rect">
            <a:avLst/>
          </a:prstGeom>
          <a:noFill/>
        </p:spPr>
        <p:txBody>
          <a:bodyPr wrap="square" rtlCol="0">
            <a:spAutoFit/>
          </a:bodyPr>
          <a:lstStyle/>
          <a:p>
            <a:r>
              <a:rPr lang="en-US" dirty="0"/>
              <a:t>Detachable 11T </a:t>
            </a:r>
            <a:r>
              <a:rPr lang="en-US" dirty="0" err="1"/>
              <a:t>pole,impregnated</a:t>
            </a:r>
            <a:r>
              <a:rPr lang="en-US" dirty="0"/>
              <a:t> load plates on coil side</a:t>
            </a:r>
            <a:endParaRPr lang="en-GB" dirty="0"/>
          </a:p>
        </p:txBody>
      </p:sp>
    </p:spTree>
    <p:extLst>
      <p:ext uri="{BB962C8B-B14F-4D97-AF65-F5344CB8AC3E}">
        <p14:creationId xmlns:p14="http://schemas.microsoft.com/office/powerpoint/2010/main" val="2561097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11401"/>
            <a:ext cx="7412854" cy="954452"/>
          </a:xfrm>
        </p:spPr>
        <p:txBody>
          <a:bodyPr>
            <a:noAutofit/>
          </a:bodyPr>
          <a:lstStyle/>
          <a:p>
            <a:r>
              <a:rPr lang="en-GB" sz="4000" b="1" dirty="0">
                <a:solidFill>
                  <a:srgbClr val="0055A0"/>
                </a:solidFill>
                <a:latin typeface="+mn-lt"/>
              </a:rPr>
              <a:t>Dipole quench heaters on PCBs integration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4881214" y="1740063"/>
            <a:ext cx="4871756" cy="3653818"/>
          </a:xfrm>
          <a:prstGeom prst="rect">
            <a:avLst/>
          </a:prstGeom>
        </p:spPr>
      </p:pic>
      <p:sp>
        <p:nvSpPr>
          <p:cNvPr id="3" name="Content Placeholder 2"/>
          <p:cNvSpPr>
            <a:spLocks noGrp="1"/>
          </p:cNvSpPr>
          <p:nvPr>
            <p:ph idx="1"/>
          </p:nvPr>
        </p:nvSpPr>
        <p:spPr>
          <a:xfrm>
            <a:off x="0" y="1407948"/>
            <a:ext cx="3546022" cy="4871757"/>
          </a:xfrm>
        </p:spPr>
        <p:txBody>
          <a:bodyPr>
            <a:normAutofit fontScale="92500" lnSpcReduction="10000"/>
          </a:bodyPr>
          <a:lstStyle/>
          <a:p>
            <a:r>
              <a:rPr lang="en-GB" sz="1650" b="1" dirty="0"/>
              <a:t>Although Falcon D short model do not require quench protection heaters, the design integration should consider it, at least as placeholder in drawing of impregnated coil or assembly aperture insulation drawing.</a:t>
            </a:r>
          </a:p>
          <a:p>
            <a:r>
              <a:rPr lang="en-GB" sz="1650" b="1" dirty="0"/>
              <a:t>- The question of instrumentation through impregnated trace to be decided.</a:t>
            </a:r>
          </a:p>
          <a:p>
            <a:r>
              <a:rPr lang="en-GB" sz="1650" b="1" dirty="0"/>
              <a:t>- Management of exit soldered connections in end saddles</a:t>
            </a:r>
          </a:p>
          <a:p>
            <a:r>
              <a:rPr lang="en-GB" sz="1650" b="1" dirty="0"/>
              <a:t> QH Information note:</a:t>
            </a:r>
          </a:p>
          <a:p>
            <a:r>
              <a:rPr lang="en-GB" sz="1650" b="1" dirty="0"/>
              <a:t>Flexible heater circuits are commonly encapsulated </a:t>
            </a:r>
            <a:r>
              <a:rPr lang="en-GB" sz="1650" dirty="0"/>
              <a:t>with a polyimide </a:t>
            </a:r>
            <a:r>
              <a:rPr lang="en-GB" sz="1650" dirty="0" err="1"/>
              <a:t>coverlay</a:t>
            </a:r>
            <a:r>
              <a:rPr lang="en-GB" sz="1650" dirty="0"/>
              <a:t> (</a:t>
            </a:r>
            <a:r>
              <a:rPr lang="en-GB" sz="1650" b="1" dirty="0"/>
              <a:t>like</a:t>
            </a:r>
            <a:r>
              <a:rPr lang="en-GB" sz="1650" dirty="0"/>
              <a:t> for instance the </a:t>
            </a:r>
            <a:r>
              <a:rPr lang="en-GB" sz="1650" b="1" dirty="0"/>
              <a:t>LHC quench heaters</a:t>
            </a:r>
            <a:r>
              <a:rPr lang="en-GB" sz="1650" dirty="0"/>
              <a:t>).</a:t>
            </a:r>
          </a:p>
          <a:p>
            <a:r>
              <a:rPr lang="en-GB" sz="1650" dirty="0"/>
              <a:t>In last 11 T dipole quench heaters, a </a:t>
            </a:r>
            <a:r>
              <a:rPr lang="en-GB" sz="1650" dirty="0" err="1"/>
              <a:t>coverlay</a:t>
            </a:r>
            <a:r>
              <a:rPr lang="en-GB" sz="1650" dirty="0"/>
              <a:t> (</a:t>
            </a:r>
            <a:r>
              <a:rPr lang="en-GB" sz="1650" dirty="0" err="1"/>
              <a:t>Krempel</a:t>
            </a:r>
            <a:r>
              <a:rPr lang="en-GB" sz="1650" dirty="0"/>
              <a:t> AKAFLEX KDF 0 50 25 - </a:t>
            </a:r>
            <a:r>
              <a:rPr lang="en-GB" sz="1650" b="1" dirty="0"/>
              <a:t>50 µm polyimide + 25 µm</a:t>
            </a:r>
            <a:r>
              <a:rPr lang="en-GB" sz="1650" dirty="0"/>
              <a:t>) glue is systematically applied at CERN PCB lab with a static laminator. </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7884" t="7569" r="13893"/>
          <a:stretch/>
        </p:blipFill>
        <p:spPr>
          <a:xfrm>
            <a:off x="3801292" y="1131093"/>
            <a:ext cx="2696818" cy="4871758"/>
          </a:xfrm>
          <a:prstGeom prst="rect">
            <a:avLst/>
          </a:prstGeom>
        </p:spPr>
      </p:pic>
      <p:sp>
        <p:nvSpPr>
          <p:cNvPr id="6" name="TextBox 5"/>
          <p:cNvSpPr txBox="1"/>
          <p:nvPr/>
        </p:nvSpPr>
        <p:spPr>
          <a:xfrm>
            <a:off x="3371850" y="5979623"/>
            <a:ext cx="3126260" cy="300082"/>
          </a:xfrm>
          <a:prstGeom prst="rect">
            <a:avLst/>
          </a:prstGeom>
          <a:noFill/>
        </p:spPr>
        <p:txBody>
          <a:bodyPr wrap="square" rtlCol="0">
            <a:spAutoFit/>
          </a:bodyPr>
          <a:lstStyle/>
          <a:p>
            <a:r>
              <a:rPr lang="en-GB" sz="1350" dirty="0"/>
              <a:t>11 T dipole heater without </a:t>
            </a:r>
            <a:r>
              <a:rPr lang="en-GB" sz="1350" dirty="0" err="1"/>
              <a:t>coverlay</a:t>
            </a:r>
            <a:endParaRPr lang="en-GB" sz="1350" dirty="0"/>
          </a:p>
        </p:txBody>
      </p:sp>
      <p:sp>
        <p:nvSpPr>
          <p:cNvPr id="7" name="TextBox 6"/>
          <p:cNvSpPr txBox="1"/>
          <p:nvPr/>
        </p:nvSpPr>
        <p:spPr>
          <a:xfrm>
            <a:off x="6442081" y="6002851"/>
            <a:ext cx="2647336" cy="300082"/>
          </a:xfrm>
          <a:prstGeom prst="rect">
            <a:avLst/>
          </a:prstGeom>
          <a:noFill/>
        </p:spPr>
        <p:txBody>
          <a:bodyPr wrap="square" rtlCol="0">
            <a:spAutoFit/>
          </a:bodyPr>
          <a:lstStyle/>
          <a:p>
            <a:r>
              <a:rPr lang="en-GB" sz="1350" dirty="0"/>
              <a:t>11 T dipole heater with </a:t>
            </a:r>
            <a:r>
              <a:rPr lang="en-GB" sz="1350" dirty="0" err="1"/>
              <a:t>coverlay</a:t>
            </a:r>
            <a:endParaRPr lang="en-GB" sz="1350" dirty="0"/>
          </a:p>
        </p:txBody>
      </p:sp>
      <p:sp>
        <p:nvSpPr>
          <p:cNvPr id="8" name="Date Placeholder 4">
            <a:extLst>
              <a:ext uri="{FF2B5EF4-FFF2-40B4-BE49-F238E27FC236}">
                <a16:creationId xmlns:a16="http://schemas.microsoft.com/office/drawing/2014/main" id="{D9D8B35A-630E-CA67-02AE-6418CCE74683}"/>
              </a:ext>
            </a:extLst>
          </p:cNvPr>
          <p:cNvSpPr txBox="1">
            <a:spLocks/>
          </p:cNvSpPr>
          <p:nvPr/>
        </p:nvSpPr>
        <p:spPr>
          <a:xfrm>
            <a:off x="3371850" y="6377885"/>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a:solidFill>
                  <a:schemeClr val="bg1"/>
                </a:solidFill>
              </a:rPr>
              <a:t>11st October 2024</a:t>
            </a:r>
            <a:endParaRPr lang="en-US" sz="1200" dirty="0">
              <a:solidFill>
                <a:schemeClr val="bg1"/>
              </a:solidFill>
            </a:endParaRPr>
          </a:p>
        </p:txBody>
      </p:sp>
      <p:sp>
        <p:nvSpPr>
          <p:cNvPr id="9" name="Footer Placeholder 5">
            <a:extLst>
              <a:ext uri="{FF2B5EF4-FFF2-40B4-BE49-F238E27FC236}">
                <a16:creationId xmlns:a16="http://schemas.microsoft.com/office/drawing/2014/main" id="{59FDC5C9-63C5-D857-C3EB-585B7FC0C1E8}"/>
              </a:ext>
            </a:extLst>
          </p:cNvPr>
          <p:cNvSpPr txBox="1">
            <a:spLocks/>
          </p:cNvSpPr>
          <p:nvPr/>
        </p:nvSpPr>
        <p:spPr>
          <a:xfrm>
            <a:off x="5035565" y="6410272"/>
            <a:ext cx="4659295" cy="31755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a:solidFill>
                  <a:schemeClr val="bg1"/>
                </a:solidFill>
              </a:rPr>
              <a:t>FalconD collaboration meeting        TE-MSC-SMT - AFoussat</a:t>
            </a:r>
            <a:endParaRPr lang="en-US" sz="1200" dirty="0">
              <a:solidFill>
                <a:schemeClr val="bg1"/>
              </a:solidFill>
            </a:endParaRPr>
          </a:p>
        </p:txBody>
      </p:sp>
    </p:spTree>
    <p:extLst>
      <p:ext uri="{BB962C8B-B14F-4D97-AF65-F5344CB8AC3E}">
        <p14:creationId xmlns:p14="http://schemas.microsoft.com/office/powerpoint/2010/main" val="29215488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A0C34A-14F6-97CA-1B6B-BD902C9482AC}"/>
              </a:ext>
            </a:extLst>
          </p:cNvPr>
          <p:cNvSpPr>
            <a:spLocks noGrp="1"/>
          </p:cNvSpPr>
          <p:nvPr>
            <p:ph idx="1"/>
          </p:nvPr>
        </p:nvSpPr>
        <p:spPr>
          <a:xfrm>
            <a:off x="459946" y="1145291"/>
            <a:ext cx="8226854" cy="4567418"/>
          </a:xfrm>
        </p:spPr>
        <p:txBody>
          <a:bodyPr/>
          <a:lstStyle/>
          <a:p>
            <a:r>
              <a:rPr lang="en-US" dirty="0"/>
              <a:t>Update schedule of CERN WP3.1 </a:t>
            </a:r>
            <a:r>
              <a:rPr lang="en-US" b="1" dirty="0"/>
              <a:t>FALCOND-C subtasks on coils and dipole models production</a:t>
            </a:r>
            <a:endParaRPr lang="en-GB" b="1" dirty="0"/>
          </a:p>
        </p:txBody>
      </p:sp>
      <p:sp>
        <p:nvSpPr>
          <p:cNvPr id="3" name="Title 2">
            <a:extLst>
              <a:ext uri="{FF2B5EF4-FFF2-40B4-BE49-F238E27FC236}">
                <a16:creationId xmlns:a16="http://schemas.microsoft.com/office/drawing/2014/main" id="{DC327E42-089C-DF4F-169F-529091AC3353}"/>
              </a:ext>
            </a:extLst>
          </p:cNvPr>
          <p:cNvSpPr>
            <a:spLocks noGrp="1"/>
          </p:cNvSpPr>
          <p:nvPr>
            <p:ph type="title"/>
          </p:nvPr>
        </p:nvSpPr>
        <p:spPr>
          <a:xfrm>
            <a:off x="457200" y="163409"/>
            <a:ext cx="8229600" cy="903441"/>
          </a:xfrm>
        </p:spPr>
        <p:txBody>
          <a:bodyPr>
            <a:normAutofit/>
          </a:bodyPr>
          <a:lstStyle/>
          <a:p>
            <a:r>
              <a:rPr lang="en-US" sz="4400" b="1" dirty="0"/>
              <a:t>Overview schedule</a:t>
            </a:r>
            <a:endParaRPr lang="en-GB" sz="4400" b="1" dirty="0"/>
          </a:p>
        </p:txBody>
      </p:sp>
      <p:sp>
        <p:nvSpPr>
          <p:cNvPr id="5" name="Slide Number Placeholder 4">
            <a:extLst>
              <a:ext uri="{FF2B5EF4-FFF2-40B4-BE49-F238E27FC236}">
                <a16:creationId xmlns:a16="http://schemas.microsoft.com/office/drawing/2014/main" id="{505EE935-7FF3-1134-78E2-BB811D482718}"/>
              </a:ext>
            </a:extLst>
          </p:cNvPr>
          <p:cNvSpPr>
            <a:spLocks noGrp="1"/>
          </p:cNvSpPr>
          <p:nvPr>
            <p:ph type="sldNum" sz="quarter" idx="4"/>
          </p:nvPr>
        </p:nvSpPr>
        <p:spPr/>
        <p:txBody>
          <a:bodyPr/>
          <a:lstStyle/>
          <a:p>
            <a:fld id="{17918391-D411-FE40-AAD7-861AE5233E0E}" type="slidenum">
              <a:rPr lang="en-US" smtClean="0"/>
              <a:pPr/>
              <a:t>25</a:t>
            </a:fld>
            <a:endParaRPr lang="en-US"/>
          </a:p>
        </p:txBody>
      </p:sp>
      <p:pic>
        <p:nvPicPr>
          <p:cNvPr id="13" name="Picture 12">
            <a:extLst>
              <a:ext uri="{FF2B5EF4-FFF2-40B4-BE49-F238E27FC236}">
                <a16:creationId xmlns:a16="http://schemas.microsoft.com/office/drawing/2014/main" id="{07109334-66CC-5015-0D9A-E71A2EC264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46" y="2205614"/>
            <a:ext cx="9144000" cy="2848563"/>
          </a:xfrm>
          <a:prstGeom prst="rect">
            <a:avLst/>
          </a:prstGeom>
        </p:spPr>
      </p:pic>
      <p:sp>
        <p:nvSpPr>
          <p:cNvPr id="6" name="Date Placeholder 4">
            <a:extLst>
              <a:ext uri="{FF2B5EF4-FFF2-40B4-BE49-F238E27FC236}">
                <a16:creationId xmlns:a16="http://schemas.microsoft.com/office/drawing/2014/main" id="{58790A87-2B83-1E57-85B0-839BF266A79D}"/>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7" name="Footer Placeholder 5">
            <a:extLst>
              <a:ext uri="{FF2B5EF4-FFF2-40B4-BE49-F238E27FC236}">
                <a16:creationId xmlns:a16="http://schemas.microsoft.com/office/drawing/2014/main" id="{7758FCAB-F2FC-09BF-101F-16333133499C}"/>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4309313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85E317-4703-DCFC-CC6F-F72C51D40A48}"/>
              </a:ext>
            </a:extLst>
          </p:cNvPr>
          <p:cNvSpPr>
            <a:spLocks noGrp="1"/>
          </p:cNvSpPr>
          <p:nvPr>
            <p:ph type="title"/>
          </p:nvPr>
        </p:nvSpPr>
        <p:spPr/>
        <p:txBody>
          <a:bodyPr>
            <a:normAutofit/>
          </a:bodyPr>
          <a:lstStyle/>
          <a:p>
            <a:r>
              <a:rPr lang="en-US" sz="4400" b="1" dirty="0"/>
              <a:t>WP3.1 cable production need</a:t>
            </a:r>
            <a:endParaRPr lang="en-GB" sz="4400" b="1" dirty="0"/>
          </a:p>
        </p:txBody>
      </p:sp>
      <p:sp>
        <p:nvSpPr>
          <p:cNvPr id="5" name="Slide Number Placeholder 4">
            <a:extLst>
              <a:ext uri="{FF2B5EF4-FFF2-40B4-BE49-F238E27FC236}">
                <a16:creationId xmlns:a16="http://schemas.microsoft.com/office/drawing/2014/main" id="{6096FA5A-9DD4-C1EF-6BFE-87E08A10880E}"/>
              </a:ext>
            </a:extLst>
          </p:cNvPr>
          <p:cNvSpPr>
            <a:spLocks noGrp="1"/>
          </p:cNvSpPr>
          <p:nvPr>
            <p:ph type="sldNum" sz="quarter" idx="4"/>
          </p:nvPr>
        </p:nvSpPr>
        <p:spPr/>
        <p:txBody>
          <a:bodyPr/>
          <a:lstStyle/>
          <a:p>
            <a:fld id="{17918391-D411-FE40-AAD7-861AE5233E0E}" type="slidenum">
              <a:rPr lang="en-US" smtClean="0"/>
              <a:pPr/>
              <a:t>26</a:t>
            </a:fld>
            <a:endParaRPr lang="en-US"/>
          </a:p>
        </p:txBody>
      </p:sp>
      <p:sp>
        <p:nvSpPr>
          <p:cNvPr id="4" name="TextBox 3">
            <a:extLst>
              <a:ext uri="{FF2B5EF4-FFF2-40B4-BE49-F238E27FC236}">
                <a16:creationId xmlns:a16="http://schemas.microsoft.com/office/drawing/2014/main" id="{7BBC8926-6594-7BB5-EA17-BCD03F323DC6}"/>
              </a:ext>
            </a:extLst>
          </p:cNvPr>
          <p:cNvSpPr txBox="1"/>
          <p:nvPr/>
        </p:nvSpPr>
        <p:spPr>
          <a:xfrm>
            <a:off x="-520651" y="4966769"/>
            <a:ext cx="9443270" cy="707886"/>
          </a:xfrm>
          <a:prstGeom prst="rect">
            <a:avLst/>
          </a:prstGeom>
          <a:noFill/>
        </p:spPr>
        <p:txBody>
          <a:bodyPr wrap="square">
            <a:spAutoFit/>
          </a:bodyPr>
          <a:lstStyle/>
          <a:p>
            <a:pPr lvl="2">
              <a:defRPr/>
            </a:pPr>
            <a:r>
              <a:rPr lang="en-US" sz="2000" dirty="0">
                <a:solidFill>
                  <a:schemeClr val="accent5">
                    <a:lumMod val="75000"/>
                  </a:schemeClr>
                </a:solidFill>
              </a:rPr>
              <a:t>Note:  Start of first dummy coil WP3.2 winding at ASG on FALCON D-I from Oct.24</a:t>
            </a:r>
          </a:p>
        </p:txBody>
      </p:sp>
      <p:graphicFrame>
        <p:nvGraphicFramePr>
          <p:cNvPr id="7" name="Content Placeholder 6">
            <a:extLst>
              <a:ext uri="{FF2B5EF4-FFF2-40B4-BE49-F238E27FC236}">
                <a16:creationId xmlns:a16="http://schemas.microsoft.com/office/drawing/2014/main" id="{CB11B298-F1EE-756F-9A3E-BA7D1B76C3CD}"/>
              </a:ext>
            </a:extLst>
          </p:cNvPr>
          <p:cNvGraphicFramePr>
            <a:graphicFrameLocks noGrp="1"/>
          </p:cNvGraphicFramePr>
          <p:nvPr>
            <p:ph idx="1"/>
            <p:extLst>
              <p:ext uri="{D42A27DB-BD31-4B8C-83A1-F6EECF244321}">
                <p14:modId xmlns:p14="http://schemas.microsoft.com/office/powerpoint/2010/main" val="3127138021"/>
              </p:ext>
            </p:extLst>
          </p:nvPr>
        </p:nvGraphicFramePr>
        <p:xfrm>
          <a:off x="600363" y="1183345"/>
          <a:ext cx="7201242" cy="3320916"/>
        </p:xfrm>
        <a:graphic>
          <a:graphicData uri="http://schemas.openxmlformats.org/drawingml/2006/table">
            <a:tbl>
              <a:tblPr/>
              <a:tblGrid>
                <a:gridCol w="2096296">
                  <a:extLst>
                    <a:ext uri="{9D8B030D-6E8A-4147-A177-3AD203B41FA5}">
                      <a16:colId xmlns:a16="http://schemas.microsoft.com/office/drawing/2014/main" val="1468675443"/>
                    </a:ext>
                  </a:extLst>
                </a:gridCol>
                <a:gridCol w="814523">
                  <a:extLst>
                    <a:ext uri="{9D8B030D-6E8A-4147-A177-3AD203B41FA5}">
                      <a16:colId xmlns:a16="http://schemas.microsoft.com/office/drawing/2014/main" val="1890127934"/>
                    </a:ext>
                  </a:extLst>
                </a:gridCol>
                <a:gridCol w="2137007">
                  <a:extLst>
                    <a:ext uri="{9D8B030D-6E8A-4147-A177-3AD203B41FA5}">
                      <a16:colId xmlns:a16="http://schemas.microsoft.com/office/drawing/2014/main" val="9566974"/>
                    </a:ext>
                  </a:extLst>
                </a:gridCol>
                <a:gridCol w="2153416">
                  <a:extLst>
                    <a:ext uri="{9D8B030D-6E8A-4147-A177-3AD203B41FA5}">
                      <a16:colId xmlns:a16="http://schemas.microsoft.com/office/drawing/2014/main" val="4009821627"/>
                    </a:ext>
                  </a:extLst>
                </a:gridCol>
              </a:tblGrid>
              <a:tr h="511259">
                <a:tc>
                  <a:txBody>
                    <a:bodyPr/>
                    <a:lstStyle/>
                    <a:p>
                      <a:pPr algn="l" fontAlgn="b">
                        <a:spcBef>
                          <a:spcPts val="0"/>
                        </a:spcBef>
                        <a:spcAft>
                          <a:spcPts val="0"/>
                        </a:spcAft>
                      </a:pPr>
                      <a:endParaRPr lang="en-GB" sz="3600" b="0" i="0" u="none" strike="noStrike">
                        <a:effectLst/>
                        <a:latin typeface="Arial" panose="020B0604020202020204" pitchFamily="34" charset="0"/>
                      </a:endParaRPr>
                    </a:p>
                  </a:txBody>
                  <a:tcPr marL="12762" marR="12762" marT="12762" marB="0" anchor="b">
                    <a:lnL>
                      <a:noFill/>
                    </a:lnL>
                    <a:lnR>
                      <a:noFill/>
                    </a:lnR>
                    <a:lnT>
                      <a:noFill/>
                    </a:lnT>
                    <a:lnB>
                      <a:noFill/>
                    </a:lnB>
                    <a:noFill/>
                  </a:tcPr>
                </a:tc>
                <a:tc>
                  <a:txBody>
                    <a:bodyPr/>
                    <a:lstStyle/>
                    <a:p>
                      <a:pPr algn="l" fontAlgn="b">
                        <a:spcBef>
                          <a:spcPts val="0"/>
                        </a:spcBef>
                        <a:spcAft>
                          <a:spcPts val="0"/>
                        </a:spcAft>
                      </a:pPr>
                      <a:endParaRPr lang="en-GB" sz="3600" b="0" i="0" u="none" strike="noStrike">
                        <a:effectLst/>
                        <a:latin typeface="Arial" panose="020B0604020202020204" pitchFamily="34" charset="0"/>
                      </a:endParaRPr>
                    </a:p>
                  </a:txBody>
                  <a:tcPr marL="12762" marR="12762" marT="12762" marB="0" anchor="b">
                    <a:lnL>
                      <a:noFill/>
                    </a:lnL>
                    <a:lnR>
                      <a:noFill/>
                    </a:lnR>
                    <a:lnT>
                      <a:noFill/>
                    </a:lnT>
                    <a:lnB>
                      <a:noFill/>
                    </a:lnB>
                    <a:noFill/>
                  </a:tcPr>
                </a:tc>
                <a:tc gridSpan="2">
                  <a:txBody>
                    <a:bodyPr/>
                    <a:lstStyle/>
                    <a:p>
                      <a:pPr algn="l" fontAlgn="b">
                        <a:spcBef>
                          <a:spcPts val="0"/>
                        </a:spcBef>
                        <a:spcAft>
                          <a:spcPts val="0"/>
                        </a:spcAft>
                      </a:pPr>
                      <a:r>
                        <a:rPr lang="en-GB" sz="2200" b="1" i="0" u="none" strike="noStrike" dirty="0">
                          <a:solidFill>
                            <a:srgbClr val="0070C0"/>
                          </a:solidFill>
                          <a:effectLst/>
                          <a:latin typeface="Calibri" panose="020F0502020204030204" pitchFamily="34" charset="0"/>
                        </a:rPr>
                        <a:t>Delivery dates </a:t>
                      </a:r>
                      <a:endParaRPr lang="en-GB" sz="3600" b="0" i="0" u="none" strike="noStrike" dirty="0">
                        <a:effectLst/>
                        <a:latin typeface="Arial" panose="020B0604020202020204" pitchFamily="34" charset="0"/>
                      </a:endParaRPr>
                    </a:p>
                  </a:txBody>
                  <a:tcPr marL="183768" marR="183768" marT="91884" marB="91884">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1917336974"/>
                  </a:ext>
                </a:extLst>
              </a:tr>
              <a:tr h="654006">
                <a:tc>
                  <a:txBody>
                    <a:bodyPr/>
                    <a:lstStyle/>
                    <a:p>
                      <a:pPr algn="l" fontAlgn="t">
                        <a:spcBef>
                          <a:spcPts val="0"/>
                        </a:spcBef>
                        <a:spcAft>
                          <a:spcPts val="0"/>
                        </a:spcAft>
                      </a:pPr>
                      <a:endParaRPr lang="en-GB" sz="3600" b="0" i="0" u="none" strike="noStrike">
                        <a:effectLst/>
                        <a:latin typeface="Arial" panose="020B0604020202020204" pitchFamily="34" charset="0"/>
                      </a:endParaRPr>
                    </a:p>
                  </a:txBody>
                  <a:tcPr marL="12762" marR="12762" marT="12762" marB="0">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endParaRPr lang="en-GB" sz="3600" b="0" i="0" u="none" strike="noStrike" dirty="0">
                        <a:effectLst/>
                        <a:latin typeface="Arial" panose="020B0604020202020204" pitchFamily="34" charset="0"/>
                      </a:endParaRPr>
                    </a:p>
                  </a:txBody>
                  <a:tcPr marL="12762" marR="12762" marT="1276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l" fontAlgn="b">
                        <a:spcBef>
                          <a:spcPts val="0"/>
                        </a:spcBef>
                        <a:spcAft>
                          <a:spcPts val="0"/>
                        </a:spcAft>
                      </a:pPr>
                      <a:r>
                        <a:rPr lang="en-GB" sz="2200" b="0" i="0" u="none" strike="noStrike" dirty="0">
                          <a:solidFill>
                            <a:srgbClr val="000000"/>
                          </a:solidFill>
                          <a:effectLst/>
                          <a:latin typeface="Calibri" panose="020F0502020204030204" pitchFamily="34" charset="0"/>
                        </a:rPr>
                        <a:t>Bare conductor </a:t>
                      </a:r>
                      <a:r>
                        <a:rPr lang="en-GB" sz="2200" b="1" i="0" u="sng" strike="noStrike" dirty="0">
                          <a:solidFill>
                            <a:srgbClr val="000000"/>
                          </a:solidFill>
                          <a:effectLst/>
                          <a:latin typeface="Calibri" panose="020F0502020204030204" pitchFamily="34" charset="0"/>
                        </a:rPr>
                        <a:t>for insulation</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spcBef>
                          <a:spcPts val="0"/>
                        </a:spcBef>
                        <a:spcAft>
                          <a:spcPts val="0"/>
                        </a:spcAft>
                      </a:pPr>
                      <a:r>
                        <a:rPr lang="en-GB" sz="2200" b="0" i="0" u="none" strike="noStrike" dirty="0">
                          <a:solidFill>
                            <a:srgbClr val="000000"/>
                          </a:solidFill>
                          <a:effectLst/>
                          <a:latin typeface="Calibri" panose="020F0502020204030204" pitchFamily="34" charset="0"/>
                        </a:rPr>
                        <a:t>Insulated cable </a:t>
                      </a:r>
                      <a:r>
                        <a:rPr lang="en-GB" sz="2200" b="1" i="0" u="none" strike="noStrike" dirty="0">
                          <a:solidFill>
                            <a:srgbClr val="000000"/>
                          </a:solidFill>
                          <a:effectLst/>
                          <a:latin typeface="Calibri" panose="020F0502020204030204" pitchFamily="34" charset="0"/>
                        </a:rPr>
                        <a:t>to CERN</a:t>
                      </a:r>
                      <a:endParaRPr lang="en-GB" sz="3600" b="0" i="0" u="none" strike="noStrike" dirty="0">
                        <a:effectLst/>
                        <a:latin typeface="Arial" panose="020B0604020202020204" pitchFamily="34" charset="0"/>
                      </a:endParaRPr>
                    </a:p>
                  </a:txBody>
                  <a:tcPr marL="12762" marR="12762" marT="1276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9690613"/>
                  </a:ext>
                </a:extLst>
              </a:tr>
              <a:tr h="511259">
                <a:tc gridSpan="2">
                  <a:txBody>
                    <a:bodyPr/>
                    <a:lstStyle/>
                    <a:p>
                      <a:pPr algn="ctr" fontAlgn="b">
                        <a:spcBef>
                          <a:spcPts val="0"/>
                        </a:spcBef>
                        <a:spcAft>
                          <a:spcPts val="0"/>
                        </a:spcAft>
                      </a:pPr>
                      <a:r>
                        <a:rPr lang="en-GB" sz="2200" b="0" i="0" u="none" strike="noStrike" dirty="0">
                          <a:solidFill>
                            <a:srgbClr val="FF0000"/>
                          </a:solidFill>
                          <a:effectLst/>
                          <a:latin typeface="Calibri" panose="020F0502020204030204" pitchFamily="34" charset="0"/>
                        </a:rPr>
                        <a:t>1 Dummy Cu cable </a:t>
                      </a:r>
                      <a:endParaRPr lang="en-GB" sz="3600" b="0" i="0" u="none" strike="noStrike" dirty="0">
                        <a:effectLst/>
                        <a:latin typeface="Arial" panose="020B0604020202020204" pitchFamily="34" charset="0"/>
                      </a:endParaRPr>
                    </a:p>
                  </a:txBody>
                  <a:tcPr marL="183768" marR="183768" marT="91884" marB="9188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spcBef>
                          <a:spcPts val="0"/>
                        </a:spcBef>
                        <a:spcAft>
                          <a:spcPts val="0"/>
                        </a:spcAft>
                      </a:pPr>
                      <a:r>
                        <a:rPr lang="en-GB" sz="2200" b="0" i="0" u="none" strike="noStrike">
                          <a:solidFill>
                            <a:srgbClr val="00B050"/>
                          </a:solidFill>
                          <a:effectLst/>
                          <a:latin typeface="Calibri" panose="020F0502020204030204" pitchFamily="34" charset="0"/>
                        </a:rPr>
                        <a:t>March 2025</a:t>
                      </a:r>
                      <a:endParaRPr lang="en-GB" sz="3600" b="0" i="0" u="none" strike="noStrike">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spcBef>
                          <a:spcPts val="0"/>
                        </a:spcBef>
                        <a:spcAft>
                          <a:spcPts val="0"/>
                        </a:spcAft>
                      </a:pPr>
                      <a:r>
                        <a:rPr lang="en-GB" sz="2200" b="0" i="0" u="none" strike="noStrike">
                          <a:solidFill>
                            <a:srgbClr val="00B050"/>
                          </a:solidFill>
                          <a:effectLst/>
                          <a:latin typeface="Calibri" panose="020F0502020204030204" pitchFamily="34" charset="0"/>
                        </a:rPr>
                        <a:t>May 2025</a:t>
                      </a:r>
                      <a:endParaRPr lang="en-GB" sz="3600" b="0" i="0" u="none" strike="noStrike">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5694139"/>
                  </a:ext>
                </a:extLst>
              </a:tr>
              <a:tr h="511259">
                <a:tc gridSpan="2">
                  <a:txBody>
                    <a:bodyPr/>
                    <a:lstStyle/>
                    <a:p>
                      <a:pPr algn="ctr" fontAlgn="b">
                        <a:spcBef>
                          <a:spcPts val="0"/>
                        </a:spcBef>
                        <a:spcAft>
                          <a:spcPts val="0"/>
                        </a:spcAft>
                      </a:pPr>
                      <a:r>
                        <a:rPr lang="en-GB" sz="2200" b="0" i="0" u="none" strike="noStrike" dirty="0">
                          <a:solidFill>
                            <a:srgbClr val="FF0000"/>
                          </a:solidFill>
                          <a:effectLst/>
                          <a:latin typeface="Calibri" panose="020F0502020204030204" pitchFamily="34" charset="0"/>
                        </a:rPr>
                        <a:t>2 units ( practise)</a:t>
                      </a:r>
                      <a:endParaRPr lang="en-GB" sz="3600" b="0" i="0" u="none" strike="noStrike" dirty="0">
                        <a:effectLst/>
                        <a:latin typeface="Arial" panose="020B0604020202020204" pitchFamily="34" charset="0"/>
                      </a:endParaRPr>
                    </a:p>
                  </a:txBody>
                  <a:tcPr marL="183768" marR="183768" marT="91884" marB="9188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Sept-25</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Oct-25</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90254092"/>
                  </a:ext>
                </a:extLst>
              </a:tr>
              <a:tr h="511259">
                <a:tc gridSpan="2">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3 units</a:t>
                      </a:r>
                      <a:endParaRPr lang="en-GB" sz="3600" b="0" i="0" u="none" strike="noStrike" dirty="0">
                        <a:effectLst/>
                        <a:latin typeface="Arial" panose="020B0604020202020204" pitchFamily="34" charset="0"/>
                      </a:endParaRPr>
                    </a:p>
                  </a:txBody>
                  <a:tcPr marL="183768" marR="183768" marT="91884" marB="9188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Janv-26</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Mars-26</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98838894"/>
                  </a:ext>
                </a:extLst>
              </a:tr>
              <a:tr h="511259">
                <a:tc gridSpan="2">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2 units </a:t>
                      </a:r>
                      <a:endParaRPr lang="en-GB" sz="3600" b="0" i="0" u="none" strike="noStrike" dirty="0">
                        <a:effectLst/>
                        <a:latin typeface="Arial" panose="020B0604020202020204" pitchFamily="34" charset="0"/>
                      </a:endParaRPr>
                    </a:p>
                  </a:txBody>
                  <a:tcPr marL="183768" marR="183768" marT="91884" marB="9188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Jun 2026</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spcBef>
                          <a:spcPts val="0"/>
                        </a:spcBef>
                        <a:spcAft>
                          <a:spcPts val="0"/>
                        </a:spcAft>
                      </a:pPr>
                      <a:r>
                        <a:rPr lang="en-GB" sz="2200" b="0" i="0" u="none" strike="noStrike" dirty="0">
                          <a:solidFill>
                            <a:srgbClr val="000000"/>
                          </a:solidFill>
                          <a:effectLst/>
                          <a:latin typeface="Calibri" panose="020F0502020204030204" pitchFamily="34" charset="0"/>
                        </a:rPr>
                        <a:t>Sept-26</a:t>
                      </a:r>
                      <a:endParaRPr lang="en-GB" sz="3600" b="0" i="0" u="none" strike="noStrike" dirty="0">
                        <a:effectLst/>
                        <a:latin typeface="Arial" panose="020B0604020202020204" pitchFamily="34" charset="0"/>
                      </a:endParaRPr>
                    </a:p>
                  </a:txBody>
                  <a:tcPr marL="12762" marR="12762" marT="1276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6654952"/>
                  </a:ext>
                </a:extLst>
              </a:tr>
            </a:tbl>
          </a:graphicData>
        </a:graphic>
      </p:graphicFrame>
      <p:sp>
        <p:nvSpPr>
          <p:cNvPr id="6" name="Date Placeholder 4">
            <a:extLst>
              <a:ext uri="{FF2B5EF4-FFF2-40B4-BE49-F238E27FC236}">
                <a16:creationId xmlns:a16="http://schemas.microsoft.com/office/drawing/2014/main" id="{69BEAC64-D5CE-3F2B-533C-796EBDD92ACE}"/>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9" name="Footer Placeholder 5">
            <a:extLst>
              <a:ext uri="{FF2B5EF4-FFF2-40B4-BE49-F238E27FC236}">
                <a16:creationId xmlns:a16="http://schemas.microsoft.com/office/drawing/2014/main" id="{0B70CEF5-BA1F-19DE-814F-8E578DCF2B82}"/>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175653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85E317-4703-DCFC-CC6F-F72C51D40A48}"/>
              </a:ext>
            </a:extLst>
          </p:cNvPr>
          <p:cNvSpPr>
            <a:spLocks noGrp="1"/>
          </p:cNvSpPr>
          <p:nvPr>
            <p:ph type="title"/>
          </p:nvPr>
        </p:nvSpPr>
        <p:spPr/>
        <p:txBody>
          <a:bodyPr>
            <a:normAutofit/>
          </a:bodyPr>
          <a:lstStyle/>
          <a:p>
            <a:r>
              <a:rPr lang="en-US" sz="4400" b="1" dirty="0"/>
              <a:t>WP3.1 CERN coils production schedule</a:t>
            </a:r>
            <a:endParaRPr lang="en-GB" sz="4400" b="1" dirty="0"/>
          </a:p>
        </p:txBody>
      </p:sp>
      <p:sp>
        <p:nvSpPr>
          <p:cNvPr id="5" name="Slide Number Placeholder 4">
            <a:extLst>
              <a:ext uri="{FF2B5EF4-FFF2-40B4-BE49-F238E27FC236}">
                <a16:creationId xmlns:a16="http://schemas.microsoft.com/office/drawing/2014/main" id="{6096FA5A-9DD4-C1EF-6BFE-87E08A10880E}"/>
              </a:ext>
            </a:extLst>
          </p:cNvPr>
          <p:cNvSpPr>
            <a:spLocks noGrp="1"/>
          </p:cNvSpPr>
          <p:nvPr>
            <p:ph type="sldNum" sz="quarter" idx="4"/>
          </p:nvPr>
        </p:nvSpPr>
        <p:spPr/>
        <p:txBody>
          <a:bodyPr/>
          <a:lstStyle/>
          <a:p>
            <a:fld id="{17918391-D411-FE40-AAD7-861AE5233E0E}" type="slidenum">
              <a:rPr lang="en-US" smtClean="0"/>
              <a:pPr/>
              <a:t>27</a:t>
            </a:fld>
            <a:endParaRPr lang="en-US"/>
          </a:p>
        </p:txBody>
      </p:sp>
      <p:graphicFrame>
        <p:nvGraphicFramePr>
          <p:cNvPr id="6" name="Table 5">
            <a:extLst>
              <a:ext uri="{FF2B5EF4-FFF2-40B4-BE49-F238E27FC236}">
                <a16:creationId xmlns:a16="http://schemas.microsoft.com/office/drawing/2014/main" id="{14E741C7-0458-EEF8-9F43-2679E3969BE0}"/>
              </a:ext>
            </a:extLst>
          </p:cNvPr>
          <p:cNvGraphicFramePr>
            <a:graphicFrameLocks noGrp="1"/>
          </p:cNvGraphicFramePr>
          <p:nvPr>
            <p:extLst>
              <p:ext uri="{D42A27DB-BD31-4B8C-83A1-F6EECF244321}">
                <p14:modId xmlns:p14="http://schemas.microsoft.com/office/powerpoint/2010/main" val="3195315413"/>
              </p:ext>
            </p:extLst>
          </p:nvPr>
        </p:nvGraphicFramePr>
        <p:xfrm>
          <a:off x="657764" y="1746648"/>
          <a:ext cx="7514549" cy="3566160"/>
        </p:xfrm>
        <a:graphic>
          <a:graphicData uri="http://schemas.openxmlformats.org/drawingml/2006/table">
            <a:tbl>
              <a:tblPr firstRow="1" bandRow="1">
                <a:tableStyleId>{3B4B98B0-60AC-42C2-AFA5-B58CD77FA1E5}</a:tableStyleId>
              </a:tblPr>
              <a:tblGrid>
                <a:gridCol w="4725719">
                  <a:extLst>
                    <a:ext uri="{9D8B030D-6E8A-4147-A177-3AD203B41FA5}">
                      <a16:colId xmlns:a16="http://schemas.microsoft.com/office/drawing/2014/main" val="2458115218"/>
                    </a:ext>
                  </a:extLst>
                </a:gridCol>
                <a:gridCol w="2788830">
                  <a:extLst>
                    <a:ext uri="{9D8B030D-6E8A-4147-A177-3AD203B41FA5}">
                      <a16:colId xmlns:a16="http://schemas.microsoft.com/office/drawing/2014/main" val="2916166193"/>
                    </a:ext>
                  </a:extLst>
                </a:gridCol>
              </a:tblGrid>
              <a:tr h="3194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02060"/>
                          </a:solidFill>
                        </a:rPr>
                        <a:t>Start of production equipment procurement</a:t>
                      </a:r>
                    </a:p>
                  </a:txBody>
                  <a:tcPr/>
                </a:tc>
                <a:tc>
                  <a:txBody>
                    <a:bodyPr/>
                    <a:lstStyle/>
                    <a:p>
                      <a:pPr algn="l"/>
                      <a:r>
                        <a:rPr lang="en-US" sz="2400" dirty="0">
                          <a:solidFill>
                            <a:srgbClr val="002060"/>
                          </a:solidFill>
                        </a:rPr>
                        <a:t>Nov’ 2024 – June 25</a:t>
                      </a:r>
                      <a:endParaRPr lang="en-GB" sz="2400" dirty="0">
                        <a:solidFill>
                          <a:srgbClr val="002060"/>
                        </a:solidFill>
                      </a:endParaRPr>
                    </a:p>
                  </a:txBody>
                  <a:tcPr/>
                </a:tc>
                <a:extLst>
                  <a:ext uri="{0D108BD9-81ED-4DB2-BD59-A6C34878D82A}">
                    <a16:rowId xmlns:a16="http://schemas.microsoft.com/office/drawing/2014/main" val="1574319423"/>
                  </a:ext>
                </a:extLst>
              </a:tr>
              <a:tr h="31948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a:solidFill>
                            <a:srgbClr val="002060"/>
                          </a:solidFill>
                        </a:rPr>
                        <a:t>Dummy winding trial tests</a:t>
                      </a:r>
                    </a:p>
                  </a:txBody>
                  <a:tcPr/>
                </a:tc>
                <a:tc>
                  <a:txBody>
                    <a:bodyPr/>
                    <a:lstStyle/>
                    <a:p>
                      <a:r>
                        <a:rPr lang="en-US" sz="2400" dirty="0">
                          <a:solidFill>
                            <a:srgbClr val="002060"/>
                          </a:solidFill>
                        </a:rPr>
                        <a:t>Oct’ 24 - Mar 25</a:t>
                      </a:r>
                      <a:endParaRPr lang="en-GB" sz="2400" dirty="0">
                        <a:solidFill>
                          <a:srgbClr val="002060"/>
                        </a:solidFill>
                      </a:endParaRPr>
                    </a:p>
                  </a:txBody>
                  <a:tcPr/>
                </a:tc>
                <a:extLst>
                  <a:ext uri="{0D108BD9-81ED-4DB2-BD59-A6C34878D82A}">
                    <a16:rowId xmlns:a16="http://schemas.microsoft.com/office/drawing/2014/main" val="4246999362"/>
                  </a:ext>
                </a:extLst>
              </a:tr>
              <a:tr h="319483">
                <a:tc>
                  <a:txBody>
                    <a:bodyPr/>
                    <a:lstStyle/>
                    <a:p>
                      <a:r>
                        <a:rPr lang="en-US" sz="2400" dirty="0">
                          <a:solidFill>
                            <a:srgbClr val="002060"/>
                          </a:solidFill>
                        </a:rPr>
                        <a:t>1</a:t>
                      </a:r>
                      <a:r>
                        <a:rPr lang="en-US" sz="2400" baseline="30000" dirty="0">
                          <a:solidFill>
                            <a:srgbClr val="002060"/>
                          </a:solidFill>
                        </a:rPr>
                        <a:t>st </a:t>
                      </a:r>
                      <a:r>
                        <a:rPr lang="en-US" sz="2400" dirty="0">
                          <a:solidFill>
                            <a:srgbClr val="002060"/>
                          </a:solidFill>
                        </a:rPr>
                        <a:t>dummy pole *</a:t>
                      </a:r>
                      <a:endParaRPr lang="en-GB" sz="2400" dirty="0">
                        <a:solidFill>
                          <a:srgbClr val="00206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002060"/>
                          </a:solidFill>
                        </a:rPr>
                        <a:t>June 2025</a:t>
                      </a:r>
                      <a:endParaRPr lang="en-GB" sz="2400" dirty="0">
                        <a:solidFill>
                          <a:srgbClr val="002060"/>
                        </a:solidFill>
                      </a:endParaRPr>
                    </a:p>
                  </a:txBody>
                  <a:tcPr/>
                </a:tc>
                <a:extLst>
                  <a:ext uri="{0D108BD9-81ED-4DB2-BD59-A6C34878D82A}">
                    <a16:rowId xmlns:a16="http://schemas.microsoft.com/office/drawing/2014/main" val="2933501204"/>
                  </a:ext>
                </a:extLst>
              </a:tr>
              <a:tr h="319483">
                <a:tc>
                  <a:txBody>
                    <a:bodyPr/>
                    <a:lstStyle/>
                    <a:p>
                      <a:r>
                        <a:rPr lang="en-US" sz="2400" dirty="0">
                          <a:solidFill>
                            <a:srgbClr val="002060"/>
                          </a:solidFill>
                        </a:rPr>
                        <a:t>2 practice coils</a:t>
                      </a:r>
                      <a:endParaRPr lang="en-GB" sz="2400" dirty="0">
                        <a:solidFill>
                          <a:srgbClr val="002060"/>
                        </a:solidFill>
                      </a:endParaRPr>
                    </a:p>
                  </a:txBody>
                  <a:tcPr/>
                </a:tc>
                <a:tc>
                  <a:txBody>
                    <a:bodyPr/>
                    <a:lstStyle/>
                    <a:p>
                      <a:r>
                        <a:rPr lang="en-US" sz="2400" dirty="0">
                          <a:solidFill>
                            <a:srgbClr val="002060"/>
                          </a:solidFill>
                        </a:rPr>
                        <a:t>Nov 25 - Mar’ 26</a:t>
                      </a:r>
                      <a:endParaRPr lang="en-GB" sz="2400" dirty="0">
                        <a:solidFill>
                          <a:srgbClr val="002060"/>
                        </a:solidFill>
                      </a:endParaRPr>
                    </a:p>
                  </a:txBody>
                  <a:tcPr/>
                </a:tc>
                <a:extLst>
                  <a:ext uri="{0D108BD9-81ED-4DB2-BD59-A6C34878D82A}">
                    <a16:rowId xmlns:a16="http://schemas.microsoft.com/office/drawing/2014/main" val="4174478819"/>
                  </a:ext>
                </a:extLst>
              </a:tr>
              <a:tr h="319483">
                <a:tc>
                  <a:txBody>
                    <a:bodyPr/>
                    <a:lstStyle/>
                    <a:p>
                      <a:r>
                        <a:rPr lang="en-US" sz="2400" dirty="0">
                          <a:solidFill>
                            <a:srgbClr val="002060"/>
                          </a:solidFill>
                        </a:rPr>
                        <a:t>2 aperture coils</a:t>
                      </a:r>
                    </a:p>
                  </a:txBody>
                  <a:tcPr/>
                </a:tc>
                <a:tc>
                  <a:txBody>
                    <a:bodyPr/>
                    <a:lstStyle/>
                    <a:p>
                      <a:r>
                        <a:rPr lang="en-US" sz="2400" dirty="0">
                          <a:solidFill>
                            <a:srgbClr val="002060"/>
                          </a:solidFill>
                        </a:rPr>
                        <a:t>Apr’ 26 - Aug’ 26</a:t>
                      </a:r>
                      <a:endParaRPr lang="en-GB" sz="2400" dirty="0">
                        <a:solidFill>
                          <a:srgbClr val="002060"/>
                        </a:solidFill>
                      </a:endParaRPr>
                    </a:p>
                  </a:txBody>
                  <a:tcPr/>
                </a:tc>
                <a:extLst>
                  <a:ext uri="{0D108BD9-81ED-4DB2-BD59-A6C34878D82A}">
                    <a16:rowId xmlns:a16="http://schemas.microsoft.com/office/drawing/2014/main" val="2143131705"/>
                  </a:ext>
                </a:extLst>
              </a:tr>
              <a:tr h="319483">
                <a:tc>
                  <a:txBody>
                    <a:bodyPr/>
                    <a:lstStyle/>
                    <a:p>
                      <a:r>
                        <a:rPr lang="en-US" sz="2400" dirty="0">
                          <a:solidFill>
                            <a:srgbClr val="002060"/>
                          </a:solidFill>
                        </a:rPr>
                        <a:t>3 aperture coils</a:t>
                      </a:r>
                      <a:endParaRPr lang="en-GB" sz="2400" dirty="0">
                        <a:solidFill>
                          <a:srgbClr val="002060"/>
                        </a:solidFill>
                      </a:endParaRPr>
                    </a:p>
                  </a:txBody>
                  <a:tcPr/>
                </a:tc>
                <a:tc>
                  <a:txBody>
                    <a:bodyPr/>
                    <a:lstStyle/>
                    <a:p>
                      <a:r>
                        <a:rPr lang="en-US" sz="2400" dirty="0">
                          <a:solidFill>
                            <a:srgbClr val="002060"/>
                          </a:solidFill>
                        </a:rPr>
                        <a:t>Nov’26 - Mar’27</a:t>
                      </a:r>
                      <a:endParaRPr lang="en-GB" sz="2400" dirty="0">
                        <a:solidFill>
                          <a:srgbClr val="002060"/>
                        </a:solidFill>
                      </a:endParaRPr>
                    </a:p>
                  </a:txBody>
                  <a:tcPr/>
                </a:tc>
                <a:extLst>
                  <a:ext uri="{0D108BD9-81ED-4DB2-BD59-A6C34878D82A}">
                    <a16:rowId xmlns:a16="http://schemas.microsoft.com/office/drawing/2014/main" val="2692817055"/>
                  </a:ext>
                </a:extLst>
              </a:tr>
              <a:tr h="0">
                <a:tc>
                  <a:txBody>
                    <a:bodyPr/>
                    <a:lstStyle/>
                    <a:p>
                      <a:endParaRPr lang="en-GB" sz="2400" dirty="0">
                        <a:solidFill>
                          <a:srgbClr val="002060"/>
                        </a:solidFill>
                      </a:endParaRPr>
                    </a:p>
                  </a:txBody>
                  <a:tcPr/>
                </a:tc>
                <a:tc>
                  <a:txBody>
                    <a:bodyPr/>
                    <a:lstStyle/>
                    <a:p>
                      <a:endParaRPr lang="en-GB" sz="2400" dirty="0">
                        <a:solidFill>
                          <a:srgbClr val="002060"/>
                        </a:solidFill>
                      </a:endParaRPr>
                    </a:p>
                  </a:txBody>
                  <a:tcPr/>
                </a:tc>
                <a:extLst>
                  <a:ext uri="{0D108BD9-81ED-4DB2-BD59-A6C34878D82A}">
                    <a16:rowId xmlns:a16="http://schemas.microsoft.com/office/drawing/2014/main" val="1105920577"/>
                  </a:ext>
                </a:extLst>
              </a:tr>
            </a:tbl>
          </a:graphicData>
        </a:graphic>
      </p:graphicFrame>
      <p:sp>
        <p:nvSpPr>
          <p:cNvPr id="4" name="TextBox 3">
            <a:extLst>
              <a:ext uri="{FF2B5EF4-FFF2-40B4-BE49-F238E27FC236}">
                <a16:creationId xmlns:a16="http://schemas.microsoft.com/office/drawing/2014/main" id="{7BBC8926-6594-7BB5-EA17-BCD03F323DC6}"/>
              </a:ext>
            </a:extLst>
          </p:cNvPr>
          <p:cNvSpPr txBox="1"/>
          <p:nvPr/>
        </p:nvSpPr>
        <p:spPr>
          <a:xfrm>
            <a:off x="-530276" y="5588547"/>
            <a:ext cx="7514549" cy="400110"/>
          </a:xfrm>
          <a:prstGeom prst="rect">
            <a:avLst/>
          </a:prstGeom>
          <a:noFill/>
        </p:spPr>
        <p:txBody>
          <a:bodyPr wrap="square">
            <a:spAutoFit/>
          </a:bodyPr>
          <a:lstStyle/>
          <a:p>
            <a:pPr lvl="2">
              <a:defRPr/>
            </a:pPr>
            <a:r>
              <a:rPr lang="en-US" sz="2000" dirty="0">
                <a:solidFill>
                  <a:schemeClr val="accent5">
                    <a:lumMod val="75000"/>
                  </a:schemeClr>
                </a:solidFill>
              </a:rPr>
              <a:t>* Start of first dummy pole WP3.2 winding at ASG from 10.24 </a:t>
            </a:r>
          </a:p>
        </p:txBody>
      </p:sp>
      <p:sp>
        <p:nvSpPr>
          <p:cNvPr id="7" name="Date Placeholder 4">
            <a:extLst>
              <a:ext uri="{FF2B5EF4-FFF2-40B4-BE49-F238E27FC236}">
                <a16:creationId xmlns:a16="http://schemas.microsoft.com/office/drawing/2014/main" id="{91E98BE6-B905-2A0B-AE01-A943D09CB133}"/>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9" name="Footer Placeholder 5">
            <a:extLst>
              <a:ext uri="{FF2B5EF4-FFF2-40B4-BE49-F238E27FC236}">
                <a16:creationId xmlns:a16="http://schemas.microsoft.com/office/drawing/2014/main" id="{554CEE23-5791-C873-A894-AACB27C15D13}"/>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54665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5E92A4-0E0B-69A7-2D68-F316377EF000}"/>
              </a:ext>
            </a:extLst>
          </p:cNvPr>
          <p:cNvSpPr>
            <a:spLocks noGrp="1"/>
          </p:cNvSpPr>
          <p:nvPr>
            <p:ph idx="1"/>
          </p:nvPr>
        </p:nvSpPr>
        <p:spPr>
          <a:xfrm>
            <a:off x="391883" y="1311834"/>
            <a:ext cx="8226854" cy="4567418"/>
          </a:xfrm>
        </p:spPr>
        <p:txBody>
          <a:bodyPr/>
          <a:lstStyle/>
          <a:p>
            <a:r>
              <a:rPr lang="en-US" dirty="0"/>
              <a:t>FALCON-D equipment codes CRNMHFD_ create for bot CERN and INFN manufacture drawings management’</a:t>
            </a:r>
            <a:endParaRPr lang="en-GB" dirty="0"/>
          </a:p>
        </p:txBody>
      </p:sp>
      <p:sp>
        <p:nvSpPr>
          <p:cNvPr id="3" name="Title 2">
            <a:extLst>
              <a:ext uri="{FF2B5EF4-FFF2-40B4-BE49-F238E27FC236}">
                <a16:creationId xmlns:a16="http://schemas.microsoft.com/office/drawing/2014/main" id="{BDF06BC2-59E9-A0C2-5104-017846200FA7}"/>
              </a:ext>
            </a:extLst>
          </p:cNvPr>
          <p:cNvSpPr>
            <a:spLocks noGrp="1"/>
          </p:cNvSpPr>
          <p:nvPr>
            <p:ph type="title"/>
          </p:nvPr>
        </p:nvSpPr>
        <p:spPr/>
        <p:txBody>
          <a:bodyPr/>
          <a:lstStyle/>
          <a:p>
            <a:r>
              <a:rPr lang="en-US" sz="4400" b="1" dirty="0"/>
              <a:t>Drawings CDD equipment code</a:t>
            </a:r>
            <a:endParaRPr lang="en-GB" sz="4400" b="1" dirty="0"/>
          </a:p>
        </p:txBody>
      </p:sp>
      <p:sp>
        <p:nvSpPr>
          <p:cNvPr id="4" name="Slide Number Placeholder 3">
            <a:extLst>
              <a:ext uri="{FF2B5EF4-FFF2-40B4-BE49-F238E27FC236}">
                <a16:creationId xmlns:a16="http://schemas.microsoft.com/office/drawing/2014/main" id="{11C50D0B-CC7D-2C16-48C9-32B0F91B8ABF}"/>
              </a:ext>
            </a:extLst>
          </p:cNvPr>
          <p:cNvSpPr>
            <a:spLocks noGrp="1"/>
          </p:cNvSpPr>
          <p:nvPr>
            <p:ph type="sldNum" sz="quarter" idx="4"/>
          </p:nvPr>
        </p:nvSpPr>
        <p:spPr/>
        <p:txBody>
          <a:bodyPr/>
          <a:lstStyle/>
          <a:p>
            <a:fld id="{17918391-D411-FE40-AAD7-861AE5233E0E}" type="slidenum">
              <a:rPr lang="en-US" smtClean="0"/>
              <a:pPr/>
              <a:t>28</a:t>
            </a:fld>
            <a:endParaRPr lang="en-US"/>
          </a:p>
        </p:txBody>
      </p:sp>
      <p:graphicFrame>
        <p:nvGraphicFramePr>
          <p:cNvPr id="7" name="Table 6">
            <a:extLst>
              <a:ext uri="{FF2B5EF4-FFF2-40B4-BE49-F238E27FC236}">
                <a16:creationId xmlns:a16="http://schemas.microsoft.com/office/drawing/2014/main" id="{2E6A16FB-FCA3-6B1A-C609-47FADBD103C3}"/>
              </a:ext>
            </a:extLst>
          </p:cNvPr>
          <p:cNvGraphicFramePr>
            <a:graphicFrameLocks noGrp="1"/>
          </p:cNvGraphicFramePr>
          <p:nvPr>
            <p:extLst>
              <p:ext uri="{D42A27DB-BD31-4B8C-83A1-F6EECF244321}">
                <p14:modId xmlns:p14="http://schemas.microsoft.com/office/powerpoint/2010/main" val="2263587203"/>
              </p:ext>
            </p:extLst>
          </p:nvPr>
        </p:nvGraphicFramePr>
        <p:xfrm>
          <a:off x="391883" y="2192478"/>
          <a:ext cx="8360234" cy="3556000"/>
        </p:xfrm>
        <a:graphic>
          <a:graphicData uri="http://schemas.openxmlformats.org/drawingml/2006/table">
            <a:tbl>
              <a:tblPr firstRow="1" bandRow="1">
                <a:tableStyleId>{5C22544A-7EE6-4342-B048-85BDC9FD1C3A}</a:tableStyleId>
              </a:tblPr>
              <a:tblGrid>
                <a:gridCol w="2133704">
                  <a:extLst>
                    <a:ext uri="{9D8B030D-6E8A-4147-A177-3AD203B41FA5}">
                      <a16:colId xmlns:a16="http://schemas.microsoft.com/office/drawing/2014/main" val="3133505098"/>
                    </a:ext>
                  </a:extLst>
                </a:gridCol>
                <a:gridCol w="6226530">
                  <a:extLst>
                    <a:ext uri="{9D8B030D-6E8A-4147-A177-3AD203B41FA5}">
                      <a16:colId xmlns:a16="http://schemas.microsoft.com/office/drawing/2014/main" val="3944188214"/>
                    </a:ext>
                  </a:extLst>
                </a:gridCol>
              </a:tblGrid>
              <a:tr h="370840">
                <a:tc>
                  <a:txBody>
                    <a:bodyPr/>
                    <a:lstStyle/>
                    <a:p>
                      <a:r>
                        <a:rPr lang="en-US" dirty="0"/>
                        <a:t>Equipment code</a:t>
                      </a:r>
                      <a:endParaRPr lang="en-GB" dirty="0"/>
                    </a:p>
                  </a:txBody>
                  <a:tcPr/>
                </a:tc>
                <a:tc>
                  <a:txBody>
                    <a:bodyPr/>
                    <a:lstStyle/>
                    <a:p>
                      <a:r>
                        <a:rPr lang="en-US" dirty="0"/>
                        <a:t>CAD topic</a:t>
                      </a:r>
                      <a:endParaRPr lang="en-GB" dirty="0"/>
                    </a:p>
                  </a:txBody>
                  <a:tcPr/>
                </a:tc>
                <a:extLst>
                  <a:ext uri="{0D108BD9-81ED-4DB2-BD59-A6C34878D82A}">
                    <a16:rowId xmlns:a16="http://schemas.microsoft.com/office/drawing/2014/main" val="3174028926"/>
                  </a:ext>
                </a:extLst>
              </a:tr>
              <a:tr h="370840">
                <a:tc>
                  <a:txBody>
                    <a:bodyPr/>
                    <a:lstStyle/>
                    <a:p>
                      <a:r>
                        <a:rPr lang="en-GB" sz="1800" dirty="0">
                          <a:effectLst/>
                          <a:latin typeface="Aptos" panose="020B0004020202020204" pitchFamily="34" charset="0"/>
                          <a:ea typeface="Times New Roman" panose="02020603050405020304" pitchFamily="18" charset="0"/>
                          <a:cs typeface="Aptos" panose="020B0004020202020204" pitchFamily="34" charset="0"/>
                        </a:rPr>
                        <a:t>CRNMHFDA</a:t>
                      </a:r>
                      <a:endParaRPr lang="en-GB" dirty="0"/>
                    </a:p>
                  </a:txBody>
                  <a:tcPr/>
                </a:tc>
                <a:tc>
                  <a:txBody>
                    <a:bodyPr/>
                    <a:lstStyle/>
                    <a:p>
                      <a:pPr marL="342900" lvl="0" indent="-342900">
                        <a:buSzPts val="1000"/>
                        <a:buFont typeface="Symbol" panose="05050102010706020507" pitchFamily="18" charset="2"/>
                        <a:buChar char=""/>
                        <a:tabLst>
                          <a:tab pos="457200" algn="l"/>
                        </a:tabLst>
                      </a:pPr>
                      <a:r>
                        <a:rPr lang="en-GB" sz="1400" dirty="0">
                          <a:effectLst/>
                          <a:latin typeface="Aptos" panose="020B0004020202020204" pitchFamily="34" charset="0"/>
                          <a:ea typeface="Times New Roman" panose="02020603050405020304" pitchFamily="18" charset="0"/>
                          <a:cs typeface="Aptos" panose="020B0004020202020204" pitchFamily="34" charset="0"/>
                        </a:rPr>
                        <a:t>CERN </a:t>
                      </a:r>
                      <a:r>
                        <a:rPr lang="en-GB" sz="1400" u="sng" dirty="0">
                          <a:effectLst/>
                          <a:latin typeface="Aptos" panose="020B0004020202020204" pitchFamily="34" charset="0"/>
                          <a:ea typeface="Times New Roman" panose="02020603050405020304" pitchFamily="18" charset="0"/>
                          <a:cs typeface="Aptos" panose="020B0004020202020204" pitchFamily="34" charset="0"/>
                        </a:rPr>
                        <a:t>C</a:t>
                      </a:r>
                      <a:r>
                        <a:rPr lang="en-GB" sz="1400" dirty="0">
                          <a:effectLst/>
                          <a:latin typeface="Aptos" panose="020B0004020202020204" pitchFamily="34" charset="0"/>
                          <a:ea typeface="Times New Roman" panose="02020603050405020304" pitchFamily="18" charset="0"/>
                          <a:cs typeface="Aptos" panose="020B0004020202020204" pitchFamily="34" charset="0"/>
                        </a:rPr>
                        <a:t>oil components &amp; Assembly for High Field 12T Dipole Short model (HFM - Falcon D).</a:t>
                      </a:r>
                      <a:endParaRPr lang="en-GB" sz="1400" dirty="0">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4180897951"/>
                  </a:ext>
                </a:extLst>
              </a:tr>
              <a:tr h="370840">
                <a:tc>
                  <a:txBody>
                    <a:bodyPr/>
                    <a:lstStyle/>
                    <a:p>
                      <a:r>
                        <a:rPr lang="en-GB" sz="18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CRNMHFDB</a:t>
                      </a:r>
                      <a:endParaRPr lang="en-GB" dirty="0">
                        <a:solidFill>
                          <a:schemeClr val="accent5">
                            <a:lumMod val="75000"/>
                          </a:schemeClr>
                        </a:solidFill>
                      </a:endParaRPr>
                    </a:p>
                  </a:txBody>
                  <a:tcPr/>
                </a:tc>
                <a:tc>
                  <a:txBody>
                    <a:bodyPr/>
                    <a:lstStyle/>
                    <a:p>
                      <a:pPr marL="342900" lvl="0" indent="-342900">
                        <a:buSzPts val="1000"/>
                        <a:buFont typeface="Symbol" panose="05050102010706020507" pitchFamily="18" charset="2"/>
                        <a:buChar char=""/>
                        <a:tabLst>
                          <a:tab pos="457200" algn="l"/>
                        </a:tabLst>
                      </a:pP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INFN </a:t>
                      </a:r>
                      <a:r>
                        <a:rPr lang="en-GB" sz="1400" u="sng"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C</a:t>
                      </a: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oil components &amp; Assembly for High Field 12T Dipole Short model (HFM - Falcon D).</a:t>
                      </a:r>
                      <a:endParaRPr lang="en-GB" sz="1400" dirty="0">
                        <a:solidFill>
                          <a:schemeClr val="accent5">
                            <a:lumMod val="75000"/>
                          </a:schemeClr>
                        </a:solidFill>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791631795"/>
                  </a:ext>
                </a:extLst>
              </a:tr>
              <a:tr h="370840">
                <a:tc>
                  <a:txBody>
                    <a:bodyPr/>
                    <a:lstStyle/>
                    <a:p>
                      <a:r>
                        <a:rPr lang="en-GB" sz="1800" dirty="0">
                          <a:effectLst/>
                          <a:latin typeface="Aptos" panose="020B0004020202020204" pitchFamily="34" charset="0"/>
                          <a:ea typeface="Times New Roman" panose="02020603050405020304" pitchFamily="18" charset="0"/>
                          <a:cs typeface="Aptos" panose="020B0004020202020204" pitchFamily="34" charset="0"/>
                        </a:rPr>
                        <a:t>CRNMHFDAM</a:t>
                      </a:r>
                      <a:endParaRPr lang="en-GB" dirty="0"/>
                    </a:p>
                  </a:txBody>
                  <a:tcPr/>
                </a:tc>
                <a:tc>
                  <a:txBody>
                    <a:bodyPr/>
                    <a:lstStyle/>
                    <a:p>
                      <a:pPr marL="342900" lvl="0" indent="-342900">
                        <a:buSzPts val="1000"/>
                        <a:buFont typeface="Symbol" panose="05050102010706020507" pitchFamily="18" charset="2"/>
                        <a:buChar char=""/>
                        <a:tabLst>
                          <a:tab pos="457200" algn="l"/>
                        </a:tabLst>
                      </a:pPr>
                      <a:r>
                        <a:rPr lang="en-GB" sz="1400" dirty="0">
                          <a:effectLst/>
                          <a:latin typeface="Aptos" panose="020B0004020202020204" pitchFamily="34" charset="0"/>
                          <a:ea typeface="Times New Roman" panose="02020603050405020304" pitchFamily="18" charset="0"/>
                          <a:cs typeface="Aptos" panose="020B0004020202020204" pitchFamily="34" charset="0"/>
                        </a:rPr>
                        <a:t>CERN </a:t>
                      </a:r>
                      <a:r>
                        <a:rPr lang="en-GB" sz="1400" u="sng" dirty="0">
                          <a:effectLst/>
                          <a:latin typeface="Aptos" panose="020B0004020202020204" pitchFamily="34" charset="0"/>
                          <a:ea typeface="Times New Roman" panose="02020603050405020304" pitchFamily="18" charset="0"/>
                          <a:cs typeface="Aptos" panose="020B0004020202020204" pitchFamily="34" charset="0"/>
                        </a:rPr>
                        <a:t>M</a:t>
                      </a:r>
                      <a:r>
                        <a:rPr lang="en-GB" sz="1400" dirty="0">
                          <a:effectLst/>
                          <a:latin typeface="Aptos" panose="020B0004020202020204" pitchFamily="34" charset="0"/>
                          <a:ea typeface="Times New Roman" panose="02020603050405020304" pitchFamily="18" charset="0"/>
                          <a:cs typeface="Aptos" panose="020B0004020202020204" pitchFamily="34" charset="0"/>
                        </a:rPr>
                        <a:t>agnet components &amp; Assembly for High Field 12T Dipole Short model (HFM - Falcon D).</a:t>
                      </a:r>
                      <a:endParaRPr lang="en-GB" sz="1400" dirty="0">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4111217399"/>
                  </a:ext>
                </a:extLst>
              </a:tr>
              <a:tr h="370840">
                <a:tc>
                  <a:txBody>
                    <a:bodyPr/>
                    <a:lstStyle/>
                    <a:p>
                      <a:r>
                        <a:rPr lang="en-GB" sz="18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CRNMHFDBM</a:t>
                      </a:r>
                      <a:endParaRPr lang="en-GB" dirty="0">
                        <a:solidFill>
                          <a:schemeClr val="accent5">
                            <a:lumMod val="75000"/>
                          </a:schemeClr>
                        </a:solidFill>
                      </a:endParaRPr>
                    </a:p>
                  </a:txBody>
                  <a:tcPr/>
                </a:tc>
                <a:tc>
                  <a:txBody>
                    <a:bodyPr/>
                    <a:lstStyle/>
                    <a:p>
                      <a:pPr marL="342900" lvl="0" indent="-342900">
                        <a:buSzPts val="1000"/>
                        <a:buFont typeface="Symbol" panose="05050102010706020507" pitchFamily="18" charset="2"/>
                        <a:buChar char=""/>
                        <a:tabLst>
                          <a:tab pos="457200" algn="l"/>
                        </a:tabLst>
                      </a:pP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INFN </a:t>
                      </a:r>
                      <a:r>
                        <a:rPr lang="en-GB" sz="1400" u="sng"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M</a:t>
                      </a: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agnet components &amp; Assembly for High Field 12T Dipole Short model (HFM - Falcon D).</a:t>
                      </a:r>
                      <a:endParaRPr lang="en-GB" sz="1400" dirty="0">
                        <a:solidFill>
                          <a:schemeClr val="accent5">
                            <a:lumMod val="75000"/>
                          </a:schemeClr>
                        </a:solidFill>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1062843329"/>
                  </a:ext>
                </a:extLst>
              </a:tr>
              <a:tr h="370840">
                <a:tc>
                  <a:txBody>
                    <a:bodyPr/>
                    <a:lstStyle/>
                    <a:p>
                      <a:r>
                        <a:rPr lang="en-GB" sz="1800" dirty="0">
                          <a:effectLst/>
                          <a:latin typeface="Aptos" panose="020B0004020202020204" pitchFamily="34" charset="0"/>
                          <a:ea typeface="Times New Roman" panose="02020603050405020304" pitchFamily="18" charset="0"/>
                          <a:cs typeface="Aptos" panose="020B0004020202020204" pitchFamily="34" charset="0"/>
                        </a:rPr>
                        <a:t>CRNMHFDMK</a:t>
                      </a:r>
                      <a:endParaRPr lang="en-GB" dirty="0"/>
                    </a:p>
                  </a:txBody>
                  <a:tcPr/>
                </a:tc>
                <a:tc>
                  <a:txBody>
                    <a:bodyPr/>
                    <a:lstStyle/>
                    <a:p>
                      <a:pPr marL="342900" lvl="0" indent="-342900">
                        <a:buSzPts val="1000"/>
                        <a:buFont typeface="Symbol" panose="05050102010706020507" pitchFamily="18" charset="2"/>
                        <a:buChar char=""/>
                        <a:tabLst>
                          <a:tab pos="457200" algn="l"/>
                        </a:tabLst>
                      </a:pPr>
                      <a:r>
                        <a:rPr lang="en-GB" sz="1400" u="sng" dirty="0">
                          <a:effectLst/>
                          <a:latin typeface="Aptos" panose="020B0004020202020204" pitchFamily="34" charset="0"/>
                          <a:ea typeface="Times New Roman" panose="02020603050405020304" pitchFamily="18" charset="0"/>
                          <a:cs typeface="Aptos" panose="020B0004020202020204" pitchFamily="34" charset="0"/>
                        </a:rPr>
                        <a:t>M</a:t>
                      </a:r>
                      <a:r>
                        <a:rPr lang="en-GB" sz="1400" dirty="0">
                          <a:effectLst/>
                          <a:latin typeface="Aptos" panose="020B0004020202020204" pitchFamily="34" charset="0"/>
                          <a:ea typeface="Times New Roman" panose="02020603050405020304" pitchFamily="18" charset="0"/>
                          <a:cs typeface="Aptos" panose="020B0004020202020204" pitchFamily="34" charset="0"/>
                        </a:rPr>
                        <a:t>oc</a:t>
                      </a:r>
                      <a:r>
                        <a:rPr lang="en-GB" sz="1400" u="sng" dirty="0">
                          <a:effectLst/>
                          <a:latin typeface="Aptos" panose="020B0004020202020204" pitchFamily="34" charset="0"/>
                          <a:ea typeface="Times New Roman" panose="02020603050405020304" pitchFamily="18" charset="0"/>
                          <a:cs typeface="Aptos" panose="020B0004020202020204" pitchFamily="34" charset="0"/>
                        </a:rPr>
                        <a:t>k</a:t>
                      </a:r>
                      <a:r>
                        <a:rPr lang="en-GB" sz="1400" dirty="0">
                          <a:effectLst/>
                          <a:latin typeface="Aptos" panose="020B0004020202020204" pitchFamily="34" charset="0"/>
                          <a:ea typeface="Times New Roman" panose="02020603050405020304" pitchFamily="18" charset="0"/>
                          <a:cs typeface="Aptos" panose="020B0004020202020204" pitchFamily="34" charset="0"/>
                        </a:rPr>
                        <a:t>-ups for High Field 12T Dipole Short model (HFM - Falcon D).</a:t>
                      </a:r>
                      <a:endParaRPr lang="en-GB" sz="1400" dirty="0">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61747629"/>
                  </a:ext>
                </a:extLst>
              </a:tr>
              <a:tr h="370840">
                <a:tc>
                  <a:txBody>
                    <a:bodyPr/>
                    <a:lstStyle/>
                    <a:p>
                      <a:r>
                        <a:rPr lang="en-GB" sz="1800" dirty="0">
                          <a:effectLst/>
                          <a:latin typeface="Aptos" panose="020B0004020202020204" pitchFamily="34" charset="0"/>
                          <a:ea typeface="Times New Roman" panose="02020603050405020304" pitchFamily="18" charset="0"/>
                          <a:cs typeface="Aptos" panose="020B0004020202020204" pitchFamily="34" charset="0"/>
                        </a:rPr>
                        <a:t>CRNMHFDTA</a:t>
                      </a:r>
                      <a:endParaRPr lang="en-GB" dirty="0"/>
                    </a:p>
                  </a:txBody>
                  <a:tcPr/>
                </a:tc>
                <a:tc>
                  <a:txBody>
                    <a:bodyPr/>
                    <a:lstStyle/>
                    <a:p>
                      <a:pPr marL="342900" lvl="0" indent="-342900">
                        <a:buSzPts val="1000"/>
                        <a:buFont typeface="Symbol" panose="05050102010706020507" pitchFamily="18" charset="2"/>
                        <a:buChar char=""/>
                        <a:tabLst>
                          <a:tab pos="457200" algn="l"/>
                        </a:tabLst>
                      </a:pPr>
                      <a:r>
                        <a:rPr lang="en-GB" sz="1400" dirty="0">
                          <a:effectLst/>
                          <a:latin typeface="Aptos" panose="020B0004020202020204" pitchFamily="34" charset="0"/>
                          <a:ea typeface="Times New Roman" panose="02020603050405020304" pitchFamily="18" charset="0"/>
                          <a:cs typeface="Aptos" panose="020B0004020202020204" pitchFamily="34" charset="0"/>
                        </a:rPr>
                        <a:t>CERN </a:t>
                      </a:r>
                      <a:r>
                        <a:rPr lang="en-GB" sz="1400" u="sng" dirty="0">
                          <a:effectLst/>
                          <a:latin typeface="Aptos" panose="020B0004020202020204" pitchFamily="34" charset="0"/>
                          <a:ea typeface="Times New Roman" panose="02020603050405020304" pitchFamily="18" charset="0"/>
                          <a:cs typeface="Aptos" panose="020B0004020202020204" pitchFamily="34" charset="0"/>
                        </a:rPr>
                        <a:t>T</a:t>
                      </a:r>
                      <a:r>
                        <a:rPr lang="en-GB" sz="1400" dirty="0">
                          <a:effectLst/>
                          <a:latin typeface="Aptos" panose="020B0004020202020204" pitchFamily="34" charset="0"/>
                          <a:ea typeface="Times New Roman" panose="02020603050405020304" pitchFamily="18" charset="0"/>
                          <a:cs typeface="Aptos" panose="020B0004020202020204" pitchFamily="34" charset="0"/>
                        </a:rPr>
                        <a:t>ooling for High Field 12T Dipole Short model (HFM - Falcon D).</a:t>
                      </a:r>
                      <a:endParaRPr lang="en-GB" sz="1400" dirty="0">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2145146164"/>
                  </a:ext>
                </a:extLst>
              </a:tr>
              <a:tr h="370840">
                <a:tc>
                  <a:txBody>
                    <a:bodyPr/>
                    <a:lstStyle/>
                    <a:p>
                      <a:r>
                        <a:rPr lang="en-GB" sz="18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CRNMHFDTB</a:t>
                      </a:r>
                      <a:endParaRPr lang="en-GB" dirty="0">
                        <a:solidFill>
                          <a:schemeClr val="accent5">
                            <a:lumMod val="75000"/>
                          </a:schemeClr>
                        </a:solidFill>
                      </a:endParaRPr>
                    </a:p>
                  </a:txBody>
                  <a:tcPr/>
                </a:tc>
                <a:tc>
                  <a:txBody>
                    <a:bodyPr/>
                    <a:lstStyle/>
                    <a:p>
                      <a:pPr marL="342900" lvl="0" indent="-342900">
                        <a:buSzPts val="1000"/>
                        <a:buFont typeface="Symbol" panose="05050102010706020507" pitchFamily="18" charset="2"/>
                        <a:buChar char=""/>
                        <a:tabLst>
                          <a:tab pos="457200" algn="l"/>
                        </a:tabLst>
                      </a:pP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INFN </a:t>
                      </a:r>
                      <a:r>
                        <a:rPr lang="en-GB" sz="1400" u="sng"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T</a:t>
                      </a:r>
                      <a:r>
                        <a:rPr lang="en-GB" sz="1400" dirty="0">
                          <a:solidFill>
                            <a:schemeClr val="accent5">
                              <a:lumMod val="75000"/>
                            </a:schemeClr>
                          </a:solidFill>
                          <a:effectLst/>
                          <a:latin typeface="Aptos" panose="020B0004020202020204" pitchFamily="34" charset="0"/>
                          <a:ea typeface="Times New Roman" panose="02020603050405020304" pitchFamily="18" charset="0"/>
                          <a:cs typeface="Aptos" panose="020B0004020202020204" pitchFamily="34" charset="0"/>
                        </a:rPr>
                        <a:t>ooling for High Field 12T Dipole Short model (HFM - Falcon D).</a:t>
                      </a:r>
                      <a:endParaRPr lang="en-GB" sz="1400" dirty="0">
                        <a:solidFill>
                          <a:schemeClr val="accent5">
                            <a:lumMod val="75000"/>
                          </a:schemeClr>
                        </a:solidFill>
                        <a:effectLst/>
                        <a:latin typeface="Aptos" panose="020B0004020202020204" pitchFamily="34" charset="0"/>
                        <a:ea typeface="Aptos" panose="020B0004020202020204" pitchFamily="34" charset="0"/>
                        <a:cs typeface="Aptos" panose="020B0004020202020204" pitchFamily="34" charset="0"/>
                      </a:endParaRPr>
                    </a:p>
                  </a:txBody>
                  <a:tcPr/>
                </a:tc>
                <a:extLst>
                  <a:ext uri="{0D108BD9-81ED-4DB2-BD59-A6C34878D82A}">
                    <a16:rowId xmlns:a16="http://schemas.microsoft.com/office/drawing/2014/main" val="3744070668"/>
                  </a:ext>
                </a:extLst>
              </a:tr>
            </a:tbl>
          </a:graphicData>
        </a:graphic>
      </p:graphicFrame>
      <p:sp>
        <p:nvSpPr>
          <p:cNvPr id="5" name="Date Placeholder 4">
            <a:extLst>
              <a:ext uri="{FF2B5EF4-FFF2-40B4-BE49-F238E27FC236}">
                <a16:creationId xmlns:a16="http://schemas.microsoft.com/office/drawing/2014/main" id="{FBF18E02-5E46-E60D-FCE5-62E3251021F2}"/>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9" name="Footer Placeholder 5">
            <a:extLst>
              <a:ext uri="{FF2B5EF4-FFF2-40B4-BE49-F238E27FC236}">
                <a16:creationId xmlns:a16="http://schemas.microsoft.com/office/drawing/2014/main" id="{92B7687A-89A8-7DC2-C510-A0958AAD10A0}"/>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7782302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AF40D3-6D93-628C-D57D-E46C6EA95F2F}"/>
              </a:ext>
            </a:extLst>
          </p:cNvPr>
          <p:cNvSpPr>
            <a:spLocks noGrp="1"/>
          </p:cNvSpPr>
          <p:nvPr>
            <p:ph idx="1"/>
          </p:nvPr>
        </p:nvSpPr>
        <p:spPr>
          <a:xfrm>
            <a:off x="173228" y="752787"/>
            <a:ext cx="8797543" cy="3984187"/>
          </a:xfrm>
        </p:spPr>
        <p:txBody>
          <a:bodyPr>
            <a:noAutofit/>
          </a:bodyPr>
          <a:lstStyle/>
          <a:p>
            <a:r>
              <a:rPr lang="en-US" b="1" dirty="0"/>
              <a:t>Mutualization of </a:t>
            </a:r>
            <a:r>
              <a:rPr lang="en-US" dirty="0"/>
              <a:t>WP3.1 (CERN) and WP3.2 (INFN) </a:t>
            </a:r>
            <a:r>
              <a:rPr lang="en-US" b="1" dirty="0" err="1"/>
              <a:t>FalconD</a:t>
            </a:r>
            <a:r>
              <a:rPr lang="en-US" b="1" dirty="0"/>
              <a:t> 12T dipole coils designs</a:t>
            </a:r>
            <a:r>
              <a:rPr lang="en-US" dirty="0"/>
              <a:t> following last HFM steering board, </a:t>
            </a:r>
          </a:p>
          <a:p>
            <a:r>
              <a:rPr lang="en-US" dirty="0"/>
              <a:t>Falcon D WP3.1 </a:t>
            </a:r>
            <a:r>
              <a:rPr lang="en-US" b="1" dirty="0"/>
              <a:t>investigates few structure variants</a:t>
            </a:r>
            <a:r>
              <a:rPr lang="en-US" dirty="0"/>
              <a:t>, to provide benchmarked </a:t>
            </a:r>
            <a:r>
              <a:rPr lang="en-US" b="1" dirty="0"/>
              <a:t>inputs for single design optimization </a:t>
            </a:r>
            <a:r>
              <a:rPr lang="en-US" dirty="0"/>
              <a:t>towards </a:t>
            </a:r>
            <a:r>
              <a:rPr lang="en-US" b="1" dirty="0"/>
              <a:t>2-in-1 magnet</a:t>
            </a:r>
            <a:r>
              <a:rPr lang="en-US" dirty="0"/>
              <a:t>. </a:t>
            </a:r>
          </a:p>
          <a:p>
            <a:pPr lvl="1"/>
            <a:r>
              <a:rPr lang="en-US" dirty="0"/>
              <a:t>Start of mechanical design of structure mock ups variants and specific parameters impacts structural study.</a:t>
            </a:r>
          </a:p>
          <a:p>
            <a:pPr lvl="1"/>
            <a:r>
              <a:rPr lang="en-US" dirty="0"/>
              <a:t>Falcon D structure baseline based on B&amp;K from proven QXF technology</a:t>
            </a:r>
          </a:p>
          <a:p>
            <a:r>
              <a:rPr lang="en-US" b="1" dirty="0"/>
              <a:t>Next winding trials at ASG and CERN shall provide key outcome to confirm cable behavior and need for some optimization</a:t>
            </a:r>
          </a:p>
          <a:p>
            <a:r>
              <a:rPr lang="en-US" b="1" dirty="0"/>
              <a:t>Updated schedule with procurement plan from 2025 </a:t>
            </a:r>
            <a:r>
              <a:rPr lang="en-US" dirty="0"/>
              <a:t>for 12T coils Falcon D WP3.1 manufacture scope (dummy, 2p + 5 coils) with structure.</a:t>
            </a:r>
          </a:p>
          <a:p>
            <a:r>
              <a:rPr lang="en-US" dirty="0"/>
              <a:t>Active </a:t>
            </a:r>
            <a:r>
              <a:rPr lang="en-US" b="1" dirty="0"/>
              <a:t>collaboration on FALCOND coil tooling CAD models exchange, commissioning and troubleshooting</a:t>
            </a:r>
            <a:r>
              <a:rPr lang="en-US" dirty="0"/>
              <a:t>.</a:t>
            </a:r>
          </a:p>
        </p:txBody>
      </p:sp>
      <p:sp>
        <p:nvSpPr>
          <p:cNvPr id="3" name="Title 2">
            <a:extLst>
              <a:ext uri="{FF2B5EF4-FFF2-40B4-BE49-F238E27FC236}">
                <a16:creationId xmlns:a16="http://schemas.microsoft.com/office/drawing/2014/main" id="{FDE9B315-9634-D649-E3A8-223AA9FF7F92}"/>
              </a:ext>
            </a:extLst>
          </p:cNvPr>
          <p:cNvSpPr>
            <a:spLocks noGrp="1"/>
          </p:cNvSpPr>
          <p:nvPr>
            <p:ph type="title"/>
          </p:nvPr>
        </p:nvSpPr>
        <p:spPr>
          <a:xfrm>
            <a:off x="346456" y="15576"/>
            <a:ext cx="8229600" cy="837161"/>
          </a:xfrm>
        </p:spPr>
        <p:txBody>
          <a:bodyPr>
            <a:normAutofit/>
          </a:bodyPr>
          <a:lstStyle/>
          <a:p>
            <a:r>
              <a:rPr lang="en-US" sz="4800" b="1" dirty="0"/>
              <a:t>Summary</a:t>
            </a:r>
            <a:endParaRPr lang="en-GB" sz="4800" b="1" dirty="0"/>
          </a:p>
        </p:txBody>
      </p:sp>
      <p:sp>
        <p:nvSpPr>
          <p:cNvPr id="5" name="Slide Number Placeholder 4">
            <a:extLst>
              <a:ext uri="{FF2B5EF4-FFF2-40B4-BE49-F238E27FC236}">
                <a16:creationId xmlns:a16="http://schemas.microsoft.com/office/drawing/2014/main" id="{6A9D07C4-CAB8-416A-1610-55D7C5FFC33C}"/>
              </a:ext>
            </a:extLst>
          </p:cNvPr>
          <p:cNvSpPr>
            <a:spLocks noGrp="1"/>
          </p:cNvSpPr>
          <p:nvPr>
            <p:ph type="sldNum" sz="quarter" idx="4"/>
          </p:nvPr>
        </p:nvSpPr>
        <p:spPr/>
        <p:txBody>
          <a:bodyPr/>
          <a:lstStyle/>
          <a:p>
            <a:fld id="{17918391-D411-FE40-AAD7-861AE5233E0E}" type="slidenum">
              <a:rPr lang="en-US" smtClean="0"/>
              <a:pPr/>
              <a:t>29</a:t>
            </a:fld>
            <a:endParaRPr lang="en-US"/>
          </a:p>
        </p:txBody>
      </p:sp>
      <p:sp>
        <p:nvSpPr>
          <p:cNvPr id="6" name="Date Placeholder 4">
            <a:extLst>
              <a:ext uri="{FF2B5EF4-FFF2-40B4-BE49-F238E27FC236}">
                <a16:creationId xmlns:a16="http://schemas.microsoft.com/office/drawing/2014/main" id="{B2CE0601-E279-5912-06F3-61489D6F60F5}"/>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8" name="Footer Placeholder 5">
            <a:extLst>
              <a:ext uri="{FF2B5EF4-FFF2-40B4-BE49-F238E27FC236}">
                <a16:creationId xmlns:a16="http://schemas.microsoft.com/office/drawing/2014/main" id="{87BD41C1-88AE-5541-D91F-CBBE0DB8246D}"/>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2671302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821FE0-BEFF-8233-45D6-1321E523B3FF}"/>
              </a:ext>
            </a:extLst>
          </p:cNvPr>
          <p:cNvSpPr>
            <a:spLocks noGrp="1"/>
          </p:cNvSpPr>
          <p:nvPr>
            <p:ph idx="1"/>
          </p:nvPr>
        </p:nvSpPr>
        <p:spPr>
          <a:xfrm>
            <a:off x="265378" y="1714112"/>
            <a:ext cx="8878622" cy="4567418"/>
          </a:xfrm>
        </p:spPr>
        <p:txBody>
          <a:bodyPr>
            <a:normAutofit/>
          </a:bodyPr>
          <a:lstStyle/>
          <a:p>
            <a:r>
              <a:rPr lang="en-US" sz="3000" dirty="0">
                <a:effectLst>
                  <a:outerShdw blurRad="38100" dist="38100" dir="2700000" algn="tl">
                    <a:srgbClr val="000000">
                      <a:alpha val="43137"/>
                    </a:srgbClr>
                  </a:outerShdw>
                </a:effectLst>
              </a:rPr>
              <a:t>  Introduction </a:t>
            </a:r>
          </a:p>
          <a:p>
            <a:r>
              <a:rPr lang="en-US" sz="3000" dirty="0">
                <a:effectLst>
                  <a:outerShdw blurRad="38100" dist="38100" dir="2700000" algn="tl">
                    <a:srgbClr val="000000">
                      <a:alpha val="43137"/>
                    </a:srgbClr>
                  </a:outerShdw>
                </a:effectLst>
              </a:rPr>
              <a:t>  FALCON-D 12T dipole  WP3.1 project</a:t>
            </a:r>
          </a:p>
          <a:p>
            <a:r>
              <a:rPr lang="en-US" sz="3000" dirty="0">
                <a:effectLst>
                  <a:outerShdw blurRad="38100" dist="38100" dir="2700000" algn="tl">
                    <a:srgbClr val="000000">
                      <a:alpha val="43137"/>
                    </a:srgbClr>
                  </a:outerShdw>
                </a:effectLst>
              </a:rPr>
              <a:t>  Procurement status of WP3.2 components</a:t>
            </a:r>
          </a:p>
          <a:p>
            <a:r>
              <a:rPr lang="en-US" sz="3000" dirty="0">
                <a:effectLst>
                  <a:outerShdw blurRad="38100" dist="38100" dir="2700000" algn="tl">
                    <a:srgbClr val="000000">
                      <a:alpha val="43137"/>
                    </a:srgbClr>
                  </a:outerShdw>
                </a:effectLst>
              </a:rPr>
              <a:t>  Key milestones in CERN &amp; INFN collaboration </a:t>
            </a:r>
          </a:p>
          <a:p>
            <a:r>
              <a:rPr lang="en-US" sz="3000" dirty="0">
                <a:effectLst>
                  <a:outerShdw blurRad="38100" dist="38100" dir="2700000" algn="tl">
                    <a:srgbClr val="000000">
                      <a:alpha val="43137"/>
                    </a:srgbClr>
                  </a:outerShdw>
                </a:effectLst>
              </a:rPr>
              <a:t>  Deliverables, development plan, 2024-2026 Schedule </a:t>
            </a:r>
          </a:p>
          <a:p>
            <a:r>
              <a:rPr lang="en-US" sz="3000" dirty="0">
                <a:effectLst>
                  <a:outerShdw blurRad="38100" dist="38100" dir="2700000" algn="tl">
                    <a:srgbClr val="000000">
                      <a:alpha val="43137"/>
                    </a:srgbClr>
                  </a:outerShdw>
                </a:effectLst>
              </a:rPr>
              <a:t>  Summary</a:t>
            </a:r>
          </a:p>
          <a:p>
            <a:endParaRPr lang="en-GB" sz="3000" dirty="0">
              <a:effectLst>
                <a:outerShdw blurRad="38100" dist="38100" dir="2700000" algn="tl">
                  <a:srgbClr val="000000">
                    <a:alpha val="43137"/>
                  </a:srgbClr>
                </a:outerShdw>
              </a:effectLst>
            </a:endParaRPr>
          </a:p>
        </p:txBody>
      </p:sp>
      <p:sp>
        <p:nvSpPr>
          <p:cNvPr id="3" name="Title 2">
            <a:extLst>
              <a:ext uri="{FF2B5EF4-FFF2-40B4-BE49-F238E27FC236}">
                <a16:creationId xmlns:a16="http://schemas.microsoft.com/office/drawing/2014/main" id="{EDC72C0D-4899-C86B-6A86-BDE8C7BEA6B3}"/>
              </a:ext>
            </a:extLst>
          </p:cNvPr>
          <p:cNvSpPr>
            <a:spLocks noGrp="1"/>
          </p:cNvSpPr>
          <p:nvPr>
            <p:ph type="title"/>
          </p:nvPr>
        </p:nvSpPr>
        <p:spPr>
          <a:xfrm>
            <a:off x="265378" y="100047"/>
            <a:ext cx="8229600" cy="1325563"/>
          </a:xfrm>
        </p:spPr>
        <p:txBody>
          <a:bodyPr/>
          <a:lstStyle/>
          <a:p>
            <a:r>
              <a:rPr lang="en-US" dirty="0"/>
              <a:t>Outline</a:t>
            </a:r>
            <a:endParaRPr lang="en-GB" dirty="0"/>
          </a:p>
        </p:txBody>
      </p:sp>
      <p:sp>
        <p:nvSpPr>
          <p:cNvPr id="5" name="Slide Number Placeholder 4">
            <a:extLst>
              <a:ext uri="{FF2B5EF4-FFF2-40B4-BE49-F238E27FC236}">
                <a16:creationId xmlns:a16="http://schemas.microsoft.com/office/drawing/2014/main" id="{98C86FA0-7893-CEE3-4AFD-37D13F81E054}"/>
              </a:ext>
            </a:extLst>
          </p:cNvPr>
          <p:cNvSpPr>
            <a:spLocks noGrp="1"/>
          </p:cNvSpPr>
          <p:nvPr>
            <p:ph type="sldNum" sz="quarter" idx="4"/>
          </p:nvPr>
        </p:nvSpPr>
        <p:spPr/>
        <p:txBody>
          <a:bodyPr/>
          <a:lstStyle/>
          <a:p>
            <a:fld id="{17918391-D411-FE40-AAD7-861AE5233E0E}" type="slidenum">
              <a:rPr lang="en-US" smtClean="0"/>
              <a:pPr/>
              <a:t>3</a:t>
            </a:fld>
            <a:endParaRPr lang="en-US"/>
          </a:p>
        </p:txBody>
      </p:sp>
      <p:sp>
        <p:nvSpPr>
          <p:cNvPr id="8" name="Title 2">
            <a:extLst>
              <a:ext uri="{FF2B5EF4-FFF2-40B4-BE49-F238E27FC236}">
                <a16:creationId xmlns:a16="http://schemas.microsoft.com/office/drawing/2014/main" id="{E724D98F-6DC0-05C3-FE5F-0AC95CE9A978}"/>
              </a:ext>
            </a:extLst>
          </p:cNvPr>
          <p:cNvSpPr txBox="1">
            <a:spLocks/>
          </p:cNvSpPr>
          <p:nvPr/>
        </p:nvSpPr>
        <p:spPr>
          <a:xfrm>
            <a:off x="457200" y="130498"/>
            <a:ext cx="8229600" cy="768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endParaRPr lang="en-GB" sz="3600" b="1" dirty="0"/>
          </a:p>
        </p:txBody>
      </p:sp>
      <p:sp>
        <p:nvSpPr>
          <p:cNvPr id="10" name="Date Placeholder 1">
            <a:extLst>
              <a:ext uri="{FF2B5EF4-FFF2-40B4-BE49-F238E27FC236}">
                <a16:creationId xmlns:a16="http://schemas.microsoft.com/office/drawing/2014/main" id="{0B134EBC-1DB4-15D3-DE67-EEDCABF637F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a:t>
            </a:r>
            <a:r>
              <a:rPr lang="en-US" baseline="30000" dirty="0"/>
              <a:t>st</a:t>
            </a:r>
            <a:r>
              <a:rPr lang="en-US" dirty="0"/>
              <a:t>  October 2024</a:t>
            </a:r>
          </a:p>
        </p:txBody>
      </p:sp>
      <p:sp>
        <p:nvSpPr>
          <p:cNvPr id="11" name="Footer Placeholder 2">
            <a:extLst>
              <a:ext uri="{FF2B5EF4-FFF2-40B4-BE49-F238E27FC236}">
                <a16:creationId xmlns:a16="http://schemas.microsoft.com/office/drawing/2014/main" id="{3FC958FA-78C0-D9CA-DEF4-60B38E6763F2}"/>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a:t>Falcon Collaboration meeting, ASG      TE-MSC-SMT - </a:t>
            </a:r>
            <a:r>
              <a:rPr lang="en-US" dirty="0" err="1"/>
              <a:t>AFoussat</a:t>
            </a:r>
            <a:endParaRPr lang="en-US" dirty="0"/>
          </a:p>
        </p:txBody>
      </p:sp>
    </p:spTree>
    <p:extLst>
      <p:ext uri="{BB962C8B-B14F-4D97-AF65-F5344CB8AC3E}">
        <p14:creationId xmlns:p14="http://schemas.microsoft.com/office/powerpoint/2010/main" val="3910822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A257F9-F462-8391-F490-1C3F598518E7}"/>
              </a:ext>
            </a:extLst>
          </p:cNvPr>
          <p:cNvSpPr>
            <a:spLocks noGrp="1"/>
          </p:cNvSpPr>
          <p:nvPr>
            <p:ph type="subTitle" idx="1"/>
          </p:nvPr>
        </p:nvSpPr>
        <p:spPr>
          <a:xfrm>
            <a:off x="457200" y="1114330"/>
            <a:ext cx="8554599" cy="4629339"/>
          </a:xfrm>
        </p:spPr>
        <p:txBody>
          <a:bodyPr vert="horz" lIns="91440" tIns="45720" rIns="91440" bIns="45720" rtlCol="0" anchor="t">
            <a:normAutofit fontScale="32500" lnSpcReduction="20000"/>
          </a:bodyPr>
          <a:lstStyle/>
          <a:p>
            <a:pPr marL="342900" indent="-342900" algn="l">
              <a:buFont typeface="Arial" panose="020B0604020202020204" pitchFamily="34" charset="0"/>
              <a:buChar char="•"/>
              <a:defRPr/>
            </a:pPr>
            <a:r>
              <a:rPr lang="en-US" sz="4300" dirty="0"/>
              <a:t>2023 TE-MSC Strategy &amp; Implementation Update for High Field Magnet (HFM) Part 1: LTS, EDMS 2816918  3-0</a:t>
            </a:r>
          </a:p>
          <a:p>
            <a:pPr marL="342900" indent="-342900" algn="l">
              <a:buFont typeface="Arial" panose="020B0604020202020204" pitchFamily="34" charset="0"/>
              <a:buChar char="•"/>
              <a:defRPr/>
            </a:pPr>
            <a:r>
              <a:rPr lang="en-US" sz="4300" dirty="0"/>
              <a:t>12 T VE Preliminary Design Review report , July 5, 2023, CERN : https://indico.cern.ch/event/1294868/ </a:t>
            </a:r>
          </a:p>
          <a:p>
            <a:pPr marL="342900" indent="-342900" algn="l">
              <a:buFont typeface="Arial" panose="020B0604020202020204" pitchFamily="34" charset="0"/>
              <a:buChar char="•"/>
              <a:defRPr/>
            </a:pPr>
            <a:r>
              <a:rPr lang="en-US" sz="4300" dirty="0"/>
              <a:t>12-14T cos theta HFM WP3.1 Working indico directory: //indico.cern.ch/category/15243/</a:t>
            </a:r>
          </a:p>
          <a:p>
            <a:pPr marL="342900" indent="-342900" algn="l">
              <a:buFont typeface="Arial" panose="020B0604020202020204" pitchFamily="34" charset="0"/>
              <a:buChar char="•"/>
              <a:defRPr/>
            </a:pPr>
            <a:r>
              <a:rPr lang="en-GB" sz="4300" dirty="0"/>
              <a:t>Technical Design Report of the </a:t>
            </a:r>
            <a:r>
              <a:rPr lang="en-GB" sz="4300" dirty="0" err="1"/>
              <a:t>FalconD</a:t>
            </a:r>
            <a:r>
              <a:rPr lang="en-GB" sz="4300" dirty="0"/>
              <a:t> Nb3Sn Cos-Theta Dipole Model for the FCC-</a:t>
            </a:r>
            <a:r>
              <a:rPr lang="en-GB" sz="4300" dirty="0" err="1"/>
              <a:t>hh</a:t>
            </a:r>
            <a:r>
              <a:rPr lang="en-GB" sz="4300" dirty="0"/>
              <a:t> at CERN, INFN/Code-19/001, </a:t>
            </a:r>
            <a:r>
              <a:rPr lang="en-GB" sz="4300" dirty="0">
                <a:hlinkClick r:id="rId2">
                  <a:extLst>
                    <a:ext uri="{A12FA001-AC4F-418D-AE19-62706E023703}">
                      <ahyp:hlinkClr xmlns:ahyp="http://schemas.microsoft.com/office/drawing/2018/hyperlinkcolor" val="tx"/>
                    </a:ext>
                  </a:extLst>
                </a:hlinkClick>
              </a:rPr>
              <a:t>Indico1086175</a:t>
            </a:r>
            <a:r>
              <a:rPr lang="en-GB" sz="4300" dirty="0"/>
              <a:t> </a:t>
            </a:r>
            <a:endParaRPr lang="en-US" sz="4300" dirty="0"/>
          </a:p>
          <a:p>
            <a:pPr marL="342900" indent="-342900" algn="l">
              <a:buFont typeface="Arial" panose="020B0604020202020204" pitchFamily="34" charset="0"/>
              <a:buChar char="•"/>
              <a:defRPr/>
            </a:pPr>
            <a:r>
              <a:rPr lang="en-US" sz="4300" dirty="0"/>
              <a:t>2024 update HFM program structure. https://hfm.web.cern.ch/</a:t>
            </a:r>
          </a:p>
          <a:p>
            <a:pPr marL="342900" indent="-342900" algn="l">
              <a:buFont typeface="Arial" panose="020B0604020202020204" pitchFamily="34" charset="0"/>
              <a:buChar char="•"/>
            </a:pPr>
            <a:r>
              <a:rPr lang="en-US" sz="4300" dirty="0"/>
              <a:t>INFN CERN </a:t>
            </a:r>
            <a:r>
              <a:rPr lang="en-US" sz="4300" dirty="0">
                <a:latin typeface="Aptos" panose="020B0004020202020204" pitchFamily="34" charset="0"/>
              </a:rPr>
              <a:t>collaboration </a:t>
            </a:r>
            <a:r>
              <a:rPr lang="pt-PT" sz="4300" dirty="0">
                <a:latin typeface="Aptos" panose="020B0004020202020204" pitchFamily="34" charset="0"/>
              </a:rPr>
              <a:t>ADDENDUM FCC-GOV-CC-CC-0004/17.10.2014 (KE4102/FCC) : </a:t>
            </a:r>
            <a:r>
              <a:rPr lang="en-US" sz="4300" dirty="0">
                <a:latin typeface="Aptos" panose="020B0004020202020204" pitchFamily="34" charset="0"/>
              </a:rPr>
              <a:t>D</a:t>
            </a:r>
            <a:r>
              <a:rPr lang="pl-PL" sz="4300" dirty="0">
                <a:latin typeface="Aptos" panose="020B0004020202020204" pitchFamily="34" charset="0"/>
              </a:rPr>
              <a:t>esign and manufacturing of a single-aperture, 12 T short model superconducting Nb3Sn dipole magnet, designed and assembled according to the bladder-and-key technology</a:t>
            </a:r>
            <a:endParaRPr lang="en-US" sz="4300" dirty="0">
              <a:latin typeface="Aptos" panose="020B0004020202020204" pitchFamily="34" charset="0"/>
            </a:endParaRPr>
          </a:p>
          <a:p>
            <a:pPr algn="l"/>
            <a:r>
              <a:rPr lang="en-US" sz="6200" b="1" dirty="0">
                <a:latin typeface="Aptos" panose="020B0004020202020204" pitchFamily="34" charset="0"/>
              </a:rPr>
              <a:t>Publications</a:t>
            </a:r>
            <a:r>
              <a:rPr lang="en-US" sz="4300" dirty="0">
                <a:latin typeface="Aptos" panose="020B0004020202020204" pitchFamily="34" charset="0"/>
              </a:rPr>
              <a:t>:</a:t>
            </a:r>
          </a:p>
          <a:p>
            <a:pPr marL="342900" indent="-342900" algn="l">
              <a:buFont typeface="Arial" panose="020B0604020202020204" pitchFamily="34" charset="0"/>
              <a:buChar char="•"/>
            </a:pPr>
            <a:r>
              <a:rPr lang="en-US" sz="4300" dirty="0"/>
              <a:t>R. Valente et al., </a:t>
            </a:r>
            <a:r>
              <a:rPr lang="en-GB" sz="4300" dirty="0"/>
              <a:t>Status on the Development of the </a:t>
            </a:r>
            <a:r>
              <a:rPr lang="en-GB" sz="4300" dirty="0" err="1"/>
              <a:t>NbSn</a:t>
            </a:r>
            <a:r>
              <a:rPr lang="en-GB" sz="4300" dirty="0"/>
              <a:t> 12 T Falcon Dipole for the FCC-</a:t>
            </a:r>
            <a:r>
              <a:rPr lang="en-GB" sz="4300" dirty="0" err="1"/>
              <a:t>hh</a:t>
            </a:r>
            <a:r>
              <a:rPr lang="en-GB" sz="4300" dirty="0"/>
              <a:t>, IEEE trans. Appl. </a:t>
            </a:r>
            <a:r>
              <a:rPr lang="en-GB" sz="4300" dirty="0" err="1"/>
              <a:t>Supercond</a:t>
            </a:r>
            <a:r>
              <a:rPr lang="en-GB" sz="4300" dirty="0"/>
              <a:t>., 34 (3), 2024</a:t>
            </a:r>
          </a:p>
          <a:p>
            <a:pPr marL="342900" indent="-342900" algn="l">
              <a:buFont typeface="Arial" panose="020B0604020202020204" pitchFamily="34" charset="0"/>
              <a:buChar char="•"/>
            </a:pPr>
            <a:r>
              <a:rPr lang="en-US" sz="4300" dirty="0"/>
              <a:t>R. Valente et al., </a:t>
            </a:r>
            <a:r>
              <a:rPr lang="en-GB" sz="4300" dirty="0"/>
              <a:t>Optimization of Electromagnetic Design After Winding Tests for the Nb3Sn Cos-Theta Dipole Model for FCC-</a:t>
            </a:r>
            <a:r>
              <a:rPr lang="en-GB" sz="4300" dirty="0" err="1"/>
              <a:t>hh</a:t>
            </a:r>
            <a:r>
              <a:rPr lang="en-GB" sz="4300" dirty="0"/>
              <a:t>, IEEE trans. Appl. </a:t>
            </a:r>
            <a:r>
              <a:rPr lang="en-GB" sz="4300" dirty="0" err="1"/>
              <a:t>Supercond</a:t>
            </a:r>
            <a:r>
              <a:rPr lang="en-GB" sz="4300" dirty="0"/>
              <a:t>., 33 (5), 2023</a:t>
            </a:r>
          </a:p>
          <a:p>
            <a:pPr marL="342900" indent="-342900" algn="l">
              <a:buFont typeface="Arial" panose="020B0604020202020204" pitchFamily="34" charset="0"/>
              <a:buChar char="•"/>
            </a:pPr>
            <a:r>
              <a:rPr lang="en-US" sz="4300" dirty="0"/>
              <a:t>F. Levi et al., </a:t>
            </a:r>
            <a:r>
              <a:rPr lang="en-GB" sz="4300" dirty="0"/>
              <a:t>Updates on the Mechanical Design of </a:t>
            </a:r>
            <a:r>
              <a:rPr lang="en-GB" sz="4300" dirty="0" err="1"/>
              <a:t>FalconD</a:t>
            </a:r>
            <a:r>
              <a:rPr lang="en-GB" sz="4300" dirty="0"/>
              <a:t>, a Nb3Sn </a:t>
            </a:r>
            <a:r>
              <a:rPr lang="en-GB" sz="4300" dirty="0" err="1"/>
              <a:t>Cosθ</a:t>
            </a:r>
            <a:r>
              <a:rPr lang="en-GB" sz="4300" dirty="0"/>
              <a:t> Short Model Dipole for FCC-</a:t>
            </a:r>
            <a:r>
              <a:rPr lang="en-GB" sz="4300" dirty="0" err="1"/>
              <a:t>hh</a:t>
            </a:r>
            <a:r>
              <a:rPr lang="en-GB" sz="4300" dirty="0"/>
              <a:t>, IEEE trans. Appl. </a:t>
            </a:r>
            <a:r>
              <a:rPr lang="en-GB" sz="4300" dirty="0" err="1"/>
              <a:t>Supercond</a:t>
            </a:r>
            <a:r>
              <a:rPr lang="en-GB" sz="4300" dirty="0"/>
              <a:t>., 33 (5), 2023</a:t>
            </a:r>
          </a:p>
          <a:p>
            <a:pPr marL="342900" indent="-342900" algn="l">
              <a:buFont typeface="Arial" panose="020B0604020202020204" pitchFamily="34" charset="0"/>
              <a:buChar char="•"/>
            </a:pPr>
            <a:r>
              <a:rPr lang="en-US" sz="4300" dirty="0"/>
              <a:t>A. Pampaloni et al., </a:t>
            </a:r>
            <a:r>
              <a:rPr lang="en-GB" sz="4300" dirty="0"/>
              <a:t>Mechanical Design of </a:t>
            </a:r>
            <a:r>
              <a:rPr lang="en-GB" sz="4300" dirty="0" err="1"/>
              <a:t>FalconD</a:t>
            </a:r>
            <a:r>
              <a:rPr lang="en-GB" sz="4300" dirty="0"/>
              <a:t>, a Nb3Sn </a:t>
            </a:r>
            <a:r>
              <a:rPr lang="en-GB" sz="4300" dirty="0" err="1"/>
              <a:t>Cosθ</a:t>
            </a:r>
            <a:r>
              <a:rPr lang="en-GB" sz="4300" dirty="0"/>
              <a:t> Short Model Dipole for the FCC, IEEE trans. Appl. </a:t>
            </a:r>
            <a:r>
              <a:rPr lang="en-GB" sz="4300" dirty="0" err="1"/>
              <a:t>Supercond</a:t>
            </a:r>
            <a:r>
              <a:rPr lang="en-GB" sz="4300" dirty="0"/>
              <a:t>., 32 (6), 2022</a:t>
            </a:r>
            <a:endParaRPr lang="en-US" sz="4300" dirty="0"/>
          </a:p>
          <a:p>
            <a:pPr marL="342900" indent="-342900" algn="l">
              <a:buFont typeface="Arial" panose="020B0604020202020204" pitchFamily="34" charset="0"/>
              <a:buChar char="•"/>
            </a:pPr>
            <a:r>
              <a:rPr lang="en-US" sz="4300" dirty="0"/>
              <a:t>A. Pampaloni et al., </a:t>
            </a:r>
            <a:r>
              <a:rPr lang="en-GB" sz="4300" dirty="0"/>
              <a:t>Preliminary Design of the Nb3Sn </a:t>
            </a:r>
            <a:r>
              <a:rPr lang="en-GB" sz="4300" dirty="0" err="1"/>
              <a:t>cosθ</a:t>
            </a:r>
            <a:r>
              <a:rPr lang="en-GB" sz="4300" dirty="0"/>
              <a:t> Short Model for the FCC, IEEE trans. Appl. </a:t>
            </a:r>
            <a:r>
              <a:rPr lang="en-GB" sz="4300" dirty="0" err="1"/>
              <a:t>Supercond</a:t>
            </a:r>
            <a:r>
              <a:rPr lang="en-GB" sz="4300" dirty="0"/>
              <a:t>., 31 (5), 2021</a:t>
            </a:r>
          </a:p>
          <a:p>
            <a:pPr marL="342900" indent="-342900" algn="l">
              <a:buFont typeface="Arial" panose="020B0604020202020204" pitchFamily="34" charset="0"/>
              <a:buChar char="•"/>
            </a:pPr>
            <a:endParaRPr lang="en-US" sz="2100" dirty="0">
              <a:latin typeface="Aptos" panose="020B0004020202020204" pitchFamily="34" charset="0"/>
            </a:endParaRPr>
          </a:p>
          <a:p>
            <a:pPr marL="342900" indent="-342900" algn="l">
              <a:buFont typeface="Arial" panose="020B0604020202020204" pitchFamily="34" charset="0"/>
              <a:buChar char="•"/>
            </a:pPr>
            <a:endParaRPr lang="en-GB" sz="2100" dirty="0">
              <a:latin typeface="Aptos" panose="020B0004020202020204" pitchFamily="34" charset="0"/>
            </a:endParaRPr>
          </a:p>
          <a:p>
            <a:pPr algn="l"/>
            <a:endParaRPr lang="en-US" dirty="0"/>
          </a:p>
        </p:txBody>
      </p:sp>
      <p:sp>
        <p:nvSpPr>
          <p:cNvPr id="8" name="Slide Number Placeholder 7">
            <a:extLst>
              <a:ext uri="{FF2B5EF4-FFF2-40B4-BE49-F238E27FC236}">
                <a16:creationId xmlns:a16="http://schemas.microsoft.com/office/drawing/2014/main" id="{07F41859-C8EB-8575-9020-462DD932B908}"/>
              </a:ext>
            </a:extLst>
          </p:cNvPr>
          <p:cNvSpPr>
            <a:spLocks noGrp="1"/>
          </p:cNvSpPr>
          <p:nvPr>
            <p:ph type="sldNum" sz="quarter" idx="4"/>
          </p:nvPr>
        </p:nvSpPr>
        <p:spPr>
          <a:xfrm>
            <a:off x="8185376" y="6356350"/>
            <a:ext cx="501424" cy="365125"/>
          </a:xfrm>
        </p:spPr>
        <p:txBody>
          <a:bodyPr/>
          <a:lstStyle/>
          <a:p>
            <a:fld id="{17918391-D411-FE40-AAD7-861AE5233E0E}" type="slidenum">
              <a:rPr lang="en-US" smtClean="0"/>
              <a:pPr/>
              <a:t>30</a:t>
            </a:fld>
            <a:endParaRPr lang="en-US"/>
          </a:p>
        </p:txBody>
      </p:sp>
      <p:sp>
        <p:nvSpPr>
          <p:cNvPr id="9" name="Title 2">
            <a:extLst>
              <a:ext uri="{FF2B5EF4-FFF2-40B4-BE49-F238E27FC236}">
                <a16:creationId xmlns:a16="http://schemas.microsoft.com/office/drawing/2014/main" id="{6381C1AD-E0DB-88AC-02E7-3B0DD8EDE97F}"/>
              </a:ext>
            </a:extLst>
          </p:cNvPr>
          <p:cNvSpPr txBox="1">
            <a:spLocks/>
          </p:cNvSpPr>
          <p:nvPr/>
        </p:nvSpPr>
        <p:spPr>
          <a:xfrm>
            <a:off x="457200" y="-347213"/>
            <a:ext cx="8229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4600" kern="1200">
                <a:solidFill>
                  <a:srgbClr val="0055A0"/>
                </a:solidFill>
                <a:latin typeface="+mn-lt"/>
                <a:ea typeface="+mj-ea"/>
                <a:cs typeface="+mj-cs"/>
              </a:defRPr>
            </a:lvl1pPr>
          </a:lstStyle>
          <a:p>
            <a:pPr algn="l"/>
            <a:r>
              <a:rPr lang="en-US" sz="4400" b="1" dirty="0"/>
              <a:t>References</a:t>
            </a:r>
            <a:endParaRPr lang="en-GB" sz="4400" b="1" dirty="0"/>
          </a:p>
        </p:txBody>
      </p:sp>
      <p:sp>
        <p:nvSpPr>
          <p:cNvPr id="4" name="Date Placeholder 4">
            <a:extLst>
              <a:ext uri="{FF2B5EF4-FFF2-40B4-BE49-F238E27FC236}">
                <a16:creationId xmlns:a16="http://schemas.microsoft.com/office/drawing/2014/main" id="{122495ED-BE24-70FB-544F-E45EC83A931A}"/>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6" name="Footer Placeholder 5">
            <a:extLst>
              <a:ext uri="{FF2B5EF4-FFF2-40B4-BE49-F238E27FC236}">
                <a16:creationId xmlns:a16="http://schemas.microsoft.com/office/drawing/2014/main" id="{DE86B21C-376F-7086-860B-CB38322A2413}"/>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3201179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B85E1AD-C327-235D-2A39-81138496AA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704" y="113564"/>
            <a:ext cx="8112591" cy="6073177"/>
          </a:xfrm>
          <a:prstGeom prst="rect">
            <a:avLst/>
          </a:prstGeom>
        </p:spPr>
      </p:pic>
      <p:sp>
        <p:nvSpPr>
          <p:cNvPr id="2" name="Content Placeholder 1">
            <a:extLst>
              <a:ext uri="{FF2B5EF4-FFF2-40B4-BE49-F238E27FC236}">
                <a16:creationId xmlns:a16="http://schemas.microsoft.com/office/drawing/2014/main" id="{B92089A3-4881-9FC2-97CE-E69C2FE1B347}"/>
              </a:ext>
            </a:extLst>
          </p:cNvPr>
          <p:cNvSpPr>
            <a:spLocks noGrp="1"/>
          </p:cNvSpPr>
          <p:nvPr>
            <p:ph idx="1"/>
          </p:nvPr>
        </p:nvSpPr>
        <p:spPr>
          <a:xfrm>
            <a:off x="376704" y="1258361"/>
            <a:ext cx="7923621" cy="3725119"/>
          </a:xfrm>
        </p:spPr>
        <p:txBody>
          <a:bodyPr vert="horz" lIns="91440" tIns="45720" rIns="91440" bIns="45720" rtlCol="0" anchor="t">
            <a:normAutofit/>
          </a:bodyPr>
          <a:lstStyle/>
          <a:p>
            <a:endParaRPr lang="en-US" sz="2000" dirty="0">
              <a:cs typeface="Calibri"/>
            </a:endParaRPr>
          </a:p>
          <a:p>
            <a:endParaRPr lang="en-US" sz="2000" dirty="0">
              <a:cs typeface="Calibri"/>
            </a:endParaRPr>
          </a:p>
          <a:p>
            <a:endParaRPr lang="en-US" sz="2000" dirty="0">
              <a:ea typeface="Calibri"/>
              <a:cs typeface="Calibri"/>
            </a:endParaRPr>
          </a:p>
        </p:txBody>
      </p:sp>
      <p:sp>
        <p:nvSpPr>
          <p:cNvPr id="3" name="Title 2">
            <a:extLst>
              <a:ext uri="{FF2B5EF4-FFF2-40B4-BE49-F238E27FC236}">
                <a16:creationId xmlns:a16="http://schemas.microsoft.com/office/drawing/2014/main" id="{1FA64645-384C-4D63-C109-0B6D0DB12008}"/>
              </a:ext>
            </a:extLst>
          </p:cNvPr>
          <p:cNvSpPr>
            <a:spLocks noGrp="1"/>
          </p:cNvSpPr>
          <p:nvPr>
            <p:ph type="title"/>
          </p:nvPr>
        </p:nvSpPr>
        <p:spPr>
          <a:xfrm>
            <a:off x="1897794" y="455868"/>
            <a:ext cx="6680531" cy="1325563"/>
          </a:xfrm>
          <a:effectLst>
            <a:outerShdw blurRad="50800" dist="38100" dir="16200000" rotWithShape="0">
              <a:prstClr val="black">
                <a:alpha val="40000"/>
              </a:prstClr>
            </a:outerShdw>
          </a:effectLst>
        </p:spPr>
        <p:txBody>
          <a:bodyPr>
            <a:noAutofit/>
          </a:bodyPr>
          <a:lstStyle/>
          <a:p>
            <a:r>
              <a:rPr lang="en-US" sz="6600" dirty="0">
                <a:solidFill>
                  <a:schemeClr val="bg1"/>
                </a:solidFill>
                <a:latin typeface="Abadi" panose="020B0604020104020204" pitchFamily="34" charset="0"/>
              </a:rPr>
              <a:t>Thank you for your attention</a:t>
            </a:r>
          </a:p>
        </p:txBody>
      </p:sp>
      <p:sp>
        <p:nvSpPr>
          <p:cNvPr id="6" name="Slide Number Placeholder 5">
            <a:extLst>
              <a:ext uri="{FF2B5EF4-FFF2-40B4-BE49-F238E27FC236}">
                <a16:creationId xmlns:a16="http://schemas.microsoft.com/office/drawing/2014/main" id="{4FC18D36-A345-A43A-4C64-ED776F685CB4}"/>
              </a:ext>
            </a:extLst>
          </p:cNvPr>
          <p:cNvSpPr>
            <a:spLocks noGrp="1"/>
          </p:cNvSpPr>
          <p:nvPr>
            <p:ph type="sldNum" sz="quarter" idx="4"/>
          </p:nvPr>
        </p:nvSpPr>
        <p:spPr/>
        <p:txBody>
          <a:bodyPr/>
          <a:lstStyle/>
          <a:p>
            <a:fld id="{17918391-D411-FE40-AAD7-861AE5233E0E}" type="slidenum">
              <a:rPr lang="en-US" smtClean="0"/>
              <a:pPr/>
              <a:t>31</a:t>
            </a:fld>
            <a:endParaRPr lang="en-US"/>
          </a:p>
        </p:txBody>
      </p:sp>
      <p:pic>
        <p:nvPicPr>
          <p:cNvPr id="2050" name="Picture 2" descr="CERN Logo">
            <a:extLst>
              <a:ext uri="{FF2B5EF4-FFF2-40B4-BE49-F238E27FC236}">
                <a16:creationId xmlns:a16="http://schemas.microsoft.com/office/drawing/2014/main" id="{9FCE138F-1B1C-7036-B23E-F1DD871E337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4704" y="4610586"/>
            <a:ext cx="1863067" cy="1576155"/>
          </a:xfrm>
          <a:prstGeom prst="rect">
            <a:avLst/>
          </a:prstGeom>
          <a:noFill/>
          <a:ln>
            <a:no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F568BC69-85E8-0CF8-DA3E-2F98717A7676}"/>
              </a:ext>
            </a:extLst>
          </p:cNvPr>
          <p:cNvPicPr>
            <a:picLocks noChangeAspect="1"/>
          </p:cNvPicPr>
          <p:nvPr/>
        </p:nvPicPr>
        <p:blipFill>
          <a:blip r:embed="rId4"/>
          <a:stretch>
            <a:fillRect/>
          </a:stretch>
        </p:blipFill>
        <p:spPr>
          <a:xfrm>
            <a:off x="7288805" y="4416416"/>
            <a:ext cx="1200491" cy="1576155"/>
          </a:xfrm>
          <a:prstGeom prst="rect">
            <a:avLst/>
          </a:prstGeom>
        </p:spPr>
      </p:pic>
      <p:sp>
        <p:nvSpPr>
          <p:cNvPr id="4" name="Date Placeholder 4">
            <a:extLst>
              <a:ext uri="{FF2B5EF4-FFF2-40B4-BE49-F238E27FC236}">
                <a16:creationId xmlns:a16="http://schemas.microsoft.com/office/drawing/2014/main" id="{F3B23C05-0A6A-DDD2-520C-B2201EB6376B}"/>
              </a:ext>
            </a:extLst>
          </p:cNvPr>
          <p:cNvSpPr>
            <a:spLocks noGrp="1"/>
          </p:cNvSpPr>
          <p:nvPr>
            <p:ph type="dt" sz="half" idx="2"/>
          </p:nvPr>
        </p:nvSpPr>
        <p:spPr>
          <a:xfrm>
            <a:off x="1755346" y="6371535"/>
            <a:ext cx="2133600" cy="365125"/>
          </a:xfrm>
        </p:spPr>
        <p:txBody>
          <a:bodyPr/>
          <a:lstStyle/>
          <a:p>
            <a:r>
              <a:rPr lang="en-US" dirty="0"/>
              <a:t>11st October 2024</a:t>
            </a:r>
          </a:p>
        </p:txBody>
      </p:sp>
      <p:sp>
        <p:nvSpPr>
          <p:cNvPr id="8" name="Footer Placeholder 5">
            <a:extLst>
              <a:ext uri="{FF2B5EF4-FFF2-40B4-BE49-F238E27FC236}">
                <a16:creationId xmlns:a16="http://schemas.microsoft.com/office/drawing/2014/main" id="{2115E761-44C5-F55A-2DD7-429B19ADC8EA}"/>
              </a:ext>
            </a:extLst>
          </p:cNvPr>
          <p:cNvSpPr>
            <a:spLocks noGrp="1"/>
          </p:cNvSpPr>
          <p:nvPr>
            <p:ph type="ftr" sz="quarter" idx="3"/>
          </p:nvPr>
        </p:nvSpPr>
        <p:spPr>
          <a:xfrm>
            <a:off x="3419061" y="6403922"/>
            <a:ext cx="4659295" cy="317553"/>
          </a:xfrm>
        </p:spPr>
        <p:txBody>
          <a:body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3080106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F67FF2-0410-6997-7849-335858668BF5}"/>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30AC0FB1-83D6-FDF7-CF2D-C1D6227FDB26}"/>
              </a:ext>
            </a:extLst>
          </p:cNvPr>
          <p:cNvSpPr>
            <a:spLocks noGrp="1"/>
          </p:cNvSpPr>
          <p:nvPr>
            <p:ph type="title"/>
          </p:nvPr>
        </p:nvSpPr>
        <p:spPr/>
        <p:txBody>
          <a:bodyPr/>
          <a:lstStyle/>
          <a:p>
            <a:r>
              <a:rPr lang="en-US" sz="3200" b="1" dirty="0"/>
              <a:t>Detail of 11T ground insulation</a:t>
            </a:r>
            <a:endParaRPr lang="en-GB" sz="3200" b="1" dirty="0"/>
          </a:p>
        </p:txBody>
      </p:sp>
      <p:sp>
        <p:nvSpPr>
          <p:cNvPr id="4" name="Slide Number Placeholder 3">
            <a:extLst>
              <a:ext uri="{FF2B5EF4-FFF2-40B4-BE49-F238E27FC236}">
                <a16:creationId xmlns:a16="http://schemas.microsoft.com/office/drawing/2014/main" id="{0BBBC538-B3B6-6500-5F77-1EFB88D0DCCC}"/>
              </a:ext>
            </a:extLst>
          </p:cNvPr>
          <p:cNvSpPr>
            <a:spLocks noGrp="1"/>
          </p:cNvSpPr>
          <p:nvPr>
            <p:ph type="sldNum" sz="quarter" idx="4"/>
          </p:nvPr>
        </p:nvSpPr>
        <p:spPr/>
        <p:txBody>
          <a:bodyPr/>
          <a:lstStyle/>
          <a:p>
            <a:fld id="{17918391-D411-FE40-AAD7-861AE5233E0E}" type="slidenum">
              <a:rPr lang="en-US" smtClean="0"/>
              <a:pPr/>
              <a:t>32</a:t>
            </a:fld>
            <a:endParaRPr lang="en-US"/>
          </a:p>
        </p:txBody>
      </p:sp>
      <p:sp>
        <p:nvSpPr>
          <p:cNvPr id="5" name="Date Placeholder 4">
            <a:extLst>
              <a:ext uri="{FF2B5EF4-FFF2-40B4-BE49-F238E27FC236}">
                <a16:creationId xmlns:a16="http://schemas.microsoft.com/office/drawing/2014/main" id="{20056693-38B8-D572-E805-CF00EEB5474C}"/>
              </a:ext>
            </a:extLst>
          </p:cNvPr>
          <p:cNvSpPr>
            <a:spLocks noGrp="1"/>
          </p:cNvSpPr>
          <p:nvPr>
            <p:ph type="dt" sz="half" idx="2"/>
          </p:nvPr>
        </p:nvSpPr>
        <p:spPr/>
        <p:txBody>
          <a:bodyPr/>
          <a:lstStyle/>
          <a:p>
            <a:r>
              <a:rPr lang="en-US"/>
              <a:t>11st October 2024</a:t>
            </a:r>
            <a:endParaRPr lang="en-US" dirty="0"/>
          </a:p>
        </p:txBody>
      </p:sp>
      <p:sp>
        <p:nvSpPr>
          <p:cNvPr id="6" name="Footer Placeholder 5">
            <a:extLst>
              <a:ext uri="{FF2B5EF4-FFF2-40B4-BE49-F238E27FC236}">
                <a16:creationId xmlns:a16="http://schemas.microsoft.com/office/drawing/2014/main" id="{B3B23598-42D3-0A5B-E5E6-B89C596B1595}"/>
              </a:ext>
            </a:extLst>
          </p:cNvPr>
          <p:cNvSpPr>
            <a:spLocks noGrp="1"/>
          </p:cNvSpPr>
          <p:nvPr>
            <p:ph type="ftr" sz="quarter" idx="3"/>
          </p:nvPr>
        </p:nvSpPr>
        <p:spPr/>
        <p:txBody>
          <a:bodyPr/>
          <a:lstStyle/>
          <a:p>
            <a:r>
              <a:rPr lang="en-US"/>
              <a:t>FalconD collaboration meeting        TE-MSC-SMT - AFoussat</a:t>
            </a:r>
            <a:endParaRPr lang="en-US" dirty="0"/>
          </a:p>
        </p:txBody>
      </p:sp>
      <p:pic>
        <p:nvPicPr>
          <p:cNvPr id="7" name="Picture 6">
            <a:extLst>
              <a:ext uri="{FF2B5EF4-FFF2-40B4-BE49-F238E27FC236}">
                <a16:creationId xmlns:a16="http://schemas.microsoft.com/office/drawing/2014/main" id="{0B78E610-1107-D44E-B3A4-CAC1564B17DC}"/>
              </a:ext>
            </a:extLst>
          </p:cNvPr>
          <p:cNvPicPr>
            <a:picLocks noChangeAspect="1"/>
          </p:cNvPicPr>
          <p:nvPr/>
        </p:nvPicPr>
        <p:blipFill rotWithShape="1">
          <a:blip r:embed="rId2"/>
          <a:srcRect l="26740" t="59800" r="52673" b="8665"/>
          <a:stretch/>
        </p:blipFill>
        <p:spPr>
          <a:xfrm>
            <a:off x="5135922" y="1264971"/>
            <a:ext cx="3846322" cy="4167972"/>
          </a:xfrm>
          <a:prstGeom prst="rect">
            <a:avLst/>
          </a:prstGeom>
        </p:spPr>
      </p:pic>
      <p:pic>
        <p:nvPicPr>
          <p:cNvPr id="8" name="Picture 7">
            <a:extLst>
              <a:ext uri="{FF2B5EF4-FFF2-40B4-BE49-F238E27FC236}">
                <a16:creationId xmlns:a16="http://schemas.microsoft.com/office/drawing/2014/main" id="{D95FDADE-70FD-4A44-206A-281193CD1142}"/>
              </a:ext>
            </a:extLst>
          </p:cNvPr>
          <p:cNvPicPr>
            <a:picLocks noChangeAspect="1"/>
          </p:cNvPicPr>
          <p:nvPr/>
        </p:nvPicPr>
        <p:blipFill rotWithShape="1">
          <a:blip r:embed="rId3"/>
          <a:srcRect l="1772" t="66640" r="79294" b="14403"/>
          <a:stretch/>
        </p:blipFill>
        <p:spPr>
          <a:xfrm>
            <a:off x="145677" y="1282940"/>
            <a:ext cx="4990245" cy="3534759"/>
          </a:xfrm>
          <a:prstGeom prst="rect">
            <a:avLst/>
          </a:prstGeom>
        </p:spPr>
      </p:pic>
    </p:spTree>
    <p:extLst>
      <p:ext uri="{BB962C8B-B14F-4D97-AF65-F5344CB8AC3E}">
        <p14:creationId xmlns:p14="http://schemas.microsoft.com/office/powerpoint/2010/main" val="2586294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26B5B9-D076-4AC0-C7A5-9ACF1EC60CA5}"/>
              </a:ext>
            </a:extLst>
          </p:cNvPr>
          <p:cNvSpPr>
            <a:spLocks noGrp="1"/>
          </p:cNvSpPr>
          <p:nvPr>
            <p:ph idx="1"/>
          </p:nvPr>
        </p:nvSpPr>
        <p:spPr>
          <a:xfrm>
            <a:off x="250258" y="1128619"/>
            <a:ext cx="8436542" cy="4600762"/>
          </a:xfrm>
        </p:spPr>
        <p:txBody>
          <a:bodyPr>
            <a:noAutofit/>
          </a:bodyPr>
          <a:lstStyle/>
          <a:p>
            <a:r>
              <a:rPr lang="en-US" sz="2000" dirty="0"/>
              <a:t>HFM program entrusted CERN WP3.1 to developed a </a:t>
            </a:r>
            <a:r>
              <a:rPr lang="en-US" sz="2000" b="1" dirty="0"/>
              <a:t>12T Nb</a:t>
            </a:r>
            <a:r>
              <a:rPr lang="en-US" sz="2000" b="1" baseline="-25000" dirty="0"/>
              <a:t>3</a:t>
            </a:r>
            <a:r>
              <a:rPr lang="en-US" sz="2000" b="1" dirty="0"/>
              <a:t>Sn Cos-theta dipole based on models (&lt; 2 m) </a:t>
            </a:r>
            <a:r>
              <a:rPr lang="en-US" sz="2000" dirty="0"/>
              <a:t>by 2028, as potential technology for further prototype (</a:t>
            </a:r>
            <a:r>
              <a:rPr lang="en-US" sz="2000" dirty="0">
                <a:sym typeface="Symbol" panose="05050102010706020507" pitchFamily="18" charset="2"/>
              </a:rPr>
              <a:t> </a:t>
            </a:r>
            <a:r>
              <a:rPr lang="en-US" sz="2000" dirty="0"/>
              <a:t>5 m long), 14T dipole magnet design by horizon 2030. (</a:t>
            </a:r>
            <a:r>
              <a:rPr lang="en-GB" sz="2000" dirty="0">
                <a:effectLst/>
                <a:latin typeface="Aptos" panose="020B0004020202020204" pitchFamily="34" charset="0"/>
                <a:ea typeface="Aptos" panose="020B0004020202020204" pitchFamily="34" charset="0"/>
                <a:cs typeface="Aptos" panose="020B0004020202020204" pitchFamily="34" charset="0"/>
                <a:hlinkClick r:id="rId3"/>
              </a:rPr>
              <a:t>indico/1430998/)</a:t>
            </a:r>
            <a:endParaRPr lang="en-US" sz="2000" dirty="0"/>
          </a:p>
          <a:p>
            <a:r>
              <a:rPr lang="en-GB" sz="2000" b="1" dirty="0"/>
              <a:t>Strategic knowledge for future High energy collider in mastering the cos </a:t>
            </a:r>
            <a:r>
              <a:rPr lang="el-GR" sz="2000" b="1" dirty="0"/>
              <a:t>ϴ</a:t>
            </a:r>
            <a:r>
              <a:rPr lang="en-GB" sz="2000" b="1" dirty="0"/>
              <a:t> technology</a:t>
            </a:r>
            <a:r>
              <a:rPr lang="en-GB" sz="2000" dirty="0">
                <a:solidFill>
                  <a:srgbClr val="C00000"/>
                </a:solidFill>
              </a:rPr>
              <a:t> </a:t>
            </a:r>
            <a:r>
              <a:rPr lang="en-GB" sz="2000" dirty="0"/>
              <a:t>for HF dipoles.</a:t>
            </a:r>
            <a:endParaRPr lang="en-US" sz="2000" dirty="0"/>
          </a:p>
          <a:p>
            <a:r>
              <a:rPr lang="en-US" sz="2000" b="1" dirty="0"/>
              <a:t>Uniformized HFM design parameters </a:t>
            </a:r>
            <a:r>
              <a:rPr lang="en-US" sz="2000" dirty="0"/>
              <a:t>applied in update design : </a:t>
            </a:r>
          </a:p>
          <a:p>
            <a:pPr lvl="1"/>
            <a:r>
              <a:rPr lang="en-US" dirty="0"/>
              <a:t>Around 80%.Iss </a:t>
            </a:r>
            <a:r>
              <a:rPr lang="en-US" dirty="0" err="1"/>
              <a:t>loadline</a:t>
            </a:r>
            <a:r>
              <a:rPr lang="en-US" dirty="0"/>
              <a:t> operation at 1.9K </a:t>
            </a:r>
          </a:p>
          <a:p>
            <a:pPr lvl="1"/>
            <a:r>
              <a:rPr lang="en-US" dirty="0"/>
              <a:t>Mid plane stress @RT &lt; 120 </a:t>
            </a:r>
            <a:r>
              <a:rPr lang="en-US" dirty="0" err="1"/>
              <a:t>Mpa</a:t>
            </a:r>
            <a:r>
              <a:rPr lang="en-US" dirty="0"/>
              <a:t>, 150 </a:t>
            </a:r>
            <a:r>
              <a:rPr lang="en-US" dirty="0" err="1"/>
              <a:t>Mpa</a:t>
            </a:r>
            <a:r>
              <a:rPr lang="en-US" dirty="0"/>
              <a:t> @ 4K,  </a:t>
            </a:r>
          </a:p>
          <a:p>
            <a:pPr lvl="1"/>
            <a:r>
              <a:rPr lang="en-US" dirty="0"/>
              <a:t>Current design </a:t>
            </a:r>
            <a:r>
              <a:rPr lang="en-US" dirty="0" err="1"/>
              <a:t>J</a:t>
            </a:r>
            <a:r>
              <a:rPr lang="en-US" baseline="-25000" dirty="0" err="1"/>
              <a:t>c</a:t>
            </a:r>
            <a:r>
              <a:rPr lang="en-US" baseline="-25000" dirty="0"/>
              <a:t> </a:t>
            </a:r>
            <a:r>
              <a:rPr lang="en-US" dirty="0"/>
              <a:t>( 16T @4.2K) = 1200 A/mm</a:t>
            </a:r>
            <a:r>
              <a:rPr lang="en-US" baseline="30000" dirty="0"/>
              <a:t>2</a:t>
            </a:r>
          </a:p>
          <a:p>
            <a:pPr lvl="1"/>
            <a:r>
              <a:rPr lang="en-US" dirty="0"/>
              <a:t>50 mm aperture, 50 mm equivalent 60</a:t>
            </a:r>
            <a:r>
              <a:rPr lang="en-US" dirty="0">
                <a:sym typeface="Symbol" panose="05050102010706020507" pitchFamily="18" charset="2"/>
              </a:rPr>
              <a:t> </a:t>
            </a:r>
            <a:r>
              <a:rPr lang="en-US" dirty="0"/>
              <a:t>sector width</a:t>
            </a:r>
          </a:p>
          <a:p>
            <a:r>
              <a:rPr lang="en-US" sz="2000" dirty="0"/>
              <a:t>From mid 2024, HFM steering board decided to enhance the </a:t>
            </a:r>
            <a:r>
              <a:rPr lang="en-US" sz="2000" b="1" dirty="0"/>
              <a:t>alignment between </a:t>
            </a:r>
            <a:r>
              <a:rPr lang="en-US" sz="2000" b="1" dirty="0" err="1"/>
              <a:t>FalconD</a:t>
            </a:r>
            <a:r>
              <a:rPr lang="en-US" sz="2000" b="1" dirty="0"/>
              <a:t> INFN (WP3.2) and Falcon D CERN (WP3.1) adopting similar coils design so to </a:t>
            </a:r>
            <a:r>
              <a:rPr lang="en-US" sz="2000" dirty="0"/>
              <a:t>gather efforts, development synergy and favor technical exchanges.</a:t>
            </a:r>
            <a:endParaRPr lang="en-GB" sz="2000" dirty="0"/>
          </a:p>
        </p:txBody>
      </p:sp>
      <p:sp>
        <p:nvSpPr>
          <p:cNvPr id="3" name="Title 2">
            <a:extLst>
              <a:ext uri="{FF2B5EF4-FFF2-40B4-BE49-F238E27FC236}">
                <a16:creationId xmlns:a16="http://schemas.microsoft.com/office/drawing/2014/main" id="{EAEF135D-811E-6683-5BAF-2C2373AE7764}"/>
              </a:ext>
            </a:extLst>
          </p:cNvPr>
          <p:cNvSpPr>
            <a:spLocks noGrp="1"/>
          </p:cNvSpPr>
          <p:nvPr>
            <p:ph type="title"/>
          </p:nvPr>
        </p:nvSpPr>
        <p:spPr>
          <a:xfrm>
            <a:off x="457200" y="100047"/>
            <a:ext cx="8229600" cy="962399"/>
          </a:xfrm>
        </p:spPr>
        <p:txBody>
          <a:bodyPr/>
          <a:lstStyle/>
          <a:p>
            <a:r>
              <a:rPr lang="en-US" sz="4100" b="1" dirty="0"/>
              <a:t>Introduction</a:t>
            </a:r>
            <a:endParaRPr lang="en-GB" sz="4100" b="1" dirty="0"/>
          </a:p>
        </p:txBody>
      </p:sp>
      <p:sp>
        <p:nvSpPr>
          <p:cNvPr id="4" name="Slide Number Placeholder 3">
            <a:extLst>
              <a:ext uri="{FF2B5EF4-FFF2-40B4-BE49-F238E27FC236}">
                <a16:creationId xmlns:a16="http://schemas.microsoft.com/office/drawing/2014/main" id="{4E8A297A-D762-4FAC-DF1A-F623314538C4}"/>
              </a:ext>
            </a:extLst>
          </p:cNvPr>
          <p:cNvSpPr>
            <a:spLocks noGrp="1"/>
          </p:cNvSpPr>
          <p:nvPr>
            <p:ph type="sldNum" sz="quarter" idx="4"/>
          </p:nvPr>
        </p:nvSpPr>
        <p:spPr/>
        <p:txBody>
          <a:bodyPr/>
          <a:lstStyle/>
          <a:p>
            <a:fld id="{17918391-D411-FE40-AAD7-861AE5233E0E}" type="slidenum">
              <a:rPr lang="en-US" smtClean="0"/>
              <a:pPr/>
              <a:t>4</a:t>
            </a:fld>
            <a:endParaRPr lang="en-US"/>
          </a:p>
        </p:txBody>
      </p:sp>
      <p:pic>
        <p:nvPicPr>
          <p:cNvPr id="8" name="Picture 7">
            <a:extLst>
              <a:ext uri="{FF2B5EF4-FFF2-40B4-BE49-F238E27FC236}">
                <a16:creationId xmlns:a16="http://schemas.microsoft.com/office/drawing/2014/main" id="{FB65AF0A-25D0-D67A-5C2D-37E7548E06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2907" y="3302386"/>
            <a:ext cx="1583290" cy="1475506"/>
          </a:xfrm>
          <a:prstGeom prst="rect">
            <a:avLst/>
          </a:prstGeom>
        </p:spPr>
      </p:pic>
      <p:sp>
        <p:nvSpPr>
          <p:cNvPr id="5" name="Footer Placeholder 2">
            <a:extLst>
              <a:ext uri="{FF2B5EF4-FFF2-40B4-BE49-F238E27FC236}">
                <a16:creationId xmlns:a16="http://schemas.microsoft.com/office/drawing/2014/main" id="{E99080F1-B72B-AB9B-6D67-D3C9DCA6D2D5}"/>
              </a:ext>
            </a:extLst>
          </p:cNvPr>
          <p:cNvSpPr>
            <a:spLocks noGrp="1"/>
          </p:cNvSpPr>
          <p:nvPr>
            <p:ph type="ftr" sz="quarter" idx="3"/>
          </p:nvPr>
        </p:nvSpPr>
        <p:spPr>
          <a:xfrm>
            <a:off x="3277018" y="6440400"/>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a:t>Falcon Collaboration meeting, ASG      TE-MSC-SMT - </a:t>
            </a:r>
            <a:r>
              <a:rPr lang="en-US" dirty="0" err="1"/>
              <a:t>AFoussat</a:t>
            </a:r>
            <a:endParaRPr lang="en-US" dirty="0"/>
          </a:p>
        </p:txBody>
      </p:sp>
      <p:sp>
        <p:nvSpPr>
          <p:cNvPr id="9" name="Date Placeholder 1">
            <a:extLst>
              <a:ext uri="{FF2B5EF4-FFF2-40B4-BE49-F238E27FC236}">
                <a16:creationId xmlns:a16="http://schemas.microsoft.com/office/drawing/2014/main" id="{002F1B6A-D017-6F02-ED84-662C003642C0}"/>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a:t>
            </a:r>
            <a:r>
              <a:rPr lang="en-US" baseline="30000" dirty="0"/>
              <a:t>st</a:t>
            </a:r>
            <a:r>
              <a:rPr lang="en-US" dirty="0"/>
              <a:t>  October 2024</a:t>
            </a:r>
          </a:p>
        </p:txBody>
      </p:sp>
    </p:spTree>
    <p:extLst>
      <p:ext uri="{BB962C8B-B14F-4D97-AF65-F5344CB8AC3E}">
        <p14:creationId xmlns:p14="http://schemas.microsoft.com/office/powerpoint/2010/main" val="3138131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4AB4DA-814B-5DF3-DAD0-1B6C27ED06CF}"/>
              </a:ext>
            </a:extLst>
          </p:cNvPr>
          <p:cNvSpPr>
            <a:spLocks noGrp="1"/>
          </p:cNvSpPr>
          <p:nvPr>
            <p:ph idx="1"/>
          </p:nvPr>
        </p:nvSpPr>
        <p:spPr>
          <a:xfrm>
            <a:off x="80554" y="593324"/>
            <a:ext cx="8982892" cy="4869622"/>
          </a:xfrm>
        </p:spPr>
        <p:txBody>
          <a:bodyPr>
            <a:noAutofit/>
          </a:bodyPr>
          <a:lstStyle/>
          <a:p>
            <a:r>
              <a:rPr lang="en-US" sz="2200" b="1" dirty="0"/>
              <a:t>Scope of HFM WP3.1 12T </a:t>
            </a:r>
            <a:r>
              <a:rPr lang="en-GB" sz="2200" b="1" dirty="0"/>
              <a:t>Cos-theta Nb</a:t>
            </a:r>
            <a:r>
              <a:rPr lang="en-GB" sz="2200" b="1" baseline="-25000" dirty="0"/>
              <a:t>3</a:t>
            </a:r>
            <a:r>
              <a:rPr lang="en-GB" sz="2200" b="1" dirty="0"/>
              <a:t>Sn</a:t>
            </a:r>
            <a:r>
              <a:rPr lang="en-US" sz="2200" dirty="0"/>
              <a:t> dipole follows following key guidelines:</a:t>
            </a:r>
          </a:p>
          <a:p>
            <a:pPr lvl="2">
              <a:buFont typeface="Wingdings" panose="05000000000000000000" pitchFamily="2" charset="2"/>
              <a:buChar char="Ø"/>
              <a:defRPr/>
            </a:pPr>
            <a:r>
              <a:rPr lang="en-US" sz="2000" i="1" dirty="0" err="1">
                <a:solidFill>
                  <a:schemeClr val="accent5">
                    <a:lumMod val="75000"/>
                  </a:schemeClr>
                </a:solidFill>
              </a:rPr>
              <a:t>FalconD</a:t>
            </a:r>
            <a:r>
              <a:rPr lang="en-US" sz="2000" i="1" dirty="0">
                <a:solidFill>
                  <a:schemeClr val="accent5">
                    <a:lumMod val="75000"/>
                  </a:schemeClr>
                </a:solidFill>
              </a:rPr>
              <a:t> </a:t>
            </a:r>
            <a:r>
              <a:rPr lang="en-GB" sz="2000" i="1" dirty="0">
                <a:solidFill>
                  <a:schemeClr val="accent5">
                    <a:lumMod val="75000"/>
                  </a:schemeClr>
                </a:solidFill>
              </a:rPr>
              <a:t>12T dipole </a:t>
            </a:r>
            <a:r>
              <a:rPr lang="en-US" sz="2000" b="1" i="1" dirty="0">
                <a:solidFill>
                  <a:schemeClr val="accent5">
                    <a:lumMod val="75000"/>
                  </a:schemeClr>
                </a:solidFill>
              </a:rPr>
              <a:t>coils manufacture at B927-CERN with common key design features as the INFN-ASG coils</a:t>
            </a:r>
            <a:endParaRPr lang="en-US" sz="2000" i="1" dirty="0">
              <a:solidFill>
                <a:schemeClr val="accent5">
                  <a:lumMod val="75000"/>
                </a:schemeClr>
              </a:solidFill>
            </a:endParaRPr>
          </a:p>
          <a:p>
            <a:pPr lvl="2">
              <a:buFont typeface="Wingdings" panose="05000000000000000000" pitchFamily="2" charset="2"/>
              <a:buChar char="Ø"/>
              <a:defRPr/>
            </a:pPr>
            <a:r>
              <a:rPr lang="en-US" sz="2000" b="1" i="1" dirty="0">
                <a:solidFill>
                  <a:schemeClr val="accent5">
                    <a:lumMod val="75000"/>
                  </a:schemeClr>
                </a:solidFill>
              </a:rPr>
              <a:t>Objective to design a magnet</a:t>
            </a:r>
            <a:r>
              <a:rPr lang="en-US" sz="2000" i="1" dirty="0">
                <a:solidFill>
                  <a:schemeClr val="accent5">
                    <a:lumMod val="75000"/>
                  </a:schemeClr>
                </a:solidFill>
              </a:rPr>
              <a:t> </a:t>
            </a:r>
            <a:r>
              <a:rPr lang="en-US" sz="2000" b="1" i="1" dirty="0">
                <a:solidFill>
                  <a:schemeClr val="accent5">
                    <a:lumMod val="75000"/>
                  </a:schemeClr>
                </a:solidFill>
              </a:rPr>
              <a:t>models assembly </a:t>
            </a:r>
            <a:r>
              <a:rPr lang="en-US" sz="2000" i="1" dirty="0">
                <a:solidFill>
                  <a:schemeClr val="accent5">
                    <a:lumMod val="75000"/>
                  </a:schemeClr>
                </a:solidFill>
              </a:rPr>
              <a:t>(1-in-1, 2-in-1) based </a:t>
            </a:r>
            <a:r>
              <a:rPr lang="en-US" sz="2000" b="1" i="1" dirty="0">
                <a:solidFill>
                  <a:schemeClr val="accent5">
                    <a:lumMod val="75000"/>
                  </a:schemeClr>
                </a:solidFill>
              </a:rPr>
              <a:t>on optimized B&amp;K structure baseline, scaling up design features, cold tested at CERN SM18</a:t>
            </a:r>
          </a:p>
          <a:p>
            <a:pPr lvl="2">
              <a:buFont typeface="Wingdings" panose="05000000000000000000" pitchFamily="2" charset="2"/>
              <a:buChar char="Ø"/>
              <a:defRPr/>
            </a:pPr>
            <a:r>
              <a:rPr lang="en-GB" sz="2000" b="1" i="1" dirty="0">
                <a:solidFill>
                  <a:schemeClr val="accent5">
                    <a:lumMod val="75000"/>
                  </a:schemeClr>
                </a:solidFill>
              </a:rPr>
              <a:t>larger cable 40 x 1.0 mm RRP 162/169 strands Rutherford, </a:t>
            </a:r>
            <a:r>
              <a:rPr lang="en-GB" sz="2000" b="1" i="1" dirty="0" err="1">
                <a:solidFill>
                  <a:schemeClr val="accent5">
                    <a:lumMod val="75000"/>
                  </a:schemeClr>
                </a:solidFill>
              </a:rPr>
              <a:t>Cu:nCu</a:t>
            </a:r>
            <a:r>
              <a:rPr lang="en-GB" sz="2000" b="1" i="1" dirty="0">
                <a:solidFill>
                  <a:schemeClr val="accent5">
                    <a:lumMod val="75000"/>
                  </a:schemeClr>
                </a:solidFill>
              </a:rPr>
              <a:t> 0.9 as proposed placeholder. Common evaluation with INFN /ASG of the cable </a:t>
            </a:r>
            <a:r>
              <a:rPr lang="en-GB" sz="2000" b="1" i="1" dirty="0" err="1">
                <a:solidFill>
                  <a:schemeClr val="accent5">
                    <a:lumMod val="75000"/>
                  </a:schemeClr>
                </a:solidFill>
              </a:rPr>
              <a:t>windability</a:t>
            </a:r>
            <a:r>
              <a:rPr lang="en-GB" sz="2000" b="1" i="1" dirty="0">
                <a:solidFill>
                  <a:schemeClr val="accent5">
                    <a:lumMod val="75000"/>
                  </a:schemeClr>
                </a:solidFill>
              </a:rPr>
              <a:t>, need for coils heads optimisation.</a:t>
            </a:r>
            <a:r>
              <a:rPr lang="en-GB" sz="2000" i="1" dirty="0">
                <a:solidFill>
                  <a:schemeClr val="accent5">
                    <a:lumMod val="75000"/>
                  </a:schemeClr>
                </a:solidFill>
              </a:rPr>
              <a:t> </a:t>
            </a:r>
          </a:p>
          <a:p>
            <a:pPr lvl="3">
              <a:buFont typeface="Wingdings" panose="05000000000000000000" pitchFamily="2" charset="2"/>
              <a:buChar char="§"/>
              <a:defRPr/>
            </a:pPr>
            <a:r>
              <a:rPr lang="en-GB" sz="1600" i="1" dirty="0">
                <a:solidFill>
                  <a:schemeClr val="accent5">
                    <a:lumMod val="75000"/>
                  </a:schemeClr>
                </a:solidFill>
              </a:rPr>
              <a:t>In case of winding issue (narrow bending radii, instability) back up of 0.85 mm QXF cable RRP 108/127 </a:t>
            </a:r>
            <a:r>
              <a:rPr lang="en-GB" sz="1600" i="1" dirty="0" err="1">
                <a:solidFill>
                  <a:schemeClr val="accent5">
                    <a:lumMod val="75000"/>
                  </a:schemeClr>
                </a:solidFill>
              </a:rPr>
              <a:t>Cu:nCu</a:t>
            </a:r>
            <a:r>
              <a:rPr lang="en-GB" sz="1600" i="1" dirty="0">
                <a:solidFill>
                  <a:schemeClr val="accent5">
                    <a:lumMod val="75000"/>
                  </a:schemeClr>
                </a:solidFill>
              </a:rPr>
              <a:t> 1.2.</a:t>
            </a:r>
            <a:r>
              <a:rPr lang="en-GB" sz="1600" dirty="0"/>
              <a:t> </a:t>
            </a:r>
          </a:p>
          <a:p>
            <a:pPr lvl="3">
              <a:buFont typeface="Wingdings" panose="05000000000000000000" pitchFamily="2" charset="2"/>
              <a:buChar char="§"/>
              <a:defRPr/>
            </a:pPr>
            <a:r>
              <a:rPr lang="en-GB" sz="1600" dirty="0"/>
              <a:t>Further cable development back up under discussion RRP160/169, 1 mm, cu/</a:t>
            </a:r>
            <a:r>
              <a:rPr lang="en-GB" sz="1600" dirty="0" err="1"/>
              <a:t>ncu</a:t>
            </a:r>
            <a:r>
              <a:rPr lang="en-GB" sz="1600" dirty="0"/>
              <a:t> 1.2 </a:t>
            </a:r>
          </a:p>
          <a:p>
            <a:pPr lvl="3">
              <a:buFont typeface="Wingdings" panose="05000000000000000000" pitchFamily="2" charset="2"/>
              <a:buChar char="§"/>
              <a:defRPr/>
            </a:pPr>
            <a:r>
              <a:rPr lang="en-GB" sz="1600" dirty="0"/>
              <a:t>for 14T 2-in-1 dipole design possible available strands RRP 162/169 - </a:t>
            </a:r>
            <a:r>
              <a:rPr lang="en-GB" sz="1600" dirty="0">
                <a:sym typeface="Symbol" panose="05050102010706020507" pitchFamily="18" charset="2"/>
              </a:rPr>
              <a:t></a:t>
            </a:r>
            <a:r>
              <a:rPr lang="en-GB" sz="1600" dirty="0"/>
              <a:t>1.1 mm, RRP 60/91 - </a:t>
            </a:r>
            <a:r>
              <a:rPr lang="en-GB" sz="1600" dirty="0">
                <a:sym typeface="Symbol" panose="05050102010706020507" pitchFamily="18" charset="2"/>
              </a:rPr>
              <a:t> </a:t>
            </a:r>
            <a:r>
              <a:rPr lang="en-GB" sz="1600" dirty="0"/>
              <a:t>0.7 mm </a:t>
            </a:r>
            <a:endParaRPr lang="en-US" sz="1600" i="1" dirty="0">
              <a:solidFill>
                <a:schemeClr val="accent5">
                  <a:lumMod val="75000"/>
                </a:schemeClr>
              </a:solidFill>
            </a:endParaRPr>
          </a:p>
          <a:p>
            <a:pPr lvl="2">
              <a:buFont typeface="Wingdings" panose="05000000000000000000" pitchFamily="2" charset="2"/>
              <a:buChar char="Ø"/>
              <a:defRPr/>
            </a:pPr>
            <a:r>
              <a:rPr lang="en-GB" sz="2000" i="1" dirty="0">
                <a:solidFill>
                  <a:schemeClr val="accent5">
                    <a:lumMod val="75000"/>
                  </a:schemeClr>
                </a:solidFill>
              </a:rPr>
              <a:t>The </a:t>
            </a:r>
            <a:r>
              <a:rPr lang="en-GB" sz="2000" b="1" i="1" dirty="0">
                <a:solidFill>
                  <a:schemeClr val="accent5">
                    <a:lumMod val="75000"/>
                  </a:schemeClr>
                </a:solidFill>
              </a:rPr>
              <a:t>structures variants are designed for 13.5 T </a:t>
            </a:r>
            <a:r>
              <a:rPr lang="en-GB" sz="2000" b="1" i="1" dirty="0" err="1">
                <a:solidFill>
                  <a:schemeClr val="accent5">
                    <a:lumMod val="75000"/>
                  </a:schemeClr>
                </a:solidFill>
              </a:rPr>
              <a:t>e.m</a:t>
            </a:r>
            <a:r>
              <a:rPr lang="en-GB" sz="2000" b="1" i="1" dirty="0">
                <a:solidFill>
                  <a:schemeClr val="accent5">
                    <a:lumMod val="75000"/>
                  </a:schemeClr>
                </a:solidFill>
              </a:rPr>
              <a:t> loads level including the 2-in-1 model at CERN.</a:t>
            </a:r>
          </a:p>
          <a:p>
            <a:r>
              <a:rPr lang="en-US" sz="2000" dirty="0"/>
              <a:t>CERN </a:t>
            </a:r>
            <a:r>
              <a:rPr lang="en-US" sz="2000" dirty="0" err="1"/>
              <a:t>FalconD</a:t>
            </a:r>
            <a:r>
              <a:rPr lang="en-US" sz="2000" dirty="0"/>
              <a:t> dipole development plan includes early investigation </a:t>
            </a:r>
            <a:r>
              <a:rPr lang="en-US" sz="2000" b="1" dirty="0"/>
              <a:t>of cos-theta magnet structure candidates (B&amp;K, alu bars + SS shells) on mechanical mockups</a:t>
            </a:r>
            <a:r>
              <a:rPr lang="en-US" sz="2000" dirty="0"/>
              <a:t>.</a:t>
            </a:r>
            <a:endParaRPr lang="en-GB" sz="2000" dirty="0"/>
          </a:p>
        </p:txBody>
      </p:sp>
      <p:sp>
        <p:nvSpPr>
          <p:cNvPr id="3" name="Title 2">
            <a:extLst>
              <a:ext uri="{FF2B5EF4-FFF2-40B4-BE49-F238E27FC236}">
                <a16:creationId xmlns:a16="http://schemas.microsoft.com/office/drawing/2014/main" id="{27029720-DD8C-3729-0C97-DA923A42B069}"/>
              </a:ext>
            </a:extLst>
          </p:cNvPr>
          <p:cNvSpPr>
            <a:spLocks noGrp="1"/>
          </p:cNvSpPr>
          <p:nvPr>
            <p:ph type="title"/>
          </p:nvPr>
        </p:nvSpPr>
        <p:spPr>
          <a:xfrm>
            <a:off x="0" y="-44627"/>
            <a:ext cx="9154080" cy="622766"/>
          </a:xfrm>
        </p:spPr>
        <p:txBody>
          <a:bodyPr>
            <a:normAutofit fontScale="90000"/>
          </a:bodyPr>
          <a:lstStyle/>
          <a:p>
            <a:r>
              <a:rPr lang="en-US" b="1" dirty="0"/>
              <a:t>FALCOND WP3.1 dipole</a:t>
            </a:r>
            <a:endParaRPr lang="en-GB" b="1" dirty="0"/>
          </a:p>
        </p:txBody>
      </p:sp>
      <p:sp>
        <p:nvSpPr>
          <p:cNvPr id="5" name="Slide Number Placeholder 4">
            <a:extLst>
              <a:ext uri="{FF2B5EF4-FFF2-40B4-BE49-F238E27FC236}">
                <a16:creationId xmlns:a16="http://schemas.microsoft.com/office/drawing/2014/main" id="{0A049803-519A-82A2-FFDE-41F29E94EEC8}"/>
              </a:ext>
            </a:extLst>
          </p:cNvPr>
          <p:cNvSpPr>
            <a:spLocks noGrp="1"/>
          </p:cNvSpPr>
          <p:nvPr>
            <p:ph type="sldNum" sz="quarter" idx="4"/>
          </p:nvPr>
        </p:nvSpPr>
        <p:spPr/>
        <p:txBody>
          <a:bodyPr/>
          <a:lstStyle/>
          <a:p>
            <a:fld id="{17918391-D411-FE40-AAD7-861AE5233E0E}" type="slidenum">
              <a:rPr lang="en-US" smtClean="0"/>
              <a:pPr/>
              <a:t>5</a:t>
            </a:fld>
            <a:endParaRPr lang="en-US"/>
          </a:p>
        </p:txBody>
      </p:sp>
      <p:sp>
        <p:nvSpPr>
          <p:cNvPr id="4" name="Date Placeholder 1">
            <a:extLst>
              <a:ext uri="{FF2B5EF4-FFF2-40B4-BE49-F238E27FC236}">
                <a16:creationId xmlns:a16="http://schemas.microsoft.com/office/drawing/2014/main" id="{CE40CD34-8BF6-F1CA-5BA7-097285E2213A}"/>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6" name="Footer Placeholder 2">
            <a:extLst>
              <a:ext uri="{FF2B5EF4-FFF2-40B4-BE49-F238E27FC236}">
                <a16:creationId xmlns:a16="http://schemas.microsoft.com/office/drawing/2014/main" id="{FA34D760-C94B-CB11-73EA-5DA8B93067D1}"/>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4107806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87AC201-F172-F1EB-5EF5-619C24F899A6}"/>
              </a:ext>
            </a:extLst>
          </p:cNvPr>
          <p:cNvSpPr>
            <a:spLocks noGrp="1"/>
          </p:cNvSpPr>
          <p:nvPr>
            <p:ph type="sldNum" sz="quarter" idx="4"/>
          </p:nvPr>
        </p:nvSpPr>
        <p:spPr/>
        <p:txBody>
          <a:bodyPr/>
          <a:lstStyle/>
          <a:p>
            <a:fld id="{17918391-D411-FE40-AAD7-861AE5233E0E}" type="slidenum">
              <a:rPr lang="en-US" smtClean="0"/>
              <a:pPr/>
              <a:t>6</a:t>
            </a:fld>
            <a:endParaRPr lang="en-US"/>
          </a:p>
        </p:txBody>
      </p:sp>
      <p:sp>
        <p:nvSpPr>
          <p:cNvPr id="7" name="Title 2">
            <a:extLst>
              <a:ext uri="{FF2B5EF4-FFF2-40B4-BE49-F238E27FC236}">
                <a16:creationId xmlns:a16="http://schemas.microsoft.com/office/drawing/2014/main" id="{D11678B3-64D9-4B14-B7F3-052E8DDCCEC1}"/>
              </a:ext>
            </a:extLst>
          </p:cNvPr>
          <p:cNvSpPr txBox="1">
            <a:spLocks/>
          </p:cNvSpPr>
          <p:nvPr/>
        </p:nvSpPr>
        <p:spPr>
          <a:xfrm>
            <a:off x="457199" y="-36707"/>
            <a:ext cx="8229600" cy="7121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4000" b="1" dirty="0"/>
              <a:t>Nb</a:t>
            </a:r>
            <a:r>
              <a:rPr lang="en-US" sz="4000" b="1" baseline="-25000" dirty="0"/>
              <a:t>3</a:t>
            </a:r>
            <a:r>
              <a:rPr lang="en-US" sz="4000" b="1" dirty="0"/>
              <a:t>Sn RRP wire for FALCON D WP3.1</a:t>
            </a:r>
            <a:endParaRPr lang="en-GB" sz="4000" b="1" dirty="0"/>
          </a:p>
        </p:txBody>
      </p:sp>
      <p:graphicFrame>
        <p:nvGraphicFramePr>
          <p:cNvPr id="8" name="Table 9">
            <a:extLst>
              <a:ext uri="{FF2B5EF4-FFF2-40B4-BE49-F238E27FC236}">
                <a16:creationId xmlns:a16="http://schemas.microsoft.com/office/drawing/2014/main" id="{CDAD7EFA-76CC-268F-F9BB-AFDCF6E48E4D}"/>
              </a:ext>
            </a:extLst>
          </p:cNvPr>
          <p:cNvGraphicFramePr>
            <a:graphicFrameLocks noGrp="1"/>
          </p:cNvGraphicFramePr>
          <p:nvPr>
            <p:extLst>
              <p:ext uri="{D42A27DB-BD31-4B8C-83A1-F6EECF244321}">
                <p14:modId xmlns:p14="http://schemas.microsoft.com/office/powerpoint/2010/main" val="4102321558"/>
              </p:ext>
            </p:extLst>
          </p:nvPr>
        </p:nvGraphicFramePr>
        <p:xfrm>
          <a:off x="741540" y="634174"/>
          <a:ext cx="7443836" cy="5417706"/>
        </p:xfrm>
        <a:graphic>
          <a:graphicData uri="http://schemas.openxmlformats.org/drawingml/2006/table">
            <a:tbl>
              <a:tblPr firstRow="1" bandRow="1"/>
              <a:tblGrid>
                <a:gridCol w="1999569">
                  <a:extLst>
                    <a:ext uri="{9D8B030D-6E8A-4147-A177-3AD203B41FA5}">
                      <a16:colId xmlns:a16="http://schemas.microsoft.com/office/drawing/2014/main" val="3338364431"/>
                    </a:ext>
                  </a:extLst>
                </a:gridCol>
                <a:gridCol w="1401840">
                  <a:extLst>
                    <a:ext uri="{9D8B030D-6E8A-4147-A177-3AD203B41FA5}">
                      <a16:colId xmlns:a16="http://schemas.microsoft.com/office/drawing/2014/main" val="3452222639"/>
                    </a:ext>
                  </a:extLst>
                </a:gridCol>
                <a:gridCol w="2021214">
                  <a:extLst>
                    <a:ext uri="{9D8B030D-6E8A-4147-A177-3AD203B41FA5}">
                      <a16:colId xmlns:a16="http://schemas.microsoft.com/office/drawing/2014/main" val="3931186303"/>
                    </a:ext>
                  </a:extLst>
                </a:gridCol>
                <a:gridCol w="2021213">
                  <a:extLst>
                    <a:ext uri="{9D8B030D-6E8A-4147-A177-3AD203B41FA5}">
                      <a16:colId xmlns:a16="http://schemas.microsoft.com/office/drawing/2014/main" val="239426025"/>
                    </a:ext>
                  </a:extLst>
                </a:gridCol>
              </a:tblGrid>
              <a:tr h="79243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800" b="1" i="0" u="none" strike="noStrike" dirty="0">
                          <a:solidFill>
                            <a:schemeClr val="bg1"/>
                          </a:solidFill>
                          <a:effectLst/>
                          <a:latin typeface="Calibri" panose="020F0502020204030204" pitchFamily="34" charset="0"/>
                        </a:rPr>
                        <a:t>Cable</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800" b="1" i="0" u="none" strike="noStrike" dirty="0">
                          <a:solidFill>
                            <a:schemeClr val="bg1"/>
                          </a:solidFill>
                          <a:effectLst/>
                          <a:latin typeface="Calibri" panose="020F0502020204030204" pitchFamily="34" charset="0"/>
                        </a:rPr>
                        <a:t>Units</a:t>
                      </a:r>
                      <a:endParaRPr lang="en-GB" sz="1800" b="1" i="0" u="none" strike="noStrike" dirty="0">
                        <a:solidFill>
                          <a:schemeClr val="bg1"/>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fontAlgn="b"/>
                      <a:r>
                        <a:rPr lang="en-US" sz="1800" b="1" i="0" u="none" strike="noStrike" dirty="0">
                          <a:solidFill>
                            <a:schemeClr val="bg1"/>
                          </a:solidFill>
                          <a:effectLst/>
                          <a:latin typeface="Calibri" panose="020F0502020204030204" pitchFamily="34" charset="0"/>
                        </a:rPr>
                        <a:t>Past WP3.1 12T cos theta</a:t>
                      </a:r>
                      <a:endParaRPr lang="en-GB" sz="18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800" b="1" i="0" u="none" strike="noStrike" dirty="0">
                          <a:solidFill>
                            <a:schemeClr val="bg1"/>
                          </a:solidFill>
                          <a:effectLst/>
                          <a:latin typeface="Calibri" panose="020F0502020204030204" pitchFamily="34" charset="0"/>
                        </a:rPr>
                        <a:t>2024 baseline</a:t>
                      </a:r>
                    </a:p>
                    <a:p>
                      <a:pPr algn="ctr" fontAlgn="b"/>
                      <a:r>
                        <a:rPr lang="en-US" sz="1800" b="1" i="0" u="none" strike="noStrike" dirty="0">
                          <a:solidFill>
                            <a:schemeClr val="bg1"/>
                          </a:solidFill>
                          <a:effectLst/>
                          <a:latin typeface="Calibri" panose="020F0502020204030204" pitchFamily="34" charset="0"/>
                        </a:rPr>
                        <a:t>WP3.1 &amp; WP3.2 12T FALCON D (1-in-1)</a:t>
                      </a:r>
                      <a:endParaRPr lang="en-GB" sz="1800" b="1" i="0" u="none" strike="noStrike" dirty="0">
                        <a:solidFill>
                          <a:schemeClr val="bg1"/>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3143341970"/>
                  </a:ext>
                </a:extLst>
              </a:tr>
              <a:tr h="801349">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93992198"/>
                  </a:ext>
                </a:extLst>
              </a:tr>
              <a:tr h="241174">
                <a:tc>
                  <a:txBody>
                    <a:bodyPr/>
                    <a:lstStyle/>
                    <a:p>
                      <a:pPr algn="l" fontAlgn="b"/>
                      <a:r>
                        <a:rPr lang="en-GB" sz="1600" b="1" i="0" u="none" strike="noStrike" dirty="0">
                          <a:solidFill>
                            <a:srgbClr val="000000"/>
                          </a:solidFill>
                          <a:effectLst/>
                          <a:latin typeface="Calibri" panose="020F0502020204030204" pitchFamily="34" charset="0"/>
                        </a:rPr>
                        <a:t>Material</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dirty="0">
                          <a:solidFill>
                            <a:srgbClr val="000000"/>
                          </a:solidFill>
                          <a:effectLst/>
                          <a:latin typeface="Calibri" panose="020F0502020204030204" pitchFamily="34" charset="0"/>
                        </a:rPr>
                        <a:t>Nb</a:t>
                      </a:r>
                      <a:r>
                        <a:rPr lang="en-GB" sz="1600" b="1" i="0" u="none" strike="noStrike" baseline="-25000" dirty="0">
                          <a:solidFill>
                            <a:srgbClr val="000000"/>
                          </a:solidFill>
                          <a:effectLst/>
                          <a:latin typeface="Calibri" panose="020F0502020204030204" pitchFamily="34" charset="0"/>
                        </a:rPr>
                        <a:t>3</a:t>
                      </a:r>
                      <a:r>
                        <a:rPr lang="en-GB" sz="1600" b="1" i="0" u="none" strike="noStrike" dirty="0">
                          <a:solidFill>
                            <a:srgbClr val="000000"/>
                          </a:solidFill>
                          <a:effectLst/>
                          <a:latin typeface="Calibri" panose="020F0502020204030204" pitchFamily="34" charset="0"/>
                        </a:rPr>
                        <a:t>Sn (RRP 108/127)</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dirty="0">
                          <a:solidFill>
                            <a:srgbClr val="000000"/>
                          </a:solidFill>
                          <a:effectLst/>
                          <a:latin typeface="Calibri" panose="020F0502020204030204" pitchFamily="34" charset="0"/>
                        </a:rPr>
                        <a:t>Nb</a:t>
                      </a:r>
                      <a:r>
                        <a:rPr lang="en-GB" sz="1600" b="1" i="0" u="none" strike="noStrike" baseline="-25000" dirty="0">
                          <a:solidFill>
                            <a:srgbClr val="000000"/>
                          </a:solidFill>
                          <a:effectLst/>
                          <a:latin typeface="Calibri" panose="020F0502020204030204" pitchFamily="34" charset="0"/>
                        </a:rPr>
                        <a:t>3</a:t>
                      </a:r>
                      <a:r>
                        <a:rPr lang="en-GB" sz="1600" b="1" i="0" u="none" strike="noStrike" dirty="0">
                          <a:solidFill>
                            <a:srgbClr val="000000"/>
                          </a:solidFill>
                          <a:effectLst/>
                          <a:latin typeface="Calibri" panose="020F0502020204030204" pitchFamily="34" charset="0"/>
                        </a:rPr>
                        <a:t>Sn (RRP 162/169)</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241174">
                <a:tc>
                  <a:txBody>
                    <a:bodyPr/>
                    <a:lstStyle/>
                    <a:p>
                      <a:pPr algn="l" fontAlgn="b"/>
                      <a:r>
                        <a:rPr lang="en-US" sz="1600" b="1" i="0" u="none" strike="noStrike" kern="1200" dirty="0">
                          <a:solidFill>
                            <a:srgbClr val="000000"/>
                          </a:solidFill>
                          <a:effectLst/>
                          <a:latin typeface="Calibri" panose="020F0502020204030204" pitchFamily="34" charset="0"/>
                          <a:ea typeface="+mn-ea"/>
                          <a:cs typeface="+mn-cs"/>
                        </a:rPr>
                        <a:t>Strand type name</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MQXF</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DEM 1 (ERMC-1)</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7392135"/>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No. strand</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40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40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Strand diam.</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0.850 ± 0.003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1.000 ± 0.003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Cu/</a:t>
                      </a:r>
                      <a:r>
                        <a:rPr lang="en-GB" sz="1600" b="1" i="0" u="none" strike="noStrike" kern="1200" dirty="0" err="1">
                          <a:solidFill>
                            <a:srgbClr val="000000"/>
                          </a:solidFill>
                          <a:effectLst/>
                          <a:latin typeface="Calibri" panose="020F0502020204030204" pitchFamily="34" charset="0"/>
                          <a:ea typeface="+mn-ea"/>
                          <a:cs typeface="+mn-cs"/>
                        </a:rPr>
                        <a:t>NonCu</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600" b="0" i="0" u="none" strike="noStrike" kern="1200" dirty="0">
                          <a:solidFill>
                            <a:srgbClr val="000000"/>
                          </a:solidFill>
                          <a:effectLst/>
                          <a:latin typeface="Calibri" panose="020F0502020204030204" pitchFamily="34" charset="0"/>
                          <a:ea typeface="+mn-ea"/>
                          <a:cs typeface="+mn-cs"/>
                        </a:rPr>
                        <a:t>1</a:t>
                      </a:r>
                      <a:r>
                        <a:rPr lang="en-GB" sz="1600" b="0" i="0" u="none" strike="noStrike" kern="1200" dirty="0">
                          <a:solidFill>
                            <a:srgbClr val="000000"/>
                          </a:solidFill>
                          <a:effectLst/>
                          <a:latin typeface="Calibri" panose="020F0502020204030204" pitchFamily="34" charset="0"/>
                          <a:ea typeface="+mn-ea"/>
                          <a:cs typeface="+mn-cs"/>
                        </a:rPr>
                        <a:t>.2 ± 0.1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0.9 ± 0.2</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r h="241174">
                <a:tc>
                  <a:txBody>
                    <a:bodyPr/>
                    <a:lstStyle/>
                    <a:p>
                      <a:pPr algn="l" fontAlgn="b"/>
                      <a:r>
                        <a:rPr lang="en-GB" sz="1600" b="1" i="0" u="none" strike="noStrike" kern="1200" dirty="0">
                          <a:solidFill>
                            <a:srgbClr val="000000"/>
                          </a:solidFill>
                          <a:effectLst/>
                          <a:latin typeface="Calibri" panose="020F0502020204030204" pitchFamily="34" charset="0"/>
                          <a:ea typeface="+mn-ea"/>
                          <a:cs typeface="+mn-cs"/>
                        </a:rPr>
                        <a:t>Keystone</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1" i="0" u="none" strike="noStrike" kern="1200" dirty="0">
                          <a:solidFill>
                            <a:srgbClr val="000000"/>
                          </a:solidFill>
                          <a:effectLst/>
                          <a:latin typeface="Calibri" panose="020F0502020204030204" pitchFamily="34" charset="0"/>
                          <a:ea typeface="+mn-ea"/>
                          <a:cs typeface="+mn-cs"/>
                        </a:rPr>
                        <a:t>[º]</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0" i="0" u="none" strike="noStrike" kern="1200" dirty="0">
                          <a:solidFill>
                            <a:srgbClr val="000000"/>
                          </a:solidFill>
                          <a:effectLst/>
                          <a:latin typeface="Calibri" panose="020F0502020204030204" pitchFamily="34" charset="0"/>
                          <a:ea typeface="+mn-ea"/>
                          <a:cs typeface="+mn-cs"/>
                        </a:rPr>
                        <a:t>0.4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600" b="0" i="0" u="none" strike="noStrike" kern="1200" dirty="0">
                          <a:solidFill>
                            <a:srgbClr val="000000"/>
                          </a:solidFill>
                          <a:effectLst/>
                          <a:latin typeface="Calibri" panose="020F0502020204030204" pitchFamily="34" charset="0"/>
                          <a:ea typeface="+mn-ea"/>
                          <a:cs typeface="+mn-cs"/>
                        </a:rPr>
                        <a:t>0.5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241174">
                <a:tc>
                  <a:txBody>
                    <a:bodyPr/>
                    <a:lstStyle/>
                    <a:p>
                      <a:pPr algn="l" fontAlgn="b"/>
                      <a:r>
                        <a:rPr lang="en-US" sz="1600" b="1" i="0" u="none" strike="noStrike" kern="1200" dirty="0" err="1">
                          <a:solidFill>
                            <a:srgbClr val="000000"/>
                          </a:solidFill>
                          <a:effectLst/>
                          <a:latin typeface="Calibri" panose="020F0502020204030204" pitchFamily="34" charset="0"/>
                          <a:ea typeface="+mn-ea"/>
                          <a:cs typeface="+mn-cs"/>
                        </a:rPr>
                        <a:t>Jc</a:t>
                      </a:r>
                      <a:r>
                        <a:rPr lang="en-US" sz="1600" b="1" i="0" u="none" strike="noStrike" kern="1200" dirty="0">
                          <a:solidFill>
                            <a:srgbClr val="000000"/>
                          </a:solidFill>
                          <a:effectLst/>
                          <a:latin typeface="Calibri" panose="020F0502020204030204" pitchFamily="34" charset="0"/>
                          <a:ea typeface="+mn-ea"/>
                          <a:cs typeface="+mn-cs"/>
                        </a:rPr>
                        <a:t> (@4.2K, 16T)</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1" i="0" u="none" strike="noStrike" kern="1200" dirty="0">
                          <a:solidFill>
                            <a:srgbClr val="000000"/>
                          </a:solidFill>
                          <a:effectLst/>
                          <a:latin typeface="Calibri" panose="020F0502020204030204" pitchFamily="34" charset="0"/>
                          <a:ea typeface="+mn-ea"/>
                          <a:cs typeface="+mn-cs"/>
                        </a:rPr>
                        <a:t>[A/</a:t>
                      </a:r>
                      <a:r>
                        <a:rPr lang="en-GB" sz="1600" b="1" i="0" u="none" strike="noStrike" kern="1200" dirty="0">
                          <a:solidFill>
                            <a:srgbClr val="000000"/>
                          </a:solidFill>
                          <a:effectLst/>
                          <a:latin typeface="Calibri" panose="020F0502020204030204" pitchFamily="34" charset="0"/>
                          <a:ea typeface="+mn-ea"/>
                          <a:cs typeface="+mn-cs"/>
                        </a:rPr>
                        <a:t>mm</a:t>
                      </a:r>
                      <a:r>
                        <a:rPr lang="en-GB" sz="1600" b="1" i="0" u="none" strike="noStrike" kern="1200" baseline="30000" dirty="0">
                          <a:solidFill>
                            <a:srgbClr val="000000"/>
                          </a:solidFill>
                          <a:effectLst/>
                          <a:latin typeface="Calibri" panose="020F0502020204030204" pitchFamily="34" charset="0"/>
                          <a:ea typeface="+mn-ea"/>
                          <a:cs typeface="+mn-cs"/>
                        </a:rPr>
                        <a:t>-2</a:t>
                      </a:r>
                      <a:r>
                        <a:rPr lang="en-GB" sz="1600" b="1" i="0" u="none" strike="noStrike" kern="1200" dirty="0">
                          <a:solidFill>
                            <a:srgbClr val="000000"/>
                          </a:solidFill>
                          <a:effectLst/>
                          <a:latin typeface="Calibri" panose="020F0502020204030204" pitchFamily="34" charset="0"/>
                          <a:ea typeface="+mn-ea"/>
                          <a:cs typeface="+mn-cs"/>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1200</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0" i="0" u="none" strike="noStrike" kern="1200" dirty="0">
                          <a:solidFill>
                            <a:srgbClr val="000000"/>
                          </a:solidFill>
                          <a:effectLst/>
                          <a:latin typeface="Calibri" panose="020F0502020204030204" pitchFamily="34" charset="0"/>
                          <a:ea typeface="+mn-ea"/>
                          <a:cs typeface="+mn-cs"/>
                        </a:rPr>
                        <a:t>1200</a:t>
                      </a:r>
                      <a:endParaRPr lang="en-GB" sz="1600" b="0"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02251703"/>
                  </a:ext>
                </a:extLst>
              </a:tr>
              <a:tr h="232108">
                <a:tc>
                  <a:txBody>
                    <a:bodyPr/>
                    <a:lstStyle/>
                    <a:p>
                      <a:pPr algn="l" fontAlgn="ctr"/>
                      <a:r>
                        <a:rPr lang="en-GB" sz="1600" b="1" i="0" u="none" strike="noStrike" kern="1200" dirty="0">
                          <a:solidFill>
                            <a:srgbClr val="000000"/>
                          </a:solidFill>
                          <a:effectLst/>
                          <a:latin typeface="Calibri" panose="020F0502020204030204" pitchFamily="34" charset="0"/>
                          <a:ea typeface="+mn-ea"/>
                          <a:cs typeface="+mn-cs"/>
                        </a:rPr>
                        <a:t>Heat treat.</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600" b="1" i="0" u="none" strike="noStrike" kern="1200" dirty="0">
                        <a:solidFill>
                          <a:srgbClr val="000000"/>
                        </a:solidFill>
                        <a:effectLst/>
                        <a:latin typeface="Calibri" panose="020F0502020204030204" pitchFamily="34" charset="0"/>
                        <a:ea typeface="+mn-ea"/>
                        <a:cs typeface="+mn-cs"/>
                      </a:endParaRP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665 °C 50 h</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650 °C 50 h</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5683798"/>
                  </a:ext>
                </a:extLst>
              </a:tr>
              <a:tr h="232108">
                <a:tc>
                  <a:txBody>
                    <a:bodyPr/>
                    <a:lstStyle/>
                    <a:p>
                      <a:pPr algn="l" fontAlgn="ctr"/>
                      <a:r>
                        <a:rPr lang="en-GB" sz="1600" b="1" i="0" u="none" strike="noStrike" kern="1200" dirty="0" err="1">
                          <a:solidFill>
                            <a:srgbClr val="000000"/>
                          </a:solidFill>
                          <a:effectLst/>
                          <a:latin typeface="Calibri" panose="020F0502020204030204" pitchFamily="34" charset="0"/>
                          <a:ea typeface="+mn-ea"/>
                          <a:cs typeface="+mn-cs"/>
                        </a:rPr>
                        <a:t>Ic</a:t>
                      </a:r>
                      <a:r>
                        <a:rPr lang="en-GB" sz="1600" b="1" i="0" u="none" strike="noStrike" kern="1200" dirty="0">
                          <a:solidFill>
                            <a:srgbClr val="000000"/>
                          </a:solidFill>
                          <a:effectLst/>
                          <a:latin typeface="Calibri" panose="020F0502020204030204" pitchFamily="34" charset="0"/>
                          <a:ea typeface="+mn-ea"/>
                          <a:cs typeface="+mn-cs"/>
                        </a:rPr>
                        <a:t> (A)</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4.22 K, 12.0 T</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590</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endParaRPr lang="en-GB" sz="1600" b="0" i="0" u="none" strike="noStrike" kern="1200" dirty="0">
                        <a:solidFill>
                          <a:srgbClr val="000000"/>
                        </a:solidFill>
                        <a:effectLst/>
                        <a:latin typeface="Calibri" panose="020F0502020204030204" pitchFamily="34" charset="0"/>
                        <a:ea typeface="+mn-ea"/>
                        <a:cs typeface="+mn-cs"/>
                      </a:endParaRP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66316194"/>
                  </a:ext>
                </a:extLst>
              </a:tr>
              <a:tr h="232108">
                <a:tc>
                  <a:txBody>
                    <a:bodyPr/>
                    <a:lstStyle/>
                    <a:p>
                      <a:pPr algn="ctr" fontAlgn="ctr"/>
                      <a:endParaRPr lang="en-GB" sz="1600" b="1" i="0" u="none" strike="noStrike" kern="1200" dirty="0">
                        <a:solidFill>
                          <a:srgbClr val="000000"/>
                        </a:solidFill>
                        <a:effectLst/>
                        <a:latin typeface="Calibri" panose="020F0502020204030204" pitchFamily="34" charset="0"/>
                        <a:ea typeface="+mn-ea"/>
                        <a:cs typeface="+mn-cs"/>
                      </a:endParaRP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1" i="0" u="none" strike="noStrike" kern="1200" dirty="0">
                          <a:solidFill>
                            <a:srgbClr val="000000"/>
                          </a:solidFill>
                          <a:effectLst/>
                          <a:latin typeface="Calibri" panose="020F0502020204030204" pitchFamily="34" charset="0"/>
                          <a:ea typeface="+mn-ea"/>
                          <a:cs typeface="+mn-cs"/>
                        </a:rPr>
                        <a:t>4.22 K, 15.0 T</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331</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&gt; 508</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43425756"/>
                  </a:ext>
                </a:extLst>
              </a:tr>
              <a:tr h="274862">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Bare cable </a:t>
                      </a:r>
                      <a:r>
                        <a:rPr lang="en-GB" sz="1600" b="1" i="0" u="none" strike="noStrike" kern="1200" dirty="0" err="1">
                          <a:solidFill>
                            <a:srgbClr val="000000"/>
                          </a:solidFill>
                          <a:effectLst/>
                          <a:latin typeface="Calibri" panose="020F0502020204030204" pitchFamily="34" charset="0"/>
                          <a:ea typeface="+mn-ea"/>
                          <a:cs typeface="+mn-cs"/>
                        </a:rPr>
                        <a:t>th.</a:t>
                      </a:r>
                      <a:r>
                        <a:rPr lang="en-GB" sz="1600" b="1" i="0" u="none" strike="noStrike" kern="1200" dirty="0">
                          <a:solidFill>
                            <a:srgbClr val="000000"/>
                          </a:solidFill>
                          <a:effectLst/>
                          <a:latin typeface="Calibri" panose="020F0502020204030204" pitchFamily="34" charset="0"/>
                          <a:ea typeface="+mn-ea"/>
                          <a:cs typeface="+mn-cs"/>
                        </a:rPr>
                        <a:t> (R)</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1.59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1.893</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600" b="1" i="0" u="none" strike="noStrike" kern="1200" dirty="0">
                          <a:solidFill>
                            <a:srgbClr val="000000"/>
                          </a:solidFill>
                          <a:effectLst/>
                          <a:latin typeface="Calibri" panose="020F0502020204030204" pitchFamily="34" charset="0"/>
                          <a:ea typeface="+mn-ea"/>
                          <a:cs typeface="+mn-cs"/>
                        </a:rPr>
                        <a:t>Bare cable wd. (R)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600" b="0" i="0" u="none" strike="noStrike" kern="1200" dirty="0">
                          <a:solidFill>
                            <a:srgbClr val="000000"/>
                          </a:solidFill>
                          <a:effectLst/>
                          <a:latin typeface="Calibri" panose="020F0502020204030204" pitchFamily="34" charset="0"/>
                          <a:ea typeface="+mn-ea"/>
                          <a:cs typeface="+mn-cs"/>
                        </a:rPr>
                        <a:t>1</a:t>
                      </a:r>
                      <a:r>
                        <a:rPr lang="en-GB" sz="1600" b="0" i="0" u="none" strike="noStrike" kern="1200" dirty="0">
                          <a:solidFill>
                            <a:srgbClr val="000000"/>
                          </a:solidFill>
                          <a:effectLst/>
                          <a:latin typeface="Calibri" panose="020F0502020204030204" pitchFamily="34" charset="0"/>
                          <a:ea typeface="+mn-ea"/>
                          <a:cs typeface="+mn-cs"/>
                        </a:rPr>
                        <a:t>8.500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21.420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232108">
                <a:tc>
                  <a:txBody>
                    <a:bodyPr/>
                    <a:lstStyle/>
                    <a:p>
                      <a:pPr algn="l" fontAlgn="ctr"/>
                      <a:r>
                        <a:rPr lang="en-GB" sz="1600" b="1" i="0" u="none" strike="noStrike" kern="1200" dirty="0">
                          <a:solidFill>
                            <a:srgbClr val="000000"/>
                          </a:solidFill>
                          <a:effectLst/>
                          <a:latin typeface="Calibri" panose="020F0502020204030204" pitchFamily="34" charset="0"/>
                          <a:ea typeface="+mn-ea"/>
                          <a:cs typeface="+mn-cs"/>
                        </a:rPr>
                        <a:t>RRR</a:t>
                      </a:r>
                    </a:p>
                  </a:txBody>
                  <a:tcPr marL="0" marR="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1" i="0" u="none" strike="noStrike" kern="1200" dirty="0">
                          <a:solidFill>
                            <a:srgbClr val="000000"/>
                          </a:solidFill>
                          <a:effectLst/>
                          <a:latin typeface="Calibri" panose="020F0502020204030204" pitchFamily="34" charset="0"/>
                          <a:ea typeface="+mn-ea"/>
                          <a:cs typeface="+mn-cs"/>
                        </a:rPr>
                        <a:t>Round</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en-GB" sz="1600" b="0" i="0" u="none" strike="noStrike" kern="1200" dirty="0">
                          <a:solidFill>
                            <a:srgbClr val="000000"/>
                          </a:solidFill>
                          <a:effectLst/>
                          <a:latin typeface="Calibri" panose="020F0502020204030204" pitchFamily="34" charset="0"/>
                          <a:ea typeface="+mn-ea"/>
                          <a:cs typeface="+mn-cs"/>
                        </a:rPr>
                        <a:t>&gt; 150</a:t>
                      </a:r>
                    </a:p>
                  </a:txBody>
                  <a:tcPr marL="0" marR="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600" b="0" i="0" u="none" strike="noStrike" kern="1200" dirty="0">
                          <a:solidFill>
                            <a:srgbClr val="000000"/>
                          </a:solidFill>
                          <a:effectLst/>
                          <a:latin typeface="Calibri" panose="020F0502020204030204" pitchFamily="34" charset="0"/>
                          <a:ea typeface="+mn-ea"/>
                          <a:cs typeface="+mn-cs"/>
                        </a:rPr>
                        <a:t>&gt; 150</a:t>
                      </a:r>
                    </a:p>
                  </a:txBody>
                  <a:tcPr marL="0" marR="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0641884"/>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Insulation </a:t>
                      </a:r>
                      <a:r>
                        <a:rPr lang="en-GB" sz="1600" b="1" i="0" u="none" strike="noStrike" kern="1200" dirty="0" err="1">
                          <a:solidFill>
                            <a:srgbClr val="000000"/>
                          </a:solidFill>
                          <a:effectLst/>
                          <a:latin typeface="Calibri" panose="020F0502020204030204" pitchFamily="34" charset="0"/>
                          <a:ea typeface="+mn-ea"/>
                          <a:cs typeface="+mn-cs"/>
                        </a:rPr>
                        <a:t>th.</a:t>
                      </a:r>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1" i="0" u="none" strike="noStrike" kern="1200" dirty="0">
                          <a:solidFill>
                            <a:srgbClr val="000000"/>
                          </a:solidFill>
                          <a:effectLst/>
                          <a:latin typeface="Calibri" panose="020F0502020204030204" pitchFamily="34" charset="0"/>
                          <a:ea typeface="+mn-ea"/>
                          <a:cs typeface="+mn-cs"/>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0.150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0.150</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241174">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600" b="1" i="0" u="none" strike="noStrike" kern="1200" dirty="0">
                          <a:solidFill>
                            <a:srgbClr val="000000"/>
                          </a:solidFill>
                          <a:effectLst/>
                          <a:latin typeface="Calibri" panose="020F0502020204030204" pitchFamily="34" charset="0"/>
                          <a:ea typeface="+mn-ea"/>
                          <a:cs typeface="+mn-cs"/>
                        </a:rPr>
                        <a:t>Filling factor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endParaRPr lang="en-GB" sz="1600" b="1" i="0" u="none" strike="noStrike" kern="1200" dirty="0">
                        <a:solidFill>
                          <a:srgbClr val="0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0.29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600" b="0" i="0" u="none" strike="noStrike" kern="1200" dirty="0">
                          <a:solidFill>
                            <a:srgbClr val="000000"/>
                          </a:solidFill>
                          <a:effectLst/>
                          <a:latin typeface="Calibri" panose="020F0502020204030204" pitchFamily="34" charset="0"/>
                          <a:ea typeface="+mn-ea"/>
                          <a:cs typeface="+mn-cs"/>
                        </a:rPr>
                        <a:t>0.35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bl>
          </a:graphicData>
        </a:graphic>
      </p:graphicFrame>
      <p:sp>
        <p:nvSpPr>
          <p:cNvPr id="9" name="Rectangle 8">
            <a:extLst>
              <a:ext uri="{FF2B5EF4-FFF2-40B4-BE49-F238E27FC236}">
                <a16:creationId xmlns:a16="http://schemas.microsoft.com/office/drawing/2014/main" id="{C82E82E8-FFC0-8A3B-6C3D-638C73AAB81E}"/>
              </a:ext>
            </a:extLst>
          </p:cNvPr>
          <p:cNvSpPr/>
          <p:nvPr/>
        </p:nvSpPr>
        <p:spPr>
          <a:xfrm>
            <a:off x="6128156" y="652615"/>
            <a:ext cx="2057220" cy="5399265"/>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a:extLst>
              <a:ext uri="{FF2B5EF4-FFF2-40B4-BE49-F238E27FC236}">
                <a16:creationId xmlns:a16="http://schemas.microsoft.com/office/drawing/2014/main" id="{E1E690C1-EB8F-A6C6-FF6E-DDA06012A1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3056" y="1523884"/>
            <a:ext cx="680525" cy="680524"/>
          </a:xfrm>
          <a:prstGeom prst="rect">
            <a:avLst/>
          </a:prstGeom>
        </p:spPr>
      </p:pic>
      <p:pic>
        <p:nvPicPr>
          <p:cNvPr id="11" name="Picture 10">
            <a:extLst>
              <a:ext uri="{FF2B5EF4-FFF2-40B4-BE49-F238E27FC236}">
                <a16:creationId xmlns:a16="http://schemas.microsoft.com/office/drawing/2014/main" id="{9965CA3D-BF2B-8494-BEC3-3B42C89437A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83235" y="1502599"/>
            <a:ext cx="716306" cy="716306"/>
          </a:xfrm>
          <a:prstGeom prst="rect">
            <a:avLst/>
          </a:prstGeom>
        </p:spPr>
      </p:pic>
      <p:sp>
        <p:nvSpPr>
          <p:cNvPr id="3" name="TextBox 2">
            <a:extLst>
              <a:ext uri="{FF2B5EF4-FFF2-40B4-BE49-F238E27FC236}">
                <a16:creationId xmlns:a16="http://schemas.microsoft.com/office/drawing/2014/main" id="{5B4AA561-672F-F0BB-8223-1CECD9FCDFCD}"/>
              </a:ext>
            </a:extLst>
          </p:cNvPr>
          <p:cNvSpPr txBox="1"/>
          <p:nvPr/>
        </p:nvSpPr>
        <p:spPr>
          <a:xfrm>
            <a:off x="4571999" y="6010605"/>
            <a:ext cx="4865587" cy="307777"/>
          </a:xfrm>
          <a:prstGeom prst="rect">
            <a:avLst/>
          </a:prstGeom>
          <a:noFill/>
        </p:spPr>
        <p:txBody>
          <a:bodyPr wrap="square">
            <a:spAutoFit/>
          </a:bodyPr>
          <a:lstStyle/>
          <a:p>
            <a:pPr marL="36576" indent="0">
              <a:buNone/>
            </a:pPr>
            <a:r>
              <a:rPr lang="en-GB" sz="1400" i="1" dirty="0"/>
              <a:t>Reference S Hopkins et al. : </a:t>
            </a:r>
            <a:r>
              <a:rPr lang="en-GB" sz="1400" i="1" dirty="0" err="1"/>
              <a:t>doi</a:t>
            </a:r>
            <a:r>
              <a:rPr lang="en-GB" sz="1400" i="1" dirty="0"/>
              <a:t>: 10.1109/TASC.2023.3254497</a:t>
            </a:r>
          </a:p>
        </p:txBody>
      </p:sp>
      <p:pic>
        <p:nvPicPr>
          <p:cNvPr id="14" name="Picture 13">
            <a:extLst>
              <a:ext uri="{FF2B5EF4-FFF2-40B4-BE49-F238E27FC236}">
                <a16:creationId xmlns:a16="http://schemas.microsoft.com/office/drawing/2014/main" id="{6C3BCC15-8A05-DDCB-C2EE-10F2CFDA8F9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1184" y="1507458"/>
            <a:ext cx="2582918" cy="711447"/>
          </a:xfrm>
          <a:prstGeom prst="rect">
            <a:avLst/>
          </a:prstGeom>
        </p:spPr>
      </p:pic>
      <p:pic>
        <p:nvPicPr>
          <p:cNvPr id="16" name="Picture 15">
            <a:extLst>
              <a:ext uri="{FF2B5EF4-FFF2-40B4-BE49-F238E27FC236}">
                <a16:creationId xmlns:a16="http://schemas.microsoft.com/office/drawing/2014/main" id="{33299826-FC90-37CE-1812-8870E15E68C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27196" y="1928488"/>
            <a:ext cx="1338811" cy="261942"/>
          </a:xfrm>
          <a:prstGeom prst="rect">
            <a:avLst/>
          </a:prstGeom>
        </p:spPr>
      </p:pic>
      <p:pic>
        <p:nvPicPr>
          <p:cNvPr id="2" name="Picture 1" descr="See the source image">
            <a:extLst>
              <a:ext uri="{FF2B5EF4-FFF2-40B4-BE49-F238E27FC236}">
                <a16:creationId xmlns:a16="http://schemas.microsoft.com/office/drawing/2014/main" id="{E2163D0C-B3D4-EBB0-8EA5-0DC3FD8E6E3C}"/>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41184" y="1454481"/>
            <a:ext cx="1677552" cy="812541"/>
          </a:xfrm>
          <a:prstGeom prst="rect">
            <a:avLst/>
          </a:prstGeom>
          <a:noFill/>
          <a:extLst>
            <a:ext uri="{909E8E84-426E-40DD-AFC4-6F175D3DCCD1}">
              <a14:hiddenFill xmlns:a14="http://schemas.microsoft.com/office/drawing/2010/main">
                <a:solidFill>
                  <a:srgbClr val="FFFFFF"/>
                </a:solidFill>
              </a14:hiddenFill>
            </a:ext>
          </a:extLst>
        </p:spPr>
      </p:pic>
      <p:sp>
        <p:nvSpPr>
          <p:cNvPr id="12" name="Date Placeholder 1">
            <a:extLst>
              <a:ext uri="{FF2B5EF4-FFF2-40B4-BE49-F238E27FC236}">
                <a16:creationId xmlns:a16="http://schemas.microsoft.com/office/drawing/2014/main" id="{EB357B37-98E6-42B3-AAD6-C4373294EB9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11st October 2024</a:t>
            </a:r>
          </a:p>
        </p:txBody>
      </p:sp>
      <p:sp>
        <p:nvSpPr>
          <p:cNvPr id="13" name="Footer Placeholder 2">
            <a:extLst>
              <a:ext uri="{FF2B5EF4-FFF2-40B4-BE49-F238E27FC236}">
                <a16:creationId xmlns:a16="http://schemas.microsoft.com/office/drawing/2014/main" id="{23D102BE-5DA2-B5BD-CABA-0310363E99C0}"/>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dirty="0" err="1"/>
              <a:t>FalconD</a:t>
            </a:r>
            <a:r>
              <a:rPr lang="en-US" dirty="0"/>
              <a:t> collaboration meeting        TE-MSC-SMT - </a:t>
            </a:r>
            <a:r>
              <a:rPr lang="en-US" dirty="0" err="1"/>
              <a:t>AFoussat</a:t>
            </a:r>
            <a:endParaRPr lang="en-US" dirty="0"/>
          </a:p>
        </p:txBody>
      </p:sp>
    </p:spTree>
    <p:extLst>
      <p:ext uri="{BB962C8B-B14F-4D97-AF65-F5344CB8AC3E}">
        <p14:creationId xmlns:p14="http://schemas.microsoft.com/office/powerpoint/2010/main" val="11681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1566BF-7DBD-85EE-CB90-E07B9800209F}"/>
              </a:ext>
            </a:extLst>
          </p:cNvPr>
          <p:cNvSpPr>
            <a:spLocks noGrp="1"/>
          </p:cNvSpPr>
          <p:nvPr>
            <p:ph type="title"/>
          </p:nvPr>
        </p:nvSpPr>
        <p:spPr/>
        <p:txBody>
          <a:bodyPr/>
          <a:lstStyle/>
          <a:p>
            <a:r>
              <a:rPr lang="en-US" b="1" dirty="0" err="1"/>
              <a:t>FalconD</a:t>
            </a:r>
            <a:r>
              <a:rPr lang="en-US" b="1" dirty="0"/>
              <a:t> cable features</a:t>
            </a:r>
            <a:endParaRPr lang="en-GB" b="1" dirty="0"/>
          </a:p>
        </p:txBody>
      </p:sp>
      <p:sp>
        <p:nvSpPr>
          <p:cNvPr id="5" name="Slide Number Placeholder 4">
            <a:extLst>
              <a:ext uri="{FF2B5EF4-FFF2-40B4-BE49-F238E27FC236}">
                <a16:creationId xmlns:a16="http://schemas.microsoft.com/office/drawing/2014/main" id="{28C29873-BB3E-5482-D682-9A24F6A5622E}"/>
              </a:ext>
            </a:extLst>
          </p:cNvPr>
          <p:cNvSpPr>
            <a:spLocks noGrp="1"/>
          </p:cNvSpPr>
          <p:nvPr>
            <p:ph type="sldNum" sz="quarter" idx="4"/>
          </p:nvPr>
        </p:nvSpPr>
        <p:spPr/>
        <p:txBody>
          <a:bodyPr/>
          <a:lstStyle/>
          <a:p>
            <a:fld id="{17918391-D411-FE40-AAD7-861AE5233E0E}" type="slidenum">
              <a:rPr lang="en-US" smtClean="0"/>
              <a:pPr/>
              <a:t>7</a:t>
            </a:fld>
            <a:endParaRPr lang="en-US"/>
          </a:p>
        </p:txBody>
      </p:sp>
      <p:pic>
        <p:nvPicPr>
          <p:cNvPr id="7" name="Picture 6">
            <a:extLst>
              <a:ext uri="{FF2B5EF4-FFF2-40B4-BE49-F238E27FC236}">
                <a16:creationId xmlns:a16="http://schemas.microsoft.com/office/drawing/2014/main" id="{4E782D7B-55F5-0B22-5C65-6EB4C1EA209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1005" y="1238739"/>
            <a:ext cx="5189932" cy="1429532"/>
          </a:xfrm>
          <a:prstGeom prst="rect">
            <a:avLst/>
          </a:prstGeom>
        </p:spPr>
      </p:pic>
      <p:pic>
        <p:nvPicPr>
          <p:cNvPr id="8" name="Picture 7">
            <a:extLst>
              <a:ext uri="{FF2B5EF4-FFF2-40B4-BE49-F238E27FC236}">
                <a16:creationId xmlns:a16="http://schemas.microsoft.com/office/drawing/2014/main" id="{4A5B6BD6-E07E-4802-D2FB-807D8CA383E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218" y="3200585"/>
            <a:ext cx="3728096" cy="1491237"/>
          </a:xfrm>
          <a:prstGeom prst="rect">
            <a:avLst/>
          </a:prstGeom>
        </p:spPr>
      </p:pic>
      <p:pic>
        <p:nvPicPr>
          <p:cNvPr id="9" name="Picture 8">
            <a:extLst>
              <a:ext uri="{FF2B5EF4-FFF2-40B4-BE49-F238E27FC236}">
                <a16:creationId xmlns:a16="http://schemas.microsoft.com/office/drawing/2014/main" id="{3BCF5955-DAE2-C0AD-E49A-AB8CFFA0CB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93534" y="4736243"/>
            <a:ext cx="2075170" cy="975785"/>
          </a:xfrm>
          <a:prstGeom prst="rect">
            <a:avLst/>
          </a:prstGeom>
        </p:spPr>
      </p:pic>
      <p:pic>
        <p:nvPicPr>
          <p:cNvPr id="13" name="Picture 12">
            <a:extLst>
              <a:ext uri="{FF2B5EF4-FFF2-40B4-BE49-F238E27FC236}">
                <a16:creationId xmlns:a16="http://schemas.microsoft.com/office/drawing/2014/main" id="{F7A3060F-2465-5673-7411-B4CF729020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9108" y="1797912"/>
            <a:ext cx="4108250" cy="3458358"/>
          </a:xfrm>
          <a:prstGeom prst="rect">
            <a:avLst/>
          </a:prstGeom>
        </p:spPr>
      </p:pic>
      <p:sp>
        <p:nvSpPr>
          <p:cNvPr id="14" name="TextBox 13">
            <a:extLst>
              <a:ext uri="{FF2B5EF4-FFF2-40B4-BE49-F238E27FC236}">
                <a16:creationId xmlns:a16="http://schemas.microsoft.com/office/drawing/2014/main" id="{3D0E1884-0A51-0D0B-C546-E19C0F5BDD21}"/>
              </a:ext>
            </a:extLst>
          </p:cNvPr>
          <p:cNvSpPr txBox="1"/>
          <p:nvPr/>
        </p:nvSpPr>
        <p:spPr>
          <a:xfrm>
            <a:off x="4904747" y="5235210"/>
            <a:ext cx="3976973" cy="584775"/>
          </a:xfrm>
          <a:prstGeom prst="rect">
            <a:avLst/>
          </a:prstGeom>
          <a:noFill/>
        </p:spPr>
        <p:txBody>
          <a:bodyPr wrap="square" rtlCol="0">
            <a:spAutoFit/>
          </a:bodyPr>
          <a:lstStyle/>
          <a:p>
            <a:r>
              <a:rPr lang="en-US" sz="1600" b="1" dirty="0"/>
              <a:t>Table 1: </a:t>
            </a:r>
            <a:r>
              <a:rPr lang="en-US" sz="1600" b="1" dirty="0" err="1"/>
              <a:t>FalconD</a:t>
            </a:r>
            <a:r>
              <a:rPr lang="en-US" sz="1600" b="1" dirty="0"/>
              <a:t> DEM-1 conductor type parameters</a:t>
            </a:r>
            <a:endParaRPr lang="en-GB" sz="1600" b="1" dirty="0"/>
          </a:p>
        </p:txBody>
      </p:sp>
      <p:sp>
        <p:nvSpPr>
          <p:cNvPr id="6" name="Footer Placeholder 2">
            <a:extLst>
              <a:ext uri="{FF2B5EF4-FFF2-40B4-BE49-F238E27FC236}">
                <a16:creationId xmlns:a16="http://schemas.microsoft.com/office/drawing/2014/main" id="{4BBB7F0D-A9CE-5FA8-FEB6-AB95B10FA74F}"/>
              </a:ext>
            </a:extLst>
          </p:cNvPr>
          <p:cNvSpPr>
            <a:spLocks noGrp="1"/>
          </p:cNvSpPr>
          <p:nvPr>
            <p:ph type="ftr" sz="quarter" idx="3"/>
          </p:nvPr>
        </p:nvSpPr>
        <p:spPr>
          <a:xfrm>
            <a:off x="3419061" y="6403922"/>
            <a:ext cx="4659295" cy="317553"/>
          </a:xfrm>
          <a:prstGeom prst="rect">
            <a:avLst/>
          </a:prstGeom>
        </p:spPr>
        <p:txBody>
          <a:bodyPr vert="horz" lIns="91440" tIns="45720" rIns="91440" bIns="45720" rtlCol="0" anchor="ctr"/>
          <a:lstStyle>
            <a:lvl1pPr algn="l">
              <a:defRPr sz="1400">
                <a:solidFill>
                  <a:schemeClr val="bg1"/>
                </a:solidFill>
              </a:defRPr>
            </a:lvl1pPr>
          </a:lstStyle>
          <a:p>
            <a:r>
              <a:rPr lang="en-US"/>
              <a:t>CERN HFM Forum meeting WP3.1       TE-MSC-SMT - AFoussat</a:t>
            </a:r>
            <a:endParaRPr lang="en-US" dirty="0"/>
          </a:p>
        </p:txBody>
      </p:sp>
      <p:sp>
        <p:nvSpPr>
          <p:cNvPr id="4" name="Date Placeholder 1">
            <a:extLst>
              <a:ext uri="{FF2B5EF4-FFF2-40B4-BE49-F238E27FC236}">
                <a16:creationId xmlns:a16="http://schemas.microsoft.com/office/drawing/2014/main" id="{7EC84B45-A5A6-C105-AE5A-8E575E5530DB}"/>
              </a:ext>
            </a:extLst>
          </p:cNvPr>
          <p:cNvSpPr>
            <a:spLocks noGrp="1"/>
          </p:cNvSpPr>
          <p:nvPr>
            <p:ph type="dt" sz="half" idx="2"/>
          </p:nvPr>
        </p:nvSpPr>
        <p:spPr>
          <a:xfrm>
            <a:off x="1755346" y="6371535"/>
            <a:ext cx="2133600" cy="365125"/>
          </a:xfrm>
          <a:prstGeom prst="rect">
            <a:avLst/>
          </a:prstGeom>
        </p:spPr>
        <p:txBody>
          <a:bodyPr vert="horz" lIns="91440" tIns="45720" rIns="91440" bIns="45720" rtlCol="0" anchor="ctr"/>
          <a:lstStyle>
            <a:lvl1pPr algn="l">
              <a:defRPr sz="1400">
                <a:solidFill>
                  <a:schemeClr val="bg1"/>
                </a:solidFill>
              </a:defRPr>
            </a:lvl1pPr>
          </a:lstStyle>
          <a:p>
            <a:r>
              <a:rPr lang="en-US" dirty="0"/>
              <a:t>19</a:t>
            </a:r>
            <a:r>
              <a:rPr lang="en-US" baseline="30000" dirty="0"/>
              <a:t>th</a:t>
            </a:r>
            <a:r>
              <a:rPr lang="en-US" dirty="0"/>
              <a:t>  September 2024</a:t>
            </a:r>
          </a:p>
        </p:txBody>
      </p:sp>
      <p:sp>
        <p:nvSpPr>
          <p:cNvPr id="2" name="TextBox 1">
            <a:extLst>
              <a:ext uri="{FF2B5EF4-FFF2-40B4-BE49-F238E27FC236}">
                <a16:creationId xmlns:a16="http://schemas.microsoft.com/office/drawing/2014/main" id="{7F124062-DBBB-D23D-7C3E-0E9B2D0A6045}"/>
              </a:ext>
            </a:extLst>
          </p:cNvPr>
          <p:cNvSpPr txBox="1"/>
          <p:nvPr/>
        </p:nvSpPr>
        <p:spPr>
          <a:xfrm>
            <a:off x="249323" y="2642778"/>
            <a:ext cx="3478773" cy="369332"/>
          </a:xfrm>
          <a:prstGeom prst="rect">
            <a:avLst/>
          </a:prstGeom>
          <a:noFill/>
        </p:spPr>
        <p:txBody>
          <a:bodyPr wrap="none" rtlCol="0">
            <a:spAutoFit/>
          </a:bodyPr>
          <a:lstStyle/>
          <a:p>
            <a:r>
              <a:rPr lang="en-US" dirty="0"/>
              <a:t>Non reacted conductor dimensions</a:t>
            </a:r>
            <a:endParaRPr lang="en-GB" dirty="0"/>
          </a:p>
        </p:txBody>
      </p:sp>
    </p:spTree>
    <p:extLst>
      <p:ext uri="{BB962C8B-B14F-4D97-AF65-F5344CB8AC3E}">
        <p14:creationId xmlns:p14="http://schemas.microsoft.com/office/powerpoint/2010/main" val="321120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353CFC-3597-1687-1AF1-AEFB171FE7DE}"/>
              </a:ext>
            </a:extLst>
          </p:cNvPr>
          <p:cNvSpPr>
            <a:spLocks noGrp="1"/>
          </p:cNvSpPr>
          <p:nvPr>
            <p:ph idx="1"/>
          </p:nvPr>
        </p:nvSpPr>
        <p:spPr>
          <a:xfrm>
            <a:off x="209234" y="885853"/>
            <a:ext cx="8226854" cy="4567418"/>
          </a:xfrm>
        </p:spPr>
        <p:txBody>
          <a:bodyPr>
            <a:noAutofit/>
          </a:bodyPr>
          <a:lstStyle/>
          <a:p>
            <a:r>
              <a:rPr lang="en-US" sz="1400" b="1" dirty="0" err="1"/>
              <a:t>Glidcop</a:t>
            </a:r>
            <a:r>
              <a:rPr lang="en-US" sz="1400" b="1" dirty="0"/>
              <a:t> Cu Wedges by </a:t>
            </a:r>
            <a:r>
              <a:rPr lang="en-US" sz="1400" b="1" dirty="0" err="1"/>
              <a:t>Luvata</a:t>
            </a:r>
            <a:r>
              <a:rPr lang="en-US" sz="1400" b="1" dirty="0"/>
              <a:t> </a:t>
            </a:r>
          </a:p>
          <a:p>
            <a:pPr lvl="1"/>
            <a:r>
              <a:rPr lang="en-US" sz="1400" dirty="0"/>
              <a:t>1</a:t>
            </a:r>
            <a:r>
              <a:rPr lang="en-US" sz="1400" baseline="30000" dirty="0"/>
              <a:t>st</a:t>
            </a:r>
            <a:r>
              <a:rPr lang="en-US" sz="1400" dirty="0"/>
              <a:t> batch: 3 x 6 sets delivered, slight deviation accepted,</a:t>
            </a:r>
          </a:p>
          <a:p>
            <a:pPr lvl="2"/>
            <a:r>
              <a:rPr lang="en-US" sz="1400" dirty="0"/>
              <a:t>All being insulated with FG sleeves at CERN, delivery to ASG by Nov. </a:t>
            </a:r>
          </a:p>
          <a:p>
            <a:pPr lvl="1"/>
            <a:r>
              <a:rPr lang="en-US" sz="1400" dirty="0"/>
              <a:t>Order of 12 sets by CERN workshop, delivery by end 2024</a:t>
            </a:r>
          </a:p>
          <a:p>
            <a:pPr lvl="1"/>
            <a:r>
              <a:rPr lang="en-US" sz="1400" dirty="0"/>
              <a:t>One wedge end to insulated at ASG after trimming</a:t>
            </a:r>
          </a:p>
          <a:p>
            <a:r>
              <a:rPr lang="en-US" sz="1400" b="1" dirty="0"/>
              <a:t>Prototype SS end spacers machined</a:t>
            </a:r>
          </a:p>
          <a:p>
            <a:pPr lvl="1"/>
            <a:r>
              <a:rPr lang="en-US" sz="1400" dirty="0"/>
              <a:t>Several iterations on first order of 5 pieces (OLE), contract extension with 15 pieces</a:t>
            </a:r>
          </a:p>
          <a:p>
            <a:pPr lvl="2"/>
            <a:r>
              <a:rPr lang="en-US" sz="1400" dirty="0"/>
              <a:t>Open points to be checked during assembly ( effective </a:t>
            </a:r>
            <a:r>
              <a:rPr lang="en-US" sz="1400" dirty="0" err="1"/>
              <a:t>sliting</a:t>
            </a:r>
            <a:r>
              <a:rPr lang="en-US" sz="1400" dirty="0"/>
              <a:t>, stiffness, insulation design)</a:t>
            </a:r>
          </a:p>
          <a:p>
            <a:pPr lvl="1"/>
            <a:r>
              <a:rPr lang="en-US" sz="1400" dirty="0"/>
              <a:t>Priority on next IL series 10 pieces</a:t>
            </a:r>
          </a:p>
          <a:p>
            <a:pPr lvl="1">
              <a:buFont typeface="Wingdings" panose="05000000000000000000" pitchFamily="2" charset="2"/>
              <a:buChar char="Ø"/>
            </a:pPr>
            <a:r>
              <a:rPr lang="en-GB" sz="1400" i="1" dirty="0">
                <a:solidFill>
                  <a:srgbClr val="00B0F0"/>
                </a:solidFill>
              </a:rPr>
              <a:t>Q1: To decide when is introduced the hold point on optimisation, re-design, fabrication of next end spacers </a:t>
            </a:r>
          </a:p>
          <a:p>
            <a:pPr lvl="1">
              <a:buFont typeface="Wingdings" panose="05000000000000000000" pitchFamily="2" charset="2"/>
              <a:buChar char="Ø"/>
            </a:pPr>
            <a:endParaRPr lang="en-GB" sz="1400" i="1" dirty="0">
              <a:solidFill>
                <a:srgbClr val="00B0F0"/>
              </a:solidFill>
            </a:endParaRPr>
          </a:p>
          <a:p>
            <a:r>
              <a:rPr lang="en-GB" sz="1400" b="1" dirty="0"/>
              <a:t>Delivery of 3ULs cables </a:t>
            </a:r>
            <a:r>
              <a:rPr lang="en-GB" sz="1400" dirty="0"/>
              <a:t>to ASG this week, traceability of leftover cable to be kept.</a:t>
            </a:r>
          </a:p>
          <a:p>
            <a:pPr lvl="1"/>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2"/>
              </a:rPr>
              <a:t>CRMHFD_003-CR00466A</a:t>
            </a:r>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rPr>
              <a:t> (46 m)</a:t>
            </a:r>
            <a:endParaRPr lang="en-GB" sz="1400" dirty="0">
              <a:effectLst/>
              <a:latin typeface="Aptos" panose="020B0004020202020204" pitchFamily="34" charset="0"/>
              <a:ea typeface="Aptos" panose="020B0004020202020204" pitchFamily="34" charset="0"/>
              <a:cs typeface="Aptos" panose="020B0004020202020204" pitchFamily="34" charset="0"/>
            </a:endParaRPr>
          </a:p>
          <a:p>
            <a:pPr lvl="1"/>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3"/>
              </a:rPr>
              <a:t>CRMHFD_003-CR00466B</a:t>
            </a:r>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rPr>
              <a:t> (145 m)</a:t>
            </a:r>
            <a:endParaRPr lang="en-GB" sz="1400" dirty="0">
              <a:effectLst/>
              <a:latin typeface="Aptos" panose="020B0004020202020204" pitchFamily="34" charset="0"/>
              <a:ea typeface="Aptos" panose="020B0004020202020204" pitchFamily="34" charset="0"/>
              <a:cs typeface="Aptos" panose="020B0004020202020204" pitchFamily="34" charset="0"/>
            </a:endParaRPr>
          </a:p>
          <a:p>
            <a:pPr lvl="1"/>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hlinkClick r:id="rId4"/>
              </a:rPr>
              <a:t>CRMHFD_003-CR00466E</a:t>
            </a:r>
            <a:r>
              <a:rPr lang="fr-CH" sz="1400" u="sng" dirty="0">
                <a:solidFill>
                  <a:srgbClr val="467886"/>
                </a:solidFill>
                <a:effectLst/>
                <a:latin typeface="Aptos" panose="020B0004020202020204" pitchFamily="34" charset="0"/>
                <a:ea typeface="Aptos" panose="020B0004020202020204" pitchFamily="34" charset="0"/>
                <a:cs typeface="Aptos" panose="020B0004020202020204" pitchFamily="34" charset="0"/>
              </a:rPr>
              <a:t> (145 m)</a:t>
            </a:r>
            <a:endParaRPr lang="fr-CH" sz="1400" u="sng" dirty="0">
              <a:solidFill>
                <a:srgbClr val="467886"/>
              </a:solidFill>
              <a:latin typeface="Aptos" panose="020B0004020202020204" pitchFamily="34" charset="0"/>
              <a:ea typeface="Aptos" panose="020B0004020202020204" pitchFamily="34" charset="0"/>
              <a:cs typeface="Aptos" panose="020B0004020202020204" pitchFamily="34" charset="0"/>
            </a:endParaRPr>
          </a:p>
          <a:p>
            <a:pPr lvl="1">
              <a:buFont typeface="Wingdings" panose="05000000000000000000" pitchFamily="2" charset="2"/>
              <a:buChar char="Ø"/>
            </a:pPr>
            <a:r>
              <a:rPr lang="en-GB" sz="1400" i="1" dirty="0">
                <a:solidFill>
                  <a:srgbClr val="00B0F0"/>
                </a:solidFill>
              </a:rPr>
              <a:t>Q2: discussion on scope of test to be carried out on first number of cable samples</a:t>
            </a:r>
          </a:p>
          <a:p>
            <a:pPr lvl="2">
              <a:buFont typeface="Wingdings" panose="05000000000000000000" pitchFamily="2" charset="2"/>
              <a:buChar char="Ø"/>
            </a:pPr>
            <a:r>
              <a:rPr lang="en-GB" sz="1400" i="1" dirty="0">
                <a:solidFill>
                  <a:srgbClr val="00B0F0"/>
                </a:solidFill>
              </a:rPr>
              <a:t>HT cycle confirmation and </a:t>
            </a:r>
            <a:r>
              <a:rPr lang="en-GB" sz="1400" i="1" dirty="0" err="1">
                <a:solidFill>
                  <a:srgbClr val="00B0F0"/>
                </a:solidFill>
              </a:rPr>
              <a:t>Jc</a:t>
            </a:r>
            <a:r>
              <a:rPr lang="en-GB" sz="1400" i="1" dirty="0">
                <a:solidFill>
                  <a:srgbClr val="00B0F0"/>
                </a:solidFill>
              </a:rPr>
              <a:t>(B) measurement</a:t>
            </a:r>
          </a:p>
          <a:p>
            <a:pPr lvl="2">
              <a:buFont typeface="Wingdings" panose="05000000000000000000" pitchFamily="2" charset="2"/>
              <a:buChar char="Ø"/>
            </a:pPr>
            <a:r>
              <a:rPr lang="en-GB" sz="1400" i="1" dirty="0">
                <a:solidFill>
                  <a:srgbClr val="00B0F0"/>
                </a:solidFill>
              </a:rPr>
              <a:t>Winding cable trials</a:t>
            </a:r>
          </a:p>
          <a:p>
            <a:pPr lvl="2">
              <a:buFont typeface="Wingdings" panose="05000000000000000000" pitchFamily="2" charset="2"/>
              <a:buChar char="Ø"/>
            </a:pPr>
            <a:r>
              <a:rPr lang="en-GB" sz="1400" i="1" dirty="0">
                <a:solidFill>
                  <a:srgbClr val="00B0F0"/>
                </a:solidFill>
              </a:rPr>
              <a:t>First dummy coil winding</a:t>
            </a:r>
          </a:p>
          <a:p>
            <a:pPr lvl="2">
              <a:buFont typeface="Wingdings" panose="05000000000000000000" pitchFamily="2" charset="2"/>
              <a:buChar char="Ø"/>
            </a:pPr>
            <a:endParaRPr lang="en-GB" sz="1400" i="1" dirty="0">
              <a:solidFill>
                <a:srgbClr val="00B0F0"/>
              </a:solidFill>
            </a:endParaRPr>
          </a:p>
          <a:p>
            <a:endParaRPr lang="en-GB" sz="1400" i="1" dirty="0">
              <a:solidFill>
                <a:srgbClr val="00B0F0"/>
              </a:solidFill>
            </a:endParaRPr>
          </a:p>
        </p:txBody>
      </p:sp>
      <p:sp>
        <p:nvSpPr>
          <p:cNvPr id="3" name="Title 2">
            <a:extLst>
              <a:ext uri="{FF2B5EF4-FFF2-40B4-BE49-F238E27FC236}">
                <a16:creationId xmlns:a16="http://schemas.microsoft.com/office/drawing/2014/main" id="{D9756826-1E8B-B457-5E1D-C48B09DC20A8}"/>
              </a:ext>
            </a:extLst>
          </p:cNvPr>
          <p:cNvSpPr>
            <a:spLocks noGrp="1"/>
          </p:cNvSpPr>
          <p:nvPr>
            <p:ph type="title"/>
          </p:nvPr>
        </p:nvSpPr>
        <p:spPr>
          <a:xfrm>
            <a:off x="457200" y="-166284"/>
            <a:ext cx="8229600" cy="1325563"/>
          </a:xfrm>
        </p:spPr>
        <p:txBody>
          <a:bodyPr>
            <a:normAutofit/>
          </a:bodyPr>
          <a:lstStyle/>
          <a:p>
            <a:r>
              <a:rPr lang="en-US" sz="3600" b="1" dirty="0"/>
              <a:t>WP3.2 </a:t>
            </a:r>
            <a:r>
              <a:rPr lang="en-US" sz="3600" b="1" dirty="0" err="1"/>
              <a:t>FalconD</a:t>
            </a:r>
            <a:r>
              <a:rPr lang="en-US" sz="3600" b="1" dirty="0"/>
              <a:t> INFN procurement status </a:t>
            </a:r>
            <a:endParaRPr lang="en-GB" sz="3600" b="1" dirty="0"/>
          </a:p>
        </p:txBody>
      </p:sp>
      <p:sp>
        <p:nvSpPr>
          <p:cNvPr id="4" name="Slide Number Placeholder 3">
            <a:extLst>
              <a:ext uri="{FF2B5EF4-FFF2-40B4-BE49-F238E27FC236}">
                <a16:creationId xmlns:a16="http://schemas.microsoft.com/office/drawing/2014/main" id="{1BB7414C-2E6E-5185-EE63-6F5B0F452398}"/>
              </a:ext>
            </a:extLst>
          </p:cNvPr>
          <p:cNvSpPr>
            <a:spLocks noGrp="1"/>
          </p:cNvSpPr>
          <p:nvPr>
            <p:ph type="sldNum" sz="quarter" idx="4"/>
          </p:nvPr>
        </p:nvSpPr>
        <p:spPr/>
        <p:txBody>
          <a:bodyPr/>
          <a:lstStyle/>
          <a:p>
            <a:fld id="{17918391-D411-FE40-AAD7-861AE5233E0E}" type="slidenum">
              <a:rPr lang="en-US" smtClean="0"/>
              <a:pPr/>
              <a:t>8</a:t>
            </a:fld>
            <a:endParaRPr lang="en-US"/>
          </a:p>
        </p:txBody>
      </p:sp>
      <p:sp>
        <p:nvSpPr>
          <p:cNvPr id="5" name="Date Placeholder 4">
            <a:extLst>
              <a:ext uri="{FF2B5EF4-FFF2-40B4-BE49-F238E27FC236}">
                <a16:creationId xmlns:a16="http://schemas.microsoft.com/office/drawing/2014/main" id="{DF19FA86-DA85-89CD-27A7-2D0CE1123B70}"/>
              </a:ext>
            </a:extLst>
          </p:cNvPr>
          <p:cNvSpPr>
            <a:spLocks noGrp="1"/>
          </p:cNvSpPr>
          <p:nvPr>
            <p:ph type="dt" sz="half" idx="2"/>
          </p:nvPr>
        </p:nvSpPr>
        <p:spPr/>
        <p:txBody>
          <a:bodyPr/>
          <a:lstStyle/>
          <a:p>
            <a:r>
              <a:rPr lang="en-US"/>
              <a:t>19th September 2024</a:t>
            </a:r>
            <a:endParaRPr lang="en-US" dirty="0"/>
          </a:p>
        </p:txBody>
      </p:sp>
      <p:sp>
        <p:nvSpPr>
          <p:cNvPr id="6" name="Footer Placeholder 5">
            <a:extLst>
              <a:ext uri="{FF2B5EF4-FFF2-40B4-BE49-F238E27FC236}">
                <a16:creationId xmlns:a16="http://schemas.microsoft.com/office/drawing/2014/main" id="{8413F74F-D85B-A05B-7927-741C41A5D1EC}"/>
              </a:ext>
            </a:extLst>
          </p:cNvPr>
          <p:cNvSpPr>
            <a:spLocks noGrp="1"/>
          </p:cNvSpPr>
          <p:nvPr>
            <p:ph type="ftr" sz="quarter" idx="3"/>
          </p:nvPr>
        </p:nvSpPr>
        <p:spPr/>
        <p:txBody>
          <a:bodyPr/>
          <a:lstStyle/>
          <a:p>
            <a:r>
              <a:rPr lang="en-US"/>
              <a:t>CERN HFM Forum meeting WP3.1       TE-MSC-SMT - AFoussat</a:t>
            </a:r>
            <a:endParaRPr lang="en-US" dirty="0"/>
          </a:p>
        </p:txBody>
      </p:sp>
      <p:pic>
        <p:nvPicPr>
          <p:cNvPr id="8" name="Picture 7">
            <a:extLst>
              <a:ext uri="{FF2B5EF4-FFF2-40B4-BE49-F238E27FC236}">
                <a16:creationId xmlns:a16="http://schemas.microsoft.com/office/drawing/2014/main" id="{819D20B8-C5B3-51A7-D091-08233F2F22BC}"/>
              </a:ext>
            </a:extLst>
          </p:cNvPr>
          <p:cNvPicPr>
            <a:picLocks noChangeAspect="1"/>
          </p:cNvPicPr>
          <p:nvPr/>
        </p:nvPicPr>
        <p:blipFill>
          <a:blip r:embed="rId5"/>
          <a:stretch>
            <a:fillRect/>
          </a:stretch>
        </p:blipFill>
        <p:spPr>
          <a:xfrm>
            <a:off x="6645719" y="794180"/>
            <a:ext cx="960497" cy="1475155"/>
          </a:xfrm>
          <a:prstGeom prst="rect">
            <a:avLst/>
          </a:prstGeom>
        </p:spPr>
      </p:pic>
      <p:pic>
        <p:nvPicPr>
          <p:cNvPr id="1026" name="Immagine 9">
            <a:extLst>
              <a:ext uri="{FF2B5EF4-FFF2-40B4-BE49-F238E27FC236}">
                <a16:creationId xmlns:a16="http://schemas.microsoft.com/office/drawing/2014/main" id="{1E59A401-14B4-53D1-F46D-BC51B8031D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11690" y="4428356"/>
            <a:ext cx="2237018" cy="118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5F8476F6-B75E-FC9E-DC3B-E59205700A47}"/>
              </a:ext>
            </a:extLst>
          </p:cNvPr>
          <p:cNvPicPr>
            <a:picLocks noChangeAspect="1"/>
          </p:cNvPicPr>
          <p:nvPr/>
        </p:nvPicPr>
        <p:blipFill>
          <a:blip r:embed="rId7"/>
          <a:stretch>
            <a:fillRect/>
          </a:stretch>
        </p:blipFill>
        <p:spPr>
          <a:xfrm>
            <a:off x="7730199" y="1404729"/>
            <a:ext cx="1397063" cy="983029"/>
          </a:xfrm>
          <a:prstGeom prst="rect">
            <a:avLst/>
          </a:prstGeom>
        </p:spPr>
      </p:pic>
    </p:spTree>
    <p:extLst>
      <p:ext uri="{BB962C8B-B14F-4D97-AF65-F5344CB8AC3E}">
        <p14:creationId xmlns:p14="http://schemas.microsoft.com/office/powerpoint/2010/main" val="961459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4A3FD4-D239-CE58-227F-A0959E7B83F4}"/>
              </a:ext>
            </a:extLst>
          </p:cNvPr>
          <p:cNvSpPr>
            <a:spLocks noGrp="1"/>
          </p:cNvSpPr>
          <p:nvPr>
            <p:ph type="sldNum" sz="quarter" idx="4"/>
          </p:nvPr>
        </p:nvSpPr>
        <p:spPr/>
        <p:txBody>
          <a:bodyPr/>
          <a:lstStyle/>
          <a:p>
            <a:fld id="{17918391-D411-FE40-AAD7-861AE5233E0E}" type="slidenum">
              <a:rPr lang="en-US" smtClean="0"/>
              <a:pPr/>
              <a:t>9</a:t>
            </a:fld>
            <a:endParaRPr lang="en-US"/>
          </a:p>
        </p:txBody>
      </p:sp>
      <p:sp>
        <p:nvSpPr>
          <p:cNvPr id="5" name="Date Placeholder 4">
            <a:extLst>
              <a:ext uri="{FF2B5EF4-FFF2-40B4-BE49-F238E27FC236}">
                <a16:creationId xmlns:a16="http://schemas.microsoft.com/office/drawing/2014/main" id="{564D6BD5-A4F1-E0D1-A5D8-2CF0BB4C62DC}"/>
              </a:ext>
            </a:extLst>
          </p:cNvPr>
          <p:cNvSpPr>
            <a:spLocks noGrp="1"/>
          </p:cNvSpPr>
          <p:nvPr>
            <p:ph type="dt" sz="half" idx="2"/>
          </p:nvPr>
        </p:nvSpPr>
        <p:spPr/>
        <p:txBody>
          <a:bodyPr/>
          <a:lstStyle/>
          <a:p>
            <a:r>
              <a:rPr lang="en-US"/>
              <a:t>19th September 2024</a:t>
            </a:r>
            <a:endParaRPr lang="en-US" dirty="0"/>
          </a:p>
        </p:txBody>
      </p:sp>
      <p:sp>
        <p:nvSpPr>
          <p:cNvPr id="6" name="Footer Placeholder 5">
            <a:extLst>
              <a:ext uri="{FF2B5EF4-FFF2-40B4-BE49-F238E27FC236}">
                <a16:creationId xmlns:a16="http://schemas.microsoft.com/office/drawing/2014/main" id="{363BEB39-779C-DEA1-A1ED-D6C1AF35E2C9}"/>
              </a:ext>
            </a:extLst>
          </p:cNvPr>
          <p:cNvSpPr>
            <a:spLocks noGrp="1"/>
          </p:cNvSpPr>
          <p:nvPr>
            <p:ph type="ftr" sz="quarter" idx="3"/>
          </p:nvPr>
        </p:nvSpPr>
        <p:spPr/>
        <p:txBody>
          <a:bodyPr/>
          <a:lstStyle/>
          <a:p>
            <a:r>
              <a:rPr lang="en-US"/>
              <a:t>CERN HFM Forum meeting WP3.1       TE-MSC-SMT - AFoussat</a:t>
            </a:r>
            <a:endParaRPr lang="en-US" dirty="0"/>
          </a:p>
        </p:txBody>
      </p:sp>
      <p:grpSp>
        <p:nvGrpSpPr>
          <p:cNvPr id="8" name="Group 7">
            <a:extLst>
              <a:ext uri="{FF2B5EF4-FFF2-40B4-BE49-F238E27FC236}">
                <a16:creationId xmlns:a16="http://schemas.microsoft.com/office/drawing/2014/main" id="{BFADE03A-8D3D-D431-AB8F-8452F853B44C}"/>
              </a:ext>
            </a:extLst>
          </p:cNvPr>
          <p:cNvGrpSpPr/>
          <p:nvPr/>
        </p:nvGrpSpPr>
        <p:grpSpPr>
          <a:xfrm>
            <a:off x="4516598" y="630708"/>
            <a:ext cx="1553276" cy="582042"/>
            <a:chOff x="3036022" y="1067635"/>
            <a:chExt cx="2555219" cy="921860"/>
          </a:xfrm>
        </p:grpSpPr>
        <p:pic>
          <p:nvPicPr>
            <p:cNvPr id="9" name="Elemento grafico 20">
              <a:extLst>
                <a:ext uri="{FF2B5EF4-FFF2-40B4-BE49-F238E27FC236}">
                  <a16:creationId xmlns:a16="http://schemas.microsoft.com/office/drawing/2014/main" id="{59F75118-CA04-8D20-7C7A-AC2AAF49A09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36022" y="1280957"/>
              <a:ext cx="2555219" cy="644360"/>
            </a:xfrm>
            <a:prstGeom prst="rect">
              <a:avLst/>
            </a:prstGeom>
          </p:spPr>
        </p:pic>
        <p:sp>
          <p:nvSpPr>
            <p:cNvPr id="10" name="CasellaDiTesto 21">
              <a:extLst>
                <a:ext uri="{FF2B5EF4-FFF2-40B4-BE49-F238E27FC236}">
                  <a16:creationId xmlns:a16="http://schemas.microsoft.com/office/drawing/2014/main" id="{B76E6F4E-CFFF-7564-79DE-5DE3B462A61E}"/>
                </a:ext>
              </a:extLst>
            </p:cNvPr>
            <p:cNvSpPr txBox="1"/>
            <p:nvPr/>
          </p:nvSpPr>
          <p:spPr>
            <a:xfrm>
              <a:off x="3098799" y="1067635"/>
              <a:ext cx="2492442" cy="246222"/>
            </a:xfrm>
            <a:prstGeom prst="rect">
              <a:avLst/>
            </a:prstGeom>
            <a:noFill/>
          </p:spPr>
          <p:txBody>
            <a:bodyPr wrap="square" rtlCol="0">
              <a:spAutoFit/>
            </a:bodyPr>
            <a:lstStyle/>
            <a:p>
              <a:pPr algn="ctr"/>
              <a:r>
                <a:rPr lang="it-IT" sz="1000" dirty="0">
                  <a:solidFill>
                    <a:srgbClr val="000000"/>
                  </a:solidFill>
                  <a:latin typeface="Calibri" panose="020F0502020204030204" pitchFamily="34" charset="0"/>
                  <a:ea typeface="Calibri" panose="020F0502020204030204" pitchFamily="34" charset="0"/>
                  <a:cs typeface="Calibri" panose="020F0502020204030204" pitchFamily="34" charset="0"/>
                </a:rPr>
                <a:t>21.42 mm</a:t>
              </a:r>
            </a:p>
          </p:txBody>
        </p:sp>
        <p:sp>
          <p:nvSpPr>
            <p:cNvPr id="11" name="CasellaDiTesto 22">
              <a:extLst>
                <a:ext uri="{FF2B5EF4-FFF2-40B4-BE49-F238E27FC236}">
                  <a16:creationId xmlns:a16="http://schemas.microsoft.com/office/drawing/2014/main" id="{573D0092-8B3E-7DBA-FC06-97FB0DF293BA}"/>
                </a:ext>
              </a:extLst>
            </p:cNvPr>
            <p:cNvSpPr txBox="1"/>
            <p:nvPr/>
          </p:nvSpPr>
          <p:spPr>
            <a:xfrm>
              <a:off x="3098799" y="1743273"/>
              <a:ext cx="930991" cy="246222"/>
            </a:xfrm>
            <a:prstGeom prst="rect">
              <a:avLst/>
            </a:prstGeom>
            <a:noFill/>
          </p:spPr>
          <p:txBody>
            <a:bodyPr wrap="square" rtlCol="0">
              <a:spAutoFit/>
            </a:bodyPr>
            <a:lstStyle/>
            <a:p>
              <a:r>
                <a:rPr lang="it-IT" sz="1000" dirty="0">
                  <a:solidFill>
                    <a:srgbClr val="000000"/>
                  </a:solidFill>
                  <a:latin typeface="Calibri" panose="020F0502020204030204" pitchFamily="34" charset="0"/>
                  <a:ea typeface="Calibri" panose="020F0502020204030204" pitchFamily="34" charset="0"/>
                  <a:cs typeface="Calibri" panose="020F0502020204030204" pitchFamily="34" charset="0"/>
                </a:rPr>
                <a:t>1.89 mm</a:t>
              </a:r>
            </a:p>
          </p:txBody>
        </p:sp>
      </p:grpSp>
      <p:graphicFrame>
        <p:nvGraphicFramePr>
          <p:cNvPr id="12" name="Table 9">
            <a:extLst>
              <a:ext uri="{FF2B5EF4-FFF2-40B4-BE49-F238E27FC236}">
                <a16:creationId xmlns:a16="http://schemas.microsoft.com/office/drawing/2014/main" id="{DF66570E-A6F7-0DBC-DC3C-BF2E22E8B323}"/>
              </a:ext>
            </a:extLst>
          </p:cNvPr>
          <p:cNvGraphicFramePr>
            <a:graphicFrameLocks noGrp="1"/>
          </p:cNvGraphicFramePr>
          <p:nvPr>
            <p:extLst>
              <p:ext uri="{D42A27DB-BD31-4B8C-83A1-F6EECF244321}">
                <p14:modId xmlns:p14="http://schemas.microsoft.com/office/powerpoint/2010/main" val="3936320149"/>
              </p:ext>
            </p:extLst>
          </p:nvPr>
        </p:nvGraphicFramePr>
        <p:xfrm>
          <a:off x="210889" y="667272"/>
          <a:ext cx="4111741" cy="1409260"/>
        </p:xfrm>
        <a:graphic>
          <a:graphicData uri="http://schemas.openxmlformats.org/drawingml/2006/table">
            <a:tbl>
              <a:tblPr firstRow="1" bandRow="1"/>
              <a:tblGrid>
                <a:gridCol w="1327750">
                  <a:extLst>
                    <a:ext uri="{9D8B030D-6E8A-4147-A177-3AD203B41FA5}">
                      <a16:colId xmlns:a16="http://schemas.microsoft.com/office/drawing/2014/main" val="3338364431"/>
                    </a:ext>
                  </a:extLst>
                </a:gridCol>
                <a:gridCol w="728121">
                  <a:extLst>
                    <a:ext uri="{9D8B030D-6E8A-4147-A177-3AD203B41FA5}">
                      <a16:colId xmlns:a16="http://schemas.microsoft.com/office/drawing/2014/main" val="3452222639"/>
                    </a:ext>
                  </a:extLst>
                </a:gridCol>
                <a:gridCol w="1027935">
                  <a:extLst>
                    <a:ext uri="{9D8B030D-6E8A-4147-A177-3AD203B41FA5}">
                      <a16:colId xmlns:a16="http://schemas.microsoft.com/office/drawing/2014/main" val="3332777361"/>
                    </a:ext>
                  </a:extLst>
                </a:gridCol>
                <a:gridCol w="1027935">
                  <a:extLst>
                    <a:ext uri="{9D8B030D-6E8A-4147-A177-3AD203B41FA5}">
                      <a16:colId xmlns:a16="http://schemas.microsoft.com/office/drawing/2014/main" val="239426025"/>
                    </a:ext>
                  </a:extLst>
                </a:gridCol>
              </a:tblGrid>
              <a:tr h="21098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0000"/>
                          </a:solidFill>
                          <a:effectLst/>
                          <a:latin typeface="Calibri" panose="020F0502020204030204" pitchFamily="34" charset="0"/>
                        </a:rPr>
                        <a:t>Coil</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12T cos</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100" b="1" i="0" u="none" strike="noStrike" dirty="0">
                          <a:solidFill>
                            <a:srgbClr val="000000"/>
                          </a:solidFill>
                          <a:effectLst/>
                          <a:latin typeface="Calibri" panose="020F0502020204030204" pitchFamily="34" charset="0"/>
                        </a:rPr>
                        <a:t>Falcon D 1-in-1</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210986">
                <a:tc>
                  <a:txBody>
                    <a:bodyPr/>
                    <a:lstStyle/>
                    <a:p>
                      <a:pPr algn="l" fontAlgn="b"/>
                      <a:r>
                        <a:rPr lang="en-GB" sz="1100" b="0" i="0" u="none" strike="noStrike" dirty="0">
                          <a:solidFill>
                            <a:srgbClr val="000000"/>
                          </a:solidFill>
                          <a:effectLst/>
                          <a:latin typeface="Calibri" panose="020F0502020204030204" pitchFamily="34" charset="0"/>
                        </a:rPr>
                        <a:t>No. of turns per pole</a:t>
                      </a: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15+22 = 37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12+24 = 36</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93732">
                <a:tc>
                  <a:txBody>
                    <a:bodyPr/>
                    <a:lstStyle/>
                    <a:p>
                      <a:pPr algn="l" fontAlgn="b"/>
                      <a:r>
                        <a:rPr lang="en-US" sz="1100" b="0" i="0" u="none" strike="noStrike" dirty="0">
                          <a:solidFill>
                            <a:srgbClr val="000000"/>
                          </a:solidFill>
                          <a:effectLst/>
                          <a:latin typeface="Calibri" panose="020F0502020204030204" pitchFamily="34" charset="0"/>
                        </a:rPr>
                        <a:t>No. Blocks</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9096232"/>
                  </a:ext>
                </a:extLst>
              </a:tr>
              <a:tr h="93732">
                <a:tc>
                  <a:txBody>
                    <a:bodyPr/>
                    <a:lstStyle/>
                    <a:p>
                      <a:pPr algn="l" fontAlgn="b"/>
                      <a:r>
                        <a:rPr lang="en-GB" sz="1100" b="0" i="0" u="none" strike="noStrike" dirty="0">
                          <a:solidFill>
                            <a:srgbClr val="000000"/>
                          </a:solidFill>
                          <a:effectLst/>
                          <a:latin typeface="Calibri" panose="020F0502020204030204" pitchFamily="34" charset="0"/>
                        </a:rPr>
                        <a:t>Insulated cable surface</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[mm</a:t>
                      </a:r>
                      <a:r>
                        <a:rPr lang="en-GB" sz="1100" b="0" i="0" u="none" strike="noStrike" baseline="30000" dirty="0">
                          <a:solidFill>
                            <a:srgbClr val="000000"/>
                          </a:solidFill>
                          <a:effectLst/>
                          <a:latin typeface="Calibri" panose="020F0502020204030204" pitchFamily="34" charset="0"/>
                        </a:rPr>
                        <a:t>2</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mpd="sng">
                      <a:solidFill>
                        <a:sysClr val="window" lastClr="FFFFFF"/>
                      </a:solidFill>
                    </a:lnR>
                    <a:lnT w="9525" cap="flat" cmpd="sng" algn="ctr">
                      <a:no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5259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6859</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9525"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36580953"/>
                  </a:ext>
                </a:extLst>
              </a:tr>
              <a:tr h="21098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Equivalent coil width</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31.0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37.5</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00031683"/>
                  </a:ext>
                </a:extLst>
              </a:tr>
              <a:tr h="210986">
                <a:tc>
                  <a:txBody>
                    <a:bodyPr/>
                    <a:lstStyle/>
                    <a:p>
                      <a:pPr algn="l" fontAlgn="b"/>
                      <a:r>
                        <a:rPr lang="en-US" sz="1100" b="0" i="0" u="none" strike="noStrike" dirty="0">
                          <a:solidFill>
                            <a:srgbClr val="000000"/>
                          </a:solidFill>
                          <a:effectLst/>
                          <a:latin typeface="Calibri" panose="020F0502020204030204" pitchFamily="34" charset="0"/>
                        </a:rPr>
                        <a:t>Physical length</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[m]</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85687233"/>
                  </a:ext>
                </a:extLst>
              </a:tr>
              <a:tr h="210986">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Coil efficiency</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[T.mm/A]</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0.00078</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0.00071</a:t>
                      </a:r>
                    </a:p>
                  </a:txBody>
                  <a:tcPr marL="9525" marR="9525" marT="9525"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85344814"/>
                  </a:ext>
                </a:extLst>
              </a:tr>
            </a:tbl>
          </a:graphicData>
        </a:graphic>
      </p:graphicFrame>
      <p:graphicFrame>
        <p:nvGraphicFramePr>
          <p:cNvPr id="13" name="Table 9">
            <a:extLst>
              <a:ext uri="{FF2B5EF4-FFF2-40B4-BE49-F238E27FC236}">
                <a16:creationId xmlns:a16="http://schemas.microsoft.com/office/drawing/2014/main" id="{45E98520-3E0B-D4E7-CFDB-7CBB3DC2507B}"/>
              </a:ext>
            </a:extLst>
          </p:cNvPr>
          <p:cNvGraphicFramePr>
            <a:graphicFrameLocks noGrp="1"/>
          </p:cNvGraphicFramePr>
          <p:nvPr>
            <p:extLst>
              <p:ext uri="{D42A27DB-BD31-4B8C-83A1-F6EECF244321}">
                <p14:modId xmlns:p14="http://schemas.microsoft.com/office/powerpoint/2010/main" val="432188575"/>
              </p:ext>
            </p:extLst>
          </p:nvPr>
        </p:nvGraphicFramePr>
        <p:xfrm>
          <a:off x="112332" y="2100689"/>
          <a:ext cx="6233013" cy="4146610"/>
        </p:xfrm>
        <a:graphic>
          <a:graphicData uri="http://schemas.openxmlformats.org/drawingml/2006/table">
            <a:tbl>
              <a:tblPr firstRow="1" bandRow="1"/>
              <a:tblGrid>
                <a:gridCol w="1454492">
                  <a:extLst>
                    <a:ext uri="{9D8B030D-6E8A-4147-A177-3AD203B41FA5}">
                      <a16:colId xmlns:a16="http://schemas.microsoft.com/office/drawing/2014/main" val="3338364431"/>
                    </a:ext>
                  </a:extLst>
                </a:gridCol>
                <a:gridCol w="547726">
                  <a:extLst>
                    <a:ext uri="{9D8B030D-6E8A-4147-A177-3AD203B41FA5}">
                      <a16:colId xmlns:a16="http://schemas.microsoft.com/office/drawing/2014/main" val="3452222639"/>
                    </a:ext>
                  </a:extLst>
                </a:gridCol>
                <a:gridCol w="546110">
                  <a:extLst>
                    <a:ext uri="{9D8B030D-6E8A-4147-A177-3AD203B41FA5}">
                      <a16:colId xmlns:a16="http://schemas.microsoft.com/office/drawing/2014/main" val="3692853090"/>
                    </a:ext>
                  </a:extLst>
                </a:gridCol>
                <a:gridCol w="821120">
                  <a:extLst>
                    <a:ext uri="{9D8B030D-6E8A-4147-A177-3AD203B41FA5}">
                      <a16:colId xmlns:a16="http://schemas.microsoft.com/office/drawing/2014/main" val="239426025"/>
                    </a:ext>
                  </a:extLst>
                </a:gridCol>
                <a:gridCol w="852867">
                  <a:extLst>
                    <a:ext uri="{9D8B030D-6E8A-4147-A177-3AD203B41FA5}">
                      <a16:colId xmlns:a16="http://schemas.microsoft.com/office/drawing/2014/main" val="4247194560"/>
                    </a:ext>
                  </a:extLst>
                </a:gridCol>
                <a:gridCol w="1005349">
                  <a:extLst>
                    <a:ext uri="{9D8B030D-6E8A-4147-A177-3AD203B41FA5}">
                      <a16:colId xmlns:a16="http://schemas.microsoft.com/office/drawing/2014/main" val="718033377"/>
                    </a:ext>
                  </a:extLst>
                </a:gridCol>
                <a:gridCol w="1005349">
                  <a:extLst>
                    <a:ext uri="{9D8B030D-6E8A-4147-A177-3AD203B41FA5}">
                      <a16:colId xmlns:a16="http://schemas.microsoft.com/office/drawing/2014/main" val="1836081491"/>
                    </a:ext>
                  </a:extLst>
                </a:gridCol>
              </a:tblGrid>
              <a:tr h="471852">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55A0"/>
                          </a:solidFill>
                          <a:effectLst/>
                          <a:latin typeface="Calibri" panose="020F0502020204030204" pitchFamily="34" charset="0"/>
                        </a:rPr>
                        <a:t>Magnet</a:t>
                      </a: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endParaRPr lang="en-GB" sz="1100" b="1"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12T collar.</a:t>
                      </a:r>
                    </a:p>
                    <a:p>
                      <a:pPr algn="ctr" fontAlgn="b"/>
                      <a:r>
                        <a:rPr lang="en-GB" sz="1100" b="1" i="0" u="none" strike="noStrike" dirty="0">
                          <a:solidFill>
                            <a:srgbClr val="000000"/>
                          </a:solidFill>
                          <a:effectLst/>
                          <a:latin typeface="Calibri" panose="020F0502020204030204" pitchFamily="34" charset="0"/>
                        </a:rPr>
                        <a:t>(2023)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GB" sz="1100" b="1" i="0" u="none" strike="noStrike" dirty="0">
                          <a:solidFill>
                            <a:srgbClr val="000000"/>
                          </a:solidFill>
                          <a:effectLst/>
                          <a:latin typeface="Calibri" panose="020F0502020204030204" pitchFamily="34" charset="0"/>
                        </a:rPr>
                        <a:t>Falcon 12T </a:t>
                      </a:r>
                      <a:r>
                        <a:rPr lang="en-GB" sz="1100" b="1" i="0" u="none" strike="noStrike" dirty="0" err="1">
                          <a:solidFill>
                            <a:srgbClr val="000000"/>
                          </a:solidFill>
                          <a:effectLst/>
                          <a:latin typeface="Calibri" panose="020F0502020204030204" pitchFamily="34" charset="0"/>
                        </a:rPr>
                        <a:t>b&amp;k</a:t>
                      </a:r>
                      <a:r>
                        <a:rPr lang="en-GB" sz="1100" b="1" i="0" u="none" strike="noStrike" dirty="0">
                          <a:solidFill>
                            <a:srgbClr val="000000"/>
                          </a:solidFill>
                          <a:effectLst/>
                          <a:latin typeface="Calibri" panose="020F0502020204030204" pitchFamily="34" charset="0"/>
                        </a:rPr>
                        <a:t> (2024)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1-in-1 Falcon 12T collar. (option)</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1" i="0" u="none" strike="noStrike" dirty="0">
                          <a:solidFill>
                            <a:srgbClr val="000000"/>
                          </a:solidFill>
                          <a:effectLst/>
                          <a:latin typeface="Calibri" panose="020F0502020204030204" pitchFamily="34" charset="0"/>
                        </a:rPr>
                        <a:t>1-in-1 Falcon </a:t>
                      </a:r>
                    </a:p>
                    <a:p>
                      <a:pPr algn="ctr" fontAlgn="b"/>
                      <a:r>
                        <a:rPr lang="en-GB" sz="1100" b="1" i="0" u="none" strike="noStrike" dirty="0">
                          <a:solidFill>
                            <a:srgbClr val="000000"/>
                          </a:solidFill>
                          <a:effectLst/>
                          <a:latin typeface="Calibri" panose="020F0502020204030204" pitchFamily="34" charset="0"/>
                        </a:rPr>
                        <a:t>Ult. 14T </a:t>
                      </a:r>
                      <a:r>
                        <a:rPr lang="en-GB" sz="1100" b="1" i="0" u="none" strike="noStrike" dirty="0" err="1">
                          <a:solidFill>
                            <a:srgbClr val="000000"/>
                          </a:solidFill>
                          <a:effectLst/>
                          <a:latin typeface="Calibri" panose="020F0502020204030204" pitchFamily="34" charset="0"/>
                        </a:rPr>
                        <a:t>b&amp;k</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000000"/>
                          </a:solidFill>
                          <a:effectLst/>
                          <a:latin typeface="Calibri" panose="020F0502020204030204" pitchFamily="34" charset="0"/>
                        </a:rPr>
                        <a:t>2-in1 Falcon D</a:t>
                      </a:r>
                    </a:p>
                    <a:p>
                      <a:pPr algn="ctr" fontAlgn="b"/>
                      <a:r>
                        <a:rPr lang="en-US" sz="1100" b="1" i="0" u="none" strike="noStrike" dirty="0">
                          <a:solidFill>
                            <a:srgbClr val="000000"/>
                          </a:solidFill>
                          <a:effectLst/>
                          <a:latin typeface="Calibri" panose="020F0502020204030204" pitchFamily="34" charset="0"/>
                        </a:rPr>
                        <a:t>12T</a:t>
                      </a:r>
                      <a:endParaRPr lang="en-GB" sz="1100" b="1"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43341970"/>
                  </a:ext>
                </a:extLst>
              </a:tr>
              <a:tr h="163131">
                <a:tc>
                  <a:txBody>
                    <a:bodyPr/>
                    <a:lstStyle/>
                    <a:p>
                      <a:pPr algn="l" fontAlgn="b"/>
                      <a:r>
                        <a:rPr lang="en-GB" sz="1100" b="0" i="0" u="none" strike="noStrike" dirty="0">
                          <a:solidFill>
                            <a:srgbClr val="000000"/>
                          </a:solidFill>
                          <a:effectLst/>
                          <a:latin typeface="Calibri" panose="020F0502020204030204" pitchFamily="34" charset="0"/>
                        </a:rPr>
                        <a:t>Aperture / </a:t>
                      </a:r>
                      <a:r>
                        <a:rPr lang="en-GB" sz="1100" b="0" i="0" u="none" strike="noStrike" dirty="0" err="1">
                          <a:solidFill>
                            <a:srgbClr val="000000"/>
                          </a:solidFill>
                          <a:effectLst/>
                          <a:latin typeface="Calibri" panose="020F0502020204030204" pitchFamily="34" charset="0"/>
                        </a:rPr>
                        <a:t>interbeam</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50 </a:t>
                      </a: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a:solidFill>
                            <a:srgbClr val="000000"/>
                          </a:solidFill>
                          <a:effectLst/>
                          <a:latin typeface="Calibri" panose="020F0502020204030204" pitchFamily="34" charset="0"/>
                        </a:rPr>
                        <a:t>50  / 204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noFill/>
                      <a:prstDash val="solid"/>
                      <a:round/>
                      <a:headEnd type="none" w="med" len="med"/>
                      <a:tailEnd type="none" w="med" len="med"/>
                    </a:lnL>
                    <a:lnR w="12700" cmpd="sng">
                      <a:noFill/>
                    </a:lnR>
                    <a:lnT w="9525" cap="flat" cmpd="sng" algn="ctr">
                      <a:solidFill>
                        <a:srgbClr val="000000"/>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57240499"/>
                  </a:ext>
                </a:extLst>
              </a:tr>
              <a:tr h="317492">
                <a:tc>
                  <a:txBody>
                    <a:bodyPr/>
                    <a:lstStyle/>
                    <a:p>
                      <a:pPr algn="l" fontAlgn="b"/>
                      <a:r>
                        <a:rPr lang="en-US" sz="1100" b="0" i="0" u="none" strike="noStrike" dirty="0">
                          <a:solidFill>
                            <a:srgbClr val="000000"/>
                          </a:solidFill>
                          <a:effectLst/>
                          <a:latin typeface="Calibri" panose="020F0502020204030204" pitchFamily="34" charset="0"/>
                        </a:rPr>
                        <a:t>Operating temperature</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82464810"/>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Outer diameter</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[mm]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620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0" i="0" u="none" strike="noStrike" dirty="0">
                          <a:solidFill>
                            <a:srgbClr val="000000"/>
                          </a:solidFill>
                          <a:effectLst/>
                          <a:latin typeface="Calibri" panose="020F0502020204030204" pitchFamily="34" charset="0"/>
                        </a:rPr>
                        <a:t>640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72348315"/>
                  </a:ext>
                </a:extLst>
              </a:tr>
              <a:tr h="276309">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Nominal current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[kA] </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17.750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20.991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20.400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24.906</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20.400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23984445"/>
                  </a:ext>
                </a:extLst>
              </a:tr>
              <a:tr h="163131">
                <a:tc>
                  <a:txBody>
                    <a:bodyPr/>
                    <a:lstStyle/>
                    <a:p>
                      <a:pPr algn="l" fontAlgn="b"/>
                      <a:r>
                        <a:rPr lang="en-GB" sz="1100" b="0" i="0" u="none" strike="noStrike" dirty="0">
                          <a:solidFill>
                            <a:srgbClr val="000000"/>
                          </a:solidFill>
                          <a:effectLst/>
                          <a:latin typeface="Calibri" panose="020F0502020204030204" pitchFamily="34" charset="0"/>
                        </a:rPr>
                        <a:t>Strand </a:t>
                      </a:r>
                      <a:r>
                        <a:rPr lang="en-GB" sz="1100" b="0" i="0" u="none" strike="noStrike" dirty="0" err="1">
                          <a:solidFill>
                            <a:srgbClr val="000000"/>
                          </a:solidFill>
                          <a:effectLst/>
                          <a:latin typeface="Calibri" panose="020F0502020204030204" pitchFamily="34" charset="0"/>
                        </a:rPr>
                        <a:t>eng.</a:t>
                      </a:r>
                      <a:r>
                        <a:rPr lang="en-GB" sz="1100" b="0" i="0" u="none" strike="noStrike" dirty="0">
                          <a:solidFill>
                            <a:srgbClr val="000000"/>
                          </a:solidFill>
                          <a:effectLst/>
                          <a:latin typeface="Calibri" panose="020F0502020204030204" pitchFamily="34" charset="0"/>
                        </a:rPr>
                        <a:t> Je</a:t>
                      </a:r>
                      <a:endParaRPr lang="en-GB" sz="1100" b="0" i="0" u="none" strike="noStrike" baseline="-25000"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[A/mm</a:t>
                      </a:r>
                      <a:r>
                        <a:rPr lang="en-GB" sz="1100" b="0" i="0" u="none" strike="noStrike" baseline="30000" dirty="0">
                          <a:solidFill>
                            <a:srgbClr val="000000"/>
                          </a:solidFill>
                          <a:effectLst/>
                          <a:latin typeface="Calibri" panose="020F0502020204030204" pitchFamily="34" charset="0"/>
                        </a:rPr>
                        <a:t>2</a:t>
                      </a:r>
                      <a:r>
                        <a:rPr lang="en-GB" sz="11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7</a:t>
                      </a:r>
                      <a:r>
                        <a:rPr lang="en-GB" sz="1100" b="0" i="0" u="none" strike="noStrike" dirty="0">
                          <a:solidFill>
                            <a:srgbClr val="000000"/>
                          </a:solidFill>
                          <a:effectLst/>
                          <a:latin typeface="Calibri" panose="020F0502020204030204" pitchFamily="34" charset="0"/>
                        </a:rPr>
                        <a:t>82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668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793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650</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28719192"/>
                  </a:ext>
                </a:extLst>
              </a:tr>
              <a:tr h="16313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1100" b="0" i="0" u="none" strike="noStrike" dirty="0">
                          <a:solidFill>
                            <a:srgbClr val="000000"/>
                          </a:solidFill>
                          <a:effectLst/>
                          <a:latin typeface="Calibri" panose="020F0502020204030204" pitchFamily="34" charset="0"/>
                        </a:rPr>
                        <a:t>Overall Je</a:t>
                      </a:r>
                      <a:endParaRPr lang="en-GB" sz="1100" b="0" i="0" u="none" strike="noStrike" baseline="-25000" dirty="0">
                        <a:solidFill>
                          <a:srgbClr val="000000"/>
                        </a:solidFill>
                        <a:effectLst/>
                        <a:latin typeface="Calibri" panose="020F0502020204030204" pitchFamily="34" charset="0"/>
                      </a:endParaRPr>
                    </a:p>
                    <a:p>
                      <a:pPr algn="l" fontAlgn="b"/>
                      <a:endParaRPr lang="en-GB" sz="1100" b="0" i="0" u="none" strike="noStrike" baseline="-25000"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
                      <a:r>
                        <a:rPr lang="en-GB" sz="1100" b="0" i="0" u="none" strike="noStrike" kern="1200" dirty="0">
                          <a:solidFill>
                            <a:srgbClr val="000000"/>
                          </a:solidFill>
                          <a:effectLst/>
                          <a:latin typeface="Calibri" panose="020F0502020204030204" pitchFamily="34" charset="0"/>
                          <a:ea typeface="+mn-ea"/>
                          <a:cs typeface="+mn-cs"/>
                        </a:rPr>
                        <a:t>[A/mm</a:t>
                      </a:r>
                      <a:r>
                        <a:rPr lang="en-GB" sz="1100" b="0" i="0" u="none" strike="noStrike" kern="1200" baseline="30000" dirty="0">
                          <a:solidFill>
                            <a:srgbClr val="000000"/>
                          </a:solidFill>
                          <a:effectLst/>
                          <a:latin typeface="Calibri" panose="020F0502020204030204" pitchFamily="34" charset="0"/>
                          <a:ea typeface="+mn-ea"/>
                          <a:cs typeface="+mn-cs"/>
                        </a:rPr>
                        <a:t>2</a:t>
                      </a:r>
                      <a:r>
                        <a:rPr lang="en-GB" sz="1100" b="0" i="0" u="none" strike="noStrike" kern="1200" dirty="0">
                          <a:solidFill>
                            <a:srgbClr val="000000"/>
                          </a:solidFill>
                          <a:effectLst/>
                          <a:latin typeface="Calibri" panose="020F0502020204030204" pitchFamily="34" charset="0"/>
                          <a:ea typeface="+mn-ea"/>
                          <a:cs typeface="+mn-cs"/>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489</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454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4895636"/>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1" i="0" u="none" strike="noStrike" dirty="0">
                          <a:solidFill>
                            <a:srgbClr val="000000"/>
                          </a:solidFill>
                          <a:effectLst/>
                          <a:latin typeface="Calibri" panose="020F0502020204030204" pitchFamily="34" charset="0"/>
                        </a:rPr>
                        <a:t>Nominal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000000"/>
                          </a:solidFill>
                          <a:effectLst/>
                          <a:latin typeface="Calibri" panose="020F0502020204030204" pitchFamily="34" charset="0"/>
                        </a:rPr>
                        <a:t>[T]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12.01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12.00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12.00</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14.00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12.3</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06848370"/>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Peak field</a:t>
                      </a:r>
                    </a:p>
                  </a:txBody>
                  <a:tcPr marL="9525" marR="9525" marT="9525" marB="0" anchor="ctr">
                    <a:lnL w="12700" cmpd="sng">
                      <a:solidFill>
                        <a:sysClr val="window" lastClr="FFFFFF"/>
                      </a:solidFill>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[T]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12.42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12.53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12.55</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14.63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12.56</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9957761"/>
                  </a:ext>
                </a:extLst>
              </a:tr>
              <a:tr h="317492">
                <a:tc>
                  <a:txBody>
                    <a:bodyPr/>
                    <a:lstStyle/>
                    <a:p>
                      <a:pPr algn="l" fontAlgn="b"/>
                      <a:r>
                        <a:rPr lang="en-GB" sz="1100" b="0" i="0" u="none" strike="noStrike" dirty="0">
                          <a:solidFill>
                            <a:srgbClr val="000000"/>
                          </a:solidFill>
                          <a:effectLst/>
                          <a:latin typeface="Calibri" panose="020F0502020204030204" pitchFamily="34" charset="0"/>
                        </a:rPr>
                        <a:t>Ap. to peak field ratio </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3</a:t>
                      </a:r>
                      <a:r>
                        <a:rPr lang="en-GB" sz="1100" b="0" i="0" u="none" strike="noStrike" dirty="0">
                          <a:solidFill>
                            <a:schemeClr val="accent6">
                              <a:lumMod val="50000"/>
                            </a:schemeClr>
                          </a:solidFill>
                          <a:effectLst/>
                          <a:latin typeface="Calibri" panose="020F0502020204030204" pitchFamily="34" charset="0"/>
                        </a:rPr>
                        <a:t>.4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chemeClr val="accent6">
                              <a:lumMod val="50000"/>
                            </a:schemeClr>
                          </a:solidFill>
                          <a:effectLst/>
                          <a:latin typeface="Calibri" panose="020F0502020204030204" pitchFamily="34" charset="0"/>
                        </a:rPr>
                        <a:t>4.4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4.5</a:t>
                      </a:r>
                      <a:endParaRPr lang="en-GB" sz="1100" b="0" i="0" u="none" strike="noStrike" dirty="0">
                        <a:solidFill>
                          <a:schemeClr val="accent6">
                            <a:lumMod val="50000"/>
                          </a:schemeClr>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4.5</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chemeClr val="accent6">
                              <a:lumMod val="50000"/>
                            </a:schemeClr>
                          </a:solidFill>
                          <a:effectLst/>
                          <a:latin typeface="Calibri" panose="020F0502020204030204" pitchFamily="34" charset="0"/>
                        </a:rPr>
                        <a:t>4.5</a:t>
                      </a:r>
                      <a:endParaRPr lang="en-GB" sz="1100" b="0" i="0" u="none" strike="noStrike" dirty="0">
                        <a:solidFill>
                          <a:schemeClr val="accent6">
                            <a:lumMod val="50000"/>
                          </a:schemeClr>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0957600"/>
                  </a:ext>
                </a:extLst>
              </a:tr>
              <a:tr h="15403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1" i="0" u="none" strike="noStrike" dirty="0">
                          <a:solidFill>
                            <a:srgbClr val="000000"/>
                          </a:solidFill>
                          <a:effectLst/>
                          <a:latin typeface="Calibri" panose="020F0502020204030204" pitchFamily="34" charset="0"/>
                        </a:rPr>
                        <a:t>Load line fraction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000000"/>
                          </a:solidFill>
                          <a:effectLst/>
                          <a:latin typeface="Calibri" panose="020F0502020204030204" pitchFamily="34" charset="0"/>
                        </a:rPr>
                        <a:t>[%]</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US" sz="1100" b="1" i="0" u="none" strike="noStrike" dirty="0">
                          <a:solidFill>
                            <a:srgbClr val="C00000"/>
                          </a:solidFill>
                          <a:effectLst/>
                          <a:latin typeface="Calibri" panose="020F0502020204030204" pitchFamily="34" charset="0"/>
                        </a:rPr>
                        <a:t>8</a:t>
                      </a:r>
                      <a:r>
                        <a:rPr lang="en-GB" sz="1100" b="1" i="0" u="none" strike="noStrike" dirty="0">
                          <a:solidFill>
                            <a:srgbClr val="C00000"/>
                          </a:solidFill>
                          <a:effectLst/>
                          <a:latin typeface="Calibri" panose="020F0502020204030204" pitchFamily="34" charset="0"/>
                        </a:rPr>
                        <a:t>3.2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77</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76</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1" i="0" u="none" strike="noStrike" dirty="0">
                          <a:solidFill>
                            <a:srgbClr val="C00000"/>
                          </a:solidFill>
                          <a:effectLst/>
                          <a:latin typeface="Calibri" panose="020F0502020204030204" pitchFamily="34" charset="0"/>
                        </a:rPr>
                        <a:t>91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C00000"/>
                          </a:solidFill>
                          <a:effectLst/>
                          <a:latin typeface="Calibri" panose="020F0502020204030204" pitchFamily="34" charset="0"/>
                        </a:rPr>
                        <a:t>76.1</a:t>
                      </a:r>
                      <a:endParaRPr lang="en-GB" sz="1100" b="1" i="0" u="none" strike="noStrike" dirty="0">
                        <a:solidFill>
                          <a:srgbClr val="C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56094051"/>
                  </a:ext>
                </a:extLst>
              </a:tr>
              <a:tr h="163131">
                <a:tc>
                  <a:txBody>
                    <a:bodyPr/>
                    <a:lstStyle/>
                    <a:p>
                      <a:pPr algn="l" fontAlgn="b"/>
                      <a:r>
                        <a:rPr lang="en-GB" sz="1100" b="0" i="0" u="none" strike="noStrike" dirty="0">
                          <a:solidFill>
                            <a:srgbClr val="000000"/>
                          </a:solidFill>
                          <a:effectLst/>
                          <a:latin typeface="Calibri" panose="020F0502020204030204" pitchFamily="34" charset="0"/>
                        </a:rPr>
                        <a:t>Temperature margin</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[K]</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4</a:t>
                      </a:r>
                      <a:r>
                        <a:rPr lang="en-GB" sz="1100" b="0" i="0" u="none" strike="noStrike" dirty="0">
                          <a:solidFill>
                            <a:srgbClr val="000000"/>
                          </a:solidFill>
                          <a:effectLst/>
                          <a:latin typeface="Calibri" panose="020F0502020204030204" pitchFamily="34" charset="0"/>
                        </a:rPr>
                        <a:t>.3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5.11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5.17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1" i="0" u="none" strike="noStrike" dirty="0">
                          <a:solidFill>
                            <a:srgbClr val="C00000"/>
                          </a:solidFill>
                          <a:effectLst/>
                          <a:latin typeface="Calibri" panose="020F0502020204030204" pitchFamily="34" charset="0"/>
                        </a:rPr>
                        <a:t>2.72</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kern="1200" dirty="0">
                          <a:solidFill>
                            <a:srgbClr val="C00000"/>
                          </a:solidFill>
                          <a:effectLst/>
                          <a:latin typeface="Calibri" panose="020F0502020204030204" pitchFamily="34" charset="0"/>
                          <a:ea typeface="+mn-ea"/>
                          <a:cs typeface="+mn-cs"/>
                        </a:rPr>
                        <a:t>5.14</a:t>
                      </a:r>
                      <a:endParaRPr lang="en-GB" sz="1100" b="1" i="0" u="none" strike="noStrike" kern="1200" dirty="0">
                        <a:solidFill>
                          <a:srgbClr val="C00000"/>
                        </a:solidFill>
                        <a:effectLst/>
                        <a:latin typeface="Calibri" panose="020F0502020204030204" pitchFamily="34" charset="0"/>
                        <a:ea typeface="+mn-ea"/>
                        <a:cs typeface="+mn-cs"/>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0048339"/>
                  </a:ext>
                </a:extLst>
              </a:tr>
              <a:tr h="1631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l" fontAlgn="b"/>
                      <a:r>
                        <a:rPr lang="en-GB" sz="1100" b="0" i="0" u="none" strike="noStrike" dirty="0">
                          <a:solidFill>
                            <a:srgbClr val="000000"/>
                          </a:solidFill>
                          <a:effectLst/>
                          <a:latin typeface="Calibri" panose="020F0502020204030204" pitchFamily="34" charset="0"/>
                        </a:rPr>
                        <a:t>Inductance</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a:t>
                      </a:r>
                      <a:r>
                        <a:rPr lang="en-GB" sz="1100" b="0" i="0" u="none" strike="noStrike" dirty="0" err="1">
                          <a:solidFill>
                            <a:srgbClr val="000000"/>
                          </a:solidFill>
                          <a:effectLst/>
                          <a:latin typeface="Calibri" panose="020F0502020204030204" pitchFamily="34" charset="0"/>
                        </a:rPr>
                        <a:t>mH</a:t>
                      </a:r>
                      <a:r>
                        <a:rPr lang="en-GB" sz="1100" b="0" i="0" u="none" strike="noStrike" dirty="0">
                          <a:solidFill>
                            <a:srgbClr val="000000"/>
                          </a:solidFill>
                          <a:effectLst/>
                          <a:latin typeface="Calibri" panose="020F0502020204030204" pitchFamily="34" charset="0"/>
                        </a:rPr>
                        <a:t>/m]</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2.64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2.24</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2.23</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fontAlgn="b"/>
                      <a:r>
                        <a:rPr lang="en-GB" sz="1100" b="0" i="0" u="none" strike="noStrike" dirty="0">
                          <a:solidFill>
                            <a:srgbClr val="000000"/>
                          </a:solidFill>
                          <a:effectLst/>
                          <a:latin typeface="Calibri" panose="020F0502020204030204" pitchFamily="34" charset="0"/>
                        </a:rPr>
                        <a:t>2.19</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12811955"/>
                  </a:ext>
                </a:extLst>
              </a:tr>
              <a:tr h="163131">
                <a:tc>
                  <a:txBody>
                    <a:bodyPr/>
                    <a:lstStyle/>
                    <a:p>
                      <a:pPr algn="l" fontAlgn="b"/>
                      <a:r>
                        <a:rPr lang="en-GB" sz="1100" b="0" i="0" u="none" strike="noStrike" dirty="0">
                          <a:solidFill>
                            <a:srgbClr val="000000"/>
                          </a:solidFill>
                          <a:effectLst/>
                          <a:latin typeface="Calibri" panose="020F0502020204030204" pitchFamily="34" charset="0"/>
                        </a:rPr>
                        <a:t>Stored energy</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[MJ/m]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0.451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0.543</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0.52</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0.741</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1.04</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10889388"/>
                  </a:ext>
                </a:extLst>
              </a:tr>
              <a:tr h="163131">
                <a:tc>
                  <a:txBody>
                    <a:bodyPr/>
                    <a:lstStyle/>
                    <a:p>
                      <a:pPr algn="l" fontAlgn="b"/>
                      <a:r>
                        <a:rPr lang="en-US" sz="1100" b="0" i="0" u="none" strike="noStrike" dirty="0">
                          <a:solidFill>
                            <a:srgbClr val="000000"/>
                          </a:solidFill>
                          <a:effectLst/>
                          <a:latin typeface="Calibri" panose="020F0502020204030204" pitchFamily="34" charset="0"/>
                        </a:rPr>
                        <a:t>Hot spot temp. </a:t>
                      </a:r>
                      <a:r>
                        <a:rPr lang="en-US" sz="1100" b="0" i="0" u="none" strike="noStrike" dirty="0" err="1">
                          <a:solidFill>
                            <a:srgbClr val="000000"/>
                          </a:solidFill>
                          <a:effectLst/>
                          <a:latin typeface="Calibri" panose="020F0502020204030204" pitchFamily="34" charset="0"/>
                        </a:rPr>
                        <a:t>adia</a:t>
                      </a:r>
                      <a:r>
                        <a:rPr lang="en-US" sz="1100" b="0" i="0" u="none" strike="noStrike" dirty="0">
                          <a:solidFill>
                            <a:srgbClr val="000000"/>
                          </a:solidFill>
                          <a:effectLst/>
                          <a:latin typeface="Calibri" panose="020F0502020204030204" pitchFamily="34" charset="0"/>
                        </a:rPr>
                        <a:t>.</a:t>
                      </a:r>
                      <a:endParaRPr lang="en-GB" sz="1100" b="0" i="0" u="none" strike="noStrike" dirty="0">
                        <a:solidFill>
                          <a:srgbClr val="000000"/>
                        </a:solidFill>
                        <a:effectLst/>
                        <a:latin typeface="Calibri" panose="020F0502020204030204" pitchFamily="34" charset="0"/>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&lt; 150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150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150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Calibri" panose="020F0502020204030204" pitchFamily="34" charset="0"/>
                        </a:rPr>
                        <a:t>&lt; 150 K</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1388265"/>
                  </a:ext>
                </a:extLst>
              </a:tr>
              <a:tr h="317492">
                <a:tc>
                  <a:txBody>
                    <a:bodyPr/>
                    <a:lstStyle/>
                    <a:p>
                      <a:pPr algn="l" fontAlgn="b"/>
                      <a:r>
                        <a:rPr lang="en-GB" sz="1100" b="0" i="0" u="none" strike="noStrike" dirty="0">
                          <a:solidFill>
                            <a:srgbClr val="000000"/>
                          </a:solidFill>
                          <a:effectLst/>
                          <a:latin typeface="Calibri" panose="020F0502020204030204" pitchFamily="34" charset="0"/>
                        </a:rPr>
                        <a:t>Horizontal force (per </a:t>
                      </a:r>
                      <a:r>
                        <a:rPr lang="en-GB" sz="1100" b="0" i="0" u="none" strike="noStrike" dirty="0" err="1">
                          <a:solidFill>
                            <a:srgbClr val="000000"/>
                          </a:solidFill>
                          <a:effectLst/>
                          <a:latin typeface="Calibri" panose="020F0502020204030204" pitchFamily="34" charset="0"/>
                        </a:rPr>
                        <a:t>quadr</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[MN/m]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3.32</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0" i="0" u="none" strike="noStrike" dirty="0">
                          <a:solidFill>
                            <a:srgbClr val="000000"/>
                          </a:solidFill>
                          <a:effectLst/>
                          <a:latin typeface="Calibri" panose="020F0502020204030204" pitchFamily="34" charset="0"/>
                        </a:rPr>
                        <a:t>3.57</a:t>
                      </a:r>
                      <a:endParaRPr lang="en-GB" sz="1100" b="0" i="0" u="none" strike="noStrike" dirty="0">
                        <a:solidFill>
                          <a:srgbClr val="00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3.75</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4.920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3.88</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2142252"/>
                  </a:ext>
                </a:extLst>
              </a:tr>
              <a:tr h="317492">
                <a:tc>
                  <a:txBody>
                    <a:bodyPr/>
                    <a:lstStyle/>
                    <a:p>
                      <a:pPr algn="l" fontAlgn="b"/>
                      <a:r>
                        <a:rPr lang="en-GB" sz="1100" b="0" i="0" u="none" strike="noStrike" dirty="0">
                          <a:solidFill>
                            <a:srgbClr val="000000"/>
                          </a:solidFill>
                          <a:effectLst/>
                          <a:latin typeface="Calibri" panose="020F0502020204030204" pitchFamily="34" charset="0"/>
                        </a:rPr>
                        <a:t>Vertical force (per </a:t>
                      </a:r>
                      <a:r>
                        <a:rPr lang="en-GB" sz="1100" b="0" i="0" u="none" strike="noStrike" dirty="0" err="1">
                          <a:solidFill>
                            <a:srgbClr val="000000"/>
                          </a:solidFill>
                          <a:effectLst/>
                          <a:latin typeface="Calibri" panose="020F0502020204030204" pitchFamily="34" charset="0"/>
                        </a:rPr>
                        <a:t>quadr</a:t>
                      </a:r>
                      <a:r>
                        <a:rPr lang="en-GB" sz="1100" b="0" i="0" u="none" strike="noStrike" dirty="0">
                          <a:solidFill>
                            <a:srgbClr val="000000"/>
                          </a:solidFill>
                          <a:effectLst/>
                          <a:latin typeface="Calibri" panose="020F0502020204030204" pitchFamily="34" charset="0"/>
                        </a:rPr>
                        <a:t>)</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[MN/m]</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-2.40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-1.78</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-1.76</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100" b="0" i="0" u="none" strike="noStrike" dirty="0">
                          <a:solidFill>
                            <a:srgbClr val="000000"/>
                          </a:solidFill>
                          <a:effectLst/>
                          <a:latin typeface="Calibri" panose="020F0502020204030204" pitchFamily="34" charset="0"/>
                        </a:rPr>
                        <a:t>-2.580</a:t>
                      </a: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100" b="1" i="0" u="none" strike="noStrike" dirty="0">
                          <a:solidFill>
                            <a:srgbClr val="FF0000"/>
                          </a:solidFill>
                          <a:effectLst/>
                          <a:latin typeface="Calibri" panose="020F0502020204030204" pitchFamily="34" charset="0"/>
                        </a:rPr>
                        <a:t>-1.77</a:t>
                      </a:r>
                      <a:endParaRPr lang="en-GB" sz="1100" b="1" i="0" u="none" strike="noStrike" dirty="0">
                        <a:solidFill>
                          <a:srgbClr val="FF0000"/>
                        </a:solidFill>
                        <a:effectLst/>
                        <a:latin typeface="Calibri" panose="020F0502020204030204" pitchFamily="34" charset="0"/>
                      </a:endParaRPr>
                    </a:p>
                  </a:txBody>
                  <a:tcPr marL="9525" marR="9525" marT="9525"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4111709"/>
                  </a:ext>
                </a:extLst>
              </a:tr>
            </a:tbl>
          </a:graphicData>
        </a:graphic>
      </p:graphicFrame>
      <p:pic>
        <p:nvPicPr>
          <p:cNvPr id="14" name="Picture 13">
            <a:extLst>
              <a:ext uri="{FF2B5EF4-FFF2-40B4-BE49-F238E27FC236}">
                <a16:creationId xmlns:a16="http://schemas.microsoft.com/office/drawing/2014/main" id="{E7D70334-B4AB-0FAC-5CEA-391209F29C4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0035" y="3432554"/>
            <a:ext cx="1361349" cy="863563"/>
          </a:xfrm>
          <a:prstGeom prst="rect">
            <a:avLst/>
          </a:prstGeom>
        </p:spPr>
      </p:pic>
      <p:pic>
        <p:nvPicPr>
          <p:cNvPr id="15" name="Picture 14">
            <a:extLst>
              <a:ext uri="{FF2B5EF4-FFF2-40B4-BE49-F238E27FC236}">
                <a16:creationId xmlns:a16="http://schemas.microsoft.com/office/drawing/2014/main" id="{03D69B70-1D97-A2F0-12E3-A32BC0A52C3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20464" y="3562712"/>
            <a:ext cx="1540200" cy="836071"/>
          </a:xfrm>
          <a:prstGeom prst="rect">
            <a:avLst/>
          </a:prstGeom>
        </p:spPr>
      </p:pic>
      <p:sp>
        <p:nvSpPr>
          <p:cNvPr id="17" name="TextBox 16">
            <a:extLst>
              <a:ext uri="{FF2B5EF4-FFF2-40B4-BE49-F238E27FC236}">
                <a16:creationId xmlns:a16="http://schemas.microsoft.com/office/drawing/2014/main" id="{EA232B9C-2525-0142-86AA-49974F0A13D7}"/>
              </a:ext>
            </a:extLst>
          </p:cNvPr>
          <p:cNvSpPr txBox="1"/>
          <p:nvPr/>
        </p:nvSpPr>
        <p:spPr>
          <a:xfrm>
            <a:off x="6387622" y="4533664"/>
            <a:ext cx="2395758" cy="261610"/>
          </a:xfrm>
          <a:prstGeom prst="rect">
            <a:avLst/>
          </a:prstGeom>
          <a:noFill/>
        </p:spPr>
        <p:txBody>
          <a:bodyPr wrap="square" rtlCol="0">
            <a:spAutoFit/>
          </a:bodyPr>
          <a:lstStyle>
            <a:defPPr>
              <a:defRPr lang="en-US"/>
            </a:defPPr>
            <a:lvl1pPr>
              <a:defRPr sz="1100"/>
            </a:lvl1pPr>
          </a:lstStyle>
          <a:p>
            <a:r>
              <a:rPr lang="en-US" dirty="0"/>
              <a:t>Fig.3 LR and LE end, Roxie API models</a:t>
            </a:r>
            <a:endParaRPr lang="en-GB" dirty="0"/>
          </a:p>
        </p:txBody>
      </p:sp>
      <p:pic>
        <p:nvPicPr>
          <p:cNvPr id="18" name="Picture 17">
            <a:extLst>
              <a:ext uri="{FF2B5EF4-FFF2-40B4-BE49-F238E27FC236}">
                <a16:creationId xmlns:a16="http://schemas.microsoft.com/office/drawing/2014/main" id="{0D8F034D-6956-A6F3-02B4-A6D5FA6D4BA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7436909" y="4916142"/>
            <a:ext cx="738985" cy="985313"/>
          </a:xfrm>
          <a:prstGeom prst="rect">
            <a:avLst/>
          </a:prstGeom>
        </p:spPr>
      </p:pic>
      <p:sp>
        <p:nvSpPr>
          <p:cNvPr id="19" name="Title 3">
            <a:extLst>
              <a:ext uri="{FF2B5EF4-FFF2-40B4-BE49-F238E27FC236}">
                <a16:creationId xmlns:a16="http://schemas.microsoft.com/office/drawing/2014/main" id="{581F495A-5175-C678-9680-F371A5B2B20A}"/>
              </a:ext>
            </a:extLst>
          </p:cNvPr>
          <p:cNvSpPr txBox="1">
            <a:spLocks/>
          </p:cNvSpPr>
          <p:nvPr/>
        </p:nvSpPr>
        <p:spPr>
          <a:xfrm>
            <a:off x="112332" y="108929"/>
            <a:ext cx="8917603" cy="55834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600" kern="1200">
                <a:solidFill>
                  <a:srgbClr val="0055A0"/>
                </a:solidFill>
                <a:latin typeface="+mn-lt"/>
                <a:ea typeface="+mj-ea"/>
                <a:cs typeface="+mj-cs"/>
              </a:defRPr>
            </a:lvl1pPr>
          </a:lstStyle>
          <a:p>
            <a:r>
              <a:rPr lang="en-US" sz="4000" b="1" dirty="0"/>
              <a:t>FALCOND WP3.1 12T design parameters</a:t>
            </a:r>
            <a:endParaRPr lang="en-GB" dirty="0"/>
          </a:p>
        </p:txBody>
      </p:sp>
      <p:sp>
        <p:nvSpPr>
          <p:cNvPr id="20" name="Rectangle 19">
            <a:extLst>
              <a:ext uri="{FF2B5EF4-FFF2-40B4-BE49-F238E27FC236}">
                <a16:creationId xmlns:a16="http://schemas.microsoft.com/office/drawing/2014/main" id="{EEA631ED-2D53-0F04-83BF-D85D6FD68EC3}"/>
              </a:ext>
            </a:extLst>
          </p:cNvPr>
          <p:cNvSpPr/>
          <p:nvPr/>
        </p:nvSpPr>
        <p:spPr>
          <a:xfrm>
            <a:off x="2638696" y="2110355"/>
            <a:ext cx="3681339" cy="4107408"/>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Elemento grafico 14">
            <a:extLst>
              <a:ext uri="{FF2B5EF4-FFF2-40B4-BE49-F238E27FC236}">
                <a16:creationId xmlns:a16="http://schemas.microsoft.com/office/drawing/2014/main" id="{F043B5BA-8A2C-EBA1-5F30-F91F0F245BC7}"/>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443902" y="686877"/>
            <a:ext cx="2725001" cy="2325634"/>
          </a:xfrm>
          <a:prstGeom prst="rect">
            <a:avLst/>
          </a:prstGeom>
        </p:spPr>
      </p:pic>
      <p:sp>
        <p:nvSpPr>
          <p:cNvPr id="22" name="TextBox 21">
            <a:extLst>
              <a:ext uri="{FF2B5EF4-FFF2-40B4-BE49-F238E27FC236}">
                <a16:creationId xmlns:a16="http://schemas.microsoft.com/office/drawing/2014/main" id="{2206CBA5-0BEB-CAF9-AA38-6D6838864019}"/>
              </a:ext>
            </a:extLst>
          </p:cNvPr>
          <p:cNvSpPr txBox="1"/>
          <p:nvPr/>
        </p:nvSpPr>
        <p:spPr>
          <a:xfrm>
            <a:off x="6443902" y="5766771"/>
            <a:ext cx="2809509" cy="430887"/>
          </a:xfrm>
          <a:prstGeom prst="rect">
            <a:avLst/>
          </a:prstGeom>
          <a:noFill/>
        </p:spPr>
        <p:txBody>
          <a:bodyPr wrap="square" rtlCol="0">
            <a:spAutoFit/>
          </a:bodyPr>
          <a:lstStyle>
            <a:defPPr>
              <a:defRPr lang="en-US"/>
            </a:defPPr>
            <a:lvl1pPr>
              <a:defRPr sz="1100"/>
            </a:lvl1pPr>
          </a:lstStyle>
          <a:p>
            <a:r>
              <a:rPr lang="en-US" dirty="0"/>
              <a:t>Fig.4 Falcon D 3D machined spacer vs R&amp;D 3D printed development</a:t>
            </a:r>
            <a:endParaRPr lang="en-GB" dirty="0"/>
          </a:p>
        </p:txBody>
      </p:sp>
      <p:sp>
        <p:nvSpPr>
          <p:cNvPr id="2" name="TextBox 1">
            <a:extLst>
              <a:ext uri="{FF2B5EF4-FFF2-40B4-BE49-F238E27FC236}">
                <a16:creationId xmlns:a16="http://schemas.microsoft.com/office/drawing/2014/main" id="{6DBBA778-D6DB-1010-7242-E1FA640F0C29}"/>
              </a:ext>
            </a:extLst>
          </p:cNvPr>
          <p:cNvSpPr txBox="1"/>
          <p:nvPr/>
        </p:nvSpPr>
        <p:spPr>
          <a:xfrm>
            <a:off x="4438883" y="1418807"/>
            <a:ext cx="1939391" cy="430887"/>
          </a:xfrm>
          <a:prstGeom prst="rect">
            <a:avLst/>
          </a:prstGeom>
          <a:noFill/>
        </p:spPr>
        <p:txBody>
          <a:bodyPr wrap="square" rtlCol="0">
            <a:spAutoFit/>
          </a:bodyPr>
          <a:lstStyle/>
          <a:p>
            <a:r>
              <a:rPr lang="en-US" sz="1100" dirty="0"/>
              <a:t>Fig.1 Reacted DEM1 conductor size</a:t>
            </a:r>
            <a:endParaRPr lang="en-GB" sz="1100" dirty="0"/>
          </a:p>
        </p:txBody>
      </p:sp>
      <p:sp>
        <p:nvSpPr>
          <p:cNvPr id="3" name="Rectangle 2">
            <a:extLst>
              <a:ext uri="{FF2B5EF4-FFF2-40B4-BE49-F238E27FC236}">
                <a16:creationId xmlns:a16="http://schemas.microsoft.com/office/drawing/2014/main" id="{E0B432F6-5EF2-1AD4-1973-A5241CAEE8AD}"/>
              </a:ext>
            </a:extLst>
          </p:cNvPr>
          <p:cNvSpPr/>
          <p:nvPr/>
        </p:nvSpPr>
        <p:spPr>
          <a:xfrm>
            <a:off x="3184194" y="640238"/>
            <a:ext cx="1138436" cy="1429258"/>
          </a:xfrm>
          <a:prstGeom prst="rect">
            <a:avLst/>
          </a:prstGeom>
          <a:noFill/>
          <a:ln w="57150">
            <a:solidFill>
              <a:srgbClr val="E35F3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2CB771B5-E3ED-21F0-B6C0-62F2990E6CCB}"/>
              </a:ext>
            </a:extLst>
          </p:cNvPr>
          <p:cNvSpPr txBox="1"/>
          <p:nvPr/>
        </p:nvSpPr>
        <p:spPr>
          <a:xfrm>
            <a:off x="6405921" y="3063560"/>
            <a:ext cx="2395758" cy="261610"/>
          </a:xfrm>
          <a:prstGeom prst="rect">
            <a:avLst/>
          </a:prstGeom>
          <a:noFill/>
        </p:spPr>
        <p:txBody>
          <a:bodyPr wrap="square" rtlCol="0">
            <a:spAutoFit/>
          </a:bodyPr>
          <a:lstStyle/>
          <a:p>
            <a:r>
              <a:rPr lang="en-US" sz="1100" dirty="0"/>
              <a:t>Fig. 2  5 blocks Falcon D coil section </a:t>
            </a:r>
            <a:endParaRPr lang="en-GB" sz="1100" dirty="0"/>
          </a:p>
        </p:txBody>
      </p:sp>
    </p:spTree>
    <p:extLst>
      <p:ext uri="{BB962C8B-B14F-4D97-AF65-F5344CB8AC3E}">
        <p14:creationId xmlns:p14="http://schemas.microsoft.com/office/powerpoint/2010/main" val="306870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29803</TotalTime>
  <Words>3982</Words>
  <Application>Microsoft Office PowerPoint</Application>
  <PresentationFormat>On-screen Show (4:3)</PresentationFormat>
  <Paragraphs>765</Paragraphs>
  <Slides>32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Abadi</vt:lpstr>
      <vt:lpstr>Aptos</vt:lpstr>
      <vt:lpstr>Arial</vt:lpstr>
      <vt:lpstr>Calibri</vt:lpstr>
      <vt:lpstr>Calibri Light</vt:lpstr>
      <vt:lpstr>Symbol</vt:lpstr>
      <vt:lpstr>Wingdings</vt:lpstr>
      <vt:lpstr>Office Theme</vt:lpstr>
      <vt:lpstr>PowerPoint Presentation</vt:lpstr>
      <vt:lpstr>FALCOND collaboration INFN ASG CERN meeting  </vt:lpstr>
      <vt:lpstr>Outline</vt:lpstr>
      <vt:lpstr>Introduction</vt:lpstr>
      <vt:lpstr>FALCOND WP3.1 dipole</vt:lpstr>
      <vt:lpstr>PowerPoint Presentation</vt:lpstr>
      <vt:lpstr>FalconD cable features</vt:lpstr>
      <vt:lpstr>WP3.2 FalconD INFN procurement status </vt:lpstr>
      <vt:lpstr>PowerPoint Presentation</vt:lpstr>
      <vt:lpstr>Cos-ϴ dipole development plan </vt:lpstr>
      <vt:lpstr>Cable material properties update</vt:lpstr>
      <vt:lpstr>WP3.1 FalconD 12T dipole roadmap </vt:lpstr>
      <vt:lpstr>FALCON D at CERN  Focus on 2024-2026</vt:lpstr>
      <vt:lpstr>WP3.1 CERN FalconD structure variants</vt:lpstr>
      <vt:lpstr>M1 dipole design variant 2</vt:lpstr>
      <vt:lpstr>Winding trials at ASG, CERN</vt:lpstr>
      <vt:lpstr>winding tool interface to spacers </vt:lpstr>
      <vt:lpstr>Open winding items</vt:lpstr>
      <vt:lpstr>Tooling design </vt:lpstr>
      <vt:lpstr>Detail coil geometry drawing ( QXFMO223)</vt:lpstr>
      <vt:lpstr>11T Coil vs impregnation cavity – Impregnated QH</vt:lpstr>
      <vt:lpstr>11T Coil vs impregnation cavity – External QH</vt:lpstr>
      <vt:lpstr>Ground insulation schemes</vt:lpstr>
      <vt:lpstr>Dipole quench heaters on PCBs integration</vt:lpstr>
      <vt:lpstr>Overview schedule</vt:lpstr>
      <vt:lpstr>WP3.1 cable production need</vt:lpstr>
      <vt:lpstr>WP3.1 CERN coils production schedule</vt:lpstr>
      <vt:lpstr>Drawings CDD equipment code</vt:lpstr>
      <vt:lpstr>Summary</vt:lpstr>
      <vt:lpstr>PowerPoint Presentation</vt:lpstr>
      <vt:lpstr>Thank you for your attention</vt:lpstr>
      <vt:lpstr>Detail of 11T ground insulation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Veronica Ilardi</dc:creator>
  <cp:lastModifiedBy>Arnaud Pascal Foussat</cp:lastModifiedBy>
  <cp:revision>720</cp:revision>
  <cp:lastPrinted>2024-08-07T14:33:28Z</cp:lastPrinted>
  <dcterms:created xsi:type="dcterms:W3CDTF">2023-06-30T13:50:01Z</dcterms:created>
  <dcterms:modified xsi:type="dcterms:W3CDTF">2024-10-10T19:22:30Z</dcterms:modified>
</cp:coreProperties>
</file>