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303" r:id="rId3"/>
    <p:sldId id="324" r:id="rId4"/>
    <p:sldId id="328" r:id="rId5"/>
    <p:sldId id="330" r:id="rId6"/>
    <p:sldId id="329" r:id="rId7"/>
    <p:sldId id="288" r:id="rId8"/>
    <p:sldId id="32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Objects="1">
      <p:cViewPr varScale="1">
        <p:scale>
          <a:sx n="105" d="100"/>
          <a:sy n="105" d="100"/>
        </p:scale>
        <p:origin x="120" y="6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E6C86C1A-77AE-4D69-BF38-37D257B5C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42DCC806-58BA-49A1-B28F-E6A6C4BF464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2C6DDAA4-3F94-44FA-9B21-8E37214FB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BE4D86C8-9E0E-4E4B-9724-0FA5E70B72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56FC017F-5C29-497D-BE63-CFF6ED9A9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56ADEA63-3C09-4CD3-9622-72D113F0BA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CB0F8E4F-7623-4832-8EE4-82C869094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064A0302-F1BD-40BB-BA16-BCF5582B02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257371A1-B9D8-47D8-84BC-CDBD855C4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AB5A22F0-FE12-453B-95E9-364B3E695E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FCEEB974-FDDF-4F52-B016-AD0B9A956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41C1F59C-4515-46D5-9025-422B5CAE31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9" name="Footer Placeholder 7">
            <a:extLst>
              <a:ext uri="{FF2B5EF4-FFF2-40B4-BE49-F238E27FC236}">
                <a16:creationId xmlns:a16="http://schemas.microsoft.com/office/drawing/2014/main" id="{22DD0DF5-7480-494F-829A-89EEA5F74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20" name="Date Placeholder 1">
            <a:extLst>
              <a:ext uri="{FF2B5EF4-FFF2-40B4-BE49-F238E27FC236}">
                <a16:creationId xmlns:a16="http://schemas.microsoft.com/office/drawing/2014/main" id="{19550CEE-97E1-4629-9DCF-52D89C1F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66F0FA1D-173D-4AC5-8184-BD27572DA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ECCCF0D1-6BE7-4DD3-8990-DC71B50E57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C72CFA18-F8AF-4ABE-8357-E383E810E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6CFFA0D4-8263-4B6C-99DB-FF59BD3E22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396D571E-2604-4CD6-A71A-938B6B008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E58E9E4E-70C1-4CB3-82EE-6AB9DA34EC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2022-04-19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DCE92358-0222-42E3-8685-10CE4DB9E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4B4E81A3-44B0-4BDE-A672-D9B91A2D27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3E94B913-945C-4843-BE19-498ABC111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044BD180-AA43-425B-B1B0-1B39735BC37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0394D6-0B16-4656-A638-1045BFE3B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D1C42B7F-3F46-4EF8-9225-EA337CCA42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8CE626E-1210-4EE0-B337-0148B2F87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BA8121FA-B8AE-47C4-AC07-5355D1B528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26A76D6A-1381-4941-B2FA-081CFE29109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70EBE638-C03A-4E38-B35C-00DD75DB7C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4E36BD0E-ECCA-4BF5-89B2-04CFD4A03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FBC0A976-3F2C-4BF9-A5E2-A405FFADEF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459DECF2-B8BC-4BD5-BAA3-2DC9695B1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Luca Gentini</a:t>
            </a:r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13950EBB-BBF2-45A0-85DD-AAE378AB82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2022-04-21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YYYY-MM-DD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 | Reference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hyperlink" Target="https://indico.cern.ch/event/578952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9127" y="2780928"/>
            <a:ext cx="11376025" cy="2153265"/>
          </a:xfrm>
        </p:spPr>
        <p:txBody>
          <a:bodyPr/>
          <a:lstStyle/>
          <a:p>
            <a:pPr algn="ctr"/>
            <a:r>
              <a:rPr lang="en-GB" sz="5400"/>
              <a:t>FALCOND_C MAGNET</a:t>
            </a:r>
            <a:br>
              <a:rPr lang="en-GB" sz="4000"/>
            </a:br>
            <a:r>
              <a:rPr lang="en-US" sz="4000"/>
              <a:t>WINDING, REACTION and IMPREGNATION </a:t>
            </a:r>
            <a:r>
              <a:rPr lang="en-GB" sz="4000"/>
              <a:t>TOOLING</a:t>
            </a:r>
            <a:br>
              <a:rPr lang="en-GB" sz="8800"/>
            </a:br>
            <a:r>
              <a:rPr lang="en-GB" sz="2400"/>
              <a:t>PRELIMINARY DESIGN </a:t>
            </a:r>
            <a:br>
              <a:rPr lang="en-GB" sz="2400"/>
            </a:br>
            <a:br>
              <a:rPr lang="en-GB" sz="960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5" y="5273772"/>
            <a:ext cx="11376026" cy="1562871"/>
          </a:xfrm>
        </p:spPr>
        <p:txBody>
          <a:bodyPr/>
          <a:lstStyle/>
          <a:p>
            <a:pPr algn="l"/>
            <a:r>
              <a:rPr lang="en-GB" sz="1800" dirty="0"/>
              <a:t>ASG visit</a:t>
            </a:r>
          </a:p>
          <a:p>
            <a:pPr algn="l"/>
            <a:r>
              <a:rPr lang="en-US" sz="1800" u="sng" dirty="0"/>
              <a:t>Luca Gentini</a:t>
            </a:r>
            <a:r>
              <a:rPr lang="en-US" sz="1800" dirty="0"/>
              <a:t>, Arnaud Foussat, Paul Schneider</a:t>
            </a:r>
          </a:p>
          <a:p>
            <a:pPr algn="l"/>
            <a:r>
              <a:rPr lang="en-US" sz="1800" dirty="0"/>
              <a:t>2024-10-11</a:t>
            </a:r>
          </a:p>
          <a:p>
            <a:pPr algn="l"/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3E1CFC-7AF7-BAF3-C429-5F1D59017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749176" cy="2153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Gentini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4A7C993-478E-407E-9AE3-342044E04E1D}"/>
              </a:ext>
            </a:extLst>
          </p:cNvPr>
          <p:cNvSpPr txBox="1">
            <a:spLocks/>
          </p:cNvSpPr>
          <p:nvPr/>
        </p:nvSpPr>
        <p:spPr>
          <a:xfrm>
            <a:off x="1115616" y="0"/>
            <a:ext cx="10092952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Base line changes</a:t>
            </a:r>
            <a:endParaRPr lang="en-US" sz="28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3" name="Date Placeholder 1">
            <a:extLst>
              <a:ext uri="{FF2B5EF4-FFF2-40B4-BE49-F238E27FC236}">
                <a16:creationId xmlns:a16="http://schemas.microsoft.com/office/drawing/2014/main" id="{88716773-E9EE-4B79-935B-860D4300DC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2024-10-11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0E7643D-AC08-7AD8-C48C-3EF3FC0646E0}"/>
              </a:ext>
            </a:extLst>
          </p:cNvPr>
          <p:cNvSpPr/>
          <p:nvPr/>
        </p:nvSpPr>
        <p:spPr>
          <a:xfrm>
            <a:off x="522370" y="750580"/>
            <a:ext cx="105851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Today, CERN has just a concept based on the MQXF (Nb3Sn) cable</a:t>
            </a:r>
            <a:r>
              <a:rPr lang="en-US" sz="2000" b="1" dirty="0">
                <a:solidFill>
                  <a:schemeClr val="accent1"/>
                </a:solidFill>
              </a:rPr>
              <a:t>. </a:t>
            </a:r>
          </a:p>
          <a:p>
            <a:r>
              <a:rPr lang="en-US" sz="2000" b="1" dirty="0">
                <a:solidFill>
                  <a:schemeClr val="accent1"/>
                </a:solidFill>
              </a:rPr>
              <a:t>It must be adapted to the FALCOND coil design.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C36504DC-190D-AD6E-5250-358D12B7CA77}"/>
              </a:ext>
            </a:extLst>
          </p:cNvPr>
          <p:cNvSpPr/>
          <p:nvPr/>
        </p:nvSpPr>
        <p:spPr>
          <a:xfrm>
            <a:off x="5087888" y="2085907"/>
            <a:ext cx="1296144" cy="7200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B7C7AA-7787-DBA3-F372-E276EB985643}"/>
              </a:ext>
            </a:extLst>
          </p:cNvPr>
          <p:cNvSpPr/>
          <p:nvPr/>
        </p:nvSpPr>
        <p:spPr>
          <a:xfrm>
            <a:off x="119336" y="1784829"/>
            <a:ext cx="12192000" cy="4524315"/>
          </a:xfrm>
          <a:prstGeom prst="rect">
            <a:avLst/>
          </a:prstGeom>
        </p:spPr>
        <p:txBody>
          <a:bodyPr wrap="square" numCol="2" spcCol="108000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OLD BASE LINE (2023)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MQXF Nb3Sn cable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Layers impregnated independently</a:t>
            </a:r>
            <a:r>
              <a:rPr lang="en-US" sz="1600" dirty="0">
                <a:solidFill>
                  <a:schemeClr val="accent1"/>
                </a:solidFill>
              </a:rPr>
              <a:t>. </a:t>
            </a:r>
            <a:br>
              <a:rPr lang="en-US" sz="1600" dirty="0">
                <a:solidFill>
                  <a:schemeClr val="accent1"/>
                </a:solidFill>
              </a:rPr>
            </a:br>
            <a:r>
              <a:rPr lang="en-US" sz="1600" dirty="0">
                <a:solidFill>
                  <a:schemeClr val="accent1"/>
                </a:solidFill>
              </a:rPr>
              <a:t>Same tool for both layers</a:t>
            </a:r>
            <a:r>
              <a:rPr lang="en-GB" sz="1600" dirty="0"/>
              <a:t>, changing as few parts as possible.</a:t>
            </a:r>
            <a:endParaRPr lang="en-US" sz="1600" dirty="0">
              <a:solidFill>
                <a:schemeClr val="accent1"/>
              </a:solidFill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accent1"/>
                </a:solidFill>
              </a:rPr>
              <a:t>Internal splice between the layers.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L= 1 m.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Poles can be impregnated with the coil or not.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>
              <a:lnSpc>
                <a:spcPct val="200000"/>
              </a:lnSpc>
            </a:pPr>
            <a:r>
              <a:rPr lang="en-US" sz="3200" b="1" dirty="0">
                <a:solidFill>
                  <a:schemeClr val="accent1"/>
                </a:solidFill>
              </a:rPr>
              <a:t>NEW BASE LINE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FALCOND Nb3Sn cable.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Inner and outer layers impregnated at the same time.</a:t>
            </a:r>
          </a:p>
          <a:p>
            <a:pPr marL="742950" lvl="1" indent="-28575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accent1"/>
                </a:solidFill>
              </a:rPr>
              <a:t>No internal splice between the layers.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L= 1.5 m.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/>
                </a:solidFill>
              </a:rPr>
              <a:t>Poles can be impregnated with the coil or not.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99CBA28-5FB3-4110-5398-B0298E6420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549"/>
            <a:ext cx="1915235" cy="58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Gentini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ECB44313-C476-0C36-60FC-89B5AA86C4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872" t="19103" r="35825" b="26338"/>
          <a:stretch/>
        </p:blipFill>
        <p:spPr>
          <a:xfrm>
            <a:off x="2182886" y="1775629"/>
            <a:ext cx="2451012" cy="212319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16F7FA2-E64B-39BD-3404-F7EB120C4B80}"/>
              </a:ext>
            </a:extLst>
          </p:cNvPr>
          <p:cNvSpPr/>
          <p:nvPr/>
        </p:nvSpPr>
        <p:spPr>
          <a:xfrm>
            <a:off x="1519355" y="827688"/>
            <a:ext cx="6233737" cy="712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FALCOND tooling (2022) 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1"/>
              </a:solidFill>
            </a:endParaRPr>
          </a:p>
        </p:txBody>
      </p:sp>
      <p:pic>
        <p:nvPicPr>
          <p:cNvPr id="26" name="Picture 25" descr="A diagram of a machine&#10;&#10;Description automatically generated">
            <a:extLst>
              <a:ext uri="{FF2B5EF4-FFF2-40B4-BE49-F238E27FC236}">
                <a16:creationId xmlns:a16="http://schemas.microsoft.com/office/drawing/2014/main" id="{330E6425-6330-5523-A123-BB88B1B145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67" r="23375" b="19551"/>
          <a:stretch/>
        </p:blipFill>
        <p:spPr>
          <a:xfrm>
            <a:off x="8256544" y="1773021"/>
            <a:ext cx="2609736" cy="2246711"/>
          </a:xfrm>
          <a:prstGeom prst="rect">
            <a:avLst/>
          </a:prstGeom>
        </p:spPr>
      </p:pic>
      <p:pic>
        <p:nvPicPr>
          <p:cNvPr id="37" name="Picture 36" descr="A colorful rectangular object with a circular arch&#10;&#10;Description automatically generated with medium confidence">
            <a:extLst>
              <a:ext uri="{FF2B5EF4-FFF2-40B4-BE49-F238E27FC236}">
                <a16:creationId xmlns:a16="http://schemas.microsoft.com/office/drawing/2014/main" id="{1D724154-D7FE-13F1-A0D7-77A18B3CA9B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233" t="14300" r="23967" b="7431"/>
          <a:stretch/>
        </p:blipFill>
        <p:spPr>
          <a:xfrm>
            <a:off x="1325717" y="1497129"/>
            <a:ext cx="3725233" cy="2892580"/>
          </a:xfrm>
          <a:prstGeom prst="rect">
            <a:avLst/>
          </a:prstGeom>
        </p:spPr>
      </p:pic>
      <p:pic>
        <p:nvPicPr>
          <p:cNvPr id="40" name="Picture 39" descr="A colorful machine with a circular design&#10;&#10;Description automatically generated with medium confidence">
            <a:extLst>
              <a:ext uri="{FF2B5EF4-FFF2-40B4-BE49-F238E27FC236}">
                <a16:creationId xmlns:a16="http://schemas.microsoft.com/office/drawing/2014/main" id="{E7687562-7BB5-FB34-92C6-A2F898DA3C0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967" t="1591" r="24558" b="6914"/>
          <a:stretch/>
        </p:blipFill>
        <p:spPr>
          <a:xfrm>
            <a:off x="7396387" y="1279050"/>
            <a:ext cx="3513378" cy="351905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1ED86114-D65E-A2F5-18D6-890CEE5B84A7}"/>
              </a:ext>
            </a:extLst>
          </p:cNvPr>
          <p:cNvSpPr/>
          <p:nvPr/>
        </p:nvSpPr>
        <p:spPr>
          <a:xfrm>
            <a:off x="7592939" y="804877"/>
            <a:ext cx="39369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CERN tooling design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10CA166-711B-6E42-0BB4-67940031CEF2}"/>
              </a:ext>
            </a:extLst>
          </p:cNvPr>
          <p:cNvSpPr/>
          <p:nvPr/>
        </p:nvSpPr>
        <p:spPr>
          <a:xfrm>
            <a:off x="0" y="4574659"/>
            <a:ext cx="12192000" cy="3600986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The winding mandrel is split in two parts.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1"/>
                </a:solidFill>
              </a:rPr>
              <a:t>Reduction of the weigh of the blocks.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1"/>
                </a:solidFill>
              </a:rPr>
              <a:t>Possibility to change just the upper part of the mandrel to do the outer layer independently.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Intermediate plate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1"/>
                </a:solidFill>
              </a:rPr>
              <a:t>Possibility to change just the plate to fix inner and outer mandrel.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Interfaces for internal splice</a:t>
            </a:r>
            <a:endParaRPr lang="en-US" sz="1200" b="1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1"/>
                </a:solidFill>
              </a:rPr>
              <a:t>Integration of all cable supports during the process.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1"/>
                </a:solidFill>
              </a:rPr>
              <a:t>Integration of covers during the impregnation. </a:t>
            </a:r>
          </a:p>
          <a:p>
            <a:pPr marL="171450" indent="-1714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chemeClr val="accent1"/>
                </a:solidFill>
              </a:rPr>
              <a:t>Integration of tooling for tinning and brazing. </a:t>
            </a: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C8A4FED7-44E5-C57F-0CE5-B33C25732638}"/>
              </a:ext>
            </a:extLst>
          </p:cNvPr>
          <p:cNvSpPr/>
          <p:nvPr/>
        </p:nvSpPr>
        <p:spPr>
          <a:xfrm>
            <a:off x="5787143" y="2389627"/>
            <a:ext cx="1179166" cy="65546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1A54C9-2F4E-BD64-0D5D-BF45555C0B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915235" cy="58708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93699D8D-CB79-4A9D-EE14-4ABAC1E608F7}"/>
              </a:ext>
            </a:extLst>
          </p:cNvPr>
          <p:cNvSpPr/>
          <p:nvPr/>
        </p:nvSpPr>
        <p:spPr>
          <a:xfrm>
            <a:off x="244826" y="1158761"/>
            <a:ext cx="56405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Link: </a:t>
            </a:r>
            <a:r>
              <a:rPr lang="en-US" sz="1200" dirty="0">
                <a:solidFill>
                  <a:schemeClr val="accent1"/>
                </a:solidFill>
                <a:hlinkClick r:id="rId7"/>
              </a:rPr>
              <a:t>CERN </a:t>
            </a:r>
            <a:r>
              <a:rPr lang="en-GB" sz="1200" b="0" i="0" dirty="0">
                <a:effectLst/>
                <a:latin typeface="Roboto" panose="02000000000000000000" pitchFamily="2" charset="0"/>
                <a:hlinkClick r:id="rId7"/>
              </a:rPr>
              <a:t>Internal review of the 11T reaction fixture and impregnation mould</a:t>
            </a:r>
            <a:endParaRPr lang="en-GB" sz="1200" b="0" i="0" dirty="0">
              <a:effectLst/>
              <a:latin typeface="Roboto" panose="02000000000000000000" pitchFamily="2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3DD00DF-D95A-D03A-B63C-29655B790AD2}"/>
              </a:ext>
            </a:extLst>
          </p:cNvPr>
          <p:cNvSpPr txBox="1">
            <a:spLocks/>
          </p:cNvSpPr>
          <p:nvPr/>
        </p:nvSpPr>
        <p:spPr>
          <a:xfrm>
            <a:off x="1919833" y="-2937"/>
            <a:ext cx="10092952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Differences between </a:t>
            </a:r>
            <a:r>
              <a:rPr lang="en-US" sz="2800" b="1" kern="0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falcond</a:t>
            </a:r>
            <a:r>
              <a:rPr lang="en-US" sz="2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and </a:t>
            </a:r>
            <a:r>
              <a:rPr lang="en-US" sz="2800" b="1" kern="0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cern</a:t>
            </a:r>
            <a:r>
              <a:rPr lang="en-US" sz="2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designs</a:t>
            </a:r>
            <a:endParaRPr lang="en-US" sz="28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AutoShape 1">
            <a:extLst>
              <a:ext uri="{FF2B5EF4-FFF2-40B4-BE49-F238E27FC236}">
                <a16:creationId xmlns:a16="http://schemas.microsoft.com/office/drawing/2014/main" id="{F0DAFEAA-6FEC-F810-FBBE-AFBE337C1075}"/>
              </a:ext>
            </a:extLst>
          </p:cNvPr>
          <p:cNvSpPr>
            <a:spLocks/>
          </p:cNvSpPr>
          <p:nvPr/>
        </p:nvSpPr>
        <p:spPr bwMode="auto">
          <a:xfrm>
            <a:off x="5591944" y="4163118"/>
            <a:ext cx="1314527" cy="226591"/>
          </a:xfrm>
          <a:prstGeom prst="borderCallout2">
            <a:avLst>
              <a:gd name="adj1" fmla="val 50004"/>
              <a:gd name="adj2" fmla="val 99632"/>
              <a:gd name="adj3" fmla="val 50218"/>
              <a:gd name="adj4" fmla="val 110206"/>
              <a:gd name="adj5" fmla="val -47501"/>
              <a:gd name="adj6" fmla="val 274122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Intermediate plate</a:t>
            </a:r>
          </a:p>
        </p:txBody>
      </p:sp>
      <p:sp>
        <p:nvSpPr>
          <p:cNvPr id="2" name="AutoShape 1">
            <a:extLst>
              <a:ext uri="{FF2B5EF4-FFF2-40B4-BE49-F238E27FC236}">
                <a16:creationId xmlns:a16="http://schemas.microsoft.com/office/drawing/2014/main" id="{1DAE370E-6D08-5C05-D12D-41BF1332C087}"/>
              </a:ext>
            </a:extLst>
          </p:cNvPr>
          <p:cNvSpPr>
            <a:spLocks/>
          </p:cNvSpPr>
          <p:nvPr/>
        </p:nvSpPr>
        <p:spPr bwMode="auto">
          <a:xfrm>
            <a:off x="5591944" y="3688751"/>
            <a:ext cx="1314527" cy="226591"/>
          </a:xfrm>
          <a:prstGeom prst="borderCallout2">
            <a:avLst>
              <a:gd name="adj1" fmla="val 50004"/>
              <a:gd name="adj2" fmla="val 99632"/>
              <a:gd name="adj3" fmla="val 50218"/>
              <a:gd name="adj4" fmla="val 110206"/>
              <a:gd name="adj5" fmla="val -288213"/>
              <a:gd name="adj6" fmla="val 207002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Blocks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5A8695C9-3EBC-3E65-B760-D1522BBEAA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2024-10-11</a:t>
            </a:r>
          </a:p>
        </p:txBody>
      </p:sp>
    </p:spTree>
    <p:extLst>
      <p:ext uri="{BB962C8B-B14F-4D97-AF65-F5344CB8AC3E}">
        <p14:creationId xmlns:p14="http://schemas.microsoft.com/office/powerpoint/2010/main" val="4265744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A colorful machine with a circular design&#10;&#10;Description automatically generated with medium confidence">
            <a:extLst>
              <a:ext uri="{FF2B5EF4-FFF2-40B4-BE49-F238E27FC236}">
                <a16:creationId xmlns:a16="http://schemas.microsoft.com/office/drawing/2014/main" id="{E7687562-7BB5-FB34-92C6-A2F898DA3C0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67" t="1591" r="24558" b="6914"/>
          <a:stretch/>
        </p:blipFill>
        <p:spPr>
          <a:xfrm>
            <a:off x="603010" y="1789949"/>
            <a:ext cx="3513378" cy="3519057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Gentini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7" name="Picture 36" descr="A colorful rectangular object with a circular arch&#10;&#10;Description automatically generated with medium confidence">
            <a:extLst>
              <a:ext uri="{FF2B5EF4-FFF2-40B4-BE49-F238E27FC236}">
                <a16:creationId xmlns:a16="http://schemas.microsoft.com/office/drawing/2014/main" id="{1D724154-D7FE-13F1-A0D7-77A18B3CA9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00" t="75147" r="24910" b="8792"/>
          <a:stretch/>
        </p:blipFill>
        <p:spPr>
          <a:xfrm>
            <a:off x="819034" y="4497768"/>
            <a:ext cx="3096344" cy="5114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81A54C9-2F4E-BD64-0D5D-BF45555C0B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915235" cy="58708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3DD00DF-D95A-D03A-B63C-29655B790AD2}"/>
              </a:ext>
            </a:extLst>
          </p:cNvPr>
          <p:cNvSpPr txBox="1">
            <a:spLocks/>
          </p:cNvSpPr>
          <p:nvPr/>
        </p:nvSpPr>
        <p:spPr>
          <a:xfrm>
            <a:off x="1919833" y="-2937"/>
            <a:ext cx="10092952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Changes current concept</a:t>
            </a:r>
            <a:endParaRPr lang="en-US" sz="28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1" name="AutoShape 1">
            <a:extLst>
              <a:ext uri="{FF2B5EF4-FFF2-40B4-BE49-F238E27FC236}">
                <a16:creationId xmlns:a16="http://schemas.microsoft.com/office/drawing/2014/main" id="{F0DAFEAA-6FEC-F810-FBBE-AFBE337C1075}"/>
              </a:ext>
            </a:extLst>
          </p:cNvPr>
          <p:cNvSpPr>
            <a:spLocks/>
          </p:cNvSpPr>
          <p:nvPr/>
        </p:nvSpPr>
        <p:spPr bwMode="auto">
          <a:xfrm>
            <a:off x="4419434" y="4823527"/>
            <a:ext cx="1314527" cy="226591"/>
          </a:xfrm>
          <a:prstGeom prst="borderCallout2">
            <a:avLst>
              <a:gd name="adj1" fmla="val 50004"/>
              <a:gd name="adj2" fmla="val -438"/>
              <a:gd name="adj3" fmla="val 50218"/>
              <a:gd name="adj4" fmla="val -7560"/>
              <a:gd name="adj5" fmla="val -97059"/>
              <a:gd name="adj6" fmla="val -145076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Intermediate plate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5A8695C9-3EBC-3E65-B760-D1522BBEAA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2024-10-11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956E55-EBF5-7912-863B-FFA7E27EC65A}"/>
              </a:ext>
            </a:extLst>
          </p:cNvPr>
          <p:cNvSpPr/>
          <p:nvPr/>
        </p:nvSpPr>
        <p:spPr>
          <a:xfrm>
            <a:off x="5803634" y="1980456"/>
            <a:ext cx="5303912" cy="199715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Remove the intermediate plate. 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1"/>
                </a:solidFill>
              </a:rPr>
              <a:t>No necessary to impregnate the inner layer independently.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No more supports needed for the inner splice. 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1"/>
                </a:solidFill>
              </a:rPr>
              <a:t>Base plate and blocks easier.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Same mandrel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accent1"/>
                </a:solidFill>
              </a:rPr>
              <a:t>Reduce the mass of the blocks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1F84E94-B6A1-3C17-CC37-049E89784F65}"/>
              </a:ext>
            </a:extLst>
          </p:cNvPr>
          <p:cNvSpPr/>
          <p:nvPr/>
        </p:nvSpPr>
        <p:spPr>
          <a:xfrm>
            <a:off x="430949" y="896696"/>
            <a:ext cx="11017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CERN new design will be adapted to the new base line, using the INFN design as reference. </a:t>
            </a:r>
          </a:p>
        </p:txBody>
      </p:sp>
    </p:spTree>
    <p:extLst>
      <p:ext uri="{BB962C8B-B14F-4D97-AF65-F5344CB8AC3E}">
        <p14:creationId xmlns:p14="http://schemas.microsoft.com/office/powerpoint/2010/main" val="349903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train on a rail&#10;&#10;Description automatically generated">
            <a:extLst>
              <a:ext uri="{FF2B5EF4-FFF2-40B4-BE49-F238E27FC236}">
                <a16:creationId xmlns:a16="http://schemas.microsoft.com/office/drawing/2014/main" id="{635685B5-AD6B-4FC3-89DD-29E7CDB793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16" t="15350" r="20416" b="11150"/>
          <a:stretch/>
        </p:blipFill>
        <p:spPr>
          <a:xfrm>
            <a:off x="9673303" y="293541"/>
            <a:ext cx="1954503" cy="136815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Gentini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1A54C9-2F4E-BD64-0D5D-BF45555C0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15235" cy="587082"/>
          </a:xfrm>
          <a:prstGeom prst="rect">
            <a:avLst/>
          </a:prstGeom>
        </p:spPr>
      </p:pic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5A8695C9-3EBC-3E65-B760-D1522BBEAA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2024-10-11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635F4A8-2976-EF08-9177-2500B1CED3E2}"/>
              </a:ext>
            </a:extLst>
          </p:cNvPr>
          <p:cNvSpPr/>
          <p:nvPr/>
        </p:nvSpPr>
        <p:spPr>
          <a:xfrm>
            <a:off x="263352" y="1846238"/>
            <a:ext cx="11017224" cy="3462999"/>
          </a:xfrm>
          <a:prstGeom prst="rect">
            <a:avLst/>
          </a:prstGeom>
        </p:spPr>
        <p:txBody>
          <a:bodyPr wrap="square" numCol="1" spcCol="108000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CERN’s DO is available to start the design of the common tool for winding, reaction and impregnation.</a:t>
            </a:r>
          </a:p>
          <a:p>
            <a:pPr>
              <a:lnSpc>
                <a:spcPct val="200000"/>
              </a:lnSpc>
            </a:pPr>
            <a:r>
              <a:rPr lang="en-US" sz="2400" dirty="0">
                <a:solidFill>
                  <a:schemeClr val="accent1"/>
                </a:solidFill>
              </a:rPr>
              <a:t>Before starting, a conceptual internal review of the INFN tooling should be done.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/>
                </a:solidFill>
              </a:rPr>
              <a:t>Models from INFN / ASG (Native Catia, or STEP)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/>
                </a:solidFill>
              </a:rPr>
              <a:t>Drawings (PDF)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1"/>
              </a:solidFill>
            </a:endParaRPr>
          </a:p>
          <a:p>
            <a:endParaRPr lang="en-US" sz="2400" dirty="0">
              <a:solidFill>
                <a:schemeClr val="accent1"/>
              </a:solidFill>
            </a:endParaRPr>
          </a:p>
          <a:p>
            <a:pPr marL="171450" indent="-1714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1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D041E5A-C830-F947-663C-89D6C3589E9B}"/>
              </a:ext>
            </a:extLst>
          </p:cNvPr>
          <p:cNvSpPr txBox="1">
            <a:spLocks/>
          </p:cNvSpPr>
          <p:nvPr/>
        </p:nvSpPr>
        <p:spPr>
          <a:xfrm>
            <a:off x="1919833" y="-2937"/>
            <a:ext cx="7560543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Current </a:t>
            </a:r>
            <a:r>
              <a:rPr lang="en-US" sz="2800" b="1" kern="0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cern’s</a:t>
            </a:r>
            <a:r>
              <a:rPr lang="en-US" sz="2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 activities</a:t>
            </a:r>
            <a:endParaRPr lang="en-US" sz="28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1680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Gentini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1A54C9-2F4E-BD64-0D5D-BF45555C0B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915235" cy="58708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3DD00DF-D95A-D03A-B63C-29655B790AD2}"/>
              </a:ext>
            </a:extLst>
          </p:cNvPr>
          <p:cNvSpPr txBox="1">
            <a:spLocks/>
          </p:cNvSpPr>
          <p:nvPr/>
        </p:nvSpPr>
        <p:spPr>
          <a:xfrm>
            <a:off x="1919833" y="-2937"/>
            <a:ext cx="10092952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Winding test tooling</a:t>
            </a:r>
            <a:endParaRPr lang="en-US" sz="28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5A8695C9-3EBC-3E65-B760-D1522BBEAA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2024-10-11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28383A-7328-AB7C-5CA2-64143BA0AF0A}"/>
              </a:ext>
            </a:extLst>
          </p:cNvPr>
          <p:cNvSpPr/>
          <p:nvPr/>
        </p:nvSpPr>
        <p:spPr>
          <a:xfrm>
            <a:off x="6312024" y="655453"/>
            <a:ext cx="5455408" cy="263771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accent1"/>
                </a:solidFill>
              </a:rPr>
              <a:t>This equipment is used to perform bending tests on the FALCOND cable across all layers.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accent1"/>
                </a:solidFill>
              </a:rPr>
              <a:t>The head spacers and the short wedges are realised in additive manufacturing (ACURA, etc…)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accent1"/>
                </a:solidFill>
              </a:rPr>
              <a:t>Lateral pushers are used layer by layer to keep the cable under pressure and keep in position the wedges.</a:t>
            </a:r>
          </a:p>
          <a:p>
            <a:pPr>
              <a:lnSpc>
                <a:spcPct val="150000"/>
              </a:lnSpc>
            </a:pPr>
            <a:r>
              <a:rPr lang="en-GB" sz="1400" dirty="0">
                <a:solidFill>
                  <a:schemeClr val="accent1"/>
                </a:solidFill>
              </a:rPr>
              <a:t>The head spacers can slide on the mandrel, and they are kept in the final position with some vertical roads.</a:t>
            </a:r>
            <a:endParaRPr lang="en-US" sz="1400" dirty="0">
              <a:solidFill>
                <a:schemeClr val="accent1"/>
              </a:solidFill>
            </a:endParaRPr>
          </a:p>
        </p:txBody>
      </p:sp>
      <p:pic>
        <p:nvPicPr>
          <p:cNvPr id="17" name="Picture 16" descr="A machine with a piece of metal&#10;&#10;Description automatically generated with medium confidence">
            <a:extLst>
              <a:ext uri="{FF2B5EF4-FFF2-40B4-BE49-F238E27FC236}">
                <a16:creationId xmlns:a16="http://schemas.microsoft.com/office/drawing/2014/main" id="{7C6E6D4B-C442-4882-4508-E070295B57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416" t="6624" r="22192" b="3801"/>
          <a:stretch/>
        </p:blipFill>
        <p:spPr>
          <a:xfrm>
            <a:off x="123168" y="1340767"/>
            <a:ext cx="4748697" cy="4176465"/>
          </a:xfrm>
          <a:prstGeom prst="rect">
            <a:avLst/>
          </a:prstGeom>
        </p:spPr>
      </p:pic>
      <p:sp>
        <p:nvSpPr>
          <p:cNvPr id="18" name="AutoShape 1">
            <a:extLst>
              <a:ext uri="{FF2B5EF4-FFF2-40B4-BE49-F238E27FC236}">
                <a16:creationId xmlns:a16="http://schemas.microsoft.com/office/drawing/2014/main" id="{4E6F214C-E40B-8269-0D7F-490EFA2C36C3}"/>
              </a:ext>
            </a:extLst>
          </p:cNvPr>
          <p:cNvSpPr>
            <a:spLocks/>
          </p:cNvSpPr>
          <p:nvPr/>
        </p:nvSpPr>
        <p:spPr bwMode="auto">
          <a:xfrm>
            <a:off x="4866862" y="1861555"/>
            <a:ext cx="1314527" cy="226591"/>
          </a:xfrm>
          <a:prstGeom prst="borderCallout2">
            <a:avLst>
              <a:gd name="adj1" fmla="val 50004"/>
              <a:gd name="adj2" fmla="val -438"/>
              <a:gd name="adj3" fmla="val 50218"/>
              <a:gd name="adj4" fmla="val -7560"/>
              <a:gd name="adj5" fmla="val 455799"/>
              <a:gd name="adj6" fmla="val -62994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3DP Head spacers</a:t>
            </a:r>
          </a:p>
        </p:txBody>
      </p:sp>
      <p:sp>
        <p:nvSpPr>
          <p:cNvPr id="19" name="AutoShape 1">
            <a:extLst>
              <a:ext uri="{FF2B5EF4-FFF2-40B4-BE49-F238E27FC236}">
                <a16:creationId xmlns:a16="http://schemas.microsoft.com/office/drawing/2014/main" id="{563EF79A-8AF6-8542-7762-2FE9E2ACDBB9}"/>
              </a:ext>
            </a:extLst>
          </p:cNvPr>
          <p:cNvSpPr>
            <a:spLocks/>
          </p:cNvSpPr>
          <p:nvPr/>
        </p:nvSpPr>
        <p:spPr bwMode="auto">
          <a:xfrm>
            <a:off x="4866860" y="2262493"/>
            <a:ext cx="1314527" cy="226591"/>
          </a:xfrm>
          <a:prstGeom prst="borderCallout2">
            <a:avLst>
              <a:gd name="adj1" fmla="val 50004"/>
              <a:gd name="adj2" fmla="val -438"/>
              <a:gd name="adj3" fmla="val 50218"/>
              <a:gd name="adj4" fmla="val -7560"/>
              <a:gd name="adj5" fmla="val 330700"/>
              <a:gd name="adj6" fmla="val -33779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Mandrel</a:t>
            </a:r>
          </a:p>
        </p:txBody>
      </p:sp>
      <p:sp>
        <p:nvSpPr>
          <p:cNvPr id="20" name="AutoShape 1">
            <a:extLst>
              <a:ext uri="{FF2B5EF4-FFF2-40B4-BE49-F238E27FC236}">
                <a16:creationId xmlns:a16="http://schemas.microsoft.com/office/drawing/2014/main" id="{B44AEE52-9E69-4EC3-5C8A-3A82D2661714}"/>
              </a:ext>
            </a:extLst>
          </p:cNvPr>
          <p:cNvSpPr>
            <a:spLocks/>
          </p:cNvSpPr>
          <p:nvPr/>
        </p:nvSpPr>
        <p:spPr bwMode="auto">
          <a:xfrm>
            <a:off x="4866861" y="3013754"/>
            <a:ext cx="1314527" cy="226591"/>
          </a:xfrm>
          <a:prstGeom prst="borderCallout2">
            <a:avLst>
              <a:gd name="adj1" fmla="val 50004"/>
              <a:gd name="adj2" fmla="val -438"/>
              <a:gd name="adj3" fmla="val 50218"/>
              <a:gd name="adj4" fmla="val -7560"/>
              <a:gd name="adj5" fmla="val 157175"/>
              <a:gd name="adj6" fmla="val -99862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3DP wedges</a:t>
            </a:r>
          </a:p>
        </p:txBody>
      </p:sp>
      <p:pic>
        <p:nvPicPr>
          <p:cNvPr id="22" name="Picture 21" descr="A drawing of a machine&#10;&#10;Description automatically generated">
            <a:extLst>
              <a:ext uri="{FF2B5EF4-FFF2-40B4-BE49-F238E27FC236}">
                <a16:creationId xmlns:a16="http://schemas.microsoft.com/office/drawing/2014/main" id="{51D6EB09-1084-DA59-85E4-3F03A43AEA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642" t="1590" r="27356" b="4851"/>
          <a:stretch/>
        </p:blipFill>
        <p:spPr>
          <a:xfrm>
            <a:off x="8639519" y="3599290"/>
            <a:ext cx="2444363" cy="2386379"/>
          </a:xfrm>
          <a:prstGeom prst="rect">
            <a:avLst/>
          </a:prstGeom>
        </p:spPr>
      </p:pic>
      <p:sp>
        <p:nvSpPr>
          <p:cNvPr id="23" name="AutoShape 1">
            <a:extLst>
              <a:ext uri="{FF2B5EF4-FFF2-40B4-BE49-F238E27FC236}">
                <a16:creationId xmlns:a16="http://schemas.microsoft.com/office/drawing/2014/main" id="{F42E50C4-BE66-52DF-3FFB-6D9B226092E0}"/>
              </a:ext>
            </a:extLst>
          </p:cNvPr>
          <p:cNvSpPr>
            <a:spLocks/>
          </p:cNvSpPr>
          <p:nvPr/>
        </p:nvSpPr>
        <p:spPr bwMode="auto">
          <a:xfrm>
            <a:off x="10677585" y="3753370"/>
            <a:ext cx="1314527" cy="226591"/>
          </a:xfrm>
          <a:prstGeom prst="borderCallout2">
            <a:avLst>
              <a:gd name="adj1" fmla="val 50004"/>
              <a:gd name="adj2" fmla="val -438"/>
              <a:gd name="adj3" fmla="val 50218"/>
              <a:gd name="adj4" fmla="val -7560"/>
              <a:gd name="adj5" fmla="val 357300"/>
              <a:gd name="adj6" fmla="val -27274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Lateral pushers</a:t>
            </a:r>
          </a:p>
        </p:txBody>
      </p:sp>
      <p:sp>
        <p:nvSpPr>
          <p:cNvPr id="24" name="AutoShape 1">
            <a:extLst>
              <a:ext uri="{FF2B5EF4-FFF2-40B4-BE49-F238E27FC236}">
                <a16:creationId xmlns:a16="http://schemas.microsoft.com/office/drawing/2014/main" id="{E62AC6DC-5BE7-8AF2-14AF-03A8FBF9541B}"/>
              </a:ext>
            </a:extLst>
          </p:cNvPr>
          <p:cNvSpPr>
            <a:spLocks/>
          </p:cNvSpPr>
          <p:nvPr/>
        </p:nvSpPr>
        <p:spPr bwMode="auto">
          <a:xfrm>
            <a:off x="4871865" y="1172160"/>
            <a:ext cx="1314527" cy="226591"/>
          </a:xfrm>
          <a:prstGeom prst="borderCallout2">
            <a:avLst>
              <a:gd name="adj1" fmla="val 50004"/>
              <a:gd name="adj2" fmla="val -438"/>
              <a:gd name="adj3" fmla="val 50218"/>
              <a:gd name="adj4" fmla="val -7560"/>
              <a:gd name="adj5" fmla="val 286310"/>
              <a:gd name="adj6" fmla="val -74819"/>
            </a:avLst>
          </a:prstGeom>
          <a:ln w="15875">
            <a:solidFill>
              <a:schemeClr val="accent2">
                <a:lumMod val="60000"/>
                <a:lumOff val="40000"/>
              </a:schemeClr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</a:pPr>
            <a:r>
              <a:rPr lang="en-GB" sz="1000" b="1" dirty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Vertical road</a:t>
            </a:r>
          </a:p>
        </p:txBody>
      </p:sp>
      <p:pic>
        <p:nvPicPr>
          <p:cNvPr id="26" name="Picture 25" descr="A drawing of a scale&#10;&#10;Description automatically generated">
            <a:extLst>
              <a:ext uri="{FF2B5EF4-FFF2-40B4-BE49-F238E27FC236}">
                <a16:creationId xmlns:a16="http://schemas.microsoft.com/office/drawing/2014/main" id="{77111C67-7063-C1CF-AD6C-9E42372A8B4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843" t="4282" r="29291" b="30258"/>
          <a:stretch/>
        </p:blipFill>
        <p:spPr>
          <a:xfrm>
            <a:off x="4957362" y="3257459"/>
            <a:ext cx="2722814" cy="280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371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D0BE54-3F92-47B0-9C35-1FB8262DD7B6}"/>
              </a:ext>
            </a:extLst>
          </p:cNvPr>
          <p:cNvSpPr txBox="1">
            <a:spLocks/>
          </p:cNvSpPr>
          <p:nvPr/>
        </p:nvSpPr>
        <p:spPr>
          <a:xfrm>
            <a:off x="2495600" y="1052736"/>
            <a:ext cx="6440400" cy="48259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0C0"/>
                </a:solidFill>
              </a:rPr>
              <a:t>Thank you for your attention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FF98FC-8239-374C-AD8F-7364CB76A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549"/>
            <a:ext cx="1915235" cy="587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Luca Gentini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F4A7C993-478E-407E-9AE3-342044E04E1D}"/>
              </a:ext>
            </a:extLst>
          </p:cNvPr>
          <p:cNvSpPr txBox="1">
            <a:spLocks/>
          </p:cNvSpPr>
          <p:nvPr/>
        </p:nvSpPr>
        <p:spPr>
          <a:xfrm>
            <a:off x="1115616" y="0"/>
            <a:ext cx="10092952" cy="457200"/>
          </a:xfrm>
          <a:prstGeom prst="rect">
            <a:avLst/>
          </a:prstGeom>
        </p:spPr>
        <p:txBody>
          <a:bodyPr rtlCol="0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6858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1" kern="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lt"/>
                <a:ea typeface="+mj-ea"/>
                <a:cs typeface="+mj-cs"/>
              </a:rPr>
              <a:t>Planning overview</a:t>
            </a:r>
            <a:endParaRPr lang="en-US" sz="2800" b="1" kern="0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DEC409-EDD7-7F12-0961-75F31A15C1B5}"/>
              </a:ext>
            </a:extLst>
          </p:cNvPr>
          <p:cNvSpPr/>
          <p:nvPr/>
        </p:nvSpPr>
        <p:spPr>
          <a:xfrm>
            <a:off x="328142" y="917345"/>
            <a:ext cx="11233248" cy="1997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1"/>
                </a:solidFill>
              </a:rPr>
              <a:t>The detailed design can start immediately.</a:t>
            </a:r>
          </a:p>
          <a:p>
            <a:pPr>
              <a:lnSpc>
                <a:spcPct val="150000"/>
              </a:lnSpc>
            </a:pPr>
            <a:r>
              <a:rPr lang="en-US" sz="2000" dirty="0">
                <a:solidFill>
                  <a:schemeClr val="accent1"/>
                </a:solidFill>
              </a:rPr>
              <a:t>INFN should provide to CERN models (step) and drawings (pdf) of the FALCOND tooling to use the same concept which will be update to cope with the existing winding machine.</a:t>
            </a:r>
          </a:p>
          <a:p>
            <a:pPr>
              <a:lnSpc>
                <a:spcPct val="200000"/>
              </a:lnSpc>
            </a:pPr>
            <a:endParaRPr lang="en-US" sz="2000" dirty="0">
              <a:solidFill>
                <a:schemeClr val="accent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D6F136-1894-5ABB-5295-C2ABCEDCD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549"/>
            <a:ext cx="1915235" cy="587082"/>
          </a:xfrm>
          <a:prstGeom prst="rect">
            <a:avLst/>
          </a:prstGeom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409660E-F5CC-AA6E-760B-5D60B4D968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633400"/>
              </p:ext>
            </p:extLst>
          </p:nvPr>
        </p:nvGraphicFramePr>
        <p:xfrm>
          <a:off x="750638" y="2914751"/>
          <a:ext cx="10657188" cy="2952322"/>
        </p:xfrm>
        <a:graphic>
          <a:graphicData uri="http://schemas.openxmlformats.org/drawingml/2006/table">
            <a:tbl>
              <a:tblPr/>
              <a:tblGrid>
                <a:gridCol w="2297262">
                  <a:extLst>
                    <a:ext uri="{9D8B030D-6E8A-4147-A177-3AD203B41FA5}">
                      <a16:colId xmlns:a16="http://schemas.microsoft.com/office/drawing/2014/main" val="2139467873"/>
                    </a:ext>
                  </a:extLst>
                </a:gridCol>
                <a:gridCol w="1443877">
                  <a:extLst>
                    <a:ext uri="{9D8B030D-6E8A-4147-A177-3AD203B41FA5}">
                      <a16:colId xmlns:a16="http://schemas.microsoft.com/office/drawing/2014/main" val="4276836336"/>
                    </a:ext>
                  </a:extLst>
                </a:gridCol>
                <a:gridCol w="388269">
                  <a:extLst>
                    <a:ext uri="{9D8B030D-6E8A-4147-A177-3AD203B41FA5}">
                      <a16:colId xmlns:a16="http://schemas.microsoft.com/office/drawing/2014/main" val="2938856222"/>
                    </a:ext>
                  </a:extLst>
                </a:gridCol>
                <a:gridCol w="388269">
                  <a:extLst>
                    <a:ext uri="{9D8B030D-6E8A-4147-A177-3AD203B41FA5}">
                      <a16:colId xmlns:a16="http://schemas.microsoft.com/office/drawing/2014/main" val="31919049"/>
                    </a:ext>
                  </a:extLst>
                </a:gridCol>
                <a:gridCol w="388269">
                  <a:extLst>
                    <a:ext uri="{9D8B030D-6E8A-4147-A177-3AD203B41FA5}">
                      <a16:colId xmlns:a16="http://schemas.microsoft.com/office/drawing/2014/main" val="1987798243"/>
                    </a:ext>
                  </a:extLst>
                </a:gridCol>
                <a:gridCol w="388269">
                  <a:extLst>
                    <a:ext uri="{9D8B030D-6E8A-4147-A177-3AD203B41FA5}">
                      <a16:colId xmlns:a16="http://schemas.microsoft.com/office/drawing/2014/main" val="3725083606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3114173297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3641748808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327161074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1002572085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3159345733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4070742774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3554755912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2144973330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657572281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1562577730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1731147006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3507911047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535163523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3208690850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3973771263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3392614611"/>
                    </a:ext>
                  </a:extLst>
                </a:gridCol>
                <a:gridCol w="315469">
                  <a:extLst>
                    <a:ext uri="{9D8B030D-6E8A-4147-A177-3AD203B41FA5}">
                      <a16:colId xmlns:a16="http://schemas.microsoft.com/office/drawing/2014/main" val="3209935504"/>
                    </a:ext>
                  </a:extLst>
                </a:gridCol>
              </a:tblGrid>
              <a:tr h="290869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0E6F5"/>
                          </a:highlight>
                          <a:latin typeface="Aptos Narrow" panose="020B0004020202020204" pitchFamily="34" charset="0"/>
                        </a:rPr>
                        <a:t>2024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0E6F5"/>
                          </a:highlight>
                          <a:latin typeface="Aptos Narrow" panose="020B0004020202020204" pitchFamily="34" charset="0"/>
                        </a:rPr>
                        <a:t>2025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0E6F5"/>
                          </a:highlight>
                          <a:latin typeface="Aptos Narrow" panose="020B0004020202020204" pitchFamily="34" charset="0"/>
                        </a:rPr>
                        <a:t>2026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E6F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5257997"/>
                  </a:ext>
                </a:extLst>
              </a:tr>
              <a:tr h="305413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BE2D5"/>
                          </a:highlight>
                          <a:latin typeface="Aptos Narrow" panose="020B00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2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909833"/>
                  </a:ext>
                </a:extLst>
              </a:tr>
              <a:tr h="29086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COIL TOOLING:</a:t>
                      </a: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</a:t>
                      </a:r>
                      <a:b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Winding, curing, reaction, impregnation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Design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2462042"/>
                  </a:ext>
                </a:extLst>
              </a:tr>
              <a:tr h="2908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Market survey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076846"/>
                  </a:ext>
                </a:extLst>
              </a:tr>
              <a:tr h="2908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Procurement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430515"/>
                  </a:ext>
                </a:extLst>
              </a:tr>
              <a:tr h="30541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Delivery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F9ED5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9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6140335"/>
                  </a:ext>
                </a:extLst>
              </a:tr>
              <a:tr h="29086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MAGNET TOOLING:</a:t>
                      </a: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</a:t>
                      </a:r>
                      <a:b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Assembly tooling aperture, pads, yoking, …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Design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3486467"/>
                  </a:ext>
                </a:extLst>
              </a:tr>
              <a:tr h="2908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Market survey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8823155"/>
                  </a:ext>
                </a:extLst>
              </a:tr>
              <a:tr h="2908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Procurement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7880110"/>
                  </a:ext>
                </a:extLst>
              </a:tr>
              <a:tr h="30541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Delivery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0070C0"/>
                          </a:highlight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6653955"/>
                  </a:ext>
                </a:extLst>
              </a:tr>
            </a:tbl>
          </a:graphicData>
        </a:graphic>
      </p:graphicFrame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DF79FBF7-2A95-74A8-E0FB-763FC5203A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2024-10-11</a:t>
            </a:r>
          </a:p>
        </p:txBody>
      </p:sp>
    </p:spTree>
    <p:extLst>
      <p:ext uri="{BB962C8B-B14F-4D97-AF65-F5344CB8AC3E}">
        <p14:creationId xmlns:p14="http://schemas.microsoft.com/office/powerpoint/2010/main" val="13473352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test</Template>
  <TotalTime>10138</TotalTime>
  <Words>752</Words>
  <Application>Microsoft Office PowerPoint</Application>
  <PresentationFormat>Widescreen</PresentationFormat>
  <Paragraphs>297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 Narrow</vt:lpstr>
      <vt:lpstr>Arial</vt:lpstr>
      <vt:lpstr>Calibri</vt:lpstr>
      <vt:lpstr>Courier New</vt:lpstr>
      <vt:lpstr>Roboto</vt:lpstr>
      <vt:lpstr>Office Theme</vt:lpstr>
      <vt:lpstr>FALCOND_C MAGNET WINDING, REACTION and IMPREGNATION TOOLING PRELIMINARY DESIGN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FALCOND TOOLING PRELIMINARY DESIGN</dc:title>
  <dc:creator>Luca Gentini</dc:creator>
  <cp:lastModifiedBy>Luca Gentini</cp:lastModifiedBy>
  <cp:revision>48</cp:revision>
  <cp:lastPrinted>2020-01-30T13:49:18Z</cp:lastPrinted>
  <dcterms:created xsi:type="dcterms:W3CDTF">2022-04-12T09:10:39Z</dcterms:created>
  <dcterms:modified xsi:type="dcterms:W3CDTF">2024-10-10T14:50:20Z</dcterms:modified>
</cp:coreProperties>
</file>