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06" r:id="rId2"/>
    <p:sldId id="455" r:id="rId3"/>
    <p:sldId id="446" r:id="rId4"/>
    <p:sldId id="4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50065"/>
    <a:srgbClr val="FFFFFF"/>
    <a:srgbClr val="E9EDF4"/>
    <a:srgbClr val="04003F"/>
    <a:srgbClr val="0066FF"/>
    <a:srgbClr val="102088"/>
    <a:srgbClr val="006C00"/>
    <a:srgbClr val="8080FF"/>
    <a:srgbClr val="FF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65" autoAdjust="0"/>
    <p:restoredTop sz="96568" autoAdjust="0"/>
  </p:normalViewPr>
  <p:slideViewPr>
    <p:cSldViewPr snapToGrid="0">
      <p:cViewPr varScale="1">
        <p:scale>
          <a:sx n="116" d="100"/>
          <a:sy n="116" d="100"/>
        </p:scale>
        <p:origin x="120" y="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895113-F9E5-42D2-9785-1DB842A071A5}" type="datetimeFigureOut">
              <a:rPr lang="en-US" smtClean="0"/>
              <a:t>12/14/2024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0B366-A412-4DF7-9EBB-73AECD4C0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41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14A1B1-1015-4D92-AE07-FBC6C1A772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2681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F0B366-A412-4DF7-9EBB-73AECD4C07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02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1556792"/>
            <a:ext cx="11272067" cy="115212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924944"/>
            <a:ext cx="11272067" cy="384720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3640"/>
          <a:stretch/>
        </p:blipFill>
        <p:spPr>
          <a:xfrm>
            <a:off x="-4791" y="6472992"/>
            <a:ext cx="12192000" cy="3930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825260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1103445" y="908720"/>
            <a:ext cx="10177131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436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236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836712"/>
            <a:ext cx="11905323" cy="2592288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43339" y="3573016"/>
            <a:ext cx="11905323" cy="2592288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5829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3" y="1535114"/>
            <a:ext cx="5389033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149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5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30"/>
          <a:stretch/>
        </p:blipFill>
        <p:spPr>
          <a:xfrm>
            <a:off x="0" y="0"/>
            <a:ext cx="12192000" cy="54868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-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1341882" y="-793202"/>
            <a:ext cx="6460236" cy="91440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-8745" y="548680"/>
            <a:ext cx="12192000" cy="631734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5486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445" y="908720"/>
            <a:ext cx="10177131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3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3640"/>
          <a:stretch/>
        </p:blipFill>
        <p:spPr>
          <a:xfrm>
            <a:off x="-4791" y="6472992"/>
            <a:ext cx="12192000" cy="3930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4152900" y="6492878"/>
            <a:ext cx="3868709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i="0" dirty="0" err="1">
                <a:latin typeface="Arial" panose="020B0604020202020204" pitchFamily="34" charset="0"/>
                <a:cs typeface="Arial" panose="020B0604020202020204" pitchFamily="34" charset="0"/>
              </a:rPr>
              <a:t>AEgIS</a:t>
            </a:r>
            <a:r>
              <a:rPr lang="en-US" sz="1050" b="1" i="0" dirty="0">
                <a:latin typeface="Arial" panose="020B0604020202020204" pitchFamily="34" charset="0"/>
                <a:cs typeface="Arial" panose="020B0604020202020204" pitchFamily="34" charset="0"/>
              </a:rPr>
              <a:t> annual review meeting </a:t>
            </a:r>
            <a:endParaRPr lang="it-IT" sz="1050" b="1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0" y="6472991"/>
            <a:ext cx="2927648" cy="397624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3AF2DF-1BA1-431A-960B-0784629ED366}" type="datetime1">
              <a:rPr lang="en-US" sz="1050" b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12/14/2024</a:t>
            </a:fld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8A5CDA-754D-0E6C-4DBE-45F33FAE0D7D}"/>
              </a:ext>
            </a:extLst>
          </p:cNvPr>
          <p:cNvSpPr/>
          <p:nvPr userDrawn="1"/>
        </p:nvSpPr>
        <p:spPr>
          <a:xfrm>
            <a:off x="-4791" y="-6979"/>
            <a:ext cx="527050" cy="567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9177BD3-61F4-5D81-2E08-1B279CED4E3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-8748" y="-4335"/>
            <a:ext cx="554848" cy="55484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54F992A-7F21-C389-0815-52E71F5290C6}"/>
              </a:ext>
            </a:extLst>
          </p:cNvPr>
          <p:cNvSpPr/>
          <p:nvPr userDrawn="1"/>
        </p:nvSpPr>
        <p:spPr>
          <a:xfrm>
            <a:off x="10877550" y="6320407"/>
            <a:ext cx="1314449" cy="5486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F0A6DFF-BA96-D8D1-1DE5-056334100D0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550" y="6525141"/>
            <a:ext cx="1124801" cy="31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01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208398" y="6408519"/>
            <a:ext cx="4459602" cy="64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9189" y="1035748"/>
            <a:ext cx="5504630" cy="2391297"/>
          </a:xfrm>
        </p:spPr>
        <p:txBody>
          <a:bodyPr>
            <a:noAutofit/>
          </a:bodyPr>
          <a:lstStyle/>
          <a:p>
            <a:r>
              <a:rPr lang="en-US" sz="2000" dirty="0"/>
              <a:t>Welcome and Introduction</a:t>
            </a:r>
            <a:br>
              <a:rPr lang="en-US" sz="2000" dirty="0">
                <a:solidFill>
                  <a:srgbClr val="102088"/>
                </a:solidFill>
              </a:rPr>
            </a:br>
            <a:b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1800" b="0" dirty="0"/>
              <a:t>R. Caravita*</a:t>
            </a:r>
            <a:br>
              <a:rPr lang="it-IT" sz="1800" b="0" dirty="0"/>
            </a:br>
            <a:r>
              <a:rPr lang="it-IT" sz="1800" b="0" dirty="0"/>
              <a:t>*INFN – TIFPA, Trento (IT)</a:t>
            </a:r>
            <a:endParaRPr lang="en-US" sz="1800" dirty="0">
              <a:solidFill>
                <a:srgbClr val="102088"/>
              </a:solidFill>
            </a:endParaRPr>
          </a:p>
        </p:txBody>
      </p:sp>
      <p:pic>
        <p:nvPicPr>
          <p:cNvPr id="8" name="Picture 2" descr="\\fisso\D\Dropbox\Camera Uploads\2015-02-02 07.53.3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88" t="-1" b="40248"/>
          <a:stretch/>
        </p:blipFill>
        <p:spPr bwMode="auto">
          <a:xfrm>
            <a:off x="-8709" y="536490"/>
            <a:ext cx="4695120" cy="593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DA12AE6-DD7E-11EC-887E-9389988995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025" y="4711566"/>
            <a:ext cx="3314958" cy="93706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4A9DBD9-172E-49F1-8342-47D7D972ECC1}"/>
              </a:ext>
            </a:extLst>
          </p:cNvPr>
          <p:cNvSpPr/>
          <p:nvPr/>
        </p:nvSpPr>
        <p:spPr>
          <a:xfrm>
            <a:off x="0" y="0"/>
            <a:ext cx="1804524" cy="1793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4D3733F-445C-D044-6573-B5562BAA44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125"/>
            <a:ext cx="18573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49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most rewarding year so far</a:t>
            </a:r>
            <a:endParaRPr lang="en-US" dirty="0"/>
          </a:p>
        </p:txBody>
      </p:sp>
      <p:pic>
        <p:nvPicPr>
          <p:cNvPr id="11" name="Picture 10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AED66C5A-F597-24CA-06EF-C834C7E61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154" y="1019516"/>
            <a:ext cx="4616850" cy="32977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C1C847-4F93-70AF-2BDA-595A2DF11A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450" y="2166060"/>
            <a:ext cx="4267294" cy="3429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CB0634-5E32-3BB8-6615-2175E32828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2025" y="3665301"/>
            <a:ext cx="2768525" cy="24749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E9BC4F-20D2-A3C4-DD27-842400DBA5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0338" y="5049214"/>
            <a:ext cx="3061573" cy="1091692"/>
          </a:xfrm>
          <a:prstGeom prst="rect">
            <a:avLst/>
          </a:prstGeom>
        </p:spPr>
      </p:pic>
      <p:pic>
        <p:nvPicPr>
          <p:cNvPr id="7" name="Content Placeholder 6" descr="A red circle with white text&#10;&#10;Description automatically generated">
            <a:extLst>
              <a:ext uri="{FF2B5EF4-FFF2-40B4-BE49-F238E27FC236}">
                <a16:creationId xmlns:a16="http://schemas.microsoft.com/office/drawing/2014/main" id="{6A585A8D-B668-8800-F57E-B1C2A8CB3D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1" y="4310621"/>
            <a:ext cx="1829655" cy="1829655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BF87C44-AD08-D682-F97D-31544FEC63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339" y="890855"/>
            <a:ext cx="6686764" cy="86380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B46E724-2F99-F38A-AC46-6B138185F8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2795" y="2063522"/>
            <a:ext cx="1326410" cy="131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567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Status of the physics programs as of today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1935" y="4702750"/>
            <a:ext cx="11088130" cy="1336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boundary conditions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Experiment is approved until LS3: mid-2026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Call for proposals to the SPSC to extend after-LS3 is due by 1° of May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Input to the European Strategy Group for the upcoming European Strategy by 31° of January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3249202"/>
                  </p:ext>
                </p:extLst>
              </p:nvPr>
            </p:nvGraphicFramePr>
            <p:xfrm>
              <a:off x="217828" y="1708115"/>
              <a:ext cx="11656671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77113">
                      <a:extLst>
                        <a:ext uri="{9D8B030D-6E8A-4147-A177-3AD203B41FA5}">
                          <a16:colId xmlns:a16="http://schemas.microsoft.com/office/drawing/2014/main" val="1966625167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1298229684"/>
                        </a:ext>
                      </a:extLst>
                    </a:gridCol>
                    <a:gridCol w="388555">
                      <a:extLst>
                        <a:ext uri="{9D8B030D-6E8A-4147-A177-3AD203B41FA5}">
                          <a16:colId xmlns:a16="http://schemas.microsoft.com/office/drawing/2014/main" val="4225852505"/>
                        </a:ext>
                      </a:extLst>
                    </a:gridCol>
                    <a:gridCol w="388555">
                      <a:extLst>
                        <a:ext uri="{9D8B030D-6E8A-4147-A177-3AD203B41FA5}">
                          <a16:colId xmlns:a16="http://schemas.microsoft.com/office/drawing/2014/main" val="3125996084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2972260405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2226617430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82965475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3047825221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2465396300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2026348412"/>
                        </a:ext>
                      </a:extLst>
                    </a:gridCol>
                    <a:gridCol w="509764">
                      <a:extLst>
                        <a:ext uri="{9D8B030D-6E8A-4147-A177-3AD203B41FA5}">
                          <a16:colId xmlns:a16="http://schemas.microsoft.com/office/drawing/2014/main" val="151888762"/>
                        </a:ext>
                      </a:extLst>
                    </a:gridCol>
                    <a:gridCol w="267349">
                      <a:extLst>
                        <a:ext uri="{9D8B030D-6E8A-4147-A177-3AD203B41FA5}">
                          <a16:colId xmlns:a16="http://schemas.microsoft.com/office/drawing/2014/main" val="372561210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1899141781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3701719939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3971311350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963652993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201667653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2012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2013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2014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2015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2016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2017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2018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2019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2020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2021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2022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2023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2024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2025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2026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337221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LS1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AD Physics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LS2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ELENA Physics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6989354"/>
                      </a:ext>
                    </a:extLst>
                  </a:tr>
                  <a:tr h="370840">
                    <a:tc gridSpan="8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AEgIS</a:t>
                          </a:r>
                          <a:r>
                            <a:rPr lang="it-IT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Hbar Phase 1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9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AEgIS Hbar Phase 2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2000150"/>
                      </a:ext>
                    </a:extLst>
                  </a:tr>
                  <a:tr h="370840">
                    <a:tc gridSpan="4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13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AEgIS Ps p</a:t>
                          </a:r>
                          <a:r>
                            <a:rPr lang="it-IT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rogram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1505192"/>
                      </a:ext>
                    </a:extLst>
                  </a:tr>
                  <a:tr h="370840">
                    <a:tc gridSpan="10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T w="12700" cmpd="sng">
                          <a:noFill/>
                        </a:lnT>
                        <a:lnB w="12700" cmpd="sng">
                          <a:noFill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gridSpan="7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AEgIS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p</m:t>
                                  </m:r>
                                </m:e>
                              </m:acc>
                              <m:r>
                                <m:rPr>
                                  <m:sty m:val="p"/>
                                </m:rPr>
                                <a:rPr lang="it-IT" b="0" i="0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ion</m:t>
                              </m:r>
                            </m:oMath>
                          </a14:m>
                          <a:r>
                            <a:rPr lang="it-IT" i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program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78802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3249202"/>
                  </p:ext>
                </p:extLst>
              </p:nvPr>
            </p:nvGraphicFramePr>
            <p:xfrm>
              <a:off x="217828" y="1708115"/>
              <a:ext cx="11656671" cy="1854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777113">
                      <a:extLst>
                        <a:ext uri="{9D8B030D-6E8A-4147-A177-3AD203B41FA5}">
                          <a16:colId xmlns:a16="http://schemas.microsoft.com/office/drawing/2014/main" val="1966625167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1298229684"/>
                        </a:ext>
                      </a:extLst>
                    </a:gridCol>
                    <a:gridCol w="388555">
                      <a:extLst>
                        <a:ext uri="{9D8B030D-6E8A-4147-A177-3AD203B41FA5}">
                          <a16:colId xmlns:a16="http://schemas.microsoft.com/office/drawing/2014/main" val="4225852505"/>
                        </a:ext>
                      </a:extLst>
                    </a:gridCol>
                    <a:gridCol w="388555">
                      <a:extLst>
                        <a:ext uri="{9D8B030D-6E8A-4147-A177-3AD203B41FA5}">
                          <a16:colId xmlns:a16="http://schemas.microsoft.com/office/drawing/2014/main" val="3125996084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2972260405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2226617430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82965475"/>
                        </a:ext>
                      </a:extLst>
                    </a:gridCol>
                    <a:gridCol w="777113">
                      <a:extLst>
                        <a:ext uri="{9D8B030D-6E8A-4147-A177-3AD203B41FA5}">
                          <a16:colId xmlns:a16="http://schemas.microsoft.com/office/drawing/2014/main" val="3047825221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2465396300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2026348412"/>
                        </a:ext>
                      </a:extLst>
                    </a:gridCol>
                    <a:gridCol w="509764">
                      <a:extLst>
                        <a:ext uri="{9D8B030D-6E8A-4147-A177-3AD203B41FA5}">
                          <a16:colId xmlns:a16="http://schemas.microsoft.com/office/drawing/2014/main" val="151888762"/>
                        </a:ext>
                      </a:extLst>
                    </a:gridCol>
                    <a:gridCol w="267349">
                      <a:extLst>
                        <a:ext uri="{9D8B030D-6E8A-4147-A177-3AD203B41FA5}">
                          <a16:colId xmlns:a16="http://schemas.microsoft.com/office/drawing/2014/main" val="372561210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1899141781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3701719939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3971311350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963652993"/>
                        </a:ext>
                      </a:extLst>
                    </a:gridCol>
                    <a:gridCol w="777110">
                      <a:extLst>
                        <a:ext uri="{9D8B030D-6E8A-4147-A177-3AD203B41FA5}">
                          <a16:colId xmlns:a16="http://schemas.microsoft.com/office/drawing/2014/main" val="201667653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2012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2013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2014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2015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2016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2017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2018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2019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2020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2021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2022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2023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2024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2025</a:t>
                          </a:r>
                          <a:endParaRPr lang="en-US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2026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6337221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LS1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AD Physics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LS2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ELENA Physics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6989354"/>
                      </a:ext>
                    </a:extLst>
                  </a:tr>
                  <a:tr h="370840">
                    <a:tc gridSpan="8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AEgIS</a:t>
                          </a:r>
                          <a:r>
                            <a:rPr lang="it-IT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Hbar Phase 1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9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AEgIS Hbar Phase 2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2000150"/>
                      </a:ext>
                    </a:extLst>
                  </a:tr>
                  <a:tr h="370840">
                    <a:tc gridSpan="4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gridSpan="13">
                      <a:txBody>
                        <a:bodyPr/>
                        <a:lstStyle/>
                        <a:p>
                          <a:pPr algn="ctr"/>
                          <a:r>
                            <a:rPr lang="it-IT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AEgIS Ps p</a:t>
                          </a:r>
                          <a:r>
                            <a:rPr lang="it-IT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rogram</a:t>
                          </a:r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1505192"/>
                      </a:ext>
                    </a:extLst>
                  </a:tr>
                  <a:tr h="370840">
                    <a:tc gridSpan="10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T w="12700" cmpd="sng">
                          <a:noFill/>
                        </a:lnT>
                        <a:lnB w="12700" cmpd="sng">
                          <a:noFill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gridSpan="7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50196" t="-408197" r="-523" b="-2459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7880299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1" name="Straight Arrow Connector 10"/>
          <p:cNvCxnSpPr/>
          <p:nvPr/>
        </p:nvCxnSpPr>
        <p:spPr>
          <a:xfrm>
            <a:off x="10236888" y="1314429"/>
            <a:ext cx="0" cy="3499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784635" y="962250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CERN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4700" y="1110418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AEgIS Physics timeline</a:t>
            </a:r>
            <a:endParaRPr lang="en-US" b="1" dirty="0">
              <a:solidFill>
                <a:srgbClr val="102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3741" y="1616311"/>
            <a:ext cx="1527242" cy="1641404"/>
          </a:xfrm>
          <a:prstGeom prst="rect">
            <a:avLst/>
          </a:prstGeom>
          <a:gradFill flip="none" rotWithShape="1">
            <a:gsLst>
              <a:gs pos="24000">
                <a:schemeClr val="accent2">
                  <a:lumMod val="0"/>
                  <a:lumOff val="10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700170" y="4011134"/>
            <a:ext cx="8717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Talks on the status of the experiment: control system, positrons and lasers, analysis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62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2874"/>
    </mc:Choice>
    <mc:Fallback xmlns="">
      <p:transition advTm="9287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F2318-7C48-4199-1CA0-16ECAB7EC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6A48B-E911-3BB6-0C6E-FC025D1C0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Collaboration meeting agenda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E608D9-D392-B3D4-F282-76E7A90E504D}"/>
              </a:ext>
            </a:extLst>
          </p:cNvPr>
          <p:cNvSpPr/>
          <p:nvPr/>
        </p:nvSpPr>
        <p:spPr>
          <a:xfrm>
            <a:off x="163741" y="1616311"/>
            <a:ext cx="1527242" cy="1641404"/>
          </a:xfrm>
          <a:prstGeom prst="rect">
            <a:avLst/>
          </a:prstGeom>
          <a:gradFill flip="none" rotWithShape="1">
            <a:gsLst>
              <a:gs pos="24000">
                <a:schemeClr val="accent2">
                  <a:lumMod val="0"/>
                  <a:lumOff val="10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79CEED3-8573-79B8-7B68-FA870CE8FB63}"/>
              </a:ext>
            </a:extLst>
          </p:cNvPr>
          <p:cNvSpPr/>
          <p:nvPr/>
        </p:nvSpPr>
        <p:spPr>
          <a:xfrm>
            <a:off x="927362" y="1265202"/>
            <a:ext cx="10642600" cy="4327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 for this collaboration meeting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Present and discuss results obtained up to now and structure publication strategy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Discuss and organize the preparation of the SPSC review, ESG input and Proposal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Identify the weakest points in the different areas of the program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Discuss the experimental schedule for 2025/2026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Discuss resources availability: manpower at CERN, schedule, financial boundaries</a:t>
            </a:r>
          </a:p>
          <a:p>
            <a:pPr>
              <a:lnSpc>
                <a:spcPct val="120000"/>
              </a:lnSpc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102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for this collaboration meeting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Status session (3, 5) 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Updates and results of the ongoing physics programs (1, 4) 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tomorrow all day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Experiments in preparation session (4) 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wednesday morning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Discussion session (main goal: converge on 2, 4) 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wednesday afternoon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Planning and decision session (main goal: converge on 4 and 5) 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thursday morning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427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92874"/>
    </mc:Choice>
    <mc:Fallback>
      <p:transition advTm="92874"/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16209</TotalTime>
  <Words>266</Words>
  <Application>Microsoft Office PowerPoint</Application>
  <PresentationFormat>Widescreen</PresentationFormat>
  <Paragraphs>49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 Math</vt:lpstr>
      <vt:lpstr>1_Office Theme</vt:lpstr>
      <vt:lpstr>Welcome and Introduction   R. Caravita* *INFN – TIFPA, Trento (IT)</vt:lpstr>
      <vt:lpstr>The most rewarding year so far</vt:lpstr>
      <vt:lpstr>Status of the physics programs as of today</vt:lpstr>
      <vt:lpstr>Collaboration meeting agenda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A. Author, B. Author, C. Author</dc:title>
  <dc:creator>Ruggero Caravita</dc:creator>
  <cp:lastModifiedBy>Ruggero Caravita</cp:lastModifiedBy>
  <cp:revision>1273</cp:revision>
  <cp:lastPrinted>2021-11-22T22:54:35Z</cp:lastPrinted>
  <dcterms:created xsi:type="dcterms:W3CDTF">2021-06-28T09:03:46Z</dcterms:created>
  <dcterms:modified xsi:type="dcterms:W3CDTF">2024-12-16T10:02:04Z</dcterms:modified>
</cp:coreProperties>
</file>