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0E146-AB54-F00E-2D40-1D0450A099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54BAB-1466-CF2B-BA23-7CCA89886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DA9B7-9C80-EE05-DE92-9F6A727AC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B5D9F-E37C-E3EA-2153-5CAC3E74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BE87B-C814-4F4B-847D-3942CFA1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9FFB-D464-6402-E8BB-0140E8AC5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A0BB6-A5E9-5EF7-5116-170EFD08C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D4E22-5F9A-114B-8C3E-F802C2E07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75EC2-37C4-2ECC-2C23-B5A6F214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5F9BD-DE58-924B-0743-7186210AE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15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253D9-9688-FFCF-6084-3DC35BE923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936DF-95A9-7DDF-61CC-DE29FA6C1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3A7BF-3505-4A29-A916-1E2844583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593AA-37F9-F09C-687B-28BBC336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8B3DB-5B07-08A1-B0D3-AD47C31EE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169DF-80DD-256A-61D8-9359648F7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B6FFC-754E-0C75-94A3-4C3AB4327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E1A2C-78E8-BDCA-A1B9-E3DB9DFF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7A730-683A-9724-301C-CABFEA11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83B95-10B3-9978-9C78-2C9CB5F1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7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23AD0-DDCE-3D74-A58D-4D633ADE3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8C445-40BC-1AA3-F220-82C8EA081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52D2F-D421-708D-80BD-5BD322CEA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B71F7-C41D-41FA-3456-70B898D42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418AE-1A75-EA09-67FD-28C41F02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778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76792-52D0-D791-CA2A-32D90960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0FF2F-6350-1F09-8938-418EB0AFBB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E455B4-DEDC-6769-07DC-1A5BF5B9A5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A6BC06-2ADE-6C43-FDEB-4D5747A29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6ED17-9CE5-453F-9AAF-CF7ACDE92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42D34-2626-EDC1-C0B3-60EBC20A1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08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A789B-2692-8DEB-4B48-19D4D6C64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0CEEE-5DA3-5C3C-E459-CDF9F1B8A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7D2004-7D89-7C8E-E2C1-96AC0B58A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B6B3EC-E9CF-D428-A862-028C7C2A60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888F23-15B9-071A-60ED-53993BE6A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2BAF62-7F20-8424-12E0-99EBD481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2F980-DE36-6FD2-31CF-23155571C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9D54C2-9DE9-9B1C-3A43-124BF559C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4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FA5B5-3C88-8E10-6714-F0FDD2957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78A35-B5FD-8566-9F96-61938980D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99E252-8EB6-986D-D0EA-C6A1F153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5F78AE-D42B-DDE8-8994-E9CB06A2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25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5593D8-32B8-E7DD-5B64-57DB7031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676104-6F85-7B10-B167-EFAB31CF0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8F1B3-90F3-8F93-4D7F-2BF07E23E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64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F7B2-6BD4-F7A3-2913-45A493EFC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FB221-F1E4-0230-EA4F-8BC8519C9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3AE9F-982D-303D-DCC4-135CDEAB2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D34BE1-3C6A-1414-C6F8-E588B1A9F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C2899-D6C7-12BD-06D8-B4D0CB88F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FA01D-7C24-62AC-8D9B-4FD43A86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72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F2F6A-B2E6-7AAE-EAF8-22F075BA0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11D983-B522-AF64-C7D5-6A830D932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70D0C-229A-2364-EE02-DCE062670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CF214-CAD1-3287-B405-2E2E8575C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50EDFB-83CA-21B1-3E39-CBB36FBA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8BE48-1D17-909A-5423-2A0DEC6EF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7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61103C-8EA0-F69E-E03B-E3610EAD5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88CBE-C05A-9F15-E3E0-2F6ECE51B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B7703-B770-E671-96E8-71FBA0199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06C323-42C9-48A0-AD46-D0EF89C2DF1D}" type="datetimeFigureOut">
              <a:rPr lang="en-GB" smtClean="0"/>
              <a:t>15/12/2024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89EAC-2DFD-A0BC-0478-996D80807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169B2-3DB6-C21D-7A43-F01A7768E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74A118-1EB5-4430-8CFF-F298139A8B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19419333-606B-F9E8-FF1A-9EA6B407191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51" b="11049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57B553-2408-968B-D764-B59DC32B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The great opening of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2BB19-FDB4-3C24-F0A7-575E57238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FFFFFF"/>
                </a:solidFill>
              </a:rPr>
              <a:t>Duration: mid-August to end of October </a:t>
            </a:r>
          </a:p>
        </p:txBody>
      </p:sp>
    </p:spTree>
    <p:extLst>
      <p:ext uri="{BB962C8B-B14F-4D97-AF65-F5344CB8AC3E}">
        <p14:creationId xmlns:p14="http://schemas.microsoft.com/office/powerpoint/2010/main" val="103892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8CCDB-6AC6-47FC-839B-19F39713A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601DB-3E83-2355-30D2-81C1DEDAB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1T bellows installation</a:t>
            </a:r>
          </a:p>
          <a:p>
            <a:endParaRPr lang="en-US" sz="4000" dirty="0"/>
          </a:p>
          <a:p>
            <a:r>
              <a:rPr lang="en-US" sz="4000" dirty="0"/>
              <a:t>Hedgehog detector system installation</a:t>
            </a:r>
          </a:p>
          <a:p>
            <a:endParaRPr lang="en-US" sz="4000" dirty="0"/>
          </a:p>
          <a:p>
            <a:r>
              <a:rPr lang="en-US" sz="4000" dirty="0"/>
              <a:t>New 1T MCP installation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66793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46ED9-96E1-720F-F834-FC7287B1F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230" y="11019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bellows assembly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E9275-8772-2062-8811-36188BB70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r>
              <a:rPr lang="en-US" dirty="0"/>
              <a:t>Bellows to facilitate </a:t>
            </a:r>
            <a:r>
              <a:rPr lang="en-US" dirty="0" err="1"/>
              <a:t>Hbar</a:t>
            </a:r>
            <a:r>
              <a:rPr lang="en-US" dirty="0"/>
              <a:t> extraction beamline</a:t>
            </a:r>
          </a:p>
          <a:p>
            <a:r>
              <a:rPr lang="en-GB" dirty="0"/>
              <a:t>Cost: ~20K</a:t>
            </a:r>
          </a:p>
          <a:p>
            <a:r>
              <a:rPr lang="en-GB" dirty="0"/>
              <a:t>2 major pieces: bellows assembly</a:t>
            </a:r>
          </a:p>
          <a:p>
            <a:pPr marL="0" indent="0">
              <a:buNone/>
            </a:pPr>
            <a:r>
              <a:rPr lang="en-GB" dirty="0"/>
              <a:t>   and a new OVC closing flange</a:t>
            </a:r>
          </a:p>
          <a:p>
            <a:r>
              <a:rPr lang="en-GB" dirty="0"/>
              <a:t>Production finalized in August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drawing of a machine&#10;&#10;Description automatically generated">
            <a:extLst>
              <a:ext uri="{FF2B5EF4-FFF2-40B4-BE49-F238E27FC236}">
                <a16:creationId xmlns:a16="http://schemas.microsoft.com/office/drawing/2014/main" id="{F8FFEBE8-8609-AACF-9A5C-EC39496ED2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" r="6192" b="5220"/>
          <a:stretch/>
        </p:blipFill>
        <p:spPr>
          <a:xfrm>
            <a:off x="6309360" y="2838226"/>
            <a:ext cx="5791200" cy="4019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DB2151-1EF8-FD6A-1AC8-AFEF03705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394" y="3764579"/>
            <a:ext cx="4137606" cy="2903220"/>
          </a:xfrm>
          <a:prstGeom prst="rect">
            <a:avLst/>
          </a:prstGeom>
        </p:spPr>
      </p:pic>
      <p:pic>
        <p:nvPicPr>
          <p:cNvPr id="6" name="Picture 5" descr="A close-up of a metal object&#10;&#10;Description automatically generated">
            <a:extLst>
              <a:ext uri="{FF2B5EF4-FFF2-40B4-BE49-F238E27FC236}">
                <a16:creationId xmlns:a16="http://schemas.microsoft.com/office/drawing/2014/main" id="{A0526F4B-6781-1F3C-A334-C13C738897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" t="9000" r="21809" b="12666"/>
          <a:stretch/>
        </p:blipFill>
        <p:spPr>
          <a:xfrm>
            <a:off x="6684256" y="1725752"/>
            <a:ext cx="5253990" cy="3770038"/>
          </a:xfrm>
          <a:prstGeom prst="rect">
            <a:avLst/>
          </a:prstGeom>
        </p:spPr>
      </p:pic>
      <p:pic>
        <p:nvPicPr>
          <p:cNvPr id="13" name="Picture 12" descr="A close up of a machine&#10;&#10;Description automatically generated">
            <a:extLst>
              <a:ext uri="{FF2B5EF4-FFF2-40B4-BE49-F238E27FC236}">
                <a16:creationId xmlns:a16="http://schemas.microsoft.com/office/drawing/2014/main" id="{6E2A24BB-77E6-AA00-9125-B494DB99E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93344" y="3058221"/>
            <a:ext cx="4857750" cy="2361406"/>
          </a:xfrm>
          <a:prstGeom prst="rect">
            <a:avLst/>
          </a:prstGeom>
        </p:spPr>
      </p:pic>
      <p:pic>
        <p:nvPicPr>
          <p:cNvPr id="15" name="Picture 14" descr="A circular metal object with holes&#10;&#10;Description automatically generated">
            <a:extLst>
              <a:ext uri="{FF2B5EF4-FFF2-40B4-BE49-F238E27FC236}">
                <a16:creationId xmlns:a16="http://schemas.microsoft.com/office/drawing/2014/main" id="{8FE6B56D-28D1-070A-3557-72D6114AA5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r="25843"/>
          <a:stretch/>
        </p:blipFill>
        <p:spPr>
          <a:xfrm>
            <a:off x="3304731" y="3800972"/>
            <a:ext cx="3967893" cy="286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7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11060-C647-FF5E-A64D-76E265FD5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40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bellows assembly installation</a:t>
            </a:r>
            <a:endParaRPr lang="en-GB" dirty="0"/>
          </a:p>
        </p:txBody>
      </p:sp>
      <p:pic>
        <p:nvPicPr>
          <p:cNvPr id="9" name="Content Placeholder 8" descr="A close-up of a machine&#10;&#10;Description automatically generated">
            <a:extLst>
              <a:ext uri="{FF2B5EF4-FFF2-40B4-BE49-F238E27FC236}">
                <a16:creationId xmlns:a16="http://schemas.microsoft.com/office/drawing/2014/main" id="{7C514B51-AE87-FC81-A572-CF75234169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29" y="1382286"/>
            <a:ext cx="10969323" cy="5332310"/>
          </a:xfr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02C380A9-9ED1-C09E-EA88-81EB4AC5ED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42791" y="2540753"/>
            <a:ext cx="5360667" cy="3015375"/>
          </a:xfrm>
          <a:prstGeom prst="rect">
            <a:avLst/>
          </a:prstGeom>
        </p:spPr>
      </p:pic>
      <p:pic>
        <p:nvPicPr>
          <p:cNvPr id="14" name="Picture 13" descr="A machine with a laser sight&#10;&#10;Description automatically generated">
            <a:extLst>
              <a:ext uri="{FF2B5EF4-FFF2-40B4-BE49-F238E27FC236}">
                <a16:creationId xmlns:a16="http://schemas.microsoft.com/office/drawing/2014/main" id="{2D06B07F-9675-ED01-79B4-D4CBF40E6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157" y="2262502"/>
            <a:ext cx="4762500" cy="3571875"/>
          </a:xfrm>
          <a:prstGeom prst="rect">
            <a:avLst/>
          </a:prstGeom>
        </p:spPr>
      </p:pic>
      <p:pic>
        <p:nvPicPr>
          <p:cNvPr id="16" name="Picture 1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4BFED43-305C-AF04-1EA3-E401FA0D3C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127" y="3634209"/>
            <a:ext cx="6330912" cy="3080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7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5EB9-18F2-7776-161B-F1AEF4D83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798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1T bellows assembly installation</a:t>
            </a:r>
            <a:endParaRPr lang="en-GB" dirty="0"/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6A825DB2-E039-F5A7-CB4A-2DE692279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662840"/>
            <a:ext cx="9894570" cy="480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31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4F8E-3019-EE20-9F81-B2D4E99CF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1T bellows assembly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34883-ADC8-5DC4-8505-2DA2AF169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4165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Installation process was very smooth </a:t>
            </a:r>
          </a:p>
          <a:p>
            <a:endParaRPr lang="en-US" dirty="0"/>
          </a:p>
          <a:p>
            <a:r>
              <a:rPr lang="en-US" dirty="0"/>
              <a:t>Complete success from the mechanical point of view</a:t>
            </a:r>
          </a:p>
          <a:p>
            <a:endParaRPr lang="en-US" dirty="0"/>
          </a:p>
          <a:p>
            <a:r>
              <a:rPr lang="en-GB" dirty="0"/>
              <a:t>Vacuum level measured at GV12: 1x10^-9</a:t>
            </a:r>
          </a:p>
          <a:p>
            <a:endParaRPr lang="en-GB" dirty="0"/>
          </a:p>
          <a:p>
            <a:r>
              <a:rPr lang="en-GB" dirty="0"/>
              <a:t>Opening of 150mm @ the 1T side without a heat shield created a large heat leak- estimated 8 Watt of (radiative) heat energy, translating to consumption of </a:t>
            </a:r>
            <a:r>
              <a:rPr lang="en-GB" b="1" dirty="0"/>
              <a:t>4 extra dewars of </a:t>
            </a:r>
            <a:r>
              <a:rPr lang="en-GB" b="1" dirty="0" err="1"/>
              <a:t>LHe</a:t>
            </a:r>
            <a:r>
              <a:rPr lang="en-GB" b="1" dirty="0"/>
              <a:t> per week</a:t>
            </a:r>
          </a:p>
          <a:p>
            <a:endParaRPr lang="en-GB" b="1" dirty="0"/>
          </a:p>
          <a:p>
            <a:r>
              <a:rPr lang="en-GB" dirty="0"/>
              <a:t>Precise damage assessment and design of a heat shield ongoing with the help of CERN cryogenic dept (More on Thursday’s talk)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99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EC250-5E1A-E6F3-F96B-A71E99D3F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Hedgehog detector assembly</a:t>
            </a:r>
            <a:endParaRPr lang="en-GB" dirty="0"/>
          </a:p>
        </p:txBody>
      </p:sp>
      <p:pic>
        <p:nvPicPr>
          <p:cNvPr id="13" name="Content Placeholder 12" descr="A blue and purple object with a round window&#10;&#10;Description automatically generated">
            <a:extLst>
              <a:ext uri="{FF2B5EF4-FFF2-40B4-BE49-F238E27FC236}">
                <a16:creationId xmlns:a16="http://schemas.microsoft.com/office/drawing/2014/main" id="{469CFB46-D645-FE3D-D721-E675C5DE9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449" y="3123309"/>
            <a:ext cx="6225455" cy="3369566"/>
          </a:xfrm>
        </p:spPr>
      </p:pic>
      <p:pic>
        <p:nvPicPr>
          <p:cNvPr id="9" name="Picture 8" descr="A metal object with a red and green circle&#10;&#10;Description automatically generated">
            <a:extLst>
              <a:ext uri="{FF2B5EF4-FFF2-40B4-BE49-F238E27FC236}">
                <a16:creationId xmlns:a16="http://schemas.microsoft.com/office/drawing/2014/main" id="{004FDFCB-B436-B3DE-EA13-2688C8050C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2" t="5670" r="45161"/>
          <a:stretch/>
        </p:blipFill>
        <p:spPr>
          <a:xfrm>
            <a:off x="8077113" y="1375610"/>
            <a:ext cx="2513998" cy="511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26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machine on a table&#10;&#10;Description automatically generated">
            <a:extLst>
              <a:ext uri="{FF2B5EF4-FFF2-40B4-BE49-F238E27FC236}">
                <a16:creationId xmlns:a16="http://schemas.microsoft.com/office/drawing/2014/main" id="{4581A967-D6FD-9415-B17E-43776140A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165" y="1871345"/>
            <a:ext cx="3263503" cy="4351338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127F5F9-E14A-A86E-38B7-6D1F5A31F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Hedgehog detector assembly</a:t>
            </a:r>
            <a:endParaRPr lang="en-GB" dirty="0"/>
          </a:p>
        </p:txBody>
      </p:sp>
      <p:pic>
        <p:nvPicPr>
          <p:cNvPr id="7" name="WhatsApp Video 2024-12-13 at 10.08.38_c7869300">
            <a:hlinkClick r:id="" action="ppaction://media"/>
            <a:extLst>
              <a:ext uri="{FF2B5EF4-FFF2-40B4-BE49-F238E27FC236}">
                <a16:creationId xmlns:a16="http://schemas.microsoft.com/office/drawing/2014/main" id="{00509D56-607D-A540-4DB3-C68CDC74C98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888" end="732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28956" y="1871345"/>
            <a:ext cx="4351338" cy="4351338"/>
          </a:xfrm>
          <a:prstGeom prst="rect">
            <a:avLst/>
          </a:prstGeom>
        </p:spPr>
      </p:pic>
      <p:pic>
        <p:nvPicPr>
          <p:cNvPr id="9" name="Picture 8" descr="A close up of a machine&#10;&#10;Description automatically generated">
            <a:extLst>
              <a:ext uri="{FF2B5EF4-FFF2-40B4-BE49-F238E27FC236}">
                <a16:creationId xmlns:a16="http://schemas.microsoft.com/office/drawing/2014/main" id="{985D8136-C2FD-0821-FF4E-242AFD24BE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008" y="1610678"/>
            <a:ext cx="2455341" cy="505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1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9B904-DAD5-7BF1-76C5-10B9711A7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Hedgehog detector assembly</a:t>
            </a:r>
            <a:endParaRPr lang="en-GB" dirty="0"/>
          </a:p>
        </p:txBody>
      </p:sp>
      <p:pic>
        <p:nvPicPr>
          <p:cNvPr id="5" name="Content Placeholder 4" descr="A close-up of a metal object&#10;&#10;Description automatically generated">
            <a:extLst>
              <a:ext uri="{FF2B5EF4-FFF2-40B4-BE49-F238E27FC236}">
                <a16:creationId xmlns:a16="http://schemas.microsoft.com/office/drawing/2014/main" id="{83BD2ADC-89DC-F958-F274-1DF35AD5C5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577" y="1690688"/>
            <a:ext cx="5778906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C7A122-E56D-D5F0-7C04-049E48EAA919}"/>
              </a:ext>
            </a:extLst>
          </p:cNvPr>
          <p:cNvSpPr txBox="1"/>
          <p:nvPr/>
        </p:nvSpPr>
        <p:spPr>
          <a:xfrm>
            <a:off x="731520" y="1600200"/>
            <a:ext cx="46405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 MCP mirror shattered after baking (not enough spring effect?) and will have to be replaced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 MCP did not work properly, the cabling has to be investigated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We loose 10% of the beam…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 project has to be redesigned (More on Thursday’s talk)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26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209</Words>
  <Application>Microsoft Office PowerPoint</Application>
  <PresentationFormat>Widescreen</PresentationFormat>
  <Paragraphs>36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The great opening of 2024</vt:lpstr>
      <vt:lpstr>Content</vt:lpstr>
      <vt:lpstr>1T bellows assembly installation</vt:lpstr>
      <vt:lpstr>1T bellows assembly installation</vt:lpstr>
      <vt:lpstr>1T bellows assembly installation</vt:lpstr>
      <vt:lpstr>1T bellows assembly installation</vt:lpstr>
      <vt:lpstr>Hedgehog detector assembly</vt:lpstr>
      <vt:lpstr>Hedgehog detector assembly</vt:lpstr>
      <vt:lpstr>Hedgehog detector assembly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Malgorzata Grosbart</dc:creator>
  <cp:lastModifiedBy>Malgorzata Grosbart</cp:lastModifiedBy>
  <cp:revision>5</cp:revision>
  <dcterms:created xsi:type="dcterms:W3CDTF">2024-12-11T10:06:58Z</dcterms:created>
  <dcterms:modified xsi:type="dcterms:W3CDTF">2024-12-15T15:42:14Z</dcterms:modified>
</cp:coreProperties>
</file>