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6" r:id="rId6"/>
    <p:sldId id="303" r:id="rId7"/>
    <p:sldId id="307" r:id="rId8"/>
    <p:sldId id="305" r:id="rId9"/>
    <p:sldId id="309" r:id="rId10"/>
    <p:sldId id="308" r:id="rId11"/>
    <p:sldId id="306" r:id="rId12"/>
    <p:sldId id="310" r:id="rId13"/>
    <p:sldId id="311" r:id="rId14"/>
    <p:sldId id="312" r:id="rId15"/>
    <p:sldId id="313" r:id="rId16"/>
    <p:sldId id="314" r:id="rId17"/>
    <p:sldId id="315" r:id="rId18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104" d="100"/>
          <a:sy n="104" d="100"/>
        </p:scale>
        <p:origin x="31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89D207-BE08-4B33-B5B0-5A5A94C95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58DB9-49DC-495B-A68F-33D105C90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GB"/>
              <a:t>16/12/2024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6337E-DAD5-442C-9B8F-E10EB7D972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3BDF2-02BD-4181-AC28-FD56172CC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AF8A362-CAFC-4987-9A50-4757052839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37491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GB"/>
              <a:t>16/12/2024</a:t>
            </a: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4EEB602-95FC-483A-B12D-216A7AD7EA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84309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3856A-F3CD-4032-ADA9-B0D70F59EF3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r>
              <a:rPr lang="en-GB"/>
              <a:t>16/12/2024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45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71E5B3-2618-4553-8624-6AB20213AF8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r>
              <a:rPr lang="en-GB"/>
              <a:t>16/12/2024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283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EA8D8870-8337-4ABD-9EA6-3D5AAB7E42D9}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C3B2DB-2CCA-4BD4-8D63-98257049E273}"/>
              </a:ext>
            </a:extLst>
          </p:cNvPr>
          <p:cNvSpPr/>
          <p:nvPr userDrawn="1"/>
        </p:nvSpPr>
        <p:spPr>
          <a:xfrm>
            <a:off x="1" y="8256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324DAAC3-FA37-4838-A298-327679F99F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8168" y="1057522"/>
            <a:ext cx="5003540" cy="2173433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sz="440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50BC9D78-FF13-4CEB-8ECB-E64E85C5D0B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46643" y="3751119"/>
            <a:ext cx="4985065" cy="1606163"/>
          </a:xfrm>
        </p:spPr>
        <p:txBody>
          <a:bodyPr rtlCol="0" anchor="t">
            <a:noAutofit/>
          </a:bodyPr>
          <a:lstStyle>
            <a:lvl1pPr>
              <a:defRPr sz="2400" b="0"/>
            </a:lvl1pPr>
          </a:lstStyle>
          <a:p>
            <a:pPr rtl="0"/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</a:rPr>
              <a:t>Click to add subtitle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792E4C-AD3B-4E88-8540-E75759746368}"/>
              </a:ext>
            </a:extLst>
          </p:cNvPr>
          <p:cNvSpPr/>
          <p:nvPr userDrawn="1"/>
        </p:nvSpPr>
        <p:spPr>
          <a:xfrm>
            <a:off x="-1" y="8896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A32632F-9ED1-4328-BBE3-B4E014156A29}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15A37EDE-F10B-4C4B-9572-8778C2D6A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5103" y="6309360"/>
            <a:ext cx="4797504" cy="457200"/>
          </a:xfrm>
        </p:spPr>
        <p:txBody>
          <a:bodyPr rtlCol="0"/>
          <a:lstStyle/>
          <a:p>
            <a:pPr algn="l" rtl="0"/>
            <a:r>
              <a:rPr lang="en-GB"/>
              <a:t>1T MCP Status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124D3C-01E3-4B96-BDF0-54851D1739D0}"/>
              </a:ext>
            </a:extLst>
          </p:cNvPr>
          <p:cNvSpPr/>
          <p:nvPr userDrawn="1"/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1" name="Date Placeholder 35">
            <a:extLst>
              <a:ext uri="{FF2B5EF4-FFF2-40B4-BE49-F238E27FC236}">
                <a16:creationId xmlns:a16="http://schemas.microsoft.com/office/drawing/2014/main" id="{D6890A67-3C66-4F8A-B1A6-05469F40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 rtlCol="0"/>
          <a:lstStyle/>
          <a:p>
            <a:pPr algn="l" rtl="0"/>
            <a:r>
              <a:rPr lang="en-US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t>16/12/2024</a:t>
            </a:r>
            <a:endParaRPr lang="en-GB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2" name="Slide Number Placeholder 36">
            <a:extLst>
              <a:ext uri="{FF2B5EF4-FFF2-40B4-BE49-F238E27FC236}">
                <a16:creationId xmlns:a16="http://schemas.microsoft.com/office/drawing/2014/main" id="{46849723-0CBF-47CA-9477-4D42CAC7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‹#›</a:t>
            </a:fld>
            <a:endParaRPr lang="en-GB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D60E3C33-714C-4528-93A6-4470C3E89AE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59936" y="-2"/>
            <a:ext cx="5332064" cy="6858002"/>
          </a:xfrm>
          <a:custGeom>
            <a:avLst/>
            <a:gdLst>
              <a:gd name="connsiteX0" fmla="*/ 0 w 5332064"/>
              <a:gd name="connsiteY0" fmla="*/ 0 h 6858002"/>
              <a:gd name="connsiteX1" fmla="*/ 5332064 w 5332064"/>
              <a:gd name="connsiteY1" fmla="*/ 0 h 6858002"/>
              <a:gd name="connsiteX2" fmla="*/ 5332064 w 5332064"/>
              <a:gd name="connsiteY2" fmla="*/ 6858002 h 6858002"/>
              <a:gd name="connsiteX3" fmla="*/ 0 w 5332064"/>
              <a:gd name="connsiteY3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2064" h="6858002">
                <a:moveTo>
                  <a:pt x="0" y="0"/>
                </a:moveTo>
                <a:lnTo>
                  <a:pt x="5332064" y="0"/>
                </a:lnTo>
                <a:lnTo>
                  <a:pt x="5332064" y="6858002"/>
                </a:lnTo>
                <a:lnTo>
                  <a:pt x="0" y="6858002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4258252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2A19A957-1FB5-43F8-B325-BBD9FEF23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A5410A-92A6-4C0B-9D89-186B7DDB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903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D8F3F22-19C9-4C61-8202-3220217D29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935" y="180644"/>
            <a:ext cx="10900146" cy="935776"/>
          </a:xfrm>
        </p:spPr>
        <p:txBody>
          <a:bodyPr rtlCol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A26073-23A2-4B91-A128-79AA1BE93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351619"/>
            <a:ext cx="12192000" cy="47494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4D5DFA-0CEA-43F0-98EE-6C9F741F7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107836"/>
            <a:ext cx="4651248" cy="750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94B471-6707-4251-8230-A51AED0767C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48934" y="1834005"/>
            <a:ext cx="4727735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986D97-E6F1-49E8-977A-C802B4E41B7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8934" y="2422380"/>
            <a:ext cx="4727735" cy="3029446"/>
          </a:xfrm>
        </p:spPr>
        <p:txBody>
          <a:bodyPr rtlCol="0" anchor="t">
            <a:no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62163C0-B07F-43E4-B17C-2E6A96553B9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5999" y="1834004"/>
            <a:ext cx="4727735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098FA6D-3C80-4FE1-B248-1CA2B6862F6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095999" y="2422380"/>
            <a:ext cx="4727735" cy="3029446"/>
          </a:xfrm>
        </p:spPr>
        <p:txBody>
          <a:bodyPr rtlCol="0" anchor="t">
            <a:no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52712D-F957-4B22-8B50-BE10410FF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4" y="6101107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Footer Placeholder 29">
            <a:extLst>
              <a:ext uri="{FF2B5EF4-FFF2-40B4-BE49-F238E27FC236}">
                <a16:creationId xmlns:a16="http://schemas.microsoft.com/office/drawing/2014/main" id="{26FD74F8-42BB-4CB4-ABF1-5F149743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42398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1T MCP Status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Date Placeholder 28">
            <a:extLst>
              <a:ext uri="{FF2B5EF4-FFF2-40B4-BE49-F238E27FC236}">
                <a16:creationId xmlns:a16="http://schemas.microsoft.com/office/drawing/2014/main" id="{5B031752-6400-4BFB-979F-E2EE795E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3620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12" name="Slide Number Placeholder 30">
            <a:extLst>
              <a:ext uri="{FF2B5EF4-FFF2-40B4-BE49-F238E27FC236}">
                <a16:creationId xmlns:a16="http://schemas.microsoft.com/office/drawing/2014/main" id="{6A5CAEAF-7DEC-4B20-8B1E-301A9D0E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B696A3-EA34-4924-9037-E330B1CB8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3798" y="6117631"/>
            <a:ext cx="64008" cy="7403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10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725A2F16-8CE0-4F2E-933C-EFDFB1E19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C70705-E2EE-4992-AE78-FDBE1285C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903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C428A7-7771-4474-8BB4-8A6F0FEF87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935" y="180644"/>
            <a:ext cx="10900146" cy="935776"/>
          </a:xfrm>
        </p:spPr>
        <p:txBody>
          <a:bodyPr rtlCol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8730F6-0DF6-48BC-86CC-00BE18350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351619"/>
            <a:ext cx="12192000" cy="47494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D31104-1E19-4E17-A3FE-2B2C55134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107836"/>
            <a:ext cx="4651248" cy="750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CEB59E-1776-4FF1-BF4D-A33B618FD59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48935" y="1834005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B55E76-BA79-44AC-B206-DA13D60FDA2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8935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0518C4D-71E5-4211-A191-A8ED7185DED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336486" y="1828356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7EF9B63-4443-4EE5-A88B-2F1FA4CC404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336486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54FF8D9-50D3-4515-B896-B127F664C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024037" y="1834005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95B62E8-2D9A-443A-8560-D347C470389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024037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A7A17E-1562-4B10-9BC8-AB6B45E6B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4" y="6101107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37258C-9B58-4DC0-BC98-826A38D4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3798" y="6117631"/>
            <a:ext cx="64008" cy="7403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3" name="Footer Placeholder 29">
            <a:extLst>
              <a:ext uri="{FF2B5EF4-FFF2-40B4-BE49-F238E27FC236}">
                <a16:creationId xmlns:a16="http://schemas.microsoft.com/office/drawing/2014/main" id="{2F8E2987-7F65-44D5-B3AD-776ECF8D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42398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1T MCP Status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Date Placeholder 28">
            <a:extLst>
              <a:ext uri="{FF2B5EF4-FFF2-40B4-BE49-F238E27FC236}">
                <a16:creationId xmlns:a16="http://schemas.microsoft.com/office/drawing/2014/main" id="{08BD4E48-A35B-4475-BC85-E58DA2920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3620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11" name="Slide Number Placeholder 30">
            <a:extLst>
              <a:ext uri="{FF2B5EF4-FFF2-40B4-BE49-F238E27FC236}">
                <a16:creationId xmlns:a16="http://schemas.microsoft.com/office/drawing/2014/main" id="{FBDAEBAB-F3AA-4DB3-96B7-6387085C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755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53C66564-535A-4715-9B27-B8AB14F77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821E99-F411-4BAB-8211-C344272A2A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77552" y="0"/>
            <a:ext cx="751444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29B7F2A-CF10-474B-91F1-7C50A7DAF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76668" y="537381"/>
            <a:ext cx="6172412" cy="103192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F0D6D9-A64A-415F-BA44-494062CA6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21655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77B49C-9749-4042-A729-C27F58365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249324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B79F49-5021-4A8F-A90A-5E08F7FB5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46655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6E270BA-010E-406C-8FBF-0ED0DA28D0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3"/>
            <a:ext cx="4613544" cy="2249321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24" name="Picture Placeholder 19">
            <a:extLst>
              <a:ext uri="{FF2B5EF4-FFF2-40B4-BE49-F238E27FC236}">
                <a16:creationId xmlns:a16="http://schemas.microsoft.com/office/drawing/2014/main" id="{6E15371C-3F24-44D7-97EB-74C12D53CB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2311339"/>
            <a:ext cx="4613544" cy="2241520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E39E0BDE-5895-4B94-90AC-7045292B0B3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" y="4613572"/>
            <a:ext cx="4613544" cy="2241520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8823570-AC4F-4679-98CA-DC7F7B2CC1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76671" y="1735745"/>
            <a:ext cx="6172412" cy="3767496"/>
          </a:xfrm>
        </p:spPr>
        <p:txBody>
          <a:bodyPr rtlCol="0" anchor="t">
            <a:normAutofit/>
          </a:bodyPr>
          <a:lstStyle>
            <a:lvl1pPr>
              <a:buFont typeface="Arial" panose="020B0604020202020204" pitchFamily="34" charset="0"/>
              <a:buNone/>
              <a:defRPr sz="1600" b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B6B62FA-FEDE-42B0-8B7B-24AE138E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27151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E8578BE-8DB2-4FE6-B45A-2B3415CEE1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668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AF7C96F-C1E5-45F5-B070-2D025E7BD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457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3DC2F0A-1748-49AE-AF72-D6BBB4F8F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DF7B1-E0C5-4E09-BB5C-F11EA14D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66789"/>
            <a:ext cx="6833381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C678EC-E47C-4AC2-A75A-7022CECD00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4622" y="1138041"/>
            <a:ext cx="4862811" cy="2019488"/>
          </a:xfrm>
        </p:spPr>
        <p:txBody>
          <a:bodyPr rtlCol="0"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25" name="Picture Placeholder 21">
            <a:extLst>
              <a:ext uri="{FF2B5EF4-FFF2-40B4-BE49-F238E27FC236}">
                <a16:creationId xmlns:a16="http://schemas.microsoft.com/office/drawing/2014/main" id="{8B745891-A8DA-4640-BB3F-1693FC5AC4A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58023" y="4941"/>
            <a:ext cx="5333977" cy="3392053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4" name="Picture Placeholder 21">
            <a:extLst>
              <a:ext uri="{FF2B5EF4-FFF2-40B4-BE49-F238E27FC236}">
                <a16:creationId xmlns:a16="http://schemas.microsoft.com/office/drawing/2014/main" id="{BC2DF568-4EA5-4F79-980F-47FC90AEA1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67712" y="3461002"/>
            <a:ext cx="5728215" cy="3396997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74E69A-5ABD-42DF-A2B0-997A62625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3063" y="920164"/>
            <a:ext cx="1070775" cy="24661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B6D0A-4A1F-4B59-B429-AD3FABC74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66529-F6B7-4C1C-8291-8139628DF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48456"/>
            <a:ext cx="6833382" cy="717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2245B9-34B5-4F89-8EA6-C018B9D4F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23" y="3442673"/>
            <a:ext cx="5333977" cy="34153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0814BE-76E8-43EC-9616-A1F02F053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96996"/>
            <a:ext cx="1219200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8AAA0A6-9D4B-4AA2-82F0-77E5ECF4B6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86762" y="3928342"/>
            <a:ext cx="4162319" cy="2285000"/>
          </a:xfrm>
        </p:spPr>
        <p:txBody>
          <a:bodyPr rtlCol="0" anchor="t">
            <a:normAutofit/>
          </a:bodyPr>
          <a:lstStyle>
            <a:lvl1pPr>
              <a:lnSpc>
                <a:spcPct val="100000"/>
              </a:lnSpc>
              <a:defRPr sz="2400" b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17" name="Footer Placeholder 12">
            <a:extLst>
              <a:ext uri="{FF2B5EF4-FFF2-40B4-BE49-F238E27FC236}">
                <a16:creationId xmlns:a16="http://schemas.microsoft.com/office/drawing/2014/main" id="{8E3FFD99-95F0-47A4-8642-FB9FECEC4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5917" y="6309360"/>
            <a:ext cx="4946592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727536-E532-4015-A178-0ABB6B09C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Date Placeholder 11">
            <a:extLst>
              <a:ext uri="{FF2B5EF4-FFF2-40B4-BE49-F238E27FC236}">
                <a16:creationId xmlns:a16="http://schemas.microsoft.com/office/drawing/2014/main" id="{22977876-C29D-4D32-9948-303465AEC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77730" y="6309360"/>
            <a:ext cx="2736329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20" name="Slide Number Placeholder 15">
            <a:extLst>
              <a:ext uri="{FF2B5EF4-FFF2-40B4-BE49-F238E27FC236}">
                <a16:creationId xmlns:a16="http://schemas.microsoft.com/office/drawing/2014/main" id="{6A7BC11E-2EF0-4989-9A7E-7AB377DB8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76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F5F5DFA-1BC3-4062-9356-6145C9F7C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B5D461-AEC0-477F-A77A-6227F95A8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75813" y="0"/>
            <a:ext cx="4016188" cy="10565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1A041D-DE47-45FA-AC78-CC7FD0257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5" y="1031500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614254-52EF-4F58-99B1-CDA7C3922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49" y="1095508"/>
            <a:ext cx="8203482" cy="501689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D3B3ABA-0408-41EA-935D-D4F4586AA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7178" y="1475399"/>
            <a:ext cx="6623040" cy="791861"/>
          </a:xfr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D7EF23-28EE-4115-879A-D95BBAC662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87179" y="2502047"/>
            <a:ext cx="6623039" cy="3030599"/>
          </a:xfrm>
        </p:spPr>
        <p:txBody>
          <a:bodyPr rtlCol="0" anchor="t">
            <a:normAutofit/>
          </a:bodyPr>
          <a:lstStyle>
            <a:lvl1pPr>
              <a:defRPr sz="2000" b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4B41004-DE9E-4B19-B7DE-91782B37C8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94348" y="1085431"/>
            <a:ext cx="3997652" cy="5037857"/>
          </a:xfrm>
          <a:custGeom>
            <a:avLst/>
            <a:gdLst>
              <a:gd name="connsiteX0" fmla="*/ 0 w 3997652"/>
              <a:gd name="connsiteY0" fmla="*/ 0 h 5037857"/>
              <a:gd name="connsiteX1" fmla="*/ 3997652 w 3997652"/>
              <a:gd name="connsiteY1" fmla="*/ 0 h 5037857"/>
              <a:gd name="connsiteX2" fmla="*/ 3997652 w 3997652"/>
              <a:gd name="connsiteY2" fmla="*/ 5037857 h 5037857"/>
              <a:gd name="connsiteX3" fmla="*/ 0 w 3997652"/>
              <a:gd name="connsiteY3" fmla="*/ 5037857 h 503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7652" h="5037857">
                <a:moveTo>
                  <a:pt x="0" y="0"/>
                </a:moveTo>
                <a:lnTo>
                  <a:pt x="3997652" y="0"/>
                </a:lnTo>
                <a:lnTo>
                  <a:pt x="3997652" y="5037857"/>
                </a:lnTo>
                <a:lnTo>
                  <a:pt x="0" y="5037857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37301C-2B9B-4119-9002-BD6DB2AB8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6144405"/>
            <a:ext cx="8150087" cy="7135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12738D-D0ED-4899-A01C-42439B5B3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06532" y="6167615"/>
            <a:ext cx="3982418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ED261D-45B9-40C1-8341-8B8B796E8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5" y="6112401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182CF530-D736-4104-8678-850EEDF9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7178" y="6309360"/>
            <a:ext cx="6623040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23953F-BF80-48E0-8282-62907D6C29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42523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Date Placeholder 5">
            <a:extLst>
              <a:ext uri="{FF2B5EF4-FFF2-40B4-BE49-F238E27FC236}">
                <a16:creationId xmlns:a16="http://schemas.microsoft.com/office/drawing/2014/main" id="{8DEDB7CE-711E-4E43-9450-4C7BECE2F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79537" y="6309360"/>
            <a:ext cx="1885598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20" name="Slide Number Placeholder 9">
            <a:extLst>
              <a:ext uri="{FF2B5EF4-FFF2-40B4-BE49-F238E27FC236}">
                <a16:creationId xmlns:a16="http://schemas.microsoft.com/office/drawing/2014/main" id="{F5D9588C-9E6B-42F6-8B42-D1838862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34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C341663-7159-49AD-AAF3-4B3C490D8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DEFA91-CCB3-4B9E-9CFC-AA9D92073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96996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3D2425-8E71-4C9D-8737-018CE4452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21655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0F2EB12-394C-40E4-9186-CBD6635B5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77552" y="0"/>
            <a:ext cx="751444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3F9468C-8821-4670-9C7C-78E7D75861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5915" y="673308"/>
            <a:ext cx="6457717" cy="158089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35" name="Picture Placeholder 5">
            <a:extLst>
              <a:ext uri="{FF2B5EF4-FFF2-40B4-BE49-F238E27FC236}">
                <a16:creationId xmlns:a16="http://schemas.microsoft.com/office/drawing/2014/main" id="{6198A97B-719D-4F79-A04B-46EE272A1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461004"/>
            <a:ext cx="4613547" cy="3396996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79E62157-5D84-47E4-9718-5408E1C7E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613548" cy="3396994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551E6FEF-934C-427E-A65F-F501B04FC7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05918" y="2353586"/>
            <a:ext cx="6457717" cy="3767496"/>
          </a:xfrm>
        </p:spPr>
        <p:txBody>
          <a:bodyPr rtlCol="0" anchor="t">
            <a:normAutofit/>
          </a:bodyPr>
          <a:lstStyle>
            <a:lvl1pPr>
              <a:defRPr sz="1600" b="0" baseline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CA12CF76-B207-465C-A494-3C57818A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906" y="6309360"/>
            <a:ext cx="4097030" cy="457200"/>
          </a:xfrm>
        </p:spPr>
        <p:txBody>
          <a:bodyPr rtlCol="0"/>
          <a:lstStyle>
            <a:lvl1pPr>
              <a:defRPr>
                <a:effectLst>
                  <a:outerShdw blurRad="50800" dist="38100" dir="240000" algn="ctr" rotWithShape="0">
                    <a:schemeClr val="tx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9F682261-0FB4-4600-86B5-DDF27881F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5303" y="6309360"/>
            <a:ext cx="3411973" cy="457200"/>
          </a:xfrm>
        </p:spPr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en-US">
                <a:solidFill>
                  <a:schemeClr val="tx2"/>
                </a:solidFill>
              </a:rPr>
              <a:t>16/12/2024</a:t>
            </a:r>
            <a:endParaRPr lang="en-GB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632EB37A-06D5-4BC7-BC11-75B1719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52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E7E77A60-3019-43AE-AA38-E130C04CFD8D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DBF0FB-88D2-4271-BFAF-D129CF8C2F68}"/>
              </a:ext>
            </a:extLst>
          </p:cNvPr>
          <p:cNvSpPr/>
          <p:nvPr userDrawn="1"/>
        </p:nvSpPr>
        <p:spPr>
          <a:xfrm>
            <a:off x="7547855" y="-4078"/>
            <a:ext cx="4641096" cy="10565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2B807B-6DFA-471C-B675-016416207F0E}"/>
              </a:ext>
            </a:extLst>
          </p:cNvPr>
          <p:cNvSpPr/>
          <p:nvPr userDrawn="1"/>
        </p:nvSpPr>
        <p:spPr>
          <a:xfrm>
            <a:off x="1525" y="1031500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55D4C0-9882-489D-AD77-A9F38B3784A6}"/>
              </a:ext>
            </a:extLst>
          </p:cNvPr>
          <p:cNvSpPr/>
          <p:nvPr userDrawn="1"/>
        </p:nvSpPr>
        <p:spPr>
          <a:xfrm>
            <a:off x="7585468" y="1095508"/>
            <a:ext cx="4603482" cy="501689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3F61843-5C9C-49E0-8A90-64085BC79F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3503" y="1709530"/>
            <a:ext cx="3754671" cy="2528515"/>
          </a:xfrm>
        </p:spPr>
        <p:txBody>
          <a:bodyPr rtlCol="0" anchor="b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n-GB" sz="3600" b="1" cap="none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15C8BDC7-F09C-40A3-B14E-9A49781EE6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76914" y="4238046"/>
            <a:ext cx="3806919" cy="1741404"/>
          </a:xfrm>
        </p:spPr>
        <p:txBody>
          <a:bodyPr rtlCol="0" anchor="t">
            <a:normAutofit/>
          </a:bodyPr>
          <a:lstStyle>
            <a:lvl1pPr>
              <a:defRPr sz="1600" b="0"/>
            </a:lvl1pPr>
          </a:lstStyle>
          <a:p>
            <a:pPr rtl="0"/>
            <a:r>
              <a:rPr lang="en-GB" sz="2000">
                <a:solidFill>
                  <a:schemeClr val="tx2"/>
                </a:solidFill>
              </a:rPr>
              <a:t>Click to add subtitle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47A5DB4-1ED7-4630-89AF-F1802E44EF89}"/>
              </a:ext>
            </a:extLst>
          </p:cNvPr>
          <p:cNvSpPr/>
          <p:nvPr userDrawn="1"/>
        </p:nvSpPr>
        <p:spPr>
          <a:xfrm>
            <a:off x="0" y="6144405"/>
            <a:ext cx="7534656" cy="7135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5D4012-4107-490F-A369-EA7063242A98}"/>
              </a:ext>
            </a:extLst>
          </p:cNvPr>
          <p:cNvSpPr/>
          <p:nvPr userDrawn="1"/>
        </p:nvSpPr>
        <p:spPr>
          <a:xfrm>
            <a:off x="7585468" y="6167615"/>
            <a:ext cx="4603482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95C79E2-9EA5-4713-B4AF-0E4572CFFA2F}"/>
              </a:ext>
            </a:extLst>
          </p:cNvPr>
          <p:cNvSpPr/>
          <p:nvPr userDrawn="1"/>
        </p:nvSpPr>
        <p:spPr>
          <a:xfrm>
            <a:off x="1525" y="6112401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74C09E2-06F0-4230-8DAD-A0DBF01F8603}"/>
              </a:ext>
            </a:extLst>
          </p:cNvPr>
          <p:cNvSpPr/>
          <p:nvPr userDrawn="1"/>
        </p:nvSpPr>
        <p:spPr>
          <a:xfrm>
            <a:off x="7521459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0" name="Picture Placeholder 38">
            <a:extLst>
              <a:ext uri="{FF2B5EF4-FFF2-40B4-BE49-F238E27FC236}">
                <a16:creationId xmlns:a16="http://schemas.microsoft.com/office/drawing/2014/main" id="{AB2070F4-085F-4F8D-A1E8-A58E5F8F068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095509"/>
            <a:ext cx="7519932" cy="5016892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64049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DEBA854-A26D-41C5-9D40-DF6B49ACB136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95BFA7-EB65-4E20-A693-324FEF74D3AE}"/>
              </a:ext>
            </a:extLst>
          </p:cNvPr>
          <p:cNvSpPr/>
          <p:nvPr userDrawn="1"/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9E9218-0397-4231-81F4-03972AB6A3DD}"/>
              </a:ext>
            </a:extLst>
          </p:cNvPr>
          <p:cNvSpPr/>
          <p:nvPr userDrawn="1"/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1905177-1789-44BB-950A-7018653E64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1" y="1044054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4B8C-C655-4441-A7FF-616EF634E6E1}"/>
              </a:ext>
            </a:extLst>
          </p:cNvPr>
          <p:cNvSpPr/>
          <p:nvPr userDrawn="1"/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9301A4-3CA9-4D0E-944E-1BE5921FA0B3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9C29C55-D1EC-4DD4-BA5B-11E4AB157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1" y="6309360"/>
            <a:ext cx="5732061" cy="457200"/>
          </a:xfrm>
        </p:spPr>
        <p:txBody>
          <a:bodyPr rtlCol="0"/>
          <a:lstStyle/>
          <a:p>
            <a:pPr rtl="0"/>
            <a:r>
              <a:rPr lang="en-GB"/>
              <a:t>1T MCP Status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31C8C6B-3212-41F0-A8A1-4A6A700AFB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7357410-255F-470C-AD92-44B15997A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3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DF88512-9E62-4695-B350-39488566A1F7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D596D-95F4-4C5C-A0E7-86D747FE70BE}"/>
              </a:ext>
            </a:extLst>
          </p:cNvPr>
          <p:cNvSpPr/>
          <p:nvPr userDrawn="1"/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553E9F-DCBF-4BEE-A261-5AA97361A0E0}"/>
              </a:ext>
            </a:extLst>
          </p:cNvPr>
          <p:cNvSpPr/>
          <p:nvPr userDrawn="1"/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49B0EB0-AEBA-44ED-BC77-4188C7486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1" y="1044054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78DD10-67BC-4E87-A788-A45C6093F5F8}"/>
              </a:ext>
            </a:extLst>
          </p:cNvPr>
          <p:cNvSpPr/>
          <p:nvPr userDrawn="1"/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769F5-486B-4B48-A543-2C70359DF66E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7BB165-F380-48C4-B95B-C09C9189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1" y="6309360"/>
            <a:ext cx="5732061" cy="457200"/>
          </a:xfrm>
        </p:spPr>
        <p:txBody>
          <a:bodyPr rtlCol="0"/>
          <a:lstStyle/>
          <a:p>
            <a:pPr rtl="0"/>
            <a:r>
              <a:rPr lang="en-GB"/>
              <a:t>1T MCP Status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9ADD171-0134-4347-A2D8-0B9D7634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0805E9B-6657-4167-BD79-CAC59C0D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56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8A107B-E23F-4793-95B4-335240DB9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51118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568F3C-8CA8-489A-9870-E2C458355CC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4615126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4615126 w 12192000"/>
              <a:gd name="connsiteY3" fmla="*/ 6858000 h 6858000"/>
              <a:gd name="connsiteX4" fmla="*/ 0 w 12192000"/>
              <a:gd name="connsiteY4" fmla="*/ 0 h 6858000"/>
              <a:gd name="connsiteX5" fmla="*/ 4551118 w 12192000"/>
              <a:gd name="connsiteY5" fmla="*/ 0 h 6858000"/>
              <a:gd name="connsiteX6" fmla="*/ 4551118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4615126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4615126" y="6858000"/>
                </a:lnTo>
                <a:close/>
                <a:moveTo>
                  <a:pt x="0" y="0"/>
                </a:moveTo>
                <a:lnTo>
                  <a:pt x="4551118" y="0"/>
                </a:lnTo>
                <a:lnTo>
                  <a:pt x="455111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2C14E8-F37D-4BEA-9D62-5E707EDF0D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25" y="1095508"/>
            <a:ext cx="4606535" cy="3936931"/>
          </a:xfrm>
          <a:solidFill>
            <a:schemeClr val="tx2"/>
          </a:solidFill>
        </p:spPr>
        <p:txBody>
          <a:bodyPr rIns="365760" rtlCol="0" anchor="b"/>
          <a:lstStyle>
            <a:lvl1pPr marL="365760">
              <a:lnSpc>
                <a:spcPct val="100000"/>
              </a:lnSpc>
              <a:spcBef>
                <a:spcPts val="1000"/>
              </a:spcBef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784D33-9C88-49E6-8F90-05148C5496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1726" y="5032439"/>
            <a:ext cx="4606535" cy="1079962"/>
          </a:xfrm>
          <a:solidFill>
            <a:schemeClr val="tx2"/>
          </a:solidFill>
        </p:spPr>
        <p:txBody>
          <a:bodyPr rtlCol="0" anchor="ctr"/>
          <a:lstStyle>
            <a:lvl1pPr marL="365760">
              <a:spcBef>
                <a:spcPts val="1000"/>
              </a:spcBef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5CD820E0-0083-439B-A9DE-C3DEA1DEA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D8A8D931-E01B-43C0-806F-2413BF59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27" name="Slide Number Placeholder 6">
            <a:extLst>
              <a:ext uri="{FF2B5EF4-FFF2-40B4-BE49-F238E27FC236}">
                <a16:creationId xmlns:a16="http://schemas.microsoft.com/office/drawing/2014/main" id="{0F3F4E6D-F4D2-430F-A2C3-3C037D778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931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2599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89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6671" y="6309360"/>
            <a:ext cx="454961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2918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1T MCP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29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hf hdr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mp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bmp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mp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mp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mp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mp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mp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14B6A3-5F3E-4909-8ED5-87FE82492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8775" y="1057275"/>
            <a:ext cx="5122545" cy="2173288"/>
          </a:xfrm>
        </p:spPr>
        <p:txBody>
          <a:bodyPr vert="horz" lIns="109728" tIns="109728" rIns="109728" bIns="91440" rtlCol="0" anchor="ctr">
            <a:normAutofit/>
          </a:bodyPr>
          <a:lstStyle/>
          <a:p>
            <a:pPr rtl="0"/>
            <a:r>
              <a:rPr lang="en-GB" dirty="0"/>
              <a:t>1T MCP</a:t>
            </a:r>
            <a:br>
              <a:rPr lang="en-GB" dirty="0"/>
            </a:br>
            <a:r>
              <a:rPr lang="en-GB" dirty="0"/>
              <a:t>status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B0552E2-3F84-4A73-A16B-C54043C66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6643" y="3751119"/>
            <a:ext cx="4985065" cy="1606163"/>
          </a:xfrm>
        </p:spPr>
        <p:txBody>
          <a:bodyPr vert="horz" lIns="109728" tIns="109728" rIns="109728" bIns="91440" rtlCol="0" anchor="t">
            <a:normAutofit/>
          </a:bodyPr>
          <a:lstStyle/>
          <a:p>
            <a:pPr rtl="0"/>
            <a:r>
              <a:rPr lang="en-GB" dirty="0"/>
              <a:t>Stefan</a:t>
            </a:r>
          </a:p>
        </p:txBody>
      </p:sp>
      <p:pic>
        <p:nvPicPr>
          <p:cNvPr id="41" name="Picture Placeholder 40" descr="A large room with glass walls&#10;">
            <a:extLst>
              <a:ext uri="{FF2B5EF4-FFF2-40B4-BE49-F238E27FC236}">
                <a16:creationId xmlns:a16="http://schemas.microsoft.com/office/drawing/2014/main" id="{9FB4A3D7-302B-4FAB-B9BD-5F75A796AC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9936" y="-2"/>
            <a:ext cx="5332064" cy="6858002"/>
          </a:xfrm>
        </p:spPr>
      </p:pic>
    </p:spTree>
    <p:extLst>
      <p:ext uri="{BB962C8B-B14F-4D97-AF65-F5344CB8AC3E}">
        <p14:creationId xmlns:p14="http://schemas.microsoft.com/office/powerpoint/2010/main" val="3111549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455199-485F-5516-429F-A23BE297C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656" y="0"/>
            <a:ext cx="51435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546745-83F2-2540-B4EB-B6E708414045}"/>
              </a:ext>
            </a:extLst>
          </p:cNvPr>
          <p:cNvSpPr txBox="1"/>
          <p:nvPr/>
        </p:nvSpPr>
        <p:spPr>
          <a:xfrm>
            <a:off x="897401" y="885026"/>
            <a:ext cx="2516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Cryogenic motor</a:t>
            </a:r>
          </a:p>
          <a:p>
            <a:r>
              <a:rPr lang="en-US" dirty="0"/>
              <a:t>With worm gear-box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7EC4C8D-F392-3F75-B58F-E51F1D0AFA13}"/>
              </a:ext>
            </a:extLst>
          </p:cNvPr>
          <p:cNvCxnSpPr>
            <a:cxnSpLocks/>
          </p:cNvCxnSpPr>
          <p:nvPr/>
        </p:nvCxnSpPr>
        <p:spPr>
          <a:xfrm>
            <a:off x="2564091" y="1498862"/>
            <a:ext cx="5514680" cy="23567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2367E3F-EFB5-5434-E04D-DB8456C9AF88}"/>
              </a:ext>
            </a:extLst>
          </p:cNvPr>
          <p:cNvSpPr txBox="1"/>
          <p:nvPr/>
        </p:nvSpPr>
        <p:spPr>
          <a:xfrm>
            <a:off x="593889" y="2705493"/>
            <a:ext cx="38244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Due to the weak nature of this</a:t>
            </a:r>
          </a:p>
          <a:p>
            <a:r>
              <a:rPr lang="en-US" dirty="0" err="1"/>
              <a:t>Cryo</a:t>
            </a:r>
            <a:r>
              <a:rPr lang="en-US" dirty="0"/>
              <a:t> motor, a worm-gear with a</a:t>
            </a:r>
          </a:p>
          <a:p>
            <a:r>
              <a:rPr lang="en-US" dirty="0"/>
              <a:t>10:1 gear ratio is used. </a:t>
            </a:r>
          </a:p>
          <a:p>
            <a:endParaRPr lang="en-US" dirty="0"/>
          </a:p>
          <a:p>
            <a:r>
              <a:rPr lang="en-US" dirty="0"/>
              <a:t>Result:  to move the MCP out</a:t>
            </a:r>
          </a:p>
          <a:p>
            <a:r>
              <a:rPr lang="en-US" dirty="0"/>
              <a:t>Of beam axis takes 7 minutes!!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70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etal object&#10;&#10;Description automatically generated">
            <a:extLst>
              <a:ext uri="{FF2B5EF4-FFF2-40B4-BE49-F238E27FC236}">
                <a16:creationId xmlns:a16="http://schemas.microsoft.com/office/drawing/2014/main" id="{130C6616-EE66-4246-A3A4-3EE694A76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705" y="0"/>
            <a:ext cx="51435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C0E4BB-5AF7-F500-3BB4-294DA5EAE0D1}"/>
              </a:ext>
            </a:extLst>
          </p:cNvPr>
          <p:cNvSpPr txBox="1"/>
          <p:nvPr/>
        </p:nvSpPr>
        <p:spPr>
          <a:xfrm>
            <a:off x="1397022" y="1441207"/>
            <a:ext cx="3046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 IN plate. This is the </a:t>
            </a:r>
          </a:p>
          <a:p>
            <a:r>
              <a:rPr lang="en-US" dirty="0"/>
              <a:t>“view” of the particles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22A233-C84A-211C-3C61-89B58DD69B43}"/>
              </a:ext>
            </a:extLst>
          </p:cNvPr>
          <p:cNvCxnSpPr>
            <a:cxnSpLocks/>
          </p:cNvCxnSpPr>
          <p:nvPr/>
        </p:nvCxnSpPr>
        <p:spPr>
          <a:xfrm>
            <a:off x="4128939" y="1885361"/>
            <a:ext cx="2733774" cy="8201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60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92036862-969C-F7C1-1982-C4A8F57E3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099" y="0"/>
            <a:ext cx="564713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537409-7883-A13D-E953-ADEFEE32EA3C}"/>
              </a:ext>
            </a:extLst>
          </p:cNvPr>
          <p:cNvSpPr txBox="1"/>
          <p:nvPr/>
        </p:nvSpPr>
        <p:spPr>
          <a:xfrm>
            <a:off x="1406449" y="1507194"/>
            <a:ext cx="320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 in park position</a:t>
            </a:r>
          </a:p>
          <a:p>
            <a:r>
              <a:rPr lang="en-US" dirty="0"/>
              <a:t>(away from the beam line)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0F2F374-11D6-C582-B551-6744B00FE6FF}"/>
              </a:ext>
            </a:extLst>
          </p:cNvPr>
          <p:cNvCxnSpPr>
            <a:cxnSpLocks/>
          </p:cNvCxnSpPr>
          <p:nvPr/>
        </p:nvCxnSpPr>
        <p:spPr>
          <a:xfrm>
            <a:off x="4619134" y="1857081"/>
            <a:ext cx="2356701" cy="7070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A0E307-2D3E-7711-F362-20F11FCD6280}"/>
              </a:ext>
            </a:extLst>
          </p:cNvPr>
          <p:cNvSpPr txBox="1"/>
          <p:nvPr/>
        </p:nvSpPr>
        <p:spPr>
          <a:xfrm>
            <a:off x="1549423" y="3922027"/>
            <a:ext cx="3729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 line of flight for H-bar </a:t>
            </a:r>
          </a:p>
          <a:p>
            <a:r>
              <a:rPr lang="en-US" dirty="0"/>
              <a:t>Toward the </a:t>
            </a:r>
            <a:r>
              <a:rPr lang="en-US" dirty="0" err="1"/>
              <a:t>Moire</a:t>
            </a:r>
            <a:r>
              <a:rPr lang="en-US" dirty="0"/>
              <a:t> deflectometer !!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CC44DF-642B-F596-872E-9CBEAC720E7B}"/>
              </a:ext>
            </a:extLst>
          </p:cNvPr>
          <p:cNvCxnSpPr>
            <a:cxnSpLocks/>
          </p:cNvCxnSpPr>
          <p:nvPr/>
        </p:nvCxnSpPr>
        <p:spPr>
          <a:xfrm flipV="1">
            <a:off x="4270342" y="3393649"/>
            <a:ext cx="4025246" cy="10840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705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9D596CEB-0D1A-404F-B77A-0756684A5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850" y="0"/>
            <a:ext cx="51435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411F91-C974-A26D-84FB-9436F4748785}"/>
              </a:ext>
            </a:extLst>
          </p:cNvPr>
          <p:cNvSpPr txBox="1"/>
          <p:nvPr/>
        </p:nvSpPr>
        <p:spPr>
          <a:xfrm>
            <a:off x="621358" y="1996721"/>
            <a:ext cx="34722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obstruction what so ever:</a:t>
            </a:r>
          </a:p>
          <a:p>
            <a:r>
              <a:rPr lang="en-US" dirty="0"/>
              <a:t>Target, Grid and 1T MCP </a:t>
            </a:r>
          </a:p>
          <a:p>
            <a:r>
              <a:rPr lang="en-US" dirty="0"/>
              <a:t>Are out in park position.</a:t>
            </a:r>
          </a:p>
          <a:p>
            <a:endParaRPr lang="en-US" dirty="0"/>
          </a:p>
          <a:p>
            <a:r>
              <a:rPr lang="en-US" dirty="0"/>
              <a:t>“P-bars to </a:t>
            </a:r>
            <a:r>
              <a:rPr lang="en-US" dirty="0" err="1"/>
              <a:t>Moire</a:t>
            </a:r>
            <a:r>
              <a:rPr lang="en-US" dirty="0"/>
              <a:t>” – mode…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19E4319-7C1B-14EB-825F-B614897E1EC1}"/>
              </a:ext>
            </a:extLst>
          </p:cNvPr>
          <p:cNvCxnSpPr>
            <a:cxnSpLocks/>
          </p:cNvCxnSpPr>
          <p:nvPr/>
        </p:nvCxnSpPr>
        <p:spPr>
          <a:xfrm>
            <a:off x="3492297" y="2679117"/>
            <a:ext cx="4349376" cy="2580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781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circular object&#10;&#10;Description automatically generated">
            <a:extLst>
              <a:ext uri="{FF2B5EF4-FFF2-40B4-BE49-F238E27FC236}">
                <a16:creationId xmlns:a16="http://schemas.microsoft.com/office/drawing/2014/main" id="{C1581892-2D32-78C4-881D-AB734C2BC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320" y="0"/>
            <a:ext cx="51435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92A143-46FC-5B13-F8DF-B54063B973D0}"/>
              </a:ext>
            </a:extLst>
          </p:cNvPr>
          <p:cNvSpPr txBox="1"/>
          <p:nvPr/>
        </p:nvSpPr>
        <p:spPr>
          <a:xfrm>
            <a:off x="463768" y="781330"/>
            <a:ext cx="2760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Seen from the back of </a:t>
            </a:r>
          </a:p>
          <a:p>
            <a:r>
              <a:rPr lang="en-US" dirty="0"/>
              <a:t>the experiment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5CB2C-11D2-EC9B-AE2D-5C6876AABAE9}"/>
              </a:ext>
            </a:extLst>
          </p:cNvPr>
          <p:cNvSpPr txBox="1"/>
          <p:nvPr/>
        </p:nvSpPr>
        <p:spPr>
          <a:xfrm>
            <a:off x="2613081" y="3986444"/>
            <a:ext cx="134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 tube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ED9D05-B100-6EC8-6188-CA842A11E0F2}"/>
              </a:ext>
            </a:extLst>
          </p:cNvPr>
          <p:cNvCxnSpPr>
            <a:cxnSpLocks/>
          </p:cNvCxnSpPr>
          <p:nvPr/>
        </p:nvCxnSpPr>
        <p:spPr>
          <a:xfrm>
            <a:off x="3874417" y="4232635"/>
            <a:ext cx="2846894" cy="6127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ED5C8FE-1F64-AFB0-67BA-9B1FF8984983}"/>
              </a:ext>
            </a:extLst>
          </p:cNvPr>
          <p:cNvSpPr txBox="1"/>
          <p:nvPr/>
        </p:nvSpPr>
        <p:spPr>
          <a:xfrm>
            <a:off x="1858935" y="2374460"/>
            <a:ext cx="261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 in beam position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B05515-8879-4B4F-96F2-83A093938B7C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478563" y="2559126"/>
            <a:ext cx="2582113" cy="7308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41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DE6B89-9484-4E50-8387-C55E031D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178" y="1475399"/>
            <a:ext cx="6623040" cy="791861"/>
          </a:xfrm>
        </p:spPr>
        <p:txBody>
          <a:bodyPr rtlCol="0">
            <a:normAutofit fontScale="90000"/>
          </a:bodyPr>
          <a:lstStyle/>
          <a:p>
            <a:pPr rtl="0"/>
            <a:r>
              <a:rPr lang="en-GB"/>
              <a:t>Agenda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EB58E2-A9A0-481A-8B5B-381B836CE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179" y="2502047"/>
            <a:ext cx="6623039" cy="3030599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Design parameters</a:t>
            </a:r>
          </a:p>
          <a:p>
            <a:pPr rtl="0"/>
            <a:r>
              <a:rPr lang="en-GB" dirty="0"/>
              <a:t>3D drawings</a:t>
            </a:r>
          </a:p>
          <a:p>
            <a:pPr rtl="0"/>
            <a:r>
              <a:rPr lang="en-GB" dirty="0"/>
              <a:t>Implementation</a:t>
            </a:r>
          </a:p>
          <a:p>
            <a:pPr rtl="0"/>
            <a:r>
              <a:rPr lang="en-GB" dirty="0"/>
              <a:t>Tests</a:t>
            </a:r>
          </a:p>
        </p:txBody>
      </p:sp>
      <p:pic>
        <p:nvPicPr>
          <p:cNvPr id="29" name="Picture Placeholder 28" descr="Dashboard Digital Finance">
            <a:extLst>
              <a:ext uri="{FF2B5EF4-FFF2-40B4-BE49-F238E27FC236}">
                <a16:creationId xmlns:a16="http://schemas.microsoft.com/office/drawing/2014/main" id="{5924239E-C490-438F-B9C9-111D931D084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94348" y="1085431"/>
            <a:ext cx="3997652" cy="5037857"/>
          </a:xfr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50BB1C4-223C-42B9-AF6A-F40E305B1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7178" y="6309360"/>
            <a:ext cx="6623040" cy="457200"/>
          </a:xfrm>
        </p:spPr>
        <p:txBody>
          <a:bodyPr rtlCol="0"/>
          <a:lstStyle/>
          <a:p>
            <a:pPr rtl="0"/>
            <a:r>
              <a:rPr lang="en-GB"/>
              <a:t>1T MCP Status</a:t>
            </a:r>
            <a:endParaRPr lang="en-GB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9DE3C7A9-21F2-4569-A617-6303685E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79537" y="6309360"/>
            <a:ext cx="1885598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29B547D4-09F9-49AB-B5C7-2EDDB233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29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235702-D252-448C-B19A-B3316C4F8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5" y="180644"/>
            <a:ext cx="10900146" cy="935776"/>
          </a:xfrm>
        </p:spPr>
        <p:txBody>
          <a:bodyPr rtlCol="0">
            <a:noAutofit/>
          </a:bodyPr>
          <a:lstStyle/>
          <a:p>
            <a:pPr rtl="0"/>
            <a:r>
              <a:rPr lang="en-GB" dirty="0"/>
              <a:t>Design parameters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FE1B0-9E5F-4C60-B1BF-E3D551EDC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261" y="1600344"/>
            <a:ext cx="11210557" cy="3029446"/>
          </a:xfrm>
        </p:spPr>
        <p:txBody>
          <a:bodyPr rtlCol="0">
            <a:noAutofit/>
          </a:bodyPr>
          <a:lstStyle/>
          <a:p>
            <a:pPr rtl="0"/>
            <a:r>
              <a:rPr lang="en-GB" dirty="0"/>
              <a:t>The 1T MCP is one of the most important analysis devices in </a:t>
            </a:r>
            <a:r>
              <a:rPr lang="en-GB" dirty="0" err="1"/>
              <a:t>AEgIS</a:t>
            </a:r>
            <a:r>
              <a:rPr lang="en-GB" dirty="0"/>
              <a:t>. For plasma diagnostics, beam steering, timing, charge collection, etc…</a:t>
            </a:r>
          </a:p>
          <a:p>
            <a:pPr rtl="0"/>
            <a:r>
              <a:rPr lang="en-GB" dirty="0"/>
              <a:t>But sending H-bar to the </a:t>
            </a:r>
            <a:r>
              <a:rPr lang="en-GB" dirty="0" err="1"/>
              <a:t>Moire</a:t>
            </a:r>
            <a:r>
              <a:rPr lang="en-GB" dirty="0"/>
              <a:t> deflectometer is impossible, because the MCP is in the flight path</a:t>
            </a:r>
          </a:p>
          <a:p>
            <a:pPr rtl="0"/>
            <a:r>
              <a:rPr lang="en-GB" dirty="0"/>
              <a:t>Hence:</a:t>
            </a:r>
          </a:p>
          <a:p>
            <a:pPr lvl="1"/>
            <a:r>
              <a:rPr lang="en-GB" dirty="0"/>
              <a:t>	- for diagnostic, keep it on the beam line </a:t>
            </a:r>
          </a:p>
          <a:p>
            <a:pPr lvl="1"/>
            <a:r>
              <a:rPr lang="en-GB" dirty="0"/>
              <a:t>	- remove it from the beam line for H-bar/</a:t>
            </a:r>
            <a:r>
              <a:rPr lang="en-GB" dirty="0" err="1"/>
              <a:t>Moire</a:t>
            </a:r>
            <a:r>
              <a:rPr lang="en-GB" dirty="0"/>
              <a:t>  runs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Actuation with another </a:t>
            </a:r>
            <a:r>
              <a:rPr lang="en-GB" dirty="0" err="1"/>
              <a:t>cryo</a:t>
            </a:r>
            <a:r>
              <a:rPr lang="en-GB" dirty="0"/>
              <a:t> motor envisaged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Infrastructure as usual for MCPs:  heater, temperature sensor, LED for camera focus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BB4EE3B-13B9-414C-9B6C-C111B789E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423986" cy="457200"/>
          </a:xfrm>
        </p:spPr>
        <p:txBody>
          <a:bodyPr rtlCol="0"/>
          <a:lstStyle/>
          <a:p>
            <a:pPr rtl="0"/>
            <a:r>
              <a:rPr lang="en-GB"/>
              <a:t>1T MCP Status</a:t>
            </a:r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7C52191A-A01A-4BD8-A7AB-CB4BB654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3620" y="6309360"/>
            <a:ext cx="3411973" cy="457200"/>
          </a:xfrm>
        </p:spPr>
        <p:txBody>
          <a:bodyPr rtlCol="0"/>
          <a:lstStyle/>
          <a:p>
            <a:pPr rtl="0"/>
            <a:r>
              <a:rPr lang="en-US"/>
              <a:t>16/12/2024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533E7CD9-5271-46B0-BE9D-C03F6CFC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pPr rtl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97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D4793B-FB10-4130-6187-FCDEBAE78C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94" r="50797" b="12352"/>
          <a:stretch/>
        </p:blipFill>
        <p:spPr>
          <a:xfrm>
            <a:off x="0" y="1011169"/>
            <a:ext cx="11575701" cy="51576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F1F6D9-D123-9B3D-135A-E57E263A8682}"/>
              </a:ext>
            </a:extLst>
          </p:cNvPr>
          <p:cNvSpPr txBox="1"/>
          <p:nvPr/>
        </p:nvSpPr>
        <p:spPr>
          <a:xfrm>
            <a:off x="3487918" y="273377"/>
            <a:ext cx="4132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Cross section of </a:t>
            </a:r>
            <a:r>
              <a:rPr lang="en-US" sz="2800" dirty="0" err="1"/>
              <a:t>AEgIS</a:t>
            </a:r>
            <a:endParaRPr lang="en-GB" sz="2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814A30E-4A76-EDC5-029D-75663264910E}"/>
              </a:ext>
            </a:extLst>
          </p:cNvPr>
          <p:cNvCxnSpPr>
            <a:cxnSpLocks/>
          </p:cNvCxnSpPr>
          <p:nvPr/>
        </p:nvCxnSpPr>
        <p:spPr>
          <a:xfrm>
            <a:off x="1581082" y="7715250"/>
            <a:ext cx="0" cy="1214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A54B4C1-6822-22D5-426E-DC1C39B2402A}"/>
              </a:ext>
            </a:extLst>
          </p:cNvPr>
          <p:cNvGrpSpPr/>
          <p:nvPr/>
        </p:nvGrpSpPr>
        <p:grpSpPr>
          <a:xfrm>
            <a:off x="5494682" y="1136073"/>
            <a:ext cx="4745247" cy="3275671"/>
            <a:chOff x="5494682" y="1136073"/>
            <a:chExt cx="4745247" cy="327567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A495BF1-20FC-CEEB-DE2D-F02178BB0DE1}"/>
                </a:ext>
              </a:extLst>
            </p:cNvPr>
            <p:cNvCxnSpPr/>
            <p:nvPr/>
          </p:nvCxnSpPr>
          <p:spPr>
            <a:xfrm>
              <a:off x="5494682" y="3506771"/>
              <a:ext cx="0" cy="904973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29E7974-29C3-D6D5-92FA-CA2C28901D63}"/>
                </a:ext>
              </a:extLst>
            </p:cNvPr>
            <p:cNvSpPr/>
            <p:nvPr/>
          </p:nvSpPr>
          <p:spPr>
            <a:xfrm>
              <a:off x="5495636" y="3916218"/>
              <a:ext cx="1339273" cy="101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508DB2E-30D8-38CC-30B2-4938E040E77C}"/>
                </a:ext>
              </a:extLst>
            </p:cNvPr>
            <p:cNvCxnSpPr>
              <a:cxnSpLocks/>
            </p:cNvCxnSpPr>
            <p:nvPr/>
          </p:nvCxnSpPr>
          <p:spPr>
            <a:xfrm>
              <a:off x="6887372" y="3905250"/>
              <a:ext cx="0" cy="121444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463956-4A45-37C4-2B22-E3888B026414}"/>
                </a:ext>
              </a:extLst>
            </p:cNvPr>
            <p:cNvSpPr txBox="1"/>
            <p:nvPr/>
          </p:nvSpPr>
          <p:spPr>
            <a:xfrm>
              <a:off x="6788728" y="1136073"/>
              <a:ext cx="34512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Old 1T MCP</a:t>
              </a:r>
            </a:p>
            <a:p>
              <a:r>
                <a:rPr lang="en-US" dirty="0"/>
                <a:t>Supported by the 1T magnet</a:t>
              </a:r>
            </a:p>
            <a:p>
              <a:r>
                <a:rPr lang="en-US" dirty="0"/>
                <a:t>(&lt;Sep 2024)</a:t>
              </a:r>
              <a:endParaRPr lang="en-GB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F2461FE-5617-9139-FFBD-ADD0900ADB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1091" y="1985818"/>
              <a:ext cx="655782" cy="19119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308603-D4B6-6931-4668-165047B7B277}"/>
              </a:ext>
            </a:extLst>
          </p:cNvPr>
          <p:cNvGrpSpPr/>
          <p:nvPr/>
        </p:nvGrpSpPr>
        <p:grpSpPr>
          <a:xfrm>
            <a:off x="6220692" y="3895725"/>
            <a:ext cx="3047181" cy="2223060"/>
            <a:chOff x="6220692" y="3895725"/>
            <a:chExt cx="3047181" cy="222306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5641362-A956-C3B8-5627-2BFAC430BB66}"/>
                </a:ext>
              </a:extLst>
            </p:cNvPr>
            <p:cNvSpPr txBox="1"/>
            <p:nvPr/>
          </p:nvSpPr>
          <p:spPr>
            <a:xfrm>
              <a:off x="6220692" y="5195455"/>
              <a:ext cx="304718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New 1T MCP</a:t>
              </a:r>
            </a:p>
            <a:p>
              <a:r>
                <a:rPr lang="en-US" dirty="0"/>
                <a:t>Supported by the 1T trap</a:t>
              </a:r>
            </a:p>
            <a:p>
              <a:r>
                <a:rPr lang="en-US" dirty="0"/>
                <a:t>(&gt;Oct 2024)</a:t>
              </a:r>
              <a:endParaRPr lang="en-GB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F0925B0-D20D-95FF-91E6-5532428FF33F}"/>
                </a:ext>
              </a:extLst>
            </p:cNvPr>
            <p:cNvCxnSpPr>
              <a:cxnSpLocks/>
            </p:cNvCxnSpPr>
            <p:nvPr/>
          </p:nvCxnSpPr>
          <p:spPr>
            <a:xfrm>
              <a:off x="7113591" y="3895725"/>
              <a:ext cx="0" cy="121444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328409B-5258-4767-6797-675B9F0FB2D6}"/>
                </a:ext>
              </a:extLst>
            </p:cNvPr>
            <p:cNvCxnSpPr>
              <a:cxnSpLocks/>
            </p:cNvCxnSpPr>
            <p:nvPr/>
          </p:nvCxnSpPr>
          <p:spPr>
            <a:xfrm>
              <a:off x="7072313" y="4060031"/>
              <a:ext cx="216693" cy="0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12D464-3AE3-FEB5-965D-17890A2EBF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7127" y="4013704"/>
              <a:ext cx="413329" cy="11678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612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F9610805-F108-7D23-70FE-2D39DCE81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924" y="554275"/>
            <a:ext cx="7195984" cy="53969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974281-D87D-4046-30EB-851EC430CA64}"/>
              </a:ext>
            </a:extLst>
          </p:cNvPr>
          <p:cNvSpPr txBox="1"/>
          <p:nvPr/>
        </p:nvSpPr>
        <p:spPr>
          <a:xfrm>
            <a:off x="1310326" y="2196446"/>
            <a:ext cx="2379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1T Trap &lt;Sep 2024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FC2132-C602-7BA3-B435-6E162D476547}"/>
              </a:ext>
            </a:extLst>
          </p:cNvPr>
          <p:cNvSpPr txBox="1"/>
          <p:nvPr/>
        </p:nvSpPr>
        <p:spPr>
          <a:xfrm>
            <a:off x="991671" y="4306955"/>
            <a:ext cx="21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base plate 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47FF9AC-1686-80CC-79AB-4E2C0DD36824}"/>
              </a:ext>
            </a:extLst>
          </p:cNvPr>
          <p:cNvCxnSpPr/>
          <p:nvPr/>
        </p:nvCxnSpPr>
        <p:spPr>
          <a:xfrm>
            <a:off x="2983345" y="4581236"/>
            <a:ext cx="1708728" cy="738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94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machine&#10;&#10;Description automatically generated">
            <a:extLst>
              <a:ext uri="{FF2B5EF4-FFF2-40B4-BE49-F238E27FC236}">
                <a16:creationId xmlns:a16="http://schemas.microsoft.com/office/drawing/2014/main" id="{0FC7AFD1-3FA1-D25A-543F-54082BF7E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1" y="207721"/>
            <a:ext cx="9059539" cy="58015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171F7C-6042-CA17-350A-ADE2F82E49A3}"/>
              </a:ext>
            </a:extLst>
          </p:cNvPr>
          <p:cNvSpPr txBox="1"/>
          <p:nvPr/>
        </p:nvSpPr>
        <p:spPr>
          <a:xfrm>
            <a:off x="6346094" y="6239450"/>
            <a:ext cx="449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base plate for new MCP support </a:t>
            </a: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22A8AD1-4FE6-1985-B692-686E540CECC8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5335571" y="4967926"/>
            <a:ext cx="1010523" cy="14561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7337AA-51A4-9966-B192-16A7E7BD9632}"/>
              </a:ext>
            </a:extLst>
          </p:cNvPr>
          <p:cNvCxnSpPr/>
          <p:nvPr/>
        </p:nvCxnSpPr>
        <p:spPr>
          <a:xfrm>
            <a:off x="2073515" y="2828802"/>
            <a:ext cx="5957741" cy="0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56A5F08-1506-D699-4203-1EA536F3303B}"/>
              </a:ext>
            </a:extLst>
          </p:cNvPr>
          <p:cNvSpPr txBox="1"/>
          <p:nvPr/>
        </p:nvSpPr>
        <p:spPr>
          <a:xfrm>
            <a:off x="9351197" y="595128"/>
            <a:ext cx="449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Distance MCP-IN to </a:t>
            </a:r>
          </a:p>
          <a:p>
            <a:r>
              <a:rPr lang="en-US" dirty="0"/>
              <a:t>Target surface:</a:t>
            </a:r>
          </a:p>
          <a:p>
            <a:r>
              <a:rPr lang="en-US" dirty="0"/>
              <a:t>160mm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16341B-B6C5-8179-6154-BF10AB13547A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665509" y="1056793"/>
            <a:ext cx="3685688" cy="17146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403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machine with a metal part&#10;&#10;Description automatically generated with medium confidence">
            <a:extLst>
              <a:ext uri="{FF2B5EF4-FFF2-40B4-BE49-F238E27FC236}">
                <a16:creationId xmlns:a16="http://schemas.microsoft.com/office/drawing/2014/main" id="{C0FF3022-012A-B092-F1DA-D491E203CC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972" t="14708" r="12440" b="24398"/>
          <a:stretch/>
        </p:blipFill>
        <p:spPr>
          <a:xfrm>
            <a:off x="5505252" y="160255"/>
            <a:ext cx="6363094" cy="4176076"/>
          </a:xfrm>
          <a:prstGeom prst="rect">
            <a:avLst/>
          </a:prstGeom>
        </p:spPr>
      </p:pic>
      <p:pic>
        <p:nvPicPr>
          <p:cNvPr id="7" name="Picture 6" descr="A drawing of a machine&#10;&#10;Description automatically generated">
            <a:extLst>
              <a:ext uri="{FF2B5EF4-FFF2-40B4-BE49-F238E27FC236}">
                <a16:creationId xmlns:a16="http://schemas.microsoft.com/office/drawing/2014/main" id="{8807CC11-34B2-329E-3C74-F405AA2CA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81" y="2097226"/>
            <a:ext cx="5781016" cy="44211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48EA19-312B-9F9A-C1DD-55479CFB168C}"/>
              </a:ext>
            </a:extLst>
          </p:cNvPr>
          <p:cNvSpPr txBox="1"/>
          <p:nvPr/>
        </p:nvSpPr>
        <p:spPr>
          <a:xfrm>
            <a:off x="7467884" y="6230023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base plate 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DB810B-D8A8-66C3-A671-3B94A32CE602}"/>
              </a:ext>
            </a:extLst>
          </p:cNvPr>
          <p:cNvCxnSpPr>
            <a:cxnSpLocks/>
          </p:cNvCxnSpPr>
          <p:nvPr/>
        </p:nvCxnSpPr>
        <p:spPr>
          <a:xfrm flipH="1" flipV="1">
            <a:off x="4506012" y="5674936"/>
            <a:ext cx="2931736" cy="7447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E9EF15-B261-BC92-95E5-19F2F44FD4FA}"/>
              </a:ext>
            </a:extLst>
          </p:cNvPr>
          <p:cNvSpPr txBox="1"/>
          <p:nvPr/>
        </p:nvSpPr>
        <p:spPr>
          <a:xfrm>
            <a:off x="1604413" y="272284"/>
            <a:ext cx="3599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 base with large gear</a:t>
            </a:r>
          </a:p>
          <a:p>
            <a:r>
              <a:rPr lang="en-US" dirty="0"/>
              <a:t>For moving it out of beam line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A265D3-5523-5C88-CEC1-17B92C3C2F7C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3026004" y="918615"/>
            <a:ext cx="378133" cy="37193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C5EBA8D-C41B-E45D-44ED-0CC0D89E58F2}"/>
              </a:ext>
            </a:extLst>
          </p:cNvPr>
          <p:cNvSpPr txBox="1"/>
          <p:nvPr/>
        </p:nvSpPr>
        <p:spPr>
          <a:xfrm>
            <a:off x="595746" y="1139548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1T MCP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4C9764-EC1A-7CDC-AC98-FD50D3F77265}"/>
              </a:ext>
            </a:extLst>
          </p:cNvPr>
          <p:cNvCxnSpPr>
            <a:cxnSpLocks/>
          </p:cNvCxnSpPr>
          <p:nvPr/>
        </p:nvCxnSpPr>
        <p:spPr>
          <a:xfrm flipH="1">
            <a:off x="1432874" y="1394976"/>
            <a:ext cx="79890" cy="27622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BC54233-E686-CC1D-E652-EF1E0B6FFF63}"/>
              </a:ext>
            </a:extLst>
          </p:cNvPr>
          <p:cNvSpPr txBox="1"/>
          <p:nvPr/>
        </p:nvSpPr>
        <p:spPr>
          <a:xfrm>
            <a:off x="0" y="1610889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Lense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183EFCB-9A7D-4AF1-B815-5489CF842FF5}"/>
              </a:ext>
            </a:extLst>
          </p:cNvPr>
          <p:cNvCxnSpPr>
            <a:cxnSpLocks/>
          </p:cNvCxnSpPr>
          <p:nvPr/>
        </p:nvCxnSpPr>
        <p:spPr>
          <a:xfrm>
            <a:off x="803897" y="1866316"/>
            <a:ext cx="0" cy="22531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072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rawing of a machine&#10;&#10;Description automatically generated">
            <a:extLst>
              <a:ext uri="{FF2B5EF4-FFF2-40B4-BE49-F238E27FC236}">
                <a16:creationId xmlns:a16="http://schemas.microsoft.com/office/drawing/2014/main" id="{8689E982-B008-DE2F-2B98-963265E66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6" y="641023"/>
            <a:ext cx="4785013" cy="4341043"/>
          </a:xfrm>
          <a:prstGeom prst="rect">
            <a:avLst/>
          </a:prstGeom>
        </p:spPr>
      </p:pic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1ECACCBC-442B-B11B-14FE-47379D9312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38" t="13404" r="8141" b="15543"/>
          <a:stretch/>
        </p:blipFill>
        <p:spPr>
          <a:xfrm>
            <a:off x="4308050" y="1621411"/>
            <a:ext cx="7729980" cy="509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72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chine with gears and wires&#10;&#10;Description automatically generated">
            <a:extLst>
              <a:ext uri="{FF2B5EF4-FFF2-40B4-BE49-F238E27FC236}">
                <a16:creationId xmlns:a16="http://schemas.microsoft.com/office/drawing/2014/main" id="{E11FDE26-0A3D-2E73-8C96-57C1DDE8C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571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7F296E-2F1F-3F02-7851-9815FC35F9E8}"/>
              </a:ext>
            </a:extLst>
          </p:cNvPr>
          <p:cNvSpPr txBox="1"/>
          <p:nvPr/>
        </p:nvSpPr>
        <p:spPr>
          <a:xfrm>
            <a:off x="0" y="319417"/>
            <a:ext cx="2319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10kV cables</a:t>
            </a:r>
          </a:p>
          <a:p>
            <a:r>
              <a:rPr lang="en-US" dirty="0"/>
              <a:t>Come through the </a:t>
            </a:r>
          </a:p>
          <a:p>
            <a:r>
              <a:rPr lang="en-US" dirty="0"/>
              <a:t>Pivot axis!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D53E1F1-C1EB-87D0-D1D9-8838FB18FB0E}"/>
              </a:ext>
            </a:extLst>
          </p:cNvPr>
          <p:cNvCxnSpPr>
            <a:cxnSpLocks/>
          </p:cNvCxnSpPr>
          <p:nvPr/>
        </p:nvCxnSpPr>
        <p:spPr>
          <a:xfrm>
            <a:off x="1272619" y="1093509"/>
            <a:ext cx="4025245" cy="8389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032086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236.tgt.Office_50301644_TF56000440_Win32_OJ112196103" id="{580BD9EC-6C19-4542-8B14-DA369C5CDA21}" vid="{FD53FB74-34FC-41BD-841A-01F3915863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9F8CEDD-DC61-403E-AD0F-EF7523F627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0F1594-3EA9-4B35-B72A-00D8B89F01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F9B764-6365-43A2-B92A-B9C4DD6E9B2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{8F8014F6-B3A0-4978-94F6-C11CCEB77C04}tf56000440_win32</Template>
  <TotalTime>6990</TotalTime>
  <Words>310</Words>
  <Application>Microsoft Office PowerPoint</Application>
  <PresentationFormat>Widescreen</PresentationFormat>
  <Paragraphs>69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Meiryo</vt:lpstr>
      <vt:lpstr>Arial</vt:lpstr>
      <vt:lpstr>Calibri</vt:lpstr>
      <vt:lpstr>Corbel</vt:lpstr>
      <vt:lpstr>ShojiVTI</vt:lpstr>
      <vt:lpstr>1T MCP status</vt:lpstr>
      <vt:lpstr>Agenda</vt:lpstr>
      <vt:lpstr>Design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 Haider</dc:creator>
  <cp:lastModifiedBy>Stefan Haider</cp:lastModifiedBy>
  <cp:revision>4</cp:revision>
  <dcterms:created xsi:type="dcterms:W3CDTF">2024-12-11T13:25:29Z</dcterms:created>
  <dcterms:modified xsi:type="dcterms:W3CDTF">2024-12-16T09:55:53Z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