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62" r:id="rId3"/>
    <p:sldId id="360" r:id="rId4"/>
    <p:sldId id="328" r:id="rId5"/>
    <p:sldId id="297" r:id="rId6"/>
    <p:sldId id="298" r:id="rId7"/>
    <p:sldId id="299" r:id="rId8"/>
    <p:sldId id="280" r:id="rId9"/>
    <p:sldId id="313" r:id="rId10"/>
    <p:sldId id="282" r:id="rId11"/>
    <p:sldId id="273" r:id="rId12"/>
    <p:sldId id="284" r:id="rId13"/>
    <p:sldId id="318" r:id="rId14"/>
    <p:sldId id="363" r:id="rId15"/>
    <p:sldId id="288" r:id="rId16"/>
    <p:sldId id="277" r:id="rId17"/>
    <p:sldId id="285" r:id="rId18"/>
    <p:sldId id="278" r:id="rId19"/>
    <p:sldId id="279" r:id="rId20"/>
    <p:sldId id="286" r:id="rId21"/>
    <p:sldId id="295" r:id="rId22"/>
    <p:sldId id="287" r:id="rId23"/>
    <p:sldId id="364" r:id="rId24"/>
    <p:sldId id="365" r:id="rId25"/>
    <p:sldId id="258" r:id="rId26"/>
    <p:sldId id="259" r:id="rId27"/>
    <p:sldId id="260" r:id="rId28"/>
    <p:sldId id="261" r:id="rId29"/>
    <p:sldId id="263" r:id="rId30"/>
    <p:sldId id="264" r:id="rId31"/>
    <p:sldId id="265" r:id="rId32"/>
    <p:sldId id="266" r:id="rId33"/>
    <p:sldId id="267" r:id="rId34"/>
    <p:sldId id="361" r:id="rId35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55" autoAdjust="0"/>
  </p:normalViewPr>
  <p:slideViewPr>
    <p:cSldViewPr snapToGrid="0">
      <p:cViewPr varScale="1">
        <p:scale>
          <a:sx n="64" d="100"/>
          <a:sy n="6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DECDB-63B5-4877-9906-4979582489AF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EE8E1-4212-435E-B375-5FE76E8F5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57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EE8E1-4212-435E-B375-5FE76E8F512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7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0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77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6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2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4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6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5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1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80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8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4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0636F-3832-4AEA-AAE2-1B370325234B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69F66-9310-449C-AB31-4C1DA0B98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7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3.jpe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jpeg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jpeg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7" Type="http://schemas.openxmlformats.org/officeDocument/2006/relationships/image" Target="../media/image56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8.wmf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9.emf"/><Relationship Id="rId4" Type="http://schemas.openxmlformats.org/officeDocument/2006/relationships/oleObject" Target="../embeddings/oleObject1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0.emf"/><Relationship Id="rId4" Type="http://schemas.openxmlformats.org/officeDocument/2006/relationships/oleObject" Target="../embeddings/oleObject15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3.png"/><Relationship Id="rId5" Type="http://schemas.openxmlformats.org/officeDocument/2006/relationships/image" Target="../media/image62.emf"/><Relationship Id="rId4" Type="http://schemas.openxmlformats.org/officeDocument/2006/relationships/image" Target="../media/image1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3.png"/><Relationship Id="rId5" Type="http://schemas.openxmlformats.org/officeDocument/2006/relationships/image" Target="../media/image62.emf"/><Relationship Id="rId4" Type="http://schemas.openxmlformats.org/officeDocument/2006/relationships/image" Target="../media/image6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6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6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70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Status of the anion source </a:t>
            </a:r>
            <a:br>
              <a:rPr lang="pl-PL" dirty="0" smtClean="0"/>
            </a:br>
            <a:r>
              <a:rPr lang="pl-PL" dirty="0" smtClean="0"/>
              <a:t>CERN, 17 Dec 2024</a:t>
            </a:r>
            <a:endParaRPr lang="en-US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pl-PL" dirty="0" smtClean="0"/>
              <a:t>Łukasz Kłosowski</a:t>
            </a:r>
          </a:p>
          <a:p>
            <a:pPr algn="r"/>
            <a:r>
              <a:rPr lang="pl-PL" dirty="0" smtClean="0"/>
              <a:t>Nicolaus Copernicus University in Toruń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9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2065" y="0"/>
            <a:ext cx="5059045" cy="899160"/>
          </a:xfrm>
        </p:spPr>
        <p:txBody>
          <a:bodyPr/>
          <a:lstStyle/>
          <a:p>
            <a:r>
              <a:rPr lang="pl-PL" dirty="0" smtClean="0"/>
              <a:t>The </a:t>
            </a:r>
            <a:r>
              <a:rPr lang="pl-PL" dirty="0" err="1" smtClean="0"/>
              <a:t>linear</a:t>
            </a:r>
            <a:r>
              <a:rPr lang="pl-PL" dirty="0" smtClean="0"/>
              <a:t> Paul trap</a:t>
            </a:r>
            <a:endParaRPr lang="en-US" dirty="0"/>
          </a:p>
        </p:txBody>
      </p:sp>
      <p:pic>
        <p:nvPicPr>
          <p:cNvPr id="4098" name="Picture 2" descr="https://lh3.googleusercontent.com/pw/ADCreHfj_LBKUzKtSmjfem904ynVsAJVkBvDuJC-Zr7dbliABQFJS-S_kENT1TZYQa0tbTxcX5jSp-uWkxoN-gyIEiFiufzqRe3XCcfDM3iJiF8ZdWkvKrzT7xcOm7Y9asBWAj1kbeXbwNBCb3IwTWpGsTmyQELrBA-k5y0iOjz2FJVPc-ZK4RviPgw1Hjz31BFdtgeE8Y6jw2GVVI0ut1qzqx33_9ow3uD91Q2mNb3oiJO661JJPxTsab_HfKInHDjQQfMa_2oYSlgd4wmjhYRJ1GbfGkjyen8ZMuJtaX-fL3NJfut1MoC5Wyuy10B5FswvwdC5vN5ZI-4B4NjzHWJ51iPbleLq53vqBQpaUIlf_kmzFc6tN7SsvTcjJHQNtODqpu1VFxczkG12dxKvAHjUHrdwi2r73-qieEbVTLZ745JxNAd2DnIyEJv6qpAE9EMpOjHOVwadmyN8DYYfT8MrsxgckTJOyCOAw2IjYM8C40LyQGX2q_QxSDlM0tZWqHK2ND6okHK0iCr59dg7Lk-2TnvR6_EkmeNmZQbAw_EpIECSYW43kv6yznu8bp7bDFnh5gz27QJnnIOhfEGgT76Gl93gG39-QXcIkFBMtpPD_SQPjfOz3gBulw8qD2mr7PYfreoTks0AB4YDZTom8Cv3cb4tGPxdNA2g1cXt1YpBcfaojy11C8Zq8gjeNxfuIBi7LRFziFXr7EZsiBCg5BWQ7iS6_2kqZH7dTCggaA5aw9LeNnAyllfCgsSuGXcepJIOLjfz8R7e_t1Ejwia8C3UitPzgILttvfi20TkaNH4t9Ce63-g-EvDEzaqf1VIc204ZQyQ_C2DQahee4Z_62GTz4C6z2Z3Ho5j86Jrf4CNWeco3tU5QzPL5dH5FI3LphkEBA=w1044-h783-s-no-gm?authuser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5328"/>
            <a:ext cx="3916680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3.googleusercontent.com/pw/ADCreHdlDGQpBy9jd3vP_DCGCPi9NxzWnSkIrV2HgFe50AXa56S1PtRP0rHvJ09YBLitZQdthufQp_c62mEviWYqzcPUhc_9ztNLCB4CcmuT5mMVm8AlfoQQ_UYrRg9quEhkgPRrLvnx0WoCKh_Ib6iasPWMf9dADaI2BIKLPfiiiFSIaQWxqQwNdHe4RxPysVxtIqJoX05FGZ7MZsv9UApj9JcqeWRpxcN1bep1EFgquLdmxNJS0_3yWH1N-J9RZfxT7hhPJjQEjZaqHYWsFCG3CShLQsORQ4GrBTZaWEQgGeWEWgxHc2DswLxzdE5JqlqIa-ImwaztoeUnrqWGjz95DvGO52Pet93U6xjQJthbJReSQj6QdSj_t7y7zGeLWRcH-U0W1tqgNc1sBcv7vy9X-mMoQ9KousjZko-9zuWhZwZyQuamGoTyxKKvLjy6aCKWRQedR1A2Ijf7N4y_I5Q9IQip24V3rNAb--FrFSkPVnft5BOSonYjrmlnt7SuLwCbsrw7vdV-0HILHVlYMX6dIgW7RQKs_MzYOTNy0Vu6F7eta0zS-pzfENKtb1sTBM28lSJSnvEwUfAjXZTBx3vqCGCyIQXocMfTqyZmAYqpdhH9oRoaPCN2V01HFniXGTA6mP5VbrixivLGHzxr9ud8FvySgiZhSQTNVKj4y-FAlMf59YfARwsjJPUh_V0lOzfqXdkykZStWG6sqcdTDVkZ2bJGAYAVFNbxIi01Gh-YEYnLIauQVvXy3XJRny4Zs7R5L6RsWJnSJJpN8t1RR0KokP6_ctSsXDIrlRANNSnzRHVxCJcYz4dAjTKBrHxAEo_dvyo2o91M1mWVQqxBKLYdVdc1in9xNuKt5oo--nqkBtjK01QOeRCoYDAT9I-7kuEkSg=w1044-h783-s-no-gm?authuser=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1920"/>
            <a:ext cx="3901439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lh3.googleusercontent.com/pw/ADCreHcVitnFelMtJ1_NMSQctCx-vP2ev3szd5ycVbvjLb8Lj_H4oBbpA6kBLypaBe49fRo69-IInvnQA4-K2OGuRia-5KmAld69Rd6QJDm1W1W_ma8D5hkL2Elyo7OpAujppGZy_zRX-TTRCXb2e1Ve1ySyXCAeXPWTmsN98mawfsAZZpPIl3Cc9DIa1imouGMB2eu_K1QLrpTFsx0MDkETGPK5_cdbftTsMyoo9Szi5oS9BPtPOfJHb-Vcyjubk5-ngVwUfPt44IZ7W3-1N-ecbYvBVKfWR7BppfYKhqkH8A1FTwkxDilB1aicHAEe2z88zSvZIyaevgvM_PC28mtmE1--l3skH1uY_Rslmb-FA7OOmQSqIRq1eH_qd4Bu6aqZR5_WV18uZjBScE5Iis0OYv5d_kMl8p8aBxPbtmnTRqTgOzecjWSPIe0HjQj7FcmWoC2NAPTVqy3gO3OgN85uoxceLOPr1X_hSeJfh5r6jciug5ZoCQxbjb9pEUWIURQIo9kxihVbih5bwTSbRTH3iue5s-2TbjNM7cDkYa397GZZGuEVGicu4--hj63XJCYH0X0Q_9rD_9zvdKhkRs4dpE-r17sK-7ojwyS0L6YXG34VdHw9t_54GOG018K5OKVUzzsXl1t4hZk475CplUUENL-IBKW4H10ZxOOOK94PjYgf3eNgoL3dmsUfEno369Np2ZUbK0rS0-AECDLlAMwsoTwMchOyNWf1EAGnDhhg3M_oYUyymmbSEfU81vDgFSuv7vEFt0SXstD5R-br37pmKxm2yEI9g2yKRyTR5ed8TOMhw2WGoRJLmRuAHc5ySGWvod9YQPAUqbrxgcUoyCt7GuMsTY2-Ebw1-mOjGIw12bvH0-GerBjpnlLjK2xkjeS8Ow=w1044-h783-s-no-gm?authuser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00" y="715328"/>
            <a:ext cx="3916679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lh3.googleusercontent.com/pw/ADCreHfaArg1eiG-r5yCd0bH4UjrUg9U_830kflUTlPnWNVlaGotp9OSjCcEGi1QipICKof2NlK3RC1fcwKRiZ04g9y5e-RxrSTLIPGpjdAlEP7zeS-SqSpSwWeyLnN5514Oq_zRpFZWzAP5XfaGRGUrTw3egA5JwoMi7JHxxyD6kV3r3wYiMf5EWAZXrVsMstDaXD-BQLB4987iI6eM7gZbob8KYriZvBnbDoRtZ2xYsNiv8KHgjQJ3USblHZeStT6hEeIQBIXFQ9P7Inmr6UBJ50D2kKk14Q_ojpKxWuAIBrnmRSs7ve_BsKS9XdR-XG--tEi4IiukQXOHKxCbsy-5APVWuWRzZayYcPbxIAO9JTCTIe7Wf6yFWcgkTo1FDA3mDi2ykhJiKGuF7gxL2Sfgi-FMCp5vnNztWlzt_q_K2Kg2KglS5BKY1UaPE4YZzHoCAotbiqd6XIGIHKlbRNJMzWbEHmhYs23bUqH7-QlCXKOdoMPZ-wwn1HMLCh5G5HR2YD5tvKWQqvYzKif2nuIWiwa7ZLmcmvnqXp27q8AbSGVeSLZnb6aquxv2I6EbgSaNuiIraFCB64sLO6gvdEpfxRCTel-M_264TMgmBtld5dUrasIMqIygbldAH_pyMJy2oJZaz-TTyHpBCR9u-d6b2KaLupfU6nefoI2T2cSwaRmHMJtBEOWqcSp4fRkJpx7DXpolN1E0pbuBGZWLLeY547KKqvMYy4JWmKgneRYdhvFvbXZUJcfNE_I7IPsPdp9lS6zV9Wql3Le-uTXGM7OhtbvdMm7Vlxmy0VWVDtD0bAc6eVA_tisuTB3wm4SZwBwJ2FzOW1WqbkTYxZcynUgap1hBDDOM3-1g8hOjhE74UB5NhhMY4M7uhw1BdN-J2c0O_w=w587-h783-s-no-gm?authuser=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0" t="22264" b="35472"/>
          <a:stretch/>
        </p:blipFill>
        <p:spPr bwMode="auto">
          <a:xfrm>
            <a:off x="8126696" y="715328"/>
            <a:ext cx="4065304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lh3.googleusercontent.com/pw/ADCreHeiZRVBvm0StzJp_Kaz4R4xoZS2APDwhmXfv1w1K1O750mOM6euqjgl9iKSYAj9yUKRwBoOFsvveHMlvL6YoemUNWzQM7CDCGP4p-5hvPiR5tlVYgVPqHImIIkEgnphRLqYzhrVDJap0OMhjr3USNfpMKXD8nTEHmdOKdyO9VRoOLZfj2tajouBxYrXNJ35d1JCykgtwWazetE2Mrrg3kTfOluIlcs_7CnJIMXF0Q4eGyh8kX2Zao74do0XfR0zbLDhHCuu09DR7-_hD0_TuSsK4cosDhrZFdQEFXHyzM7kwnwyibY4l7MwI6sMdU4BruowsQwzFxYSTXcGQyct4TvrMzWuJaQipIGpcr1u46_cW5PKFvyKh5NFuqydqRR2aB3--uKhnOrtTVPTXoy4qQKywXJvk2eIwNRAmgVOz-jh0ELIjh1rW51sLnnzoBYs3F_R9JQuok41zY_vSMtcyEf-eeZluQr-3VHTbYMoTNM8HPtiB8kyVeitV6GR3nhAksx4cfUUWofCRJmC_xv3KpqkNt5e-jqVRpqf-z2aKk3CUKBW9tv-9hwp7pxRsSUfH1Wv7vyRBRj7gkFI-Tnlz3tQi2vzxuygH9mOMXP7r6RtPhA7rD6gcQxUTU4HJcW22Tj4p-whn0bLwqXH9RrOzJXOB49qG-3b_5qUd3kF8PYQVarsS5dJkmXsCy6xksdAtKNK0FwmGKlaH21a-DrztNKS6j7qS4ps8BbgCpKCFk3l6IQdXMqQbxyDQWXQNi-YlKyDR_dPqPmU0FvVBX_tvTA4wYeum7COP13Ujp0s2kJ4248PHhEJHiokZ60D6ENfq_5SLAibqBnxqiJ-oDvxjK8F41vYwH2NIXbqyKiZ5AbdMnCKKRLPDGBT5vn9y90uew=w1044-h783-s-no-gm?authuser=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00" y="3931920"/>
            <a:ext cx="390144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lh3.googleusercontent.com/pw/ADCreHfsPDchv3g45pKlRRLM1MSRUOd4l6rZ1ygjmnE9g0TZs7-UqzL3u46HkXOmkHpyKkOZT358trRIS3YJ4t6yVUEN50Lvg9ZHEphw-MFAaMkDXNld54B9vNNcqrGq2iMLFqvJIr685OzEQHrxT3K-de16E0aBgVivfnOC_RnBuZTg4hEURvXb6C7TufTEkB9VVwb2IvsgqT3MhheoKHtTBvffVxeCZ9eKmhEUvlftIJMEX6Jq-BumEKkYICNRNqRnysJ77tOVLVvt5QzeKqJejnqOOHq4ezy4CG0F_5IHlC2Jss2r2ruUabFoQMqW_Hbe8xuKrfnXMt864qgsvujIYu3V69jyUbO1woCxlfCBQinJPtkSWtQfGbqmN6NVezZr0-R1u-0XolyUxwT2H-yrRI6N_IUTqmb1xC0OLNVYZ2RKA9A_kKGNPot2CKQtgjyLJHoZ7Xb74SSxxgUuHyd5UW5NhxeV2E9gRhUuIvGw31avP5aWd1jGDgUuLChwpWynHoSdlFULUs8yGhIEoceNzGzd-hZJqDJvv_PYH1A4xS570d5Nlepea2Fm_rRTsC5LQhFoJW04LaKyEbBnyBoH_gujjhIT-L7SNEykzDqCilSImdsjlBQ8aSreNHouNcoPlPhzYnc2-w8eEJbDlhlgzTqrqcve4eH9dKXiMvw0JEMKzqeALxQLgSSJMgVua4wDtb6KLAuyFvK24AhHPqgWGg32z1jx_cBgpO4bbqjvEKigzU96p5FX317hyT3kXEWVO4x6jxzTTNJZG3aJdt6MBL0mEh4-tzCRdJ_SgfTfgfunr_dZhV1RojRd3H4BV9m6bU7qDGb8q6pMbHIa_buBaXIqNYBTgf7Lql5aWM_sCG-Ua6rY_Dafl-OWK1CnbcpNoQ=w1044-h783-s-no-gm?authuser=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560" y="3931920"/>
            <a:ext cx="390144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160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3797449" cy="1325563"/>
          </a:xfrm>
        </p:spPr>
        <p:txBody>
          <a:bodyPr/>
          <a:lstStyle/>
          <a:p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gun</a:t>
            </a:r>
            <a:endParaRPr lang="en-US" dirty="0"/>
          </a:p>
        </p:txBody>
      </p:sp>
      <p:pic>
        <p:nvPicPr>
          <p:cNvPr id="5122" name="Picture 2" descr="https://lh3.googleusercontent.com/pw/ADCreHcmn6YICtyCqe2hcAPfp9PRPbPbZpMsFGHW37_SOosxnA8WGGVhxBH6TXmm036R-jxAPTqXBxWEyCxhICvcrq8aJ-yAFgH9V3RIPbJuUIjBzKkq2krZFcZxJV-CbrP58PqkZGPGcyj0zZJyVmhG6KpGNIw5mu0M11FGeG-9sGa0FD0i2TksLmCH8hUJBXxH8j7HT6_nFrnDBgCXNYr93fEAafqNQelJ8KCJIrIKe7Vbm9KWbtmQd5-vVKbQDbVY6YPRLxZbb0-yleV3T-TCFkuCZkcvKZ5GBpHwjqlaqV0jWdPeUz8jumxfGP8sA18M0fTWk6c9lqN-ypxWJxs5DbrOHxSg5g0DZZwE2dZpq3uw7PxZgZ91s2Qb7aQ1aKQRvA8Eh_HgdfJprzrMdqGEBGryE1bR-GaSqjmQoxHNCLp32xcXqRGpqdqLRgQxZDomle98MURiW1o1XVxMPm_FA499liQqEHDJ71GzDiuOutgw95FscYDx2JwEqNpoSwGIG6_dxUkjPOc9XTybR2cM_VWUBI_pLVsHIA9U3ORFE_pWt1rfBDTH_Ub4N4ob332_WG9fbhJGE8bjv3-A9V8nGR3CcpMd6b2hpWt71WmqUvVUgI9qBgaQc5jqZpbwjbXNB_uOkKZXhwHMZpJTzuo2UyVetx07OjHRcyvHoZ84RTeVyyZjfk2mGkuW4jAvr4GzE5zhxX1JuV76RXB1gA8eOZu88ZbA3mHOszJdCIvKIkmyBAujnshToaWZyNVSRzMnwtrvHswwkN2-BKsqaPFr7YYJrLdHMDK2mB_2AgZuGbq6vd7c4oEpLcwW3YNtrD_lMy6pI1R5V95dc6JpEQDxZuK_hzJbMRavMrp9pAME_hDDP_hmlYm3H9uNsY3ePJFR5w=w587-h783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609" y="2745663"/>
            <a:ext cx="3064625" cy="408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74419"/>
            <a:ext cx="3637279" cy="272796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6998"/>
            <a:ext cx="5092609" cy="2641002"/>
          </a:xfrm>
          <a:prstGeom prst="rect">
            <a:avLst/>
          </a:prstGeom>
        </p:spPr>
      </p:pic>
      <p:pic>
        <p:nvPicPr>
          <p:cNvPr id="5128" name="Picture 8" descr="https://lh3.googleusercontent.com/pw/ADCreHcz9uTq6AGGc8l0RrNh7vxy6smPo-ilIT8-Wh1rmHlfdFkg3VfFwb7nvW-OIQxw6p_ccStr-sg2IonOIv7tn0zuH92qD8S44tAApt5TK1XQXi4YrGE6VBFAiS6tBzLuTul-lPahtaxg71pCmvCPC4JPVqiR5HnZrLR-W-Og4ydxuw7RCzAvSkqPtiXl02cj3DVUZMH2BSd7g47qidusKSFiQJrXoHfmwcoCHfiaeVK7Uuew7f_OON51oofhZ-mmB1mKc0a_yBTbn-F_AJBJyWfE_SQ0jI9K5IU2oSQgH9jJ8Eji9qryoUlmy__Iua0x5GB0-esHdZRQeGKj9KJqMmp4cvVb4gg3TWgx24gSIj_udve1YF4i2xhrKkBzdmMhyIaH7LDa6Td4vF8PwSxQQPqiOdYnx36ADVszhvmVr1ZQmHp5rvIm4gYFL9j65rE3GhLC3ihhmEdbom5M0dhbwDLxbWyBOcG5oR7ZUhpUoA-lg6i2E-C8FQXfHq38JxVnm7boGXKqTn1PZlWl9XDdBJKe1wIZH4v5tviDRc3PhE7dYCZtO1JttdI9kVilEBYVLzIDXF2s6IryojDkdwiS0tenmoUgg4QTimvb9ltaZnwc7Bq4-pGAUsu-Wwe2qUE2xYFybRW9SXPsJgMuyrkXaWpJmXMB_0suD0YR1akP8CM-qp8YnFlDg4hf4Mc3poLQPaM8kef6zEu8kiUAdtu8IGPg073rVdVkpIKVIv0JW7iU8GokWte4gakwMCD3gyXUBBmOMR8ZuSfFbddoBijgbUnhrF0m6kfuT6syhMs1izhfvv6b2HQuqJZGjz4BVYpvlaXdm8LVN9UqXA-m5hIQEp-e4vgxZkrEwNE4iSflPKwTnBF1_vXu2vZOiPfO62dOQA=w587-h783-s-no-gm?authuser=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71" r="29092" b="69251"/>
          <a:stretch/>
        </p:blipFill>
        <p:spPr bwMode="auto">
          <a:xfrm>
            <a:off x="7730120" y="39445"/>
            <a:ext cx="4461880" cy="679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048103"/>
              </p:ext>
            </p:extLst>
          </p:nvPr>
        </p:nvGraphicFramePr>
        <p:xfrm>
          <a:off x="3729495" y="-337593"/>
          <a:ext cx="3908408" cy="3201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" name="Graph" r:id="rId7" imgW="3817440" imgH="3127680" progId="Origin50.Graph">
                  <p:embed/>
                </p:oleObj>
              </mc:Choice>
              <mc:Fallback>
                <p:oleObj name="Graph" r:id="rId7" imgW="3817440" imgH="3127680" progId="Origin50.Graph">
                  <p:embed/>
                  <p:pic>
                    <p:nvPicPr>
                      <p:cNvPr id="2" name="Obiek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29495" y="-337593"/>
                        <a:ext cx="3908408" cy="3201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6270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937"/>
            <a:ext cx="5604734" cy="858675"/>
          </a:xfrm>
        </p:spPr>
        <p:txBody>
          <a:bodyPr/>
          <a:lstStyle/>
          <a:p>
            <a:r>
              <a:rPr lang="pl-PL" dirty="0" err="1" smtClean="0"/>
              <a:t>Molecular</a:t>
            </a:r>
            <a:r>
              <a:rPr lang="pl-PL" dirty="0" smtClean="0"/>
              <a:t> </a:t>
            </a:r>
            <a:r>
              <a:rPr lang="pl-PL" dirty="0" err="1" smtClean="0"/>
              <a:t>beam</a:t>
            </a:r>
            <a:r>
              <a:rPr lang="pl-PL" dirty="0" smtClean="0"/>
              <a:t> source</a:t>
            </a:r>
            <a:endParaRPr lang="en-US" dirty="0"/>
          </a:p>
        </p:txBody>
      </p:sp>
      <p:pic>
        <p:nvPicPr>
          <p:cNvPr id="6148" name="Picture 4" descr="https://lh3.googleusercontent.com/pw/ADCreHey22rbFM1GqmPkrlvxBaiik9F54XcV-9nXqL-sW_RQaqjGZRquy74h1ZpgmA3pyQX65j0-P3DDzf9f2tn-CJGmBMlnJzC94GpvkRydoWBGGBxVvJeTOidcoy3Ty8_O0EScA8_NXrfb0bC4S3-E0IP5oAvW4P7ts5xn32VbjMnDAdLxLO94MbnnDaeaIBYSrHDDOXbcQ8UP_9es-eX8IVppbcZ_Oeoo10SSnmkAbLU7A3GEybbzsvjsaTkUnjmlEnBvkxErNbB7lOXEBs9egL6aAjG7hnwIzaRlwNMSA6Otr0o_6IBg-UEXiTnYsKNObzIlsYUhqcyD9TYnKRLIMZKXNnEK-DwvOVocH79o_8VRAKIegtCJsBo-bmbT_lG7S-gvuSkFiAwF8hdPGZT7VGQ0NPD4GB-nm_sw4_sJV0qA2O__mzJC7ctL8_35VgiZl04gn3zm2yV4ORc8oEYW7ztd45UBDE44xgQ8fBFTxp_dNdUsrAF5KNkF1NYL-gZykA5r1ccfgwfMwiDNgN7hb29qA5fKkjMJUQa_3RL6bqjd7OnA6zBL6OLg0QNZ6-En-ziZw7eBxBS53rZjPuZAmlJR8H8sR6I0PaDBiA83kJj8yuQX1m37gnUzcI3zN8CQBDanwJ2OS4rnRvGzc7ALLaVy9dspnwJwjNkzEafDwI0UZRVLJdWg922yq9e4k6zFJscsYObmwijMiqAmc2PbJdpOsi3H1NQpGyZCKe1DxbfFlbUhl23bMrF3gWZXsoZvHImb9GqgvODAusV6fANx07IJ6NtjFjM6sbUtM6TeZHVfOi0dt8G940dfcJtVhQrsLxNOH4s9x8FP-lqfvMRknWFaCd0INuu6WYLBobMhkflWXGmiB4qCvmktCvLb_OyBkg=w1044-h783-s-no-gm?authuser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837" y="864236"/>
            <a:ext cx="2897934" cy="217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3.googleusercontent.com/pw/ADCreHdnSop1WK3GB7FnZjVp3mUG2RIB5i-MciiA8d5eRWNwg_UqhyP26F3gItj9jNn4Idph5N_HC3jTkmdk67OErsXJ78Kqe9lq9ph3vf8hdlzqBP4dXiU-6V7XVGr1M56AoeGGhQUpDPYcFma2B_XNzgutKYenOCyZGV8Y-hozEOfvRlxRbPVvAcZTMs4zcgLtuk9Ij4wKcI1WlMAOVsbcgw6JzpC_TX4QMaVyqnKwUXBE_sIrO9O8GxndCU9eNMMv2D1gEc4ARV1Cp9RbtINyiGt1zOC7DacIPW980-949cfdh_3T_88Y0WM3RJZBPLK11E47I9dN-KKWFQhsoVO7xrJJXrJuqFmZnMjMaIJV97GujAyaOMuEaEbRyP6yVBpnzXUPPiF7msB7PtMsM84ukLqT49Q4lCK2RSGhF3f7u4zCfx57xWppeQJqKJqHccj0ofgf7oz_Y_7wyyFFSCp2YuRwNuEIz0U36388MpE0NXTgv74T7hI6N7DFln3pZFRjPnl_k2_AoYwHluKDebMcTugG0BE_8JVnEjRYbLpGuTG9tEfeoos3suI7KpkkQmy13_Ywd-xuFoRXHQAlBKSXI8NEtPAFWVGdCMZ1FKrqjh6H6K1go8bHD0UiGdAkvpQBhSpJEs18MYYmKZb4ETX4H2lNnf10vEAlx3MfRlJPpDkdDVVWvaqMgcis4Al8NjLCLvDzzpoSl8EpmXZw8LmN7vC19NZQCCtBUlMhF_6A3rkUCjjJGq0gn2CQJd7awg0zijRJPurN3JPJ6TC2iD75ZI2bl5R0SE5vyR6wzCY6ON_l-k5OPNJ8W6Oq-upVH_kL3FU9flTtTboEU9eNi7_tVhEB2Plyz7ITix2rOTyRUfRfd7ZKk1qR1E2F88vkHYssRQ=w1044-h783-s-no-gm?authuser=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4" t="16905" r="34285" b="40183"/>
          <a:stretch/>
        </p:blipFill>
        <p:spPr bwMode="auto">
          <a:xfrm>
            <a:off x="0" y="4330383"/>
            <a:ext cx="3069248" cy="252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lh3.googleusercontent.com/pw/ADCreHf2cPc04ido747aeY5swptFkRsgieRNQzBf_E6SMEG07_7z91X78v_Iwd7voy4LxHL4rNOsK1Rpv2uQJ8h27ISKJOcXUaNW2xxHQeONrXclM56JmaqkcDkFyQJDdEw49YliM_WCRnHSa4ZLChYwlWDqVKcBsiiC9Zx8WShslkP597r8MM286DI5a6_EUrr34O3OPktRaUO6vUbQ2ED3GqGT47rH0hE5IFp-N4DDCUyr2JmLulpQRojcGKiICsomRCy53pRKkN2atLfivpjEXab2IH-Aqd2ZXgMCaDwXKETm88mMjfRdHFWZQo77T69iB-jyTaTeH8jTo7V-EJ8ek0lu6_iQ0NBbuY4q7oaWK9m8eQOKwPy7I2r2yitonmfiGQtOks19-xOwV8e9T2R98HIkzksO50nxTw4vPuIjU04lsggIlJRmsDy_a7wsu6qzLsV0POS1PuISMnYnZgVVWg9VJ8wN4cMVnF3Y88EPLoRMkz8KKdEriQo-qqNKEeUwwBw8Ydb2V-93PrCg9KWfyOtFMKQvU5P3fDUnrGDTwzzxLOdux3KIjNmi6rkcHgSAYC6GmZ3gRoElxVoYcs7mluEq8QEQZlmtLbQSRP44FXXCKlMYizaoNmCzUE_wWepnIvAWVJ1Q3XXn9Sshf3MOhweaLUbtMzi_02VxHAOveNfDJLjMuI4D_3cufd_ne2xnxZ6GzJ3ErvyqRzjKcBCbd8fYiqDU5kZjDiN7JnMTYCinOQQHQ76Wy4vaudTYrw52TrJTeO8lXihN_7wgzOd8yhBIFu7BxwcNKi0G2jZtqiOWIXNp_0I6Ciyi_aR8HT08vKkcpqzYfFGzWv0KpqpG50wYOw_yP98CuEnWmypQu2TuNZeGGg4NmEuluDwX_YSauw=w587-h783-s-no-gm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710" y="3171506"/>
            <a:ext cx="2763692" cy="368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lh3.googleusercontent.com/pw/ADCreHdBbB-FU5lFMdNOT__3U-UVwdrHlsrxGq3GqeMq7LpUbkz8fEuZNRhw5a8rBP6x40kHsotjGAaOKum44hgJtT5Qzg15XqzecKxbEdpyyDK8hmAX7JzyyAR5mH0JWV5GT-L_13lFAz0qu0iVYn4SGrlj-3I0nAZWrho0M9czzZMgziDQNfQdXQcvkoXFM1_AOzzYB_s37gfnH5B5h1vEOdjX_blreK7d6r1zZpTsaNwnRlYwScA1zebSRie2stQMb8cfvBqR2TYWH7KwD2QS2S-hAlKI6W3sTemATyeOlypVSq7bpTFMjUEDXQp0T24r6xkL0FmMZj40QyqGgDmBAaHQSS_QF2WOvK--9Yz7FDzN-nVH7Ffs9Mchf4EgB0-mi4vwdpaPWs6auZEZjb-VC4O_8Sr4bderMcMGzgLEhksHsHTO3XN5mPnraRS-QkDAA5r7JOJcrODuFaH-3b8NErK5qpbCV9r1xC_NoqZ6BuUqYC2cSLYoBVtmmg9ZSA6JJ9Mgip07oaQbGH1kswiwAEwaIZulRrLPK-XPT6N9EppW7lhOgj7tMGcLPWomDp62ZtCjClzDz-__Ne1dY_NkZ0Ql0Ld5XYepadrQtsnXroIZI0D3KFnFJLgowZ5XGsLEonSGtBcuFWuZ5YiSjs4TQ6-njxQfHbmjJ61mFNhU15ylu8a34XKlEAWxZ49IKhQmtDCGlOhsMvzW4bMfMPnJAL8LOrWG1tgLqa57kCq_HOcJRHFdcUGtxasKX63kSZjzr7IP9HGzLsSoyUxlcRejzSd7CThb5kpx9p5BWyaBd5D0djZPZj0uN4cQFHscTNfABoehsMbfH9H22zifgFHWBZB3OyRkej_wNb60YCNlrpAHxJvQIUVDbztm7cHVf7XvdQ=w587-h783-s-no-gm?authuser=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6" t="29418" r="9370" b="15258"/>
          <a:stretch/>
        </p:blipFill>
        <p:spPr bwMode="auto">
          <a:xfrm>
            <a:off x="9886278" y="-1"/>
            <a:ext cx="2305722" cy="228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lh3.googleusercontent.com/pw/ADCreHcPFFrXyI4NDTu6kbQ9HV-Runx5sF-6sNeBiyYiNF-SRpN4E4xZGniA4M8B7lqEPwWDq28RVG0P2koOG17czC0TJcVI4qWJdvoXRgh8jQg5wlDt6uxQl-WoQ8XTk1fZrmxOp5z_v5Q2zMipG4LjRZw4Hzwm9oeZvfeKvAqHrOJjbAM9oY-baFCQSXNq50rQyIJN4-QXnFjaGyXG59bX96lfHioI56h_uBIKc6hE94gn9z_1a6OWCMyRB4aBfsE1WOQwUFV_C2cZ_4WiS9UzU9sogpROso3k6I4m79sG15gnXXEzxE6Wnd0rhOO-qQtbNVs5rc9I2kSlan-5riL8RRw8LIYd6Nn_Btyj7litptuO2mSaqPykje1NM2QGHRhT5kT2YyLyzKtP2NWQK7E-iOuiWhOY-UatnVMkwE473lS1djCIRFzYyb9h7Qx0lmZbVg8j6P4P1bMloJe09s6QFX4FVE135ELLuXR9953RxmvnFHnLxAArRvwONa2yIp_uXq-PQxBl_zPBStrSfFnyPXHLej3m3jrMMOFwuwdY7pPrBVSGGJ2i3uIlRyvpIcbx5CoKfW3H_ttaDsI15WvKW03EYWR2psUxupDDOLoBc8fNhkD2-iKzW4riMwXcYy2DIPUFUXO-AyazTqLwQJbLZeejcE362vy5xLYTGmqdAg-fYL2TmRME7LcChkiJbvR0kHIojs39tkOmlJgId6VxRoMtz2JkDI1FEuiGsdP3ospwX-KfW1vz1HfG64rh1NKjPm6L6Dj_MWFst6S_r7HLm5Ey0Hm8Ld0c88WURN-oG0nEOJ5l8osBLhEEQDqeopjMOAfzJ17q9RpRfYbSnl6vAiNsskqbcx_QGsSleByBjYY7iN3GNBrBmICqRz3pKFTKgQ=w587-h783-s-no-gm?authuser=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730"/>
          <a:stretch/>
        </p:blipFill>
        <p:spPr bwMode="auto">
          <a:xfrm>
            <a:off x="6670999" y="0"/>
            <a:ext cx="3106446" cy="253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lh3.googleusercontent.com/pw/ADCreHcdJpNfuiX9lbpmGmW2w49zpJFR8IZNP__hx4mrKvIrGvunkjRIOQZy6BKRHRZbeeSVw6s7fti0IgaUmdM8rjwRrMhPt0QX2vPLFrrpapyQoHbGrsFuDSxWM_3bmnfp7QiYg-uXu7JGb8eJB2zfHT7ElFUEB5hFVr-MX6Z36qVkUzisne2TKIoiF56wFXDBVGBf_U5t8is4tagwtwSAzZJo-vt67UyWLHW62Nv1vH-TBmW8-KRCvIQFY5Vm0xbBIH2sWxhOTZSJnd-RpnQibJLqlObWyXNE5PF4-WVySez_vcmUDbjN94xZO1l2a0Bxn9Xe3Vuv8KYLSSA_tCZq7yVKph6QLcITVBtuoqqYBo9mdqT7elvAIvDrAVd486o4d7syZ0_KJDONIx4aHYl2qapDkl_8nT-o3sYOJZcks-_6rMHx7ZtdZ7O2b3iIJkhu8Xdd8JueQyeOeQRJpeQ8gYR_8dhegYIYwH_Tas0kcMVhuS1s7CAvtDwyM1jX4E-kb8n5dBtSPrkBZXY08C8lhzBmqCd_5FY6-K5lE_Qypb1S4HJuCR1z-PK3-58j1_xtiAdUagf9HNqRyzCHWiu46iOIIg9xqby03AocYMSU5AxhobNGUjOi2ZORCkCNLHJa1muhtk4F4doNCk9ZlOKY5VdsXicNsKRhFWjF3CUSpy5pdvz_ano7upv3WIFmjjXy0WumlKNRLYuzlVuxovrtqbI4xcd8X2boxwROY6Td5RFyQS682_3w_2zBKtH9BiYDC85Ocda-74sFd-cIfxE-1v7d7_mVvGoDHqALofw1eRGR-to8PprBsxMNMp-8SWbtxnWEbYiRoe9wxHKZppT3XLhw2nn_J1TMhK9YZCcZfkWdj_nKv21MVd5z2jmkxPBKBg=w587-h783-s-no-gm?authuser=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9" r="6837" b="33695"/>
          <a:stretch/>
        </p:blipFill>
        <p:spPr bwMode="auto">
          <a:xfrm>
            <a:off x="7777780" y="3446618"/>
            <a:ext cx="4416598" cy="341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148" y="857235"/>
            <a:ext cx="3330261" cy="3522869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0445674" y="2287566"/>
            <a:ext cx="1746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Silver </a:t>
            </a:r>
            <a:r>
              <a:rPr lang="pl-PL" dirty="0" err="1" smtClean="0"/>
              <a:t>mesh</a:t>
            </a:r>
            <a:r>
              <a:rPr lang="pl-PL" dirty="0" smtClean="0"/>
              <a:t> absorber </a:t>
            </a:r>
            <a:r>
              <a:rPr lang="pl-PL" dirty="0" smtClean="0"/>
              <a:t>of the </a:t>
            </a:r>
            <a:r>
              <a:rPr lang="pl-PL" dirty="0" err="1" smtClean="0"/>
              <a:t>iodine</a:t>
            </a:r>
            <a:endParaRPr lang="en-US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587754" y="2519341"/>
            <a:ext cx="4013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Thermal</a:t>
            </a:r>
            <a:r>
              <a:rPr lang="pl-PL" dirty="0" smtClean="0"/>
              <a:t> </a:t>
            </a:r>
            <a:r>
              <a:rPr lang="pl-PL" dirty="0" err="1" smtClean="0"/>
              <a:t>shielding</a:t>
            </a:r>
            <a:r>
              <a:rPr lang="pl-PL" dirty="0" smtClean="0"/>
              <a:t> for the </a:t>
            </a:r>
            <a:r>
              <a:rPr lang="pl-PL" dirty="0" err="1" smtClean="0"/>
              <a:t>reservoir</a:t>
            </a:r>
            <a:r>
              <a:rPr lang="pl-PL" dirty="0" smtClean="0"/>
              <a:t> </a:t>
            </a:r>
            <a:r>
              <a:rPr lang="pl-PL" dirty="0" err="1" smtClean="0"/>
              <a:t>designed</a:t>
            </a:r>
            <a:r>
              <a:rPr lang="pl-PL" dirty="0" smtClean="0"/>
              <a:t> and </a:t>
            </a:r>
            <a:r>
              <a:rPr lang="pl-PL" dirty="0" err="1" smtClean="0"/>
              <a:t>built</a:t>
            </a:r>
            <a:r>
              <a:rPr lang="pl-PL" dirty="0" smtClean="0"/>
              <a:t> by Adam Linek</a:t>
            </a:r>
          </a:p>
          <a:p>
            <a:r>
              <a:rPr lang="pl-PL" dirty="0" smtClean="0"/>
              <a:t>(the driver not </a:t>
            </a:r>
            <a:r>
              <a:rPr lang="pl-PL" dirty="0" err="1" smtClean="0"/>
              <a:t>presented</a:t>
            </a:r>
            <a:r>
              <a:rPr lang="pl-PL" dirty="0" smtClean="0"/>
              <a:t> in the </a:t>
            </a:r>
            <a:r>
              <a:rPr lang="pl-PL" dirty="0" err="1" smtClean="0"/>
              <a:t>picture</a:t>
            </a:r>
            <a:r>
              <a:rPr lang="pl-PL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" y="1"/>
            <a:ext cx="6433073" cy="1024568"/>
          </a:xfrm>
        </p:spPr>
        <p:txBody>
          <a:bodyPr>
            <a:normAutofit/>
          </a:bodyPr>
          <a:lstStyle/>
          <a:p>
            <a:r>
              <a:rPr lang="pl-PL" dirty="0" smtClean="0"/>
              <a:t>Anion </a:t>
            </a:r>
            <a:r>
              <a:rPr lang="pl-PL" dirty="0" err="1" smtClean="0"/>
              <a:t>detector</a:t>
            </a:r>
            <a:r>
              <a:rPr lang="pl-PL" dirty="0" smtClean="0"/>
              <a:t> (</a:t>
            </a:r>
            <a:r>
              <a:rPr lang="pl-PL" dirty="0" err="1" smtClean="0"/>
              <a:t>spiraltron</a:t>
            </a:r>
            <a:r>
              <a:rPr lang="pl-PL" dirty="0" smtClean="0"/>
              <a:t>)</a:t>
            </a:r>
            <a:endParaRPr lang="en-US" dirty="0"/>
          </a:p>
        </p:txBody>
      </p:sp>
      <p:pic>
        <p:nvPicPr>
          <p:cNvPr id="7170" name="Picture 2" descr="https://lh3.googleusercontent.com/pw/ADCreHfD5qxfk5vIfdePJzAejUetzXYaw3xCbwCS7pPRkyltqcFjYz-lq_jhk9qOpyM3uzU4XCgDSArQfxcrXc1qKXrgojRr4_QuALkEYbUx9TsFz-2xYg574QyTKYUDBz38HaWddekrIFS0a3DAK6c0wYke-LzmqanRmk_x_NJ6LpJM_J4Ha3SJkuG-piGW-VutjS1dZQ7O5K9cMSs78zNvSFThM_j3GctXG_py58rgbJcfYvHChnnvY7ByCc2wrL9deoBCSPFgDw0SVzclrU0f72Dpe7NiMGX4oaPNpBbc_CweAAlgXNZ-N6VI6eiUEu83RSS82l7-bfC9n1lAQVqWdxbVwKLDpjFwZ-kuxaBE-hXYq2vO6QSerzCe54tPvaoQxKlnb7fcNm2N_j7zykPShTZUzq_188KvJK0TEdZu87UwYA-ZIhMlZ1D2-xXbc1dgnwkmqPRzLdmr0VnVoNFzWSvCP027j5ZFF4yAAP6jsKe3lTR5BuTpWbLYbdSGoZiZccFC_M7t-WNmQ48JAKqJ6H17Wib7I3X3paVIujrEO_cqGtZMVYv81mXipLl_hlcFDg6FOn6Osr8Q--3A7c6npx0sZhbUgHRH2UudXFIF7I6Bv12-ELwChYct-lOuCZOQ6FvqwVkAVhqmJfdJja8kKnC1Gp8_CQYHqregDHIQz10Jyz_E9QxB1u2mSWtpMLIPNCcRGlAJSEbXl-w2-224A9Xx6zJf3BS9rHX12BaNOMG_vSP-6722CWRgqrLerCFZ6Xl48ICd9gIpK0YRqJP-Dz5qWrIerpEoRrZbkv0a3ug4uDSm4mhn3YKVFafYQXCqUf0o7DsUrnBY0lmNgqgF3h2Iqxgb6hv2WJaxDxqLkwUH995DjEGqRHBOb9Nmtt15mQ=w1044-h783-s-no-gm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15614"/>
            <a:ext cx="5830645" cy="437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lh3.googleusercontent.com/pw/AP1GczOZPKcgf-2HJHbCU8uwy1RXS82WF-lWs-GC9fhFyFZGPNumv9BHGRPMclDdTPaJpmgFW1HVPa-ukBMgIiRQTZt-KocQ0zOnTx9mTfcVvs7zHQkYgEyl6-5z0ncxyxmuDxXHpzcQz5TrIwxNDpyJfiiMHcf8ixJu3vOocOt2ntsZXEJRn07ZUHl0PkTYg8LST7FOSBM3iv8HY_FsrcIX-gaxmCezPpc6e1tE2RcyaPSJaBm0O3q4p_ZLd8iX3VTN6ZcIALBQc5IkUC1xdU_fIfOp_Xl5v45IlsRyZ-SVAyY4ufOODdndsKPRFHGaxkxbtjwGM2aw1Vovh6c33CfgSzq4FoLbNX1XrTuEmVX0UgG-NkMIzeuD7SR2cbNhh_aXd-diO9yOx08YwbbVQLA8fM49_Vlp4NzOluk00Y0EZGu0Ekj6hk5SC2FMMMq_q1aCU_7HwpiSfYhtmzneE1N3rKgGaL-vvJuZPvYASgxXt8l_wJaAa4gSRyIMQgiuNr1mmzKbQy_qTLzHz8IHjF25ZOJH4Cx68vrEkPjC4FUjAqakDbiyfOgUOOodXaedCiFd2lI6BLExquKZ1U9ZbEPV0Uk4UrS7YLMBZQTSuKUO-JK3TREvKQKOSKqcgbHYuE15C7YFjCamJ-L9k1n5aR-B6CSJf2kddkRYdhkJrvxCadFWG-Y5dd2FlBKyyeoVCRuLssqfW7xG6U6ZdbJ6IYdl99mXwrRBRMcLd6Z-QN-F04KZaX3ckqkLttBYIdy555Wca0jPFbP9UmgWKNBkHptScAuvof_nKZYV7W375DO5E0mK4whtB3duNmiBusZeuDT7PZvCcAMBPE2DaAHKbi2Evop3mhQwV9xWBosUN3APTKXeAeSZ7I9MmhbDb_juJ7KZ34kTfWY3tW03K6JsA8egERs=w481-h641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1"/>
            <a:ext cx="4581525" cy="610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7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" y="1"/>
            <a:ext cx="6433073" cy="1024568"/>
          </a:xfrm>
        </p:spPr>
        <p:txBody>
          <a:bodyPr>
            <a:normAutofit/>
          </a:bodyPr>
          <a:lstStyle/>
          <a:p>
            <a:r>
              <a:rPr lang="pl-PL" dirty="0" smtClean="0"/>
              <a:t>Anion </a:t>
            </a:r>
            <a:r>
              <a:rPr lang="pl-PL" dirty="0" err="1" smtClean="0"/>
              <a:t>detector</a:t>
            </a:r>
            <a:r>
              <a:rPr lang="pl-PL" dirty="0" smtClean="0"/>
              <a:t> (</a:t>
            </a:r>
            <a:r>
              <a:rPr lang="pl-PL" dirty="0" err="1" smtClean="0"/>
              <a:t>spiraltron</a:t>
            </a:r>
            <a:r>
              <a:rPr lang="pl-PL" dirty="0" smtClean="0"/>
              <a:t>)</a:t>
            </a:r>
            <a:endParaRPr lang="en-US" dirty="0"/>
          </a:p>
        </p:txBody>
      </p:sp>
      <p:pic>
        <p:nvPicPr>
          <p:cNvPr id="11268" name="Picture 4" descr="https://www.tokyoinst.co.jp/en/product_file/file/GL02_06_en.jpg?_size=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870" y="1800569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35" y="1800569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4133" y="0"/>
            <a:ext cx="10515600" cy="925417"/>
          </a:xfrm>
        </p:spPr>
        <p:txBody>
          <a:bodyPr/>
          <a:lstStyle/>
          <a:p>
            <a:r>
              <a:rPr lang="pl-PL" dirty="0" err="1" smtClean="0"/>
              <a:t>Modifications</a:t>
            </a:r>
            <a:r>
              <a:rPr lang="pl-PL" dirty="0" smtClean="0"/>
              <a:t>: </a:t>
            </a:r>
            <a:r>
              <a:rPr lang="pl-PL" dirty="0" err="1" smtClean="0"/>
              <a:t>stray</a:t>
            </a:r>
            <a:r>
              <a:rPr lang="pl-PL" dirty="0" smtClean="0"/>
              <a:t> </a:t>
            </a:r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shielding</a:t>
            </a: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26" y="752475"/>
            <a:ext cx="4581525" cy="610552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208" y="752475"/>
            <a:ext cx="4581525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Custom-made</a:t>
            </a:r>
            <a:r>
              <a:rPr lang="pl-PL" dirty="0" smtClean="0"/>
              <a:t> HV </a:t>
            </a:r>
            <a:r>
              <a:rPr lang="pl-PL" dirty="0" err="1" smtClean="0"/>
              <a:t>power</a:t>
            </a:r>
            <a:r>
              <a:rPr lang="pl-PL" dirty="0" smtClean="0"/>
              <a:t> </a:t>
            </a:r>
            <a:r>
              <a:rPr lang="pl-PL" dirty="0" err="1" smtClean="0"/>
              <a:t>supplies</a:t>
            </a:r>
            <a:r>
              <a:rPr lang="pl-PL" dirty="0" smtClean="0"/>
              <a:t/>
            </a:r>
            <a:br>
              <a:rPr lang="pl-PL" dirty="0" smtClean="0"/>
            </a:b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3040"/>
            <a:ext cx="7196085" cy="539496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677" y="1463040"/>
            <a:ext cx="4048323" cy="539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08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7566" y="1467892"/>
            <a:ext cx="3044434" cy="1325563"/>
          </a:xfrm>
        </p:spPr>
        <p:txBody>
          <a:bodyPr>
            <a:normAutofit fontScale="90000"/>
          </a:bodyPr>
          <a:lstStyle/>
          <a:p>
            <a:r>
              <a:rPr lang="pl-PL" dirty="0" err="1" smtClean="0"/>
              <a:t>Pulsed</a:t>
            </a:r>
            <a:r>
              <a:rPr lang="pl-PL" dirty="0" smtClean="0"/>
              <a:t> </a:t>
            </a:r>
            <a:r>
              <a:rPr lang="pl-PL" dirty="0" err="1" smtClean="0"/>
              <a:t>electronics</a:t>
            </a:r>
            <a:r>
              <a:rPr lang="pl-PL" dirty="0" smtClean="0"/>
              <a:t> (</a:t>
            </a:r>
            <a:r>
              <a:rPr lang="pl-PL" dirty="0" err="1" smtClean="0"/>
              <a:t>Ortec</a:t>
            </a:r>
            <a:r>
              <a:rPr lang="pl-PL" dirty="0" smtClean="0"/>
              <a:t>) – </a:t>
            </a:r>
            <a:r>
              <a:rPr lang="pl-PL" dirty="0" err="1" smtClean="0"/>
              <a:t>borrowed</a:t>
            </a:r>
            <a:r>
              <a:rPr lang="pl-PL" dirty="0" smtClean="0"/>
              <a:t> from </a:t>
            </a:r>
            <a:r>
              <a:rPr lang="pl-PL" dirty="0" err="1" smtClean="0"/>
              <a:t>another</a:t>
            </a:r>
            <a:r>
              <a:rPr lang="pl-PL" dirty="0" smtClean="0"/>
              <a:t> </a:t>
            </a:r>
            <a:r>
              <a:rPr lang="pl-PL" dirty="0" err="1" smtClean="0"/>
              <a:t>experimental</a:t>
            </a:r>
            <a:r>
              <a:rPr lang="pl-PL" dirty="0" smtClean="0"/>
              <a:t> setup</a:t>
            </a:r>
            <a:endParaRPr lang="en-US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7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0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" y="0"/>
            <a:ext cx="10515600" cy="1325563"/>
          </a:xfrm>
        </p:spPr>
        <p:txBody>
          <a:bodyPr/>
          <a:lstStyle/>
          <a:p>
            <a:r>
              <a:rPr lang="pl-PL" dirty="0" err="1" smtClean="0"/>
              <a:t>Temporary</a:t>
            </a:r>
            <a:r>
              <a:rPr lang="pl-PL" dirty="0" smtClean="0"/>
              <a:t> </a:t>
            </a:r>
            <a:r>
              <a:rPr lang="pl-PL" dirty="0" err="1" smtClean="0"/>
              <a:t>voltage</a:t>
            </a:r>
            <a:r>
              <a:rPr lang="pl-PL" dirty="0" smtClean="0"/>
              <a:t> </a:t>
            </a:r>
            <a:r>
              <a:rPr lang="pl-PL" dirty="0" err="1" smtClean="0"/>
              <a:t>supply</a:t>
            </a:r>
            <a:r>
              <a:rPr lang="pl-PL" dirty="0" smtClean="0"/>
              <a:t> system</a:t>
            </a:r>
            <a:endParaRPr lang="en-US" dirty="0"/>
          </a:p>
        </p:txBody>
      </p:sp>
      <p:pic>
        <p:nvPicPr>
          <p:cNvPr id="9218" name="Picture 2" descr="https://lh3.googleusercontent.com/pw/ADCreHfSEKCgBLKiw8O1Mgrmaf38hKBD5YimwH_b4mLjMomzuLEI_7WaYXydUdMIKIGwtUDoeYM03ObrF0YC3yLjnWhLWLyhb4rsLOoWzEBSQ3qXwkDkSfSmIqCAMCS6IXEZpcJbf1bvQLtFxoHsRJpTDInTI9Z3G1ZfJ2ekXEn9jFrbeRz4g6nDyGzSXCbzxMbofNgthvhCpSuVrRTlgZEURgpiUNeqlCZXQ3EF7MquKuKSrDmC3QtPTABwaix0oB_kh6wExehX5adKyud0cIs3hjcZjN4PtjaUq5_Hfn373voctmlb4G9usAGLWk1qsigt4rOvbNBOTzR3aRVftaMctRLq6c6g4Z5INYYGJG7DbwT-43xCV2pxiuwxA84rfzm5I0kZbMSiu5IhwYg9TURskZYGW9roN-monuys77rwxnA-MYa6eu6AORb7cdiYoIj6sgckstpz-ycJxAZEYPV4Jd-2TDGw1F2nx43toBz2aShLhkViG7pOfn5T0gGmPGMlM4n6BLh10T0VUhhX_Y3OrlKVLOcceEPIECgGTiFZd1ci5gWJ_kXZaV11HjtrSPAQ9qXxlF5KqG04tTg7HdAjrIPlZXZ1DQGWFqSiBoompRb3XHuRNbOkKHEkEbQ1sn3uO672Lf1TcWSe02zgPfX7QN-x_iB--_-ModRdeFHULbZZH8sJY40VaBvXndUW9muAa-5xAtlrFP2XRllM4-zLVVwHQIcqyX21i2nrS4F7bXBRHOnG4TxcA4a9krHMfmuXMSMc09_BCtv-C_75Sr93L6DkhK4-Oe8U2pYr0TeJ6RmwPoNC-Bqo0r5d9eEHQLZTlcMJ4UkppTSWQIMhHZuffmazQmHDw_V0DAqq9Hb9x105elqG_fwiE7liKN_vC6GZbA=w587-h783-s-no-gm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75836"/>
            <a:ext cx="3810000" cy="508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iekt 4"/>
          <p:cNvGraphicFramePr>
            <a:graphicFrameLocks noChangeAspect="1"/>
          </p:cNvGraphicFramePr>
          <p:nvPr>
            <p:extLst/>
          </p:nvPr>
        </p:nvGraphicFramePr>
        <p:xfrm>
          <a:off x="6628503" y="1325563"/>
          <a:ext cx="5938222" cy="4845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Graph" r:id="rId4" imgW="3804480" imgH="3104640" progId="Origin50.Graph">
                  <p:embed/>
                </p:oleObj>
              </mc:Choice>
              <mc:Fallback>
                <p:oleObj name="Graph" r:id="rId4" imgW="3804480" imgH="3104640" progId="Origin50.Graph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28503" y="1325563"/>
                        <a:ext cx="5938222" cy="4845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4356846" y="6027003"/>
            <a:ext cx="7835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At </a:t>
            </a:r>
            <a:r>
              <a:rPr lang="pl-PL" sz="2400" dirty="0" err="1" smtClean="0"/>
              <a:t>this</a:t>
            </a:r>
            <a:r>
              <a:rPr lang="pl-PL" sz="2400" dirty="0" smtClean="0"/>
              <a:t> </a:t>
            </a:r>
            <a:r>
              <a:rPr lang="pl-PL" sz="2400" dirty="0" err="1" smtClean="0"/>
              <a:t>frequency</a:t>
            </a:r>
            <a:r>
              <a:rPr lang="pl-PL" sz="2400" dirty="0" smtClean="0"/>
              <a:t>, the </a:t>
            </a:r>
            <a:r>
              <a:rPr lang="pl-PL" sz="2400" dirty="0" err="1" smtClean="0"/>
              <a:t>amplitude</a:t>
            </a:r>
            <a:r>
              <a:rPr lang="pl-PL" sz="2400" dirty="0" smtClean="0"/>
              <a:t> of </a:t>
            </a:r>
            <a:r>
              <a:rPr lang="pl-PL" sz="2400" dirty="0" err="1" smtClean="0"/>
              <a:t>about</a:t>
            </a:r>
            <a:r>
              <a:rPr lang="pl-PL" sz="2400" dirty="0" smtClean="0"/>
              <a:t> 280 V </a:t>
            </a:r>
            <a:r>
              <a:rPr lang="pl-PL" sz="2400" dirty="0" err="1" smtClean="0"/>
              <a:t>is</a:t>
            </a:r>
            <a:r>
              <a:rPr lang="pl-PL" sz="2400" dirty="0" smtClean="0"/>
              <a:t> </a:t>
            </a:r>
            <a:r>
              <a:rPr lang="pl-PL" sz="2400" dirty="0" err="1" smtClean="0"/>
              <a:t>necessary</a:t>
            </a:r>
            <a:r>
              <a:rPr lang="pl-PL" sz="2400" dirty="0" smtClean="0"/>
              <a:t>. At Q=7, we </a:t>
            </a:r>
            <a:r>
              <a:rPr lang="pl-PL" sz="2400" dirty="0" err="1" smtClean="0"/>
              <a:t>need</a:t>
            </a:r>
            <a:r>
              <a:rPr lang="pl-PL" sz="2400" dirty="0" smtClean="0"/>
              <a:t> to </a:t>
            </a:r>
            <a:r>
              <a:rPr lang="pl-PL" sz="2400" dirty="0" err="1" smtClean="0"/>
              <a:t>provide</a:t>
            </a:r>
            <a:r>
              <a:rPr lang="pl-PL" sz="2400" dirty="0" smtClean="0"/>
              <a:t> 40 V from the </a:t>
            </a:r>
            <a:r>
              <a:rPr lang="pl-PL" sz="2400" dirty="0" err="1" smtClean="0"/>
              <a:t>function</a:t>
            </a:r>
            <a:r>
              <a:rPr lang="pl-PL" sz="2400" dirty="0" smtClean="0"/>
              <a:t> generator. </a:t>
            </a:r>
            <a:endParaRPr lang="en-US" sz="2400" dirty="0"/>
          </a:p>
        </p:txBody>
      </p:sp>
      <p:pic>
        <p:nvPicPr>
          <p:cNvPr id="9222" name="Picture 6" descr="https://lh3.googleusercontent.com/pw/ADCreHd_qD2NO8WIciinl_IVzu32oPNQpjDKBEk_4c1OeKuFuc1HGx6tT8N_qPneuS5wL6pV6AVJMwd0UAyI6GbdeHAh5KJk6FUwyqFPCXgI98-YgiyUQfI1Qi1bjVG_3q9oWMwU9NYKkT5AwEtJCxu9dRiDaRUERMt2WIYhMlh-vl9Na1Q6y2m7qbqgO0a5x_kRPRJfqdLgn3RCxsTB18O3TPDoPKSAEioz3zN1I6prLFspPODouy72PJeObyYJ9x1xwXCa6LDt_Y-fPOQoAcCNn-UOs5sTQAytpQVzq1sXbhVlW68SOj5nLCw8O5fMo2UZZ2CYtQ89qJrtSilH0JwwFZ_cdN7n3yViVm2XzORbzk2jub-bZmPiD0EqopfZlV94pk-_XVAvVOL1fpiljy3i8k7tAn4IsyyhjWynqzldrmoWcHeKFRLVrslcYT9BKf4FIDrMpinwzLw6qXicGhUEGt4p4wCmyrNmAPEtMEGyAgl8T8FxVIh8FyeVYgw-_gvFcnK84Z2BgyuiNW18icXu6KbRIu_2O9vca9L2UkV2bT_i7cP2u4dv8dG6OftP31OsI22kEG6YRaCqjA69nc5RZ0tL-y44p5rAMSHRlaGF48xN7JE0fzS9q8jmuc9YdoGMGjzI3ViZdZJ0dcBQYcTeGYSeEbXPFqHqG0zNjSpNcUwD-0samvsQXbt90YBjva52jfXK8W2EdRUx00d1qzdz7XjVTZ5NLZwCS4_zJVsgYDZ4TKmzkP4WXg9ElTfjDUbfJ-A9o-_nJPzAdGvkbEwtREh0-HhRiL5C9OHK_WP84QMC4PNH8VUx8gZPBWp4ePg_ac40xps8d1YrWigpJZEgzrgYo_cMf8jgqafpxh9Uqk63O1X_ztmAMtIzC2RJlYxnrA=w587-h783-s-no-gm?authuser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346" y="1775836"/>
            <a:ext cx="3082455" cy="411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858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5238973" cy="1325563"/>
          </a:xfrm>
        </p:spPr>
        <p:txBody>
          <a:bodyPr/>
          <a:lstStyle/>
          <a:p>
            <a:r>
              <a:rPr lang="pl-PL" dirty="0" smtClean="0"/>
              <a:t>The </a:t>
            </a:r>
            <a:r>
              <a:rPr lang="pl-PL" dirty="0" err="1" smtClean="0"/>
              <a:t>device</a:t>
            </a:r>
            <a:r>
              <a:rPr lang="pl-PL" dirty="0" smtClean="0"/>
              <a:t> </a:t>
            </a:r>
            <a:r>
              <a:rPr lang="pl-PL" dirty="0" err="1" smtClean="0"/>
              <a:t>assembled</a:t>
            </a:r>
            <a:r>
              <a:rPr lang="pl-PL" dirty="0" smtClean="0"/>
              <a:t> </a:t>
            </a:r>
            <a:r>
              <a:rPr lang="pl-PL" dirty="0" err="1" smtClean="0"/>
              <a:t>together</a:t>
            </a:r>
            <a:endParaRPr lang="en-US" dirty="0"/>
          </a:p>
        </p:txBody>
      </p:sp>
      <p:pic>
        <p:nvPicPr>
          <p:cNvPr id="11266" name="Picture 2" descr="https://lh3.googleusercontent.com/pw/ADCreHdHktG7YcpxsfPEyez-PphShDl4fcXwDInQcOgJ8dSeFCnn8huktWT4WDjFJ-7n7t7cq0wTov193cNaUfEs8FuAkTAzvNBXvjuBNE1L_1NW9QsD4fTA1ZQlJ0he9sXsZf_nsBoXesrgD-MZoI3_ntdHS9UoK1bQACbLHGvuHjycXhAHw3u0l3BlTP1bWIjl2g3kBTkEipDGZkt6W0kFeKfF5PCS6Qcjuj_tt2W25_k2M0cstuPE4pfQqWYdeIOgbzNR9gtmXK1L0Ad09-YXgtubthL0VUrDyJJWlzmRr-tzeuWHfpxhCfWuUKpbfW6Wni38NkX7QM0vxVVya_JBvcmsn_pC6MQuX907uBBs5DXCpXWyVlo7DBXpBR4J3qmLgyyo8ZiGWDUg-G72Ayfphzwyiy16zRQCNuI1F-ek6ntuqeAFgLNcoZ9BgOQQg_0zc6fvcn5TGOb-osx2TFPNtlSZB4fJQBQEclVQRx2JDJZkDZlDAdNqhwkiKOqf4wtYyOGwPrkwlJz66d8lN-2v30CMWQ1Xh2NcpisLQ-_6jE8O4oTJSsE4IWKj82BZs1IyH-__uM4XdBOFk6DKuVb32fAnxwh_6Tl0B-yCvEpeA8EPALBw30KeipU2-2yn-xEgOvRat7r2igrxc19HlfJZyJ8kS11VfkvKcwNOsQJf-DylpglwI52fr3b8eleHPDTVjrBdz0y2cFS_jQMazkLbNiq-LseZFgvanQHeeCL0oRoFisIGm4NZ7HHWFlDEIkfw-RC1NmYC1USH7PCqEgjXzxSiiQT5m5Z2PlK5jwvML197CUq0A12IDdvtxC20U7sro9XCQIBZtnyc-lPIUdYTvROkdnfTH3wfVHQ3eq6KEa0H1UMCMbIyWE5SKbO9RglChQ=w587-h783-s-no-gm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973" y="0"/>
            <a:ext cx="51413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Łącznik prosty ze strzałką 4"/>
          <p:cNvCxnSpPr/>
          <p:nvPr/>
        </p:nvCxnSpPr>
        <p:spPr>
          <a:xfrm flipV="1">
            <a:off x="3352688" y="2807746"/>
            <a:ext cx="2951293" cy="681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194557" y="2960450"/>
            <a:ext cx="3453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To the </a:t>
            </a:r>
            <a:r>
              <a:rPr lang="pl-PL" sz="2400" dirty="0" err="1" smtClean="0"/>
              <a:t>diagnostic</a:t>
            </a:r>
            <a:r>
              <a:rPr lang="pl-PL" sz="2400" dirty="0" smtClean="0"/>
              <a:t> cross and </a:t>
            </a:r>
            <a:r>
              <a:rPr lang="pl-PL" sz="2400" dirty="0" err="1" smtClean="0"/>
              <a:t>further</a:t>
            </a:r>
            <a:r>
              <a:rPr lang="pl-PL" sz="2400" dirty="0" smtClean="0"/>
              <a:t> to the AEgIS </a:t>
            </a:r>
            <a:r>
              <a:rPr lang="pl-PL" sz="2400" dirty="0" err="1" smtClean="0"/>
              <a:t>main</a:t>
            </a:r>
            <a:r>
              <a:rPr lang="pl-PL" sz="2400" dirty="0" smtClean="0"/>
              <a:t> </a:t>
            </a:r>
            <a:r>
              <a:rPr lang="pl-PL" sz="2400" dirty="0" err="1" smtClean="0"/>
              <a:t>apparatus</a:t>
            </a:r>
            <a:endParaRPr lang="en-US" sz="2400" dirty="0"/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4163209" y="2054394"/>
            <a:ext cx="2572871" cy="344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V="1">
            <a:off x="4163209" y="2254004"/>
            <a:ext cx="3861994" cy="1449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2372533" y="2149066"/>
            <a:ext cx="2038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 smtClean="0"/>
              <a:t>Feedthrouhs</a:t>
            </a:r>
            <a:r>
              <a:rPr lang="pl-PL" sz="2400" dirty="0" smtClean="0"/>
              <a:t> of the trap</a:t>
            </a:r>
            <a:endParaRPr lang="en-US" sz="2400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2851450" y="1009363"/>
            <a:ext cx="181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 smtClean="0"/>
              <a:t>Electron</a:t>
            </a:r>
            <a:r>
              <a:rPr lang="pl-PL" sz="2400" dirty="0" smtClean="0"/>
              <a:t> </a:t>
            </a:r>
            <a:r>
              <a:rPr lang="pl-PL" sz="2400" dirty="0" err="1" smtClean="0"/>
              <a:t>gun</a:t>
            </a:r>
            <a:endParaRPr lang="en-US" sz="2400" dirty="0"/>
          </a:p>
        </p:txBody>
      </p:sp>
      <p:cxnSp>
        <p:nvCxnSpPr>
          <p:cNvPr id="14" name="Łącznik prosty ze strzałką 13"/>
          <p:cNvCxnSpPr/>
          <p:nvPr/>
        </p:nvCxnSpPr>
        <p:spPr>
          <a:xfrm flipV="1">
            <a:off x="4561242" y="1182603"/>
            <a:ext cx="3248386" cy="1014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V="1">
            <a:off x="4163209" y="5219252"/>
            <a:ext cx="3087445" cy="12226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V="1">
            <a:off x="4163209" y="2054394"/>
            <a:ext cx="4394972" cy="24651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 flipV="1">
            <a:off x="4163209" y="2304673"/>
            <a:ext cx="5540190" cy="29145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 flipV="1">
            <a:off x="1131502" y="1823716"/>
            <a:ext cx="5943020" cy="3015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V="1">
            <a:off x="4163209" y="3409125"/>
            <a:ext cx="4983716" cy="24313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 flipV="1">
            <a:off x="3017991" y="1581885"/>
            <a:ext cx="5469368" cy="1214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1414911" y="1432127"/>
            <a:ext cx="172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channeltron</a:t>
            </a:r>
            <a:endParaRPr lang="en-US" sz="24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7593" y="1798334"/>
            <a:ext cx="1831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Silver absorber</a:t>
            </a:r>
            <a:endParaRPr lang="en-US" sz="24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3050899" y="4400511"/>
            <a:ext cx="1998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 smtClean="0"/>
              <a:t>skimmers</a:t>
            </a:r>
            <a:endParaRPr lang="en-US" sz="24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2770647" y="4947411"/>
            <a:ext cx="175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 smtClean="0"/>
              <a:t>Leak</a:t>
            </a:r>
            <a:r>
              <a:rPr lang="pl-PL" sz="2400" dirty="0" smtClean="0"/>
              <a:t> </a:t>
            </a:r>
            <a:r>
              <a:rPr lang="pl-PL" sz="2400" dirty="0" err="1" smtClean="0"/>
              <a:t>valve</a:t>
            </a:r>
            <a:endParaRPr lang="en-US" sz="24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1973171" y="5599735"/>
            <a:ext cx="2837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err="1" smtClean="0"/>
              <a:t>Iodine</a:t>
            </a:r>
            <a:r>
              <a:rPr lang="pl-PL" sz="2400" dirty="0" smtClean="0"/>
              <a:t> </a:t>
            </a:r>
            <a:r>
              <a:rPr lang="pl-PL" sz="2400" dirty="0" err="1" smtClean="0"/>
              <a:t>reservoir</a:t>
            </a:r>
            <a:endParaRPr lang="en-US" sz="24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2467147" y="6195708"/>
            <a:ext cx="2143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Turbo pump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751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microscope&#10;&#10;Description automatically generated">
            <a:extLst>
              <a:ext uri="{FF2B5EF4-FFF2-40B4-BE49-F238E27FC236}">
                <a16:creationId xmlns:a16="http://schemas.microsoft.com/office/drawing/2014/main" id="{05A21EBC-5A21-421C-180F-381915CA7E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t="28500" r="13787" b="6049"/>
          <a:stretch/>
        </p:blipFill>
        <p:spPr>
          <a:xfrm>
            <a:off x="6125378" y="4057986"/>
            <a:ext cx="6066622" cy="2800014"/>
          </a:xfrm>
          <a:prstGeom prst="rect">
            <a:avLst/>
          </a:prstGeom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pl-PL" dirty="0" err="1" smtClean="0"/>
              <a:t>Our</a:t>
            </a:r>
            <a:r>
              <a:rPr lang="pl-PL" dirty="0" smtClean="0"/>
              <a:t> </a:t>
            </a:r>
            <a:r>
              <a:rPr lang="pl-PL" dirty="0" err="1" smtClean="0"/>
              <a:t>goal</a:t>
            </a:r>
            <a:endParaRPr lang="en-US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529728" y="1076478"/>
            <a:ext cx="10515600" cy="4351338"/>
          </a:xfrm>
        </p:spPr>
        <p:txBody>
          <a:bodyPr/>
          <a:lstStyle/>
          <a:p>
            <a:r>
              <a:rPr lang="pl-PL" dirty="0" smtClean="0"/>
              <a:t>A source of </a:t>
            </a:r>
            <a:r>
              <a:rPr lang="pl-PL" dirty="0" err="1" smtClean="0"/>
              <a:t>negatively</a:t>
            </a:r>
            <a:r>
              <a:rPr lang="pl-PL" dirty="0" smtClean="0"/>
              <a:t> </a:t>
            </a:r>
            <a:r>
              <a:rPr lang="pl-PL" dirty="0" err="1" smtClean="0"/>
              <a:t>charged</a:t>
            </a:r>
            <a:r>
              <a:rPr lang="pl-PL" dirty="0" smtClean="0"/>
              <a:t> </a:t>
            </a:r>
            <a:r>
              <a:rPr lang="pl-PL" dirty="0" err="1" smtClean="0"/>
              <a:t>ions</a:t>
            </a:r>
            <a:endParaRPr lang="pl-PL" dirty="0" smtClean="0"/>
          </a:p>
          <a:p>
            <a:pPr lvl="1"/>
            <a:r>
              <a:rPr lang="pl-PL" dirty="0" err="1" smtClean="0"/>
              <a:t>Controlled</a:t>
            </a:r>
            <a:r>
              <a:rPr lang="pl-PL" dirty="0" smtClean="0"/>
              <a:t> </a:t>
            </a:r>
            <a:r>
              <a:rPr lang="pl-PL" dirty="0" err="1" smtClean="0"/>
              <a:t>composition</a:t>
            </a:r>
            <a:r>
              <a:rPr lang="pl-PL" dirty="0" smtClean="0"/>
              <a:t> of the ion ensemble</a:t>
            </a:r>
          </a:p>
          <a:p>
            <a:pPr lvl="1"/>
            <a:r>
              <a:rPr lang="pl-PL" dirty="0" err="1" smtClean="0"/>
              <a:t>Controlled</a:t>
            </a:r>
            <a:r>
              <a:rPr lang="pl-PL" dirty="0" smtClean="0"/>
              <a:t> </a:t>
            </a:r>
            <a:r>
              <a:rPr lang="pl-PL" dirty="0" err="1" smtClean="0"/>
              <a:t>energy</a:t>
            </a:r>
            <a:r>
              <a:rPr lang="pl-PL" dirty="0" smtClean="0"/>
              <a:t>, </a:t>
            </a:r>
            <a:r>
              <a:rPr lang="pl-PL" dirty="0" err="1" smtClean="0"/>
              <a:t>time</a:t>
            </a:r>
            <a:r>
              <a:rPr lang="pl-PL" dirty="0" smtClean="0"/>
              <a:t> </a:t>
            </a:r>
            <a:r>
              <a:rPr lang="pl-PL" dirty="0" err="1" smtClean="0"/>
              <a:t>characteristics</a:t>
            </a:r>
            <a:r>
              <a:rPr lang="pl-PL" dirty="0" smtClean="0"/>
              <a:t>, and geometry of the </a:t>
            </a:r>
            <a:r>
              <a:rPr lang="pl-PL" dirty="0" err="1" smtClean="0"/>
              <a:t>pulse</a:t>
            </a:r>
            <a:endParaRPr lang="pl-PL" dirty="0" smtClean="0"/>
          </a:p>
          <a:p>
            <a:pPr lvl="1"/>
            <a:r>
              <a:rPr lang="pl-PL" dirty="0" err="1" smtClean="0"/>
              <a:t>Long-lasting</a:t>
            </a:r>
            <a:r>
              <a:rPr lang="pl-PL" dirty="0" smtClean="0"/>
              <a:t> source</a:t>
            </a:r>
          </a:p>
          <a:p>
            <a:pPr lvl="1"/>
            <a:r>
              <a:rPr lang="pl-PL" dirty="0" smtClean="0"/>
              <a:t>Compatible with the AEgIS </a:t>
            </a:r>
            <a:r>
              <a:rPr lang="pl-PL" dirty="0" err="1" smtClean="0"/>
              <a:t>main</a:t>
            </a:r>
            <a:r>
              <a:rPr lang="pl-PL" dirty="0" smtClean="0"/>
              <a:t> </a:t>
            </a:r>
            <a:r>
              <a:rPr lang="pl-PL" dirty="0" err="1" smtClean="0"/>
              <a:t>apparatus</a:t>
            </a:r>
            <a:endParaRPr lang="pl-PL" dirty="0" smtClean="0"/>
          </a:p>
          <a:p>
            <a:pPr lvl="1"/>
            <a:r>
              <a:rPr lang="pl-PL" dirty="0" smtClean="0"/>
              <a:t>compact</a:t>
            </a:r>
          </a:p>
          <a:p>
            <a:r>
              <a:rPr lang="pl-PL" dirty="0" smtClean="0"/>
              <a:t>The </a:t>
            </a:r>
            <a:r>
              <a:rPr lang="pl-PL" dirty="0" err="1" smtClean="0"/>
              <a:t>ions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be co-</a:t>
            </a:r>
            <a:r>
              <a:rPr lang="pl-PL" dirty="0" err="1" smtClean="0"/>
              <a:t>trapped</a:t>
            </a:r>
            <a:r>
              <a:rPr lang="pl-PL" dirty="0" smtClean="0"/>
              <a:t> with </a:t>
            </a:r>
            <a:r>
              <a:rPr lang="pl-PL" dirty="0" err="1" smtClean="0"/>
              <a:t>antiprotons</a:t>
            </a:r>
            <a:r>
              <a:rPr lang="pl-PL" dirty="0" smtClean="0"/>
              <a:t> (the same </a:t>
            </a:r>
            <a:r>
              <a:rPr lang="pl-PL" dirty="0" err="1" smtClean="0"/>
              <a:t>sign</a:t>
            </a:r>
            <a:r>
              <a:rPr lang="pl-PL" dirty="0" smtClean="0"/>
              <a:t> of the </a:t>
            </a:r>
            <a:r>
              <a:rPr lang="pl-PL" dirty="0" err="1" smtClean="0"/>
              <a:t>electric</a:t>
            </a:r>
            <a:r>
              <a:rPr lang="pl-PL" dirty="0" smtClean="0"/>
              <a:t> </a:t>
            </a:r>
            <a:r>
              <a:rPr lang="pl-PL" dirty="0" err="1" smtClean="0"/>
              <a:t>charge</a:t>
            </a:r>
            <a:r>
              <a:rPr lang="pl-PL" dirty="0" smtClean="0"/>
              <a:t>), and </a:t>
            </a:r>
            <a:r>
              <a:rPr lang="pl-PL" dirty="0" err="1" smtClean="0"/>
              <a:t>later</a:t>
            </a:r>
            <a:r>
              <a:rPr lang="pl-PL" dirty="0" smtClean="0"/>
              <a:t> be </a:t>
            </a:r>
            <a:r>
              <a:rPr lang="pl-PL" dirty="0" err="1" smtClean="0"/>
              <a:t>used</a:t>
            </a:r>
            <a:r>
              <a:rPr lang="pl-PL" dirty="0" smtClean="0"/>
              <a:t> for </a:t>
            </a:r>
            <a:r>
              <a:rPr lang="pl-PL" dirty="0" err="1" smtClean="0"/>
              <a:t>production</a:t>
            </a:r>
            <a:r>
              <a:rPr lang="pl-PL" dirty="0" smtClean="0"/>
              <a:t> of antiprotonic </a:t>
            </a:r>
            <a:r>
              <a:rPr lang="pl-PL" dirty="0" err="1" smtClean="0"/>
              <a:t>atoms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405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706" y="0"/>
            <a:ext cx="5146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97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/>
          <a:srcRect l="60438" t="16552" r="3728" b="26021"/>
          <a:stretch/>
        </p:blipFill>
        <p:spPr>
          <a:xfrm>
            <a:off x="473725" y="-1885"/>
            <a:ext cx="10873648" cy="685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758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75213" cy="567919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475" y="752475"/>
            <a:ext cx="4581525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52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64474" y="100720"/>
            <a:ext cx="11071033" cy="1325563"/>
          </a:xfrm>
        </p:spPr>
        <p:txBody>
          <a:bodyPr/>
          <a:lstStyle/>
          <a:p>
            <a:r>
              <a:rPr lang="pl-PL" dirty="0" err="1" smtClean="0"/>
              <a:t>Cooling</a:t>
            </a:r>
            <a:r>
              <a:rPr lang="pl-PL" dirty="0" smtClean="0"/>
              <a:t> problem (no </a:t>
            </a:r>
            <a:r>
              <a:rPr lang="pl-PL" dirty="0" err="1" smtClean="0"/>
              <a:t>optical</a:t>
            </a:r>
            <a:r>
              <a:rPr lang="pl-PL" dirty="0" smtClean="0"/>
              <a:t> </a:t>
            </a:r>
            <a:r>
              <a:rPr lang="pl-PL" dirty="0" err="1" smtClean="0"/>
              <a:t>access</a:t>
            </a:r>
            <a:r>
              <a:rPr lang="pl-PL" dirty="0" smtClean="0"/>
              <a:t> to the anion)</a:t>
            </a: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144"/>
            <a:ext cx="4483865" cy="3518641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958" y="1104144"/>
            <a:ext cx="3136611" cy="1387347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574" y="4055227"/>
            <a:ext cx="3500995" cy="2698684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5215" y="2624972"/>
            <a:ext cx="1556785" cy="234506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t="7855" r="7099" b="11480"/>
          <a:stretch/>
        </p:blipFill>
        <p:spPr>
          <a:xfrm>
            <a:off x="574656" y="4451636"/>
            <a:ext cx="3334552" cy="2349145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3591" y="1619480"/>
            <a:ext cx="4774936" cy="361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08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pl-PL" dirty="0" smtClean="0"/>
              <a:t>Solution for the </a:t>
            </a:r>
            <a:r>
              <a:rPr lang="pl-PL" dirty="0" err="1" smtClean="0"/>
              <a:t>cooling</a:t>
            </a:r>
            <a:r>
              <a:rPr lang="pl-PL" dirty="0" smtClean="0"/>
              <a:t> problem</a:t>
            </a:r>
            <a:endParaRPr lang="en-US" dirty="0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098607"/>
              </p:ext>
            </p:extLst>
          </p:nvPr>
        </p:nvGraphicFramePr>
        <p:xfrm>
          <a:off x="1283657" y="991518"/>
          <a:ext cx="7400578" cy="5866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CorelDRAW" r:id="rId3" imgW="7574728" imgH="6003439" progId="CorelDraw.Graphic.16">
                  <p:embed/>
                </p:oleObj>
              </mc:Choice>
              <mc:Fallback>
                <p:oleObj name="CorelDRAW" r:id="rId3" imgW="7574728" imgH="6003439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3657" y="991518"/>
                        <a:ext cx="7400578" cy="5866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6651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84273" y="303430"/>
            <a:ext cx="3849030" cy="1325563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The </a:t>
            </a:r>
            <a:r>
              <a:rPr lang="pl-PL" dirty="0" err="1" smtClean="0"/>
              <a:t>procedure</a:t>
            </a:r>
            <a:r>
              <a:rPr lang="pl-PL" dirty="0" smtClean="0"/>
              <a:t> of the ion source </a:t>
            </a:r>
            <a:r>
              <a:rPr lang="pl-PL" dirty="0" err="1" smtClean="0"/>
              <a:t>testing</a:t>
            </a:r>
            <a:endParaRPr lang="en-US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/>
          <a:srcRect l="9886" t="36573" r="5195" b="18069"/>
          <a:stretch/>
        </p:blipFill>
        <p:spPr>
          <a:xfrm>
            <a:off x="0" y="263678"/>
            <a:ext cx="7605656" cy="2872349"/>
          </a:xfrm>
          <a:prstGeom prst="rect">
            <a:avLst/>
          </a:prstGeom>
        </p:spPr>
      </p:pic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295841"/>
              </p:ext>
            </p:extLst>
          </p:nvPr>
        </p:nvGraphicFramePr>
        <p:xfrm>
          <a:off x="0" y="2257425"/>
          <a:ext cx="8358188" cy="460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" name="CorelDRAW" r:id="rId4" imgW="8949960" imgH="4926600" progId="CorelDraw.Graphic.16">
                  <p:embed/>
                </p:oleObj>
              </mc:Choice>
              <mc:Fallback>
                <p:oleObj name="CorelDRAW" r:id="rId4" imgW="8949960" imgH="4926600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257425"/>
                        <a:ext cx="8358188" cy="460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2112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/>
          <a:srcRect l="9886" t="36573" r="5195" b="18069"/>
          <a:stretch/>
        </p:blipFill>
        <p:spPr>
          <a:xfrm>
            <a:off x="0" y="263678"/>
            <a:ext cx="7605656" cy="2872349"/>
          </a:xfrm>
          <a:prstGeom prst="rect">
            <a:avLst/>
          </a:prstGeom>
        </p:spPr>
      </p:pic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20032"/>
              </p:ext>
            </p:extLst>
          </p:nvPr>
        </p:nvGraphicFramePr>
        <p:xfrm>
          <a:off x="0" y="2257425"/>
          <a:ext cx="8358188" cy="460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CorelDRAW" r:id="rId4" imgW="8357683" imgH="4600575" progId="CorelDraw.Graphic.16">
                  <p:embed/>
                </p:oleObj>
              </mc:Choice>
              <mc:Fallback>
                <p:oleObj name="CorelDRAW" r:id="rId4" imgW="8357683" imgH="460057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257425"/>
                        <a:ext cx="8358188" cy="460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025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/>
          <a:srcRect l="9886" t="36573" r="5195" b="18069"/>
          <a:stretch/>
        </p:blipFill>
        <p:spPr>
          <a:xfrm>
            <a:off x="0" y="263678"/>
            <a:ext cx="7605656" cy="2872349"/>
          </a:xfrm>
          <a:prstGeom prst="rect">
            <a:avLst/>
          </a:prstGeom>
        </p:spPr>
      </p:pic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494877"/>
              </p:ext>
            </p:extLst>
          </p:nvPr>
        </p:nvGraphicFramePr>
        <p:xfrm>
          <a:off x="0" y="2257425"/>
          <a:ext cx="8358188" cy="460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CorelDRAW" r:id="rId4" imgW="8357683" imgH="4600575" progId="CorelDraw.Graphic.16">
                  <p:embed/>
                </p:oleObj>
              </mc:Choice>
              <mc:Fallback>
                <p:oleObj name="CorelDRAW" r:id="rId4" imgW="8357683" imgH="460057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257425"/>
                        <a:ext cx="8358188" cy="460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0804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4"/>
          <a:srcRect l="9886" t="36573" r="5195" b="18069"/>
          <a:stretch/>
        </p:blipFill>
        <p:spPr>
          <a:xfrm>
            <a:off x="0" y="263678"/>
            <a:ext cx="7605656" cy="2872349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8697951" y="145580"/>
            <a:ext cx="349404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The </a:t>
            </a:r>
            <a:r>
              <a:rPr lang="pl-PL" sz="2800" dirty="0" err="1" smtClean="0"/>
              <a:t>pulses</a:t>
            </a:r>
            <a:r>
              <a:rPr lang="pl-PL" sz="2800" dirty="0" smtClean="0"/>
              <a:t> </a:t>
            </a:r>
            <a:r>
              <a:rPr lang="pl-PL" sz="2800" dirty="0" err="1" smtClean="0"/>
              <a:t>counted</a:t>
            </a:r>
            <a:r>
              <a:rPr lang="pl-PL" sz="2800" dirty="0" smtClean="0"/>
              <a:t> </a:t>
            </a:r>
            <a:r>
              <a:rPr lang="pl-PL" sz="2800" dirty="0" err="1" smtClean="0"/>
              <a:t>come</a:t>
            </a:r>
            <a:r>
              <a:rPr lang="pl-PL" sz="2800" dirty="0" smtClean="0"/>
              <a:t> from </a:t>
            </a:r>
            <a:r>
              <a:rPr lang="pl-PL" sz="2800" dirty="0" err="1" smtClean="0"/>
              <a:t>an</a:t>
            </a:r>
            <a:r>
              <a:rPr lang="pl-PL" sz="2800" dirty="0" smtClean="0"/>
              <a:t> </a:t>
            </a:r>
            <a:r>
              <a:rPr lang="pl-PL" sz="2800" dirty="0" err="1" smtClean="0"/>
              <a:t>object</a:t>
            </a:r>
            <a:r>
              <a:rPr lang="pl-PL" sz="2800" dirty="0" smtClean="0"/>
              <a:t>, </a:t>
            </a:r>
            <a:r>
              <a:rPr lang="pl-PL" sz="2800" dirty="0" err="1" smtClean="0"/>
              <a:t>which</a:t>
            </a:r>
            <a:r>
              <a:rPr lang="pl-PL" sz="2800" dirty="0" smtClean="0"/>
              <a:t> </a:t>
            </a:r>
            <a:r>
              <a:rPr lang="pl-PL" sz="2800" dirty="0" err="1" smtClean="0"/>
              <a:t>has</a:t>
            </a:r>
            <a:r>
              <a:rPr lang="pl-PL" sz="28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pl-PL" sz="2800" dirty="0" err="1" smtClean="0"/>
              <a:t>Negative</a:t>
            </a:r>
            <a:r>
              <a:rPr lang="pl-PL" sz="2800" dirty="0" smtClean="0"/>
              <a:t> </a:t>
            </a:r>
            <a:r>
              <a:rPr lang="pl-PL" sz="2800" dirty="0" err="1" smtClean="0"/>
              <a:t>electric</a:t>
            </a:r>
            <a:r>
              <a:rPr lang="pl-PL" sz="2800" dirty="0" smtClean="0"/>
              <a:t> </a:t>
            </a:r>
            <a:r>
              <a:rPr lang="pl-PL" sz="2800" dirty="0" err="1" smtClean="0"/>
              <a:t>charge</a:t>
            </a:r>
            <a:endParaRPr lang="pl-PL" sz="2800" dirty="0" smtClean="0"/>
          </a:p>
          <a:p>
            <a:pPr marL="285750" indent="-285750">
              <a:buFontTx/>
              <a:buChar char="-"/>
            </a:pPr>
            <a:r>
              <a:rPr lang="pl-PL" sz="2800" dirty="0" smtClean="0"/>
              <a:t>Mass to </a:t>
            </a:r>
            <a:r>
              <a:rPr lang="pl-PL" sz="2800" dirty="0" err="1" smtClean="0"/>
              <a:t>charge</a:t>
            </a:r>
            <a:r>
              <a:rPr lang="pl-PL" sz="2800" dirty="0" smtClean="0"/>
              <a:t> ratio </a:t>
            </a:r>
            <a:r>
              <a:rPr lang="pl-PL" sz="2800" dirty="0" err="1" smtClean="0"/>
              <a:t>above</a:t>
            </a:r>
            <a:r>
              <a:rPr lang="pl-PL" sz="2800" dirty="0" smtClean="0"/>
              <a:t> 72 </a:t>
            </a:r>
            <a:r>
              <a:rPr lang="pl-PL" sz="2800" dirty="0" err="1" smtClean="0"/>
              <a:t>amu</a:t>
            </a:r>
            <a:r>
              <a:rPr lang="pl-PL" sz="2800" dirty="0" smtClean="0"/>
              <a:t>/e</a:t>
            </a:r>
            <a:endParaRPr lang="en-US" sz="2800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7926" y="4812000"/>
            <a:ext cx="4294074" cy="2046000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63"/>
          <a:stretch/>
        </p:blipFill>
        <p:spPr bwMode="auto">
          <a:xfrm>
            <a:off x="10372797" y="4354925"/>
            <a:ext cx="1819203" cy="77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430408"/>
              </p:ext>
            </p:extLst>
          </p:nvPr>
        </p:nvGraphicFramePr>
        <p:xfrm>
          <a:off x="0" y="2257425"/>
          <a:ext cx="8358188" cy="460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CorelDRAW" r:id="rId7" imgW="8357683" imgH="4600575" progId="CorelDraw.Graphic.16">
                  <p:embed/>
                </p:oleObj>
              </mc:Choice>
              <mc:Fallback>
                <p:oleObj name="CorelDRAW" r:id="rId7" imgW="8357683" imgH="460057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2257425"/>
                        <a:ext cx="8358188" cy="460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86041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Loading</a:t>
            </a:r>
            <a:r>
              <a:rPr lang="pl-PL" dirty="0" smtClean="0"/>
              <a:t> and </a:t>
            </a:r>
            <a:r>
              <a:rPr lang="pl-PL" dirty="0" err="1" smtClean="0"/>
              <a:t>unloading</a:t>
            </a:r>
            <a:r>
              <a:rPr lang="pl-PL" dirty="0" smtClean="0"/>
              <a:t> the trap</a:t>
            </a:r>
            <a:endParaRPr lang="en-US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370057"/>
              </p:ext>
            </p:extLst>
          </p:nvPr>
        </p:nvGraphicFramePr>
        <p:xfrm>
          <a:off x="0" y="1820515"/>
          <a:ext cx="6515040" cy="5037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Graph" r:id="rId3" imgW="3899520" imgH="3015360" progId="Origin50.Graph">
                  <p:embed/>
                </p:oleObj>
              </mc:Choice>
              <mc:Fallback>
                <p:oleObj name="Graph" r:id="rId3" imgW="3899520" imgH="3015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820515"/>
                        <a:ext cx="6515040" cy="5037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196545"/>
              </p:ext>
            </p:extLst>
          </p:nvPr>
        </p:nvGraphicFramePr>
        <p:xfrm>
          <a:off x="5804574" y="1943179"/>
          <a:ext cx="6387426" cy="4914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Graph" r:id="rId5" imgW="3856320" imgH="2966400" progId="Origin50.Graph">
                  <p:embed/>
                </p:oleObj>
              </mc:Choice>
              <mc:Fallback>
                <p:oleObj name="Graph" r:id="rId5" imgW="3856320" imgH="2966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04574" y="1943179"/>
                        <a:ext cx="6387426" cy="4914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371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The </a:t>
            </a:r>
            <a:r>
              <a:rPr lang="pl-PL" dirty="0" err="1" smtClean="0"/>
              <a:t>device</a:t>
            </a:r>
            <a:r>
              <a:rPr lang="pl-PL" dirty="0" smtClean="0"/>
              <a:t> </a:t>
            </a:r>
            <a:r>
              <a:rPr lang="pl-PL" dirty="0" err="1" smtClean="0"/>
              <a:t>works</a:t>
            </a:r>
            <a:r>
              <a:rPr lang="pl-PL" dirty="0" smtClean="0"/>
              <a:t>!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We </a:t>
            </a:r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produce</a:t>
            </a:r>
            <a:r>
              <a:rPr lang="pl-PL" dirty="0" smtClean="0"/>
              <a:t> </a:t>
            </a:r>
            <a:r>
              <a:rPr lang="pl-PL" dirty="0" err="1" smtClean="0"/>
              <a:t>pulses</a:t>
            </a:r>
            <a:r>
              <a:rPr lang="pl-PL" dirty="0" smtClean="0"/>
              <a:t> of </a:t>
            </a:r>
            <a:r>
              <a:rPr lang="pl-PL" dirty="0" err="1" smtClean="0"/>
              <a:t>about</a:t>
            </a:r>
            <a:r>
              <a:rPr lang="pl-PL" dirty="0" smtClean="0"/>
              <a:t> 60 000 </a:t>
            </a:r>
            <a:r>
              <a:rPr lang="pl-PL" dirty="0" err="1" smtClean="0"/>
              <a:t>iodine</a:t>
            </a:r>
            <a:r>
              <a:rPr lang="pl-PL" dirty="0" smtClean="0"/>
              <a:t> </a:t>
            </a:r>
            <a:r>
              <a:rPr lang="pl-PL" dirty="0" err="1" smtClean="0"/>
              <a:t>anions</a:t>
            </a:r>
            <a:r>
              <a:rPr lang="pl-PL" dirty="0" smtClean="0"/>
              <a:t> in </a:t>
            </a:r>
            <a:r>
              <a:rPr lang="pl-PL" dirty="0" err="1" smtClean="0"/>
              <a:t>several-minute</a:t>
            </a:r>
            <a:r>
              <a:rPr lang="pl-PL" dirty="0" smtClean="0"/>
              <a:t> </a:t>
            </a:r>
            <a:r>
              <a:rPr lang="pl-PL" dirty="0" err="1" smtClean="0"/>
              <a:t>intervals</a:t>
            </a:r>
            <a:endParaRPr lang="pl-PL" dirty="0" smtClean="0"/>
          </a:p>
          <a:p>
            <a:r>
              <a:rPr lang="pl-PL" dirty="0" smtClean="0"/>
              <a:t>We </a:t>
            </a:r>
            <a:r>
              <a:rPr lang="pl-PL" dirty="0" err="1" smtClean="0"/>
              <a:t>still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do </a:t>
            </a:r>
            <a:r>
              <a:rPr lang="pl-PL" dirty="0" err="1" smtClean="0"/>
              <a:t>better</a:t>
            </a:r>
            <a:r>
              <a:rPr lang="pl-PL" dirty="0" smtClean="0"/>
              <a:t>!</a:t>
            </a:r>
            <a:endParaRPr lang="pl-PL" dirty="0"/>
          </a:p>
          <a:p>
            <a:r>
              <a:rPr lang="pl-PL" dirty="0" err="1" smtClean="0"/>
              <a:t>Stable</a:t>
            </a:r>
            <a:r>
              <a:rPr lang="pl-PL" dirty="0" smtClean="0"/>
              <a:t>, </a:t>
            </a:r>
            <a:r>
              <a:rPr lang="pl-PL" dirty="0" err="1" smtClean="0"/>
              <a:t>long</a:t>
            </a:r>
            <a:r>
              <a:rPr lang="pl-PL" dirty="0" smtClean="0"/>
              <a:t> </a:t>
            </a:r>
            <a:r>
              <a:rPr lang="pl-PL" dirty="0" err="1" smtClean="0"/>
              <a:t>lasting</a:t>
            </a:r>
            <a:r>
              <a:rPr lang="pl-PL" dirty="0" smtClean="0"/>
              <a:t> source</a:t>
            </a:r>
          </a:p>
          <a:p>
            <a:r>
              <a:rPr lang="pl-PL" dirty="0" err="1" smtClean="0"/>
              <a:t>Repeatable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30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972" y="0"/>
            <a:ext cx="10515600" cy="1325563"/>
          </a:xfrm>
        </p:spPr>
        <p:txBody>
          <a:bodyPr/>
          <a:lstStyle/>
          <a:p>
            <a:r>
              <a:rPr lang="pl-PL" dirty="0" smtClean="0"/>
              <a:t>Trap </a:t>
            </a:r>
            <a:r>
              <a:rPr lang="pl-PL" dirty="0" err="1" smtClean="0"/>
              <a:t>settings</a:t>
            </a:r>
            <a:endParaRPr lang="en-US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733663"/>
              </p:ext>
            </p:extLst>
          </p:nvPr>
        </p:nvGraphicFramePr>
        <p:xfrm>
          <a:off x="-89196" y="349829"/>
          <a:ext cx="7114478" cy="5474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Graph" r:id="rId3" imgW="3856320" imgH="2966400" progId="Origin50.Graph">
                  <p:embed/>
                </p:oleObj>
              </mc:Choice>
              <mc:Fallback>
                <p:oleObj name="Graph" r:id="rId3" imgW="3856320" imgH="2966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9196" y="349829"/>
                        <a:ext cx="7114478" cy="54742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6434255" y="107215"/>
            <a:ext cx="57577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At 6V from the generator, we </a:t>
            </a:r>
            <a:r>
              <a:rPr lang="pl-PL" sz="3200" dirty="0" err="1" smtClean="0"/>
              <a:t>have</a:t>
            </a:r>
            <a:r>
              <a:rPr lang="pl-PL" sz="3200" dirty="0" smtClean="0"/>
              <a:t> 270 V </a:t>
            </a:r>
            <a:r>
              <a:rPr lang="pl-PL" sz="3200" dirty="0" err="1" smtClean="0"/>
              <a:t>at</a:t>
            </a:r>
            <a:r>
              <a:rPr lang="pl-PL" sz="3200" dirty="0" smtClean="0"/>
              <a:t> the </a:t>
            </a:r>
            <a:r>
              <a:rPr lang="pl-PL" sz="3200" dirty="0" err="1" smtClean="0"/>
              <a:t>trap’s</a:t>
            </a:r>
            <a:r>
              <a:rPr lang="pl-PL" sz="3200" dirty="0" smtClean="0"/>
              <a:t> </a:t>
            </a:r>
            <a:r>
              <a:rPr lang="pl-PL" sz="3200" dirty="0" err="1" smtClean="0"/>
              <a:t>electrodes</a:t>
            </a:r>
            <a:r>
              <a:rPr lang="pl-PL" sz="3200" dirty="0" smtClean="0"/>
              <a:t>.</a:t>
            </a:r>
          </a:p>
          <a:p>
            <a:r>
              <a:rPr lang="pl-PL" sz="3200" dirty="0" smtClean="0"/>
              <a:t>For </a:t>
            </a:r>
            <a:r>
              <a:rPr lang="pl-PL" sz="3200" dirty="0" err="1" smtClean="0"/>
              <a:t>iodine</a:t>
            </a:r>
            <a:r>
              <a:rPr lang="pl-PL" sz="3200" dirty="0" smtClean="0"/>
              <a:t> </a:t>
            </a:r>
            <a:r>
              <a:rPr lang="pl-PL" sz="3200" dirty="0" err="1" smtClean="0"/>
              <a:t>ions</a:t>
            </a:r>
            <a:r>
              <a:rPr lang="pl-PL" sz="3200" dirty="0" smtClean="0"/>
              <a:t> </a:t>
            </a:r>
            <a:r>
              <a:rPr lang="pl-PL" sz="3200" dirty="0" err="1" smtClean="0"/>
              <a:t>it</a:t>
            </a:r>
            <a:r>
              <a:rPr lang="pl-PL" sz="3200" dirty="0" smtClean="0"/>
              <a:t> </a:t>
            </a:r>
            <a:r>
              <a:rPr lang="pl-PL" sz="3200" dirty="0" err="1" smtClean="0"/>
              <a:t>translates</a:t>
            </a:r>
            <a:r>
              <a:rPr lang="pl-PL" sz="3200" dirty="0" smtClean="0"/>
              <a:t> to the „q” </a:t>
            </a:r>
            <a:r>
              <a:rPr lang="pl-PL" sz="3200" dirty="0" err="1" smtClean="0"/>
              <a:t>stability</a:t>
            </a:r>
            <a:r>
              <a:rPr lang="pl-PL" sz="3200" dirty="0" smtClean="0"/>
              <a:t> </a:t>
            </a:r>
            <a:r>
              <a:rPr lang="pl-PL" sz="3200" dirty="0" err="1" smtClean="0"/>
              <a:t>parameter</a:t>
            </a:r>
            <a:r>
              <a:rPr lang="pl-PL" sz="3200" dirty="0" smtClean="0"/>
              <a:t> </a:t>
            </a:r>
            <a:r>
              <a:rPr lang="pl-PL" sz="3200" dirty="0" err="1" smtClean="0"/>
              <a:t>equal</a:t>
            </a:r>
            <a:r>
              <a:rPr lang="pl-PL" sz="3200" dirty="0" smtClean="0"/>
              <a:t> 0.3, </a:t>
            </a:r>
            <a:r>
              <a:rPr lang="pl-PL" sz="3200" dirty="0" err="1" smtClean="0"/>
              <a:t>which</a:t>
            </a:r>
            <a:r>
              <a:rPr lang="pl-PL" sz="3200" dirty="0" smtClean="0"/>
              <a:t> </a:t>
            </a:r>
            <a:r>
              <a:rPr lang="pl-PL" sz="3200" dirty="0" err="1" smtClean="0"/>
              <a:t>is</a:t>
            </a:r>
            <a:r>
              <a:rPr lang="pl-PL" sz="3200" dirty="0" smtClean="0"/>
              <a:t> the </a:t>
            </a:r>
            <a:r>
              <a:rPr lang="pl-PL" sz="3200" dirty="0" err="1" smtClean="0"/>
              <a:t>cue</a:t>
            </a:r>
            <a:r>
              <a:rPr lang="pl-PL" sz="3200" dirty="0" smtClean="0"/>
              <a:t> </a:t>
            </a:r>
            <a:r>
              <a:rPr lang="pl-PL" sz="3200" dirty="0" err="1" smtClean="0"/>
              <a:t>that</a:t>
            </a:r>
            <a:r>
              <a:rPr lang="pl-PL" sz="3200" dirty="0" smtClean="0"/>
              <a:t> </a:t>
            </a:r>
            <a:r>
              <a:rPr lang="pl-PL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sz="32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pl-PL" sz="3200" dirty="0" smtClean="0"/>
              <a:t> </a:t>
            </a:r>
            <a:r>
              <a:rPr lang="pl-PL" sz="3200" dirty="0" err="1" smtClean="0"/>
              <a:t>are</a:t>
            </a:r>
            <a:r>
              <a:rPr lang="pl-PL" sz="3200" dirty="0" smtClean="0"/>
              <a:t> the </a:t>
            </a:r>
            <a:r>
              <a:rPr lang="pl-PL" sz="3200" dirty="0" err="1" smtClean="0"/>
              <a:t>dominating</a:t>
            </a:r>
            <a:r>
              <a:rPr lang="pl-PL" sz="3200" dirty="0" smtClean="0"/>
              <a:t> component in the ion ensemble.</a:t>
            </a:r>
          </a:p>
          <a:p>
            <a:r>
              <a:rPr lang="pl-PL" sz="3200" dirty="0" smtClean="0"/>
              <a:t> </a:t>
            </a:r>
          </a:p>
          <a:p>
            <a:endParaRPr lang="en-US" sz="32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3001" y="4170555"/>
            <a:ext cx="5468999" cy="2605817"/>
          </a:xfrm>
          <a:prstGeom prst="rect">
            <a:avLst/>
          </a:prstGeom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424" y="5123973"/>
            <a:ext cx="1819203" cy="168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5958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gun</a:t>
            </a:r>
            <a:r>
              <a:rPr lang="pl-PL" dirty="0" smtClean="0"/>
              <a:t> </a:t>
            </a:r>
            <a:r>
              <a:rPr lang="pl-PL" dirty="0" err="1" smtClean="0"/>
              <a:t>efficiency</a:t>
            </a:r>
            <a:endParaRPr lang="en-US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132680"/>
              </p:ext>
            </p:extLst>
          </p:nvPr>
        </p:nvGraphicFramePr>
        <p:xfrm>
          <a:off x="0" y="1962615"/>
          <a:ext cx="6371024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Graph" r:id="rId3" imgW="3856320" imgH="2966400" progId="Origin50.Graph">
                  <p:embed/>
                </p:oleObj>
              </mc:Choice>
              <mc:Fallback>
                <p:oleObj name="Graph" r:id="rId3" imgW="3856320" imgH="29664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962615"/>
                        <a:ext cx="6371024" cy="490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371682"/>
              </p:ext>
            </p:extLst>
          </p:nvPr>
        </p:nvGraphicFramePr>
        <p:xfrm>
          <a:off x="5893860" y="1962615"/>
          <a:ext cx="6298140" cy="4895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Graph" r:id="rId5" imgW="3856320" imgH="2996640" progId="Origin50.Graph">
                  <p:embed/>
                </p:oleObj>
              </mc:Choice>
              <mc:Fallback>
                <p:oleObj name="Graph" r:id="rId5" imgW="3856320" imgH="29966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93860" y="1962615"/>
                        <a:ext cx="6298140" cy="4895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3892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3595" y="7466"/>
            <a:ext cx="10515600" cy="850358"/>
          </a:xfrm>
        </p:spPr>
        <p:txBody>
          <a:bodyPr/>
          <a:lstStyle/>
          <a:p>
            <a:r>
              <a:rPr lang="pl-PL" dirty="0" err="1" smtClean="0"/>
              <a:t>Molecular</a:t>
            </a:r>
            <a:r>
              <a:rPr lang="pl-PL" dirty="0" smtClean="0"/>
              <a:t> </a:t>
            </a:r>
            <a:r>
              <a:rPr lang="pl-PL" dirty="0" err="1" smtClean="0"/>
              <a:t>beam</a:t>
            </a:r>
            <a:r>
              <a:rPr lang="pl-PL" dirty="0" smtClean="0"/>
              <a:t> </a:t>
            </a:r>
            <a:r>
              <a:rPr lang="pl-PL" dirty="0" err="1" smtClean="0"/>
              <a:t>intensity</a:t>
            </a:r>
            <a:endParaRPr lang="en-US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562810"/>
              </p:ext>
            </p:extLst>
          </p:nvPr>
        </p:nvGraphicFramePr>
        <p:xfrm>
          <a:off x="1284241" y="364305"/>
          <a:ext cx="9108695" cy="6493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name="Graph" r:id="rId3" imgW="4291200" imgH="3058560" progId="Origin50.Graph">
                  <p:embed/>
                </p:oleObj>
              </mc:Choice>
              <mc:Fallback>
                <p:oleObj name="Graph" r:id="rId3" imgW="4291200" imgH="3058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4241" y="364305"/>
                        <a:ext cx="9108695" cy="6493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6311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-80924"/>
            <a:ext cx="10515600" cy="1095685"/>
          </a:xfrm>
        </p:spPr>
        <p:txBody>
          <a:bodyPr/>
          <a:lstStyle/>
          <a:p>
            <a:r>
              <a:rPr lang="pl-PL" dirty="0" smtClean="0"/>
              <a:t>Time resolution of the </a:t>
            </a:r>
            <a:r>
              <a:rPr lang="pl-PL" dirty="0" err="1" smtClean="0"/>
              <a:t>detection</a:t>
            </a:r>
            <a:r>
              <a:rPr lang="pl-PL" dirty="0" smtClean="0"/>
              <a:t> system</a:t>
            </a:r>
            <a:endParaRPr lang="en-US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643447"/>
              </p:ext>
            </p:extLst>
          </p:nvPr>
        </p:nvGraphicFramePr>
        <p:xfrm>
          <a:off x="0" y="220232"/>
          <a:ext cx="8798312" cy="6637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Graph" r:id="rId3" imgW="3846240" imgH="2901600" progId="Origin50.Graph">
                  <p:embed/>
                </p:oleObj>
              </mc:Choice>
              <mc:Fallback>
                <p:oleObj name="Graph" r:id="rId3" imgW="38462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20232"/>
                        <a:ext cx="8798312" cy="6637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8140390" y="1014761"/>
            <a:ext cx="40516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err="1" smtClean="0"/>
              <a:t>Conclusion</a:t>
            </a:r>
            <a:r>
              <a:rPr lang="pl-PL" sz="2800" dirty="0" smtClean="0"/>
              <a:t>:</a:t>
            </a:r>
          </a:p>
          <a:p>
            <a:r>
              <a:rPr lang="pl-PL" sz="2800" dirty="0" err="1" smtClean="0"/>
              <a:t>Our</a:t>
            </a:r>
            <a:r>
              <a:rPr lang="pl-PL" sz="2800" dirty="0" smtClean="0"/>
              <a:t> ion ensemble </a:t>
            </a:r>
            <a:r>
              <a:rPr lang="pl-PL" sz="2800" dirty="0" err="1" smtClean="0"/>
              <a:t>is</a:t>
            </a:r>
            <a:r>
              <a:rPr lang="pl-PL" sz="2800" dirty="0" smtClean="0"/>
              <a:t> </a:t>
            </a:r>
            <a:r>
              <a:rPr lang="pl-PL" sz="2800" dirty="0" err="1" smtClean="0"/>
              <a:t>squeezed</a:t>
            </a:r>
            <a:r>
              <a:rPr lang="pl-PL" sz="2800" dirty="0" smtClean="0"/>
              <a:t> to </a:t>
            </a:r>
            <a:r>
              <a:rPr lang="pl-PL" sz="2800" dirty="0" err="1" smtClean="0"/>
              <a:t>approximately</a:t>
            </a:r>
            <a:r>
              <a:rPr lang="pl-PL" sz="2800" dirty="0" smtClean="0"/>
              <a:t> 10 </a:t>
            </a:r>
            <a:r>
              <a:rPr lang="pl-PL" sz="2800" dirty="0" err="1" smtClean="0"/>
              <a:t>microseconds</a:t>
            </a:r>
            <a:r>
              <a:rPr lang="pl-PL" sz="2800" dirty="0" smtClean="0"/>
              <a:t>.</a:t>
            </a:r>
          </a:p>
          <a:p>
            <a:r>
              <a:rPr lang="pl-PL" sz="2800" dirty="0" err="1" smtClean="0"/>
              <a:t>This</a:t>
            </a:r>
            <a:r>
              <a:rPr lang="pl-PL" sz="2800" dirty="0" smtClean="0"/>
              <a:t> </a:t>
            </a:r>
            <a:r>
              <a:rPr lang="pl-PL" sz="2800" dirty="0" err="1" smtClean="0"/>
              <a:t>leads</a:t>
            </a:r>
            <a:r>
              <a:rPr lang="pl-PL" sz="2800" dirty="0" smtClean="0"/>
              <a:t> to </a:t>
            </a:r>
            <a:r>
              <a:rPr lang="pl-PL" sz="2800" dirty="0" err="1" smtClean="0"/>
              <a:t>estimation</a:t>
            </a:r>
            <a:r>
              <a:rPr lang="pl-PL" sz="2800" dirty="0" smtClean="0"/>
              <a:t> of </a:t>
            </a:r>
            <a:r>
              <a:rPr lang="pl-PL" sz="2800" dirty="0" err="1" smtClean="0"/>
              <a:t>our</a:t>
            </a:r>
            <a:r>
              <a:rPr lang="pl-PL" sz="2800" dirty="0" smtClean="0"/>
              <a:t> </a:t>
            </a:r>
            <a:r>
              <a:rPr lang="pl-PL" sz="2800" dirty="0" err="1" smtClean="0"/>
              <a:t>ions</a:t>
            </a:r>
            <a:r>
              <a:rPr lang="pl-PL" sz="2800" dirty="0" smtClean="0"/>
              <a:t>’ </a:t>
            </a:r>
            <a:r>
              <a:rPr lang="pl-PL" sz="2800" dirty="0" err="1" smtClean="0"/>
              <a:t>temperature</a:t>
            </a:r>
            <a:r>
              <a:rPr lang="pl-PL" sz="2800" dirty="0" smtClean="0"/>
              <a:t> </a:t>
            </a:r>
            <a:r>
              <a:rPr lang="pl-PL" sz="2800" dirty="0" err="1" smtClean="0"/>
              <a:t>at</a:t>
            </a:r>
            <a:r>
              <a:rPr lang="pl-PL" sz="2800" dirty="0" smtClean="0"/>
              <a:t> </a:t>
            </a:r>
            <a:r>
              <a:rPr lang="pl-PL" sz="2800" dirty="0" err="1" smtClean="0"/>
              <a:t>at</a:t>
            </a:r>
            <a:r>
              <a:rPr lang="pl-PL" sz="2800" dirty="0" smtClean="0"/>
              <a:t> 6000 K (0.5 </a:t>
            </a:r>
            <a:r>
              <a:rPr lang="pl-PL" sz="2800" dirty="0" err="1" smtClean="0"/>
              <a:t>eV</a:t>
            </a:r>
            <a:r>
              <a:rPr lang="pl-PL" sz="2800" dirty="0" smtClean="0"/>
              <a:t>).</a:t>
            </a:r>
          </a:p>
          <a:p>
            <a:r>
              <a:rPr lang="pl-PL" sz="2800" dirty="0" err="1" smtClean="0"/>
              <a:t>This</a:t>
            </a:r>
            <a:r>
              <a:rPr lang="pl-PL" sz="2800" dirty="0" smtClean="0"/>
              <a:t> </a:t>
            </a:r>
            <a:r>
              <a:rPr lang="pl-PL" sz="2800" dirty="0" err="1" smtClean="0"/>
              <a:t>is</a:t>
            </a:r>
            <a:r>
              <a:rPr lang="pl-PL" sz="2800" dirty="0" smtClean="0"/>
              <a:t> not </a:t>
            </a:r>
            <a:r>
              <a:rPr lang="pl-PL" sz="2800" dirty="0" err="1" smtClean="0"/>
              <a:t>very</a:t>
            </a:r>
            <a:r>
              <a:rPr lang="pl-PL" sz="2800" dirty="0" smtClean="0"/>
              <a:t> </a:t>
            </a:r>
            <a:r>
              <a:rPr lang="pl-PL" sz="2800" dirty="0" err="1" smtClean="0"/>
              <a:t>exact</a:t>
            </a:r>
            <a:r>
              <a:rPr lang="pl-PL" sz="2800" dirty="0" smtClean="0"/>
              <a:t> </a:t>
            </a:r>
            <a:r>
              <a:rPr lang="pl-PL" sz="2800" dirty="0" err="1" smtClean="0"/>
              <a:t>estimation</a:t>
            </a:r>
            <a:r>
              <a:rPr lang="pl-PL" sz="2800" dirty="0" smtClean="0"/>
              <a:t>, but the order of </a:t>
            </a:r>
            <a:r>
              <a:rPr lang="pl-PL" sz="2800" dirty="0" err="1" smtClean="0"/>
              <a:t>magnitude</a:t>
            </a:r>
            <a:r>
              <a:rPr lang="pl-PL" sz="2800" dirty="0" smtClean="0"/>
              <a:t> </a:t>
            </a:r>
            <a:r>
              <a:rPr lang="pl-PL" sz="2800" dirty="0" err="1" smtClean="0"/>
              <a:t>should</a:t>
            </a:r>
            <a:r>
              <a:rPr lang="pl-PL" sz="2800" dirty="0" smtClean="0"/>
              <a:t> be </a:t>
            </a:r>
            <a:r>
              <a:rPr lang="pl-PL" sz="2800" dirty="0" err="1" smtClean="0"/>
              <a:t>correct</a:t>
            </a:r>
            <a:r>
              <a:rPr lang="pl-PL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90634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Summary</a:t>
            </a:r>
            <a:endParaRPr lang="en-US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The </a:t>
            </a:r>
            <a:r>
              <a:rPr lang="pl-PL" dirty="0" err="1" smtClean="0"/>
              <a:t>device</a:t>
            </a:r>
            <a:r>
              <a:rPr lang="pl-PL" dirty="0" smtClean="0"/>
              <a:t> </a:t>
            </a:r>
            <a:r>
              <a:rPr lang="pl-PL" dirty="0" err="1" smtClean="0"/>
              <a:t>works</a:t>
            </a:r>
            <a:endParaRPr lang="pl-PL" dirty="0" smtClean="0"/>
          </a:p>
          <a:p>
            <a:r>
              <a:rPr lang="pl-PL" dirty="0" smtClean="0"/>
              <a:t>By </a:t>
            </a:r>
            <a:r>
              <a:rPr lang="pl-PL" dirty="0" err="1" smtClean="0"/>
              <a:t>now</a:t>
            </a:r>
            <a:r>
              <a:rPr lang="pl-PL" dirty="0" smtClean="0"/>
              <a:t>, iodoform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used</a:t>
            </a:r>
            <a:r>
              <a:rPr lang="pl-PL" dirty="0" smtClean="0"/>
              <a:t> </a:t>
            </a:r>
            <a:r>
              <a:rPr lang="pl-PL" dirty="0" err="1" smtClean="0"/>
              <a:t>instead</a:t>
            </a:r>
            <a:r>
              <a:rPr lang="pl-PL" dirty="0" smtClean="0"/>
              <a:t> of </a:t>
            </a:r>
            <a:r>
              <a:rPr lang="pl-PL" dirty="0" err="1" smtClean="0"/>
              <a:t>iodine</a:t>
            </a:r>
            <a:endParaRPr lang="pl-PL" dirty="0" smtClean="0"/>
          </a:p>
          <a:p>
            <a:r>
              <a:rPr lang="pl-PL" dirty="0" err="1" smtClean="0"/>
              <a:t>Temporary</a:t>
            </a:r>
            <a:r>
              <a:rPr lang="pl-PL" dirty="0" smtClean="0"/>
              <a:t> </a:t>
            </a:r>
            <a:r>
              <a:rPr lang="pl-PL" dirty="0" err="1" smtClean="0"/>
              <a:t>voltage</a:t>
            </a:r>
            <a:r>
              <a:rPr lang="pl-PL" dirty="0" smtClean="0"/>
              <a:t> </a:t>
            </a:r>
            <a:r>
              <a:rPr lang="pl-PL" dirty="0" err="1" smtClean="0"/>
              <a:t>supply</a:t>
            </a:r>
            <a:r>
              <a:rPr lang="pl-PL" dirty="0" smtClean="0"/>
              <a:t> system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used</a:t>
            </a:r>
            <a:r>
              <a:rPr lang="pl-PL" dirty="0" smtClean="0"/>
              <a:t> – to be </a:t>
            </a:r>
            <a:r>
              <a:rPr lang="pl-PL" dirty="0" err="1" smtClean="0"/>
              <a:t>replaced</a:t>
            </a:r>
            <a:r>
              <a:rPr lang="pl-PL" dirty="0" smtClean="0"/>
              <a:t> by SINARA</a:t>
            </a:r>
          </a:p>
          <a:p>
            <a:r>
              <a:rPr lang="pl-PL" dirty="0" smtClean="0"/>
              <a:t>Transport to CERN: </a:t>
            </a:r>
            <a:r>
              <a:rPr lang="pl-PL" dirty="0" err="1" smtClean="0"/>
              <a:t>anytime</a:t>
            </a:r>
            <a:r>
              <a:rPr lang="pl-PL" dirty="0" smtClean="0"/>
              <a:t> we </a:t>
            </a:r>
            <a:r>
              <a:rPr lang="pl-PL" dirty="0" err="1" smtClean="0"/>
              <a:t>find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conveneient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770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325563"/>
          </a:xfrm>
        </p:spPr>
        <p:txBody>
          <a:bodyPr/>
          <a:lstStyle/>
          <a:p>
            <a:r>
              <a:rPr lang="pl-PL" dirty="0" err="1" smtClean="0"/>
              <a:t>Positive</a:t>
            </a:r>
            <a:r>
              <a:rPr lang="pl-PL" dirty="0" smtClean="0"/>
              <a:t> vs </a:t>
            </a:r>
            <a:r>
              <a:rPr lang="pl-PL" dirty="0" err="1" smtClean="0"/>
              <a:t>negative</a:t>
            </a:r>
            <a:r>
              <a:rPr lang="pl-PL" dirty="0" smtClean="0"/>
              <a:t> </a:t>
            </a:r>
            <a:r>
              <a:rPr lang="pl-PL" dirty="0" err="1" smtClean="0"/>
              <a:t>ions</a:t>
            </a:r>
            <a:endParaRPr lang="en-US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>
          <a:xfrm>
            <a:off x="839787" y="1028700"/>
            <a:ext cx="5157787" cy="823912"/>
          </a:xfrm>
        </p:spPr>
        <p:txBody>
          <a:bodyPr/>
          <a:lstStyle/>
          <a:p>
            <a:r>
              <a:rPr lang="pl-PL" dirty="0" err="1" smtClean="0"/>
              <a:t>cation</a:t>
            </a:r>
            <a:endParaRPr lang="en-US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2"/>
          </p:nvPr>
        </p:nvSpPr>
        <p:spPr>
          <a:xfrm>
            <a:off x="653256" y="2011362"/>
            <a:ext cx="5157787" cy="3684588"/>
          </a:xfrm>
        </p:spPr>
        <p:txBody>
          <a:bodyPr>
            <a:normAutofit/>
          </a:bodyPr>
          <a:lstStyle/>
          <a:p>
            <a:r>
              <a:rPr lang="pl-PL" dirty="0" err="1" smtClean="0"/>
              <a:t>Relatively</a:t>
            </a:r>
            <a:r>
              <a:rPr lang="pl-PL" dirty="0" smtClean="0"/>
              <a:t> </a:t>
            </a:r>
            <a:r>
              <a:rPr lang="pl-PL" dirty="0" err="1" smtClean="0"/>
              <a:t>easy</a:t>
            </a:r>
            <a:r>
              <a:rPr lang="pl-PL" dirty="0" smtClean="0"/>
              <a:t> to </a:t>
            </a:r>
            <a:r>
              <a:rPr lang="pl-PL" dirty="0" err="1" smtClean="0"/>
              <a:t>produce</a:t>
            </a:r>
            <a:r>
              <a:rPr lang="pl-PL" dirty="0" smtClean="0"/>
              <a:t>: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  <a:p>
            <a:r>
              <a:rPr lang="pl-PL" dirty="0" smtClean="0"/>
              <a:t>May be </a:t>
            </a:r>
            <a:r>
              <a:rPr lang="pl-PL" dirty="0" err="1" smtClean="0"/>
              <a:t>cooled</a:t>
            </a:r>
            <a:r>
              <a:rPr lang="pl-PL" dirty="0" smtClean="0"/>
              <a:t> </a:t>
            </a:r>
            <a:r>
              <a:rPr lang="pl-PL" dirty="0" err="1" smtClean="0"/>
              <a:t>optically</a:t>
            </a:r>
            <a:r>
              <a:rPr lang="pl-PL" dirty="0" smtClean="0"/>
              <a:t>, for </a:t>
            </a:r>
            <a:r>
              <a:rPr lang="pl-PL" dirty="0" err="1" smtClean="0"/>
              <a:t>example</a:t>
            </a:r>
            <a:r>
              <a:rPr lang="pl-PL" dirty="0" smtClean="0"/>
              <a:t> in a Doppler </a:t>
            </a:r>
            <a:r>
              <a:rPr lang="pl-PL" dirty="0" err="1" smtClean="0"/>
              <a:t>scheme</a:t>
            </a:r>
            <a:endParaRPr lang="en-US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3"/>
          </p:nvPr>
        </p:nvSpPr>
        <p:spPr>
          <a:xfrm>
            <a:off x="6172200" y="1028700"/>
            <a:ext cx="5183188" cy="823912"/>
          </a:xfrm>
        </p:spPr>
        <p:txBody>
          <a:bodyPr/>
          <a:lstStyle/>
          <a:p>
            <a:r>
              <a:rPr lang="pl-PL" dirty="0" smtClean="0"/>
              <a:t>anion</a:t>
            </a:r>
            <a:endParaRPr lang="en-US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4"/>
          </p:nvPr>
        </p:nvSpPr>
        <p:spPr>
          <a:xfrm>
            <a:off x="6172200" y="2011362"/>
            <a:ext cx="6019800" cy="4352925"/>
          </a:xfrm>
        </p:spPr>
        <p:txBody>
          <a:bodyPr>
            <a:normAutofit fontScale="92500"/>
          </a:bodyPr>
          <a:lstStyle/>
          <a:p>
            <a:r>
              <a:rPr lang="pl-PL" dirty="0" err="1" smtClean="0"/>
              <a:t>Attachment</a:t>
            </a:r>
            <a:r>
              <a:rPr lang="pl-PL" dirty="0" smtClean="0"/>
              <a:t> of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forbidden</a:t>
            </a:r>
            <a:r>
              <a:rPr lang="pl-PL" dirty="0" smtClean="0"/>
              <a:t> by the Energy and </a:t>
            </a:r>
            <a:r>
              <a:rPr lang="pl-PL" dirty="0" err="1" smtClean="0"/>
              <a:t>momentum</a:t>
            </a:r>
            <a:r>
              <a:rPr lang="pl-PL" dirty="0" smtClean="0"/>
              <a:t> </a:t>
            </a:r>
            <a:r>
              <a:rPr lang="pl-PL" dirty="0" err="1" smtClean="0"/>
              <a:t>conservation</a:t>
            </a:r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dirty="0" err="1" smtClean="0"/>
              <a:t>Only</a:t>
            </a:r>
            <a:r>
              <a:rPr lang="pl-PL" dirty="0" smtClean="0"/>
              <a:t> one </a:t>
            </a:r>
            <a:r>
              <a:rPr lang="pl-PL" dirty="0" err="1" smtClean="0"/>
              <a:t>bound</a:t>
            </a:r>
            <a:r>
              <a:rPr lang="pl-PL" dirty="0" smtClean="0"/>
              <a:t> </a:t>
            </a:r>
            <a:r>
              <a:rPr lang="pl-PL" dirty="0" err="1" smtClean="0"/>
              <a:t>state</a:t>
            </a:r>
            <a:r>
              <a:rPr lang="pl-PL" dirty="0" smtClean="0"/>
              <a:t> – </a:t>
            </a:r>
            <a:r>
              <a:rPr lang="pl-PL" dirty="0" err="1" smtClean="0"/>
              <a:t>optical</a:t>
            </a:r>
            <a:r>
              <a:rPr lang="pl-PL" dirty="0" smtClean="0"/>
              <a:t> </a:t>
            </a:r>
            <a:r>
              <a:rPr lang="pl-PL" dirty="0" err="1" smtClean="0"/>
              <a:t>cooling</a:t>
            </a:r>
            <a:r>
              <a:rPr lang="pl-PL" dirty="0" smtClean="0"/>
              <a:t> </a:t>
            </a:r>
            <a:r>
              <a:rPr lang="pl-PL" dirty="0" err="1" smtClean="0"/>
              <a:t>impossible</a:t>
            </a:r>
            <a:endParaRPr lang="pl-PL" dirty="0" smtClean="0"/>
          </a:p>
          <a:p>
            <a:r>
              <a:rPr lang="pl-PL" dirty="0" smtClean="0"/>
              <a:t>3-body </a:t>
            </a:r>
            <a:r>
              <a:rPr lang="pl-PL" dirty="0" err="1" smtClean="0"/>
              <a:t>interactions</a:t>
            </a:r>
            <a:r>
              <a:rPr lang="pl-PL" dirty="0" smtClean="0"/>
              <a:t> </a:t>
            </a:r>
            <a:r>
              <a:rPr lang="pl-PL" dirty="0" err="1" smtClean="0"/>
              <a:t>improbable</a:t>
            </a:r>
            <a:r>
              <a:rPr lang="pl-PL" dirty="0" smtClean="0"/>
              <a:t> </a:t>
            </a:r>
            <a:r>
              <a:rPr lang="pl-PL" dirty="0" err="1" smtClean="0"/>
              <a:t>due</a:t>
            </a:r>
            <a:r>
              <a:rPr lang="pl-PL" dirty="0" smtClean="0"/>
              <a:t> to </a:t>
            </a:r>
            <a:r>
              <a:rPr lang="pl-PL" dirty="0" err="1" smtClean="0"/>
              <a:t>vacuum</a:t>
            </a:r>
            <a:r>
              <a:rPr lang="pl-PL" dirty="0" smtClean="0"/>
              <a:t> </a:t>
            </a:r>
            <a:r>
              <a:rPr lang="pl-PL" dirty="0" err="1" smtClean="0"/>
              <a:t>conditions</a:t>
            </a:r>
            <a:endParaRPr lang="pl-PL" dirty="0" smtClean="0"/>
          </a:p>
          <a:p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dissociative</a:t>
            </a:r>
            <a:r>
              <a:rPr lang="pl-PL" dirty="0" smtClean="0"/>
              <a:t> </a:t>
            </a:r>
            <a:r>
              <a:rPr lang="pl-PL" dirty="0" err="1" smtClean="0"/>
              <a:t>attachment</a:t>
            </a:r>
            <a:r>
              <a:rPr lang="pl-PL" dirty="0" smtClean="0"/>
              <a:t> </a:t>
            </a:r>
            <a:r>
              <a:rPr lang="pl-PL" dirty="0" err="1" smtClean="0"/>
              <a:t>may</a:t>
            </a:r>
            <a:r>
              <a:rPr lang="pl-PL" dirty="0" smtClean="0"/>
              <a:t> be </a:t>
            </a:r>
            <a:r>
              <a:rPr lang="pl-PL" dirty="0" err="1" smtClean="0"/>
              <a:t>used</a:t>
            </a:r>
            <a:r>
              <a:rPr lang="pl-PL" dirty="0" smtClean="0"/>
              <a:t>:</a:t>
            </a:r>
            <a:endParaRPr lang="en-US" dirty="0"/>
          </a:p>
        </p:txBody>
      </p:sp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017604"/>
              </p:ext>
            </p:extLst>
          </p:nvPr>
        </p:nvGraphicFramePr>
        <p:xfrm>
          <a:off x="839787" y="2538411"/>
          <a:ext cx="4408488" cy="174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8" name="Równanie" r:id="rId3" imgW="1155600" imgH="457200" progId="Equation.3">
                  <p:embed/>
                </p:oleObj>
              </mc:Choice>
              <mc:Fallback>
                <p:oleObj name="Równanie" r:id="rId3" imgW="1155600" imgH="457200" progId="Equation.3">
                  <p:embed/>
                  <p:pic>
                    <p:nvPicPr>
                      <p:cNvPr id="9" name="Obi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9787" y="2538411"/>
                        <a:ext cx="4408488" cy="1741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iekt 9"/>
          <p:cNvGraphicFramePr>
            <a:graphicFrameLocks noChangeAspect="1"/>
          </p:cNvGraphicFramePr>
          <p:nvPr>
            <p:extLst/>
          </p:nvPr>
        </p:nvGraphicFramePr>
        <p:xfrm>
          <a:off x="7381081" y="2805905"/>
          <a:ext cx="3051175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9" name="Równanie" r:id="rId5" imgW="799920" imgH="203040" progId="Equation.3">
                  <p:embed/>
                </p:oleObj>
              </mc:Choice>
              <mc:Fallback>
                <p:oleObj name="Równanie" r:id="rId5" imgW="799920" imgH="203040" progId="Equation.3">
                  <p:embed/>
                  <p:pic>
                    <p:nvPicPr>
                      <p:cNvPr id="10" name="Obiekt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81081" y="2805905"/>
                        <a:ext cx="3051175" cy="7731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/>
          </p:nvPr>
        </p:nvGraphicFramePr>
        <p:xfrm>
          <a:off x="7483476" y="6084888"/>
          <a:ext cx="4406900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0" name="Równanie" r:id="rId7" imgW="1155600" imgH="203040" progId="Equation.3">
                  <p:embed/>
                </p:oleObj>
              </mc:Choice>
              <mc:Fallback>
                <p:oleObj name="Równanie" r:id="rId7" imgW="1155600" imgH="203040" progId="Equation.3">
                  <p:embed/>
                  <p:pic>
                    <p:nvPicPr>
                      <p:cNvPr id="11" name="Obiek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83476" y="6084888"/>
                        <a:ext cx="4406900" cy="773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8081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 </a:t>
            </a:r>
            <a:r>
              <a:rPr lang="pl-PL" dirty="0" err="1" smtClean="0"/>
              <a:t>brief</a:t>
            </a:r>
            <a:r>
              <a:rPr lang="pl-PL" dirty="0" smtClean="0"/>
              <a:t> </a:t>
            </a:r>
            <a:r>
              <a:rPr lang="en-US" dirty="0" smtClean="0"/>
              <a:t>summary</a:t>
            </a:r>
            <a:r>
              <a:rPr lang="pl-PL" dirty="0" smtClean="0"/>
              <a:t>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r>
              <a:rPr lang="en-US" dirty="0" smtClean="0"/>
              <a:t>technique</a:t>
            </a:r>
            <a:r>
              <a:rPr lang="pl-PL" dirty="0" smtClean="0"/>
              <a:t>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27125" y="1581374"/>
            <a:ext cx="10826675" cy="5120639"/>
          </a:xfrm>
        </p:spPr>
        <p:txBody>
          <a:bodyPr>
            <a:normAutofit/>
          </a:bodyPr>
          <a:lstStyle/>
          <a:p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dissociative</a:t>
            </a:r>
            <a:r>
              <a:rPr lang="pl-PL" dirty="0" smtClean="0"/>
              <a:t> </a:t>
            </a:r>
            <a:r>
              <a:rPr lang="pl-PL" dirty="0" err="1" smtClean="0"/>
              <a:t>attachment</a:t>
            </a:r>
            <a:r>
              <a:rPr lang="pl-PL" dirty="0" smtClean="0"/>
              <a:t> </a:t>
            </a:r>
            <a:r>
              <a:rPr lang="pl-PL" dirty="0" err="1" smtClean="0"/>
              <a:t>inside</a:t>
            </a:r>
            <a:r>
              <a:rPr lang="pl-PL" dirty="0" smtClean="0"/>
              <a:t> a </a:t>
            </a:r>
            <a:r>
              <a:rPr lang="pl-PL" dirty="0" err="1" smtClean="0"/>
              <a:t>multi</a:t>
            </a:r>
            <a:r>
              <a:rPr lang="pl-PL" dirty="0" smtClean="0"/>
              <a:t>-segment </a:t>
            </a:r>
            <a:r>
              <a:rPr lang="pl-PL" dirty="0" err="1" smtClean="0"/>
              <a:t>linear</a:t>
            </a:r>
            <a:r>
              <a:rPr lang="pl-PL" dirty="0" smtClean="0"/>
              <a:t> Paul trap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r>
              <a:rPr lang="pl-PL" dirty="0" err="1" smtClean="0"/>
              <a:t>Iodine</a:t>
            </a:r>
            <a:r>
              <a:rPr lang="pl-PL" dirty="0" smtClean="0"/>
              <a:t>:</a:t>
            </a:r>
          </a:p>
          <a:p>
            <a:pPr lvl="1"/>
            <a:r>
              <a:rPr lang="pl-PL" dirty="0" smtClean="0"/>
              <a:t>Mass 127 </a:t>
            </a:r>
            <a:r>
              <a:rPr lang="pl-PL" dirty="0" err="1" smtClean="0"/>
              <a:t>a.m.u</a:t>
            </a:r>
            <a:r>
              <a:rPr lang="pl-PL" dirty="0" smtClean="0"/>
              <a:t>. (</a:t>
            </a:r>
            <a:r>
              <a:rPr lang="pl-PL" dirty="0" err="1" smtClean="0"/>
              <a:t>only</a:t>
            </a:r>
            <a:r>
              <a:rPr lang="pl-PL" dirty="0" smtClean="0"/>
              <a:t> one </a:t>
            </a:r>
            <a:r>
              <a:rPr lang="pl-PL" dirty="0" err="1" smtClean="0"/>
              <a:t>natural</a:t>
            </a:r>
            <a:r>
              <a:rPr lang="pl-PL" dirty="0" smtClean="0"/>
              <a:t> </a:t>
            </a:r>
            <a:r>
              <a:rPr lang="pl-PL" dirty="0" err="1" smtClean="0"/>
              <a:t>isotope</a:t>
            </a:r>
            <a:r>
              <a:rPr lang="pl-PL" dirty="0" smtClean="0"/>
              <a:t>)</a:t>
            </a:r>
          </a:p>
          <a:p>
            <a:pPr lvl="1"/>
            <a:r>
              <a:rPr lang="pl-PL" dirty="0" err="1" smtClean="0"/>
              <a:t>Electron</a:t>
            </a:r>
            <a:r>
              <a:rPr lang="pl-PL" dirty="0" smtClean="0"/>
              <a:t> </a:t>
            </a:r>
            <a:r>
              <a:rPr lang="pl-PL" dirty="0" err="1" smtClean="0"/>
              <a:t>affinity</a:t>
            </a:r>
            <a:r>
              <a:rPr lang="pl-PL" dirty="0" smtClean="0"/>
              <a:t> 3.06 </a:t>
            </a:r>
            <a:r>
              <a:rPr lang="pl-PL" dirty="0" err="1" smtClean="0"/>
              <a:t>eV</a:t>
            </a:r>
            <a:endParaRPr lang="pl-PL" dirty="0" smtClean="0"/>
          </a:p>
          <a:p>
            <a:pPr lvl="1"/>
            <a:r>
              <a:rPr lang="pl-PL" dirty="0" smtClean="0"/>
              <a:t>The </a:t>
            </a:r>
            <a:r>
              <a:rPr lang="pl-PL" dirty="0" err="1" smtClean="0"/>
              <a:t>heaviest</a:t>
            </a:r>
            <a:r>
              <a:rPr lang="pl-PL" dirty="0" smtClean="0"/>
              <a:t> 2-atomic, </a:t>
            </a:r>
            <a:r>
              <a:rPr lang="pl-PL" dirty="0" err="1" smtClean="0"/>
              <a:t>homonuclear</a:t>
            </a:r>
            <a:r>
              <a:rPr lang="pl-PL" dirty="0" smtClean="0"/>
              <a:t> </a:t>
            </a:r>
            <a:r>
              <a:rPr lang="pl-PL" dirty="0" err="1" smtClean="0"/>
              <a:t>molecule</a:t>
            </a:r>
            <a:endParaRPr lang="pl-PL" dirty="0" smtClean="0"/>
          </a:p>
          <a:p>
            <a:pPr lvl="1"/>
            <a:r>
              <a:rPr lang="pl-PL" dirty="0" smtClean="0"/>
              <a:t>Solid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dirty="0" err="1" smtClean="0"/>
              <a:t>room</a:t>
            </a:r>
            <a:r>
              <a:rPr lang="pl-PL" dirty="0" smtClean="0"/>
              <a:t> </a:t>
            </a:r>
            <a:r>
              <a:rPr lang="pl-PL" dirty="0" err="1" smtClean="0"/>
              <a:t>temperature</a:t>
            </a:r>
            <a:endParaRPr lang="pl-PL" dirty="0" smtClean="0"/>
          </a:p>
          <a:p>
            <a:pPr lvl="1"/>
            <a:endParaRPr lang="en-US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/>
          </p:nvPr>
        </p:nvGraphicFramePr>
        <p:xfrm>
          <a:off x="712462" y="2338237"/>
          <a:ext cx="4279086" cy="167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Równanie" r:id="rId3" imgW="1231560" imgH="482400" progId="Equation.3">
                  <p:embed/>
                </p:oleObj>
              </mc:Choice>
              <mc:Fallback>
                <p:oleObj name="Równanie" r:id="rId3" imgW="1231560" imgH="4824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2462" y="2338237"/>
                        <a:ext cx="4279086" cy="167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7537" y="2591508"/>
            <a:ext cx="5557096" cy="259859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9455971" y="2338237"/>
            <a:ext cx="2830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en-US" dirty="0"/>
              <a:t>. Frost and C. McDowell, </a:t>
            </a:r>
            <a:r>
              <a:rPr lang="en-US" dirty="0" smtClean="0"/>
              <a:t>CANADIAN</a:t>
            </a:r>
            <a:r>
              <a:rPr lang="pl-PL" dirty="0" smtClean="0"/>
              <a:t> </a:t>
            </a:r>
            <a:r>
              <a:rPr lang="en-US" dirty="0" smtClean="0"/>
              <a:t>JOURNAL </a:t>
            </a:r>
            <a:r>
              <a:rPr lang="en-US" dirty="0"/>
              <a:t>OF CHEMISTRY. VOL. 38. 1960, 407-420 THE IONIZATION AND </a:t>
            </a:r>
            <a:r>
              <a:rPr lang="en-US" dirty="0" smtClean="0"/>
              <a:t>DISSOCIATION</a:t>
            </a:r>
            <a:r>
              <a:rPr lang="pl-PL" dirty="0" smtClean="0"/>
              <a:t> </a:t>
            </a:r>
            <a:r>
              <a:rPr lang="en-US" dirty="0" smtClean="0"/>
              <a:t>OF </a:t>
            </a:r>
            <a:r>
              <a:rPr lang="en-US" dirty="0"/>
              <a:t>SOME HALOGEN MOLECULES BY ELECTRON IMPACT</a:t>
            </a:r>
          </a:p>
        </p:txBody>
      </p:sp>
    </p:spTree>
    <p:extLst>
      <p:ext uri="{BB962C8B-B14F-4D97-AF65-F5344CB8AC3E}">
        <p14:creationId xmlns:p14="http://schemas.microsoft.com/office/powerpoint/2010/main" val="162132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8942" y="1"/>
            <a:ext cx="11446136" cy="1000460"/>
          </a:xfrm>
        </p:spPr>
        <p:txBody>
          <a:bodyPr/>
          <a:lstStyle/>
          <a:p>
            <a:r>
              <a:rPr lang="pl-PL" dirty="0" err="1" smtClean="0"/>
              <a:t>Expected</a:t>
            </a:r>
            <a:r>
              <a:rPr lang="pl-PL" dirty="0" smtClean="0"/>
              <a:t> cross </a:t>
            </a:r>
            <a:r>
              <a:rPr lang="pl-PL" dirty="0" err="1" smtClean="0"/>
              <a:t>sections</a:t>
            </a:r>
            <a:r>
              <a:rPr lang="pl-PL" dirty="0" smtClean="0"/>
              <a:t> and </a:t>
            </a:r>
            <a:r>
              <a:rPr lang="pl-PL" dirty="0" err="1" smtClean="0"/>
              <a:t>final</a:t>
            </a:r>
            <a:r>
              <a:rPr lang="pl-PL" dirty="0" smtClean="0"/>
              <a:t> </a:t>
            </a:r>
            <a:r>
              <a:rPr lang="pl-PL" dirty="0" err="1" smtClean="0"/>
              <a:t>kinetic</a:t>
            </a:r>
            <a:r>
              <a:rPr lang="pl-PL" dirty="0" smtClean="0"/>
              <a:t> </a:t>
            </a:r>
            <a:r>
              <a:rPr lang="pl-PL" dirty="0" err="1" smtClean="0"/>
              <a:t>energies</a:t>
            </a:r>
            <a:endParaRPr lang="en-US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/>
          </p:nvPr>
        </p:nvGraphicFramePr>
        <p:xfrm>
          <a:off x="839096" y="2198805"/>
          <a:ext cx="5992009" cy="4800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0" name="Graph" r:id="rId3" imgW="3944160" imgH="3160800" progId="Origin50.Graph">
                  <p:embed/>
                </p:oleObj>
              </mc:Choice>
              <mc:Fallback>
                <p:oleObj name="Graph" r:id="rId3" imgW="3944160" imgH="3160800" progId="Origin50.Graph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9096" y="2198805"/>
                        <a:ext cx="5992009" cy="4800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/>
          </p:nvPr>
        </p:nvGraphicFramePr>
        <p:xfrm>
          <a:off x="1889196" y="1033970"/>
          <a:ext cx="4279086" cy="167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Równanie" r:id="rId5" imgW="1231560" imgH="482400" progId="Equation.3">
                  <p:embed/>
                </p:oleObj>
              </mc:Choice>
              <mc:Fallback>
                <p:oleObj name="Równanie" r:id="rId5" imgW="1231560" imgH="48240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89196" y="1033970"/>
                        <a:ext cx="4279086" cy="167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/>
          </p:nvPr>
        </p:nvGraphicFramePr>
        <p:xfrm>
          <a:off x="6669741" y="861346"/>
          <a:ext cx="3822601" cy="2021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2" name="Równanie" r:id="rId7" imgW="1536480" imgH="812520" progId="Equation.3">
                  <p:embed/>
                </p:oleObj>
              </mc:Choice>
              <mc:Fallback>
                <p:oleObj name="Równanie" r:id="rId7" imgW="1536480" imgH="812520" progId="Equation.3">
                  <p:embed/>
                  <p:pic>
                    <p:nvPicPr>
                      <p:cNvPr id="6" name="Obiekt 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69741" y="861346"/>
                        <a:ext cx="3822601" cy="2021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411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The </a:t>
            </a:r>
            <a:r>
              <a:rPr lang="pl-PL" dirty="0" err="1" smtClean="0"/>
              <a:t>first</a:t>
            </a:r>
            <a:r>
              <a:rPr lang="pl-PL" dirty="0" smtClean="0"/>
              <a:t> idea of the source (2021)</a:t>
            </a: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/>
          <a:srcRect l="64774" t="9509" r="8503" b="35650"/>
          <a:stretch/>
        </p:blipFill>
        <p:spPr>
          <a:xfrm>
            <a:off x="229497" y="1608268"/>
            <a:ext cx="6271708" cy="5066852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/>
          <a:srcRect l="61978" t="16417" r="13774" b="56919"/>
          <a:stretch/>
        </p:blipFill>
        <p:spPr>
          <a:xfrm>
            <a:off x="6501205" y="4394499"/>
            <a:ext cx="5690795" cy="246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167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92365"/>
          </a:xfrm>
        </p:spPr>
        <p:txBody>
          <a:bodyPr>
            <a:normAutofit fontScale="90000"/>
          </a:bodyPr>
          <a:lstStyle/>
          <a:p>
            <a:r>
              <a:rPr lang="pl-PL" dirty="0" err="1" smtClean="0"/>
              <a:t>Further</a:t>
            </a:r>
            <a:r>
              <a:rPr lang="pl-PL" dirty="0" smtClean="0"/>
              <a:t> idea: iodoform </a:t>
            </a:r>
            <a:r>
              <a:rPr lang="pl-PL" dirty="0" err="1" smtClean="0"/>
              <a:t>instead</a:t>
            </a:r>
            <a:r>
              <a:rPr lang="pl-PL" dirty="0" smtClean="0"/>
              <a:t> of </a:t>
            </a:r>
            <a:r>
              <a:rPr lang="pl-PL" dirty="0" err="1" smtClean="0"/>
              <a:t>iodine</a:t>
            </a:r>
            <a:r>
              <a:rPr lang="pl-PL" dirty="0" smtClean="0"/>
              <a:t> for </a:t>
            </a:r>
            <a:r>
              <a:rPr lang="pl-PL" dirty="0" err="1" smtClean="0"/>
              <a:t>safety</a:t>
            </a:r>
            <a:r>
              <a:rPr lang="pl-PL" dirty="0" smtClean="0"/>
              <a:t> </a:t>
            </a:r>
            <a:r>
              <a:rPr lang="pl-PL" dirty="0" err="1" smtClean="0"/>
              <a:t>reasons</a:t>
            </a:r>
            <a:endParaRPr lang="en-US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64774" t="9509" r="8503" b="35650"/>
          <a:stretch/>
        </p:blipFill>
        <p:spPr>
          <a:xfrm>
            <a:off x="0" y="1443210"/>
            <a:ext cx="6702383" cy="5414790"/>
          </a:xfrm>
          <a:prstGeom prst="rect">
            <a:avLst/>
          </a:prstGeom>
        </p:spPr>
      </p:pic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739281"/>
              </p:ext>
            </p:extLst>
          </p:nvPr>
        </p:nvGraphicFramePr>
        <p:xfrm>
          <a:off x="7698185" y="1220553"/>
          <a:ext cx="3978628" cy="2298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Równanie" r:id="rId4" imgW="1231560" imgH="711000" progId="Equation.3">
                  <p:embed/>
                </p:oleObj>
              </mc:Choice>
              <mc:Fallback>
                <p:oleObj name="Równanie" r:id="rId4" imgW="1231560" imgH="7110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98185" y="1220553"/>
                        <a:ext cx="3978628" cy="2298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816781"/>
              </p:ext>
            </p:extLst>
          </p:nvPr>
        </p:nvGraphicFramePr>
        <p:xfrm>
          <a:off x="7310261" y="3203712"/>
          <a:ext cx="4881739" cy="3671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5" name="Równanie" r:id="rId6" imgW="1587240" imgH="1193760" progId="Equation.3">
                  <p:embed/>
                </p:oleObj>
              </mc:Choice>
              <mc:Fallback>
                <p:oleObj name="Równanie" r:id="rId6" imgW="1587240" imgH="1193760" progId="Equation.3">
                  <p:embed/>
                  <p:pic>
                    <p:nvPicPr>
                      <p:cNvPr id="3" name="Obiek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310261" y="3203712"/>
                        <a:ext cx="4881739" cy="3671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4247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1246223" cy="1325563"/>
          </a:xfrm>
        </p:spPr>
        <p:txBody>
          <a:bodyPr/>
          <a:lstStyle/>
          <a:p>
            <a:r>
              <a:rPr lang="pl-PL" dirty="0" smtClean="0"/>
              <a:t>Design of the </a:t>
            </a:r>
            <a:r>
              <a:rPr lang="pl-PL" dirty="0" err="1" smtClean="0"/>
              <a:t>device</a:t>
            </a:r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/>
          <a:srcRect l="2997" t="11279" r="27521" b="5561"/>
          <a:stretch/>
        </p:blipFill>
        <p:spPr>
          <a:xfrm>
            <a:off x="5909534" y="0"/>
            <a:ext cx="6282466" cy="531427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9886" t="36573" r="5195" b="18069"/>
          <a:stretch/>
        </p:blipFill>
        <p:spPr>
          <a:xfrm>
            <a:off x="0" y="3985650"/>
            <a:ext cx="7605656" cy="2872349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0266381" y="4667946"/>
            <a:ext cx="1925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Picture </a:t>
            </a:r>
            <a:r>
              <a:rPr lang="pl-PL" dirty="0" err="1" smtClean="0"/>
              <a:t>prepared</a:t>
            </a:r>
            <a:r>
              <a:rPr lang="pl-PL" dirty="0" smtClean="0"/>
              <a:t> by Gosia Grosbart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97510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579</Words>
  <Application>Microsoft Office PowerPoint</Application>
  <PresentationFormat>Panoramiczny</PresentationFormat>
  <Paragraphs>96</Paragraphs>
  <Slides>34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Motyw pakietu Office</vt:lpstr>
      <vt:lpstr>Graph</vt:lpstr>
      <vt:lpstr>Równanie</vt:lpstr>
      <vt:lpstr>CorelDRAW X6 Graphic</vt:lpstr>
      <vt:lpstr>Status of the anion source  CERN, 17 Dec 2024</vt:lpstr>
      <vt:lpstr>Our goal</vt:lpstr>
      <vt:lpstr>The device works!</vt:lpstr>
      <vt:lpstr>Positive vs negative ions</vt:lpstr>
      <vt:lpstr>A brief summary of the technique used</vt:lpstr>
      <vt:lpstr>Expected cross sections and final kinetic energies</vt:lpstr>
      <vt:lpstr>The first idea of the source (2021)</vt:lpstr>
      <vt:lpstr>Further idea: iodoform instead of iodine for safety reasons</vt:lpstr>
      <vt:lpstr>Design of the device</vt:lpstr>
      <vt:lpstr>The linear Paul trap</vt:lpstr>
      <vt:lpstr>Electron gun</vt:lpstr>
      <vt:lpstr>Molecular beam source</vt:lpstr>
      <vt:lpstr>Anion detector (spiraltron)</vt:lpstr>
      <vt:lpstr>Anion detector (spiraltron)</vt:lpstr>
      <vt:lpstr>Modifications: stray electron shielding</vt:lpstr>
      <vt:lpstr>Custom-made HV power supplies </vt:lpstr>
      <vt:lpstr>Pulsed electronics (Ortec) – borrowed from another experimental setup</vt:lpstr>
      <vt:lpstr>Temporary voltage supply system</vt:lpstr>
      <vt:lpstr>The device assembled together</vt:lpstr>
      <vt:lpstr>Prezentacja programu PowerPoint</vt:lpstr>
      <vt:lpstr>Prezentacja programu PowerPoint</vt:lpstr>
      <vt:lpstr>Prezentacja programu PowerPoint</vt:lpstr>
      <vt:lpstr>Cooling problem (no optical access to the anion)</vt:lpstr>
      <vt:lpstr>Solution for the cooling problem</vt:lpstr>
      <vt:lpstr>The procedure of the ion source testing</vt:lpstr>
      <vt:lpstr>Prezentacja programu PowerPoint</vt:lpstr>
      <vt:lpstr>Prezentacja programu PowerPoint</vt:lpstr>
      <vt:lpstr>Prezentacja programu PowerPoint</vt:lpstr>
      <vt:lpstr>Loading and unloading the trap</vt:lpstr>
      <vt:lpstr>Trap settings</vt:lpstr>
      <vt:lpstr>Electron gun efficiency</vt:lpstr>
      <vt:lpstr>Molecular beam intensity</vt:lpstr>
      <vt:lpstr>Time resolution of the detection system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 source update</dc:title>
  <dc:creator>Luke</dc:creator>
  <cp:lastModifiedBy>Luke</cp:lastModifiedBy>
  <cp:revision>47</cp:revision>
  <cp:lastPrinted>2024-09-02T09:18:53Z</cp:lastPrinted>
  <dcterms:created xsi:type="dcterms:W3CDTF">2024-08-30T09:47:25Z</dcterms:created>
  <dcterms:modified xsi:type="dcterms:W3CDTF">2024-12-15T12:32:44Z</dcterms:modified>
</cp:coreProperties>
</file>