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58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CD30B-FE80-BFB3-BAE7-9913D54A0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D2D316-762F-0932-269D-09987692B5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E8BD2-FA68-C92B-29A2-C38EEAD81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A4671-22E6-C2E1-7B4C-FC25AB78A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2663A-DDE4-1CB6-AA0D-D784B8AD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49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CC171-5D00-B0CD-B8DA-12EBA9672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0354BF-4A71-BDC8-D5C7-9926B41A7C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11795-31ED-B149-199C-345D0EEE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5E637-86F5-0B80-B05D-05DC775F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45073-E9A6-2771-8572-15E7B73B6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19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6C00AA-2F5E-6F13-2E48-CA382F8AA2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785BCE-BE30-2209-942F-1D59A6157E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5A1A-E561-3582-8A5C-86B08A96A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0F43F-9043-779A-EE85-484DE23D9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A3EF6-2996-E957-3E22-7EADE78F9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5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BA215-82AA-9270-6459-0B6F94789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D6785-AD5E-9506-1756-9C21D20B0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792FC-27E6-73BB-1223-A61F362A5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A7FEE-3E2A-4DC3-F467-B5EBF2CA1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A8661-8E7C-082A-C720-A7390ED48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58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243AB-CB0F-5BCD-B41C-5E8E488BC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9EF48-22D3-F53B-1AFE-A38E5F570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2B111-215D-49C5-1539-4219407D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17258-8BD6-816C-8CE6-B99AB505A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344D8-200B-2A31-21C4-96565D2EC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36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49774-9EC6-45D4-5B3E-8CA17EC6B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B039A-B448-C68A-77DA-E7A9A428B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0E1453-78A1-E745-976A-187083F2F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0A0D6A-5740-A47A-3B61-516D2DE7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93CAFC-B1D0-EC5D-6F02-7F4D26179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D34D3-F1DE-FA84-AD2B-4A5B8C018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7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57865-E75E-83A5-9076-BE8A6CB4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0F6D0-E9F4-346E-6FA8-DB56A9C41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0CD1F-6941-A4B3-F38D-06423A2A9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7C6778-B631-46C0-B4B1-69B78150F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AF2B99-3CE0-7B5F-2800-500DB9ABC1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E72F29-8140-CA84-287D-D1864984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39A3CB-BC35-AF98-923E-03CBB54A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A979BD-A748-B6DF-89EC-00475352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36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6B99B-0938-30E8-8316-C33302EC4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E20CEA-F0CC-AC32-075D-6B9CFECA5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343C8C-F53F-1DBB-B2B2-23883AD0A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51DF34-E6AC-EF45-DA46-6A223F772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3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7F3E2-3513-2A3C-891A-5D53D846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4BA1D9-14D6-D04A-9C4D-681F9E364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D5671-648C-B04F-A0A1-ED5FACF1B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2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AF272-955B-8AEA-6A92-9F560176D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06E02-5C3D-AE1F-53CA-89EB90292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24B564-47A4-5730-5529-2C679713F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379AC8-4E2D-8C2F-C497-A16AEA70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6A6AFD-4FAC-7948-282A-8D612600B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14CD4-CDCA-CADC-2D68-DFD203A93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833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DE665-AD44-5AC0-98E6-622F253BE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43246C-5407-9A9C-95C4-BF50E99F42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A2191E-0492-B030-44E6-3F3FC0A65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47E977-B274-A8FB-5D67-9D2CF203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7D15F-778D-46D2-EF02-2CEDBFB4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A61E7-BB1C-3E1C-AE1C-E11766E53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9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E77AB-5877-B864-D75E-A131DEFF9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9E298-0C1E-2EF1-E8F3-CE477C8CF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9DF9B-4711-5256-E542-1D164A16DD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4D69A3-93AD-4B84-9560-7BE019F8F1C5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18EBB-DEFF-0246-1515-338C08B8A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B73A4-8A23-A1EE-9965-83640F515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A6D808-AFE4-4185-A042-BDB22A1B5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21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D1EEB-351E-8AF4-D03E-DD9B3319A6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Rydberg positronium spectroscopy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13BD3A-BD97-4C4F-5560-943FF0B2B7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Valts Krumins</a:t>
            </a:r>
          </a:p>
          <a:p>
            <a:r>
              <a:rPr lang="en-GB" dirty="0"/>
              <a:t>Benjamin </a:t>
            </a:r>
            <a:r>
              <a:rPr lang="en-GB" dirty="0" err="1"/>
              <a:t>Rienacker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4440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8A275-EBA9-59B5-8EC6-1A0DF2758C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6F16A-2866-E458-78B0-AB1C9D7F1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did we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C2835-65B6-1878-6A25-CF85777A6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1670nm </a:t>
            </a:r>
          </a:p>
        </p:txBody>
      </p:sp>
      <p:pic>
        <p:nvPicPr>
          <p:cNvPr id="5" name="Picture 4" descr="A screen shot of a chart&#10;&#10;Description automatically generated">
            <a:extLst>
              <a:ext uri="{FF2B5EF4-FFF2-40B4-BE49-F238E27FC236}">
                <a16:creationId xmlns:a16="http://schemas.microsoft.com/office/drawing/2014/main" id="{1E33E7E1-1654-D1A7-38E7-15455415C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356" y="1325904"/>
            <a:ext cx="6945854" cy="553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4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5907E3C-22A8-2ADA-1125-3F731FEB4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99283"/>
            <a:ext cx="8977009" cy="4204022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A5C87797-3DB1-CA29-7767-E4E77FAD2A1A}"/>
              </a:ext>
            </a:extLst>
          </p:cNvPr>
          <p:cNvSpPr/>
          <p:nvPr/>
        </p:nvSpPr>
        <p:spPr>
          <a:xfrm>
            <a:off x="566927" y="1690689"/>
            <a:ext cx="9448017" cy="4563862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9BD77A-9C33-564C-96B6-A92B7334D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is positronium made?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20B7E84-DEAA-0D13-626E-609732BB28B7}"/>
              </a:ext>
            </a:extLst>
          </p:cNvPr>
          <p:cNvCxnSpPr/>
          <p:nvPr/>
        </p:nvCxnSpPr>
        <p:spPr>
          <a:xfrm flipV="1">
            <a:off x="8852170" y="5797685"/>
            <a:ext cx="0" cy="739302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AEBEADE-C668-FD8C-6BDA-05DFCCDC1D84}"/>
              </a:ext>
            </a:extLst>
          </p:cNvPr>
          <p:cNvCxnSpPr/>
          <p:nvPr/>
        </p:nvCxnSpPr>
        <p:spPr>
          <a:xfrm flipV="1">
            <a:off x="8940562" y="5793304"/>
            <a:ext cx="0" cy="73930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2E69ADE-36C0-7550-E4A4-7AED21F6C1B2}"/>
              </a:ext>
            </a:extLst>
          </p:cNvPr>
          <p:cNvCxnSpPr>
            <a:cxnSpLocks/>
          </p:cNvCxnSpPr>
          <p:nvPr/>
        </p:nvCxnSpPr>
        <p:spPr>
          <a:xfrm flipH="1">
            <a:off x="9381744" y="4001294"/>
            <a:ext cx="173736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71B97F6-7FBB-B183-B035-A44C14E19C53}"/>
              </a:ext>
            </a:extLst>
          </p:cNvPr>
          <p:cNvSpPr txBox="1"/>
          <p:nvPr/>
        </p:nvSpPr>
        <p:spPr>
          <a:xfrm>
            <a:off x="9863200" y="3608033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Positrons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9587A5-5313-247F-FE20-BD3F6589E833}"/>
              </a:ext>
            </a:extLst>
          </p:cNvPr>
          <p:cNvSpPr txBox="1"/>
          <p:nvPr/>
        </p:nvSpPr>
        <p:spPr>
          <a:xfrm>
            <a:off x="8940562" y="6254553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205 + IR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C2B7E2F-C199-60B8-F2EF-D09F43B4340B}"/>
              </a:ext>
            </a:extLst>
          </p:cNvPr>
          <p:cNvCxnSpPr>
            <a:cxnSpLocks/>
          </p:cNvCxnSpPr>
          <p:nvPr/>
        </p:nvCxnSpPr>
        <p:spPr>
          <a:xfrm>
            <a:off x="1911096" y="2926080"/>
            <a:ext cx="1303444" cy="107521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0011500-E9C6-06D6-D052-D3B3BDDC1D46}"/>
              </a:ext>
            </a:extLst>
          </p:cNvPr>
          <p:cNvSpPr txBox="1"/>
          <p:nvPr/>
        </p:nvSpPr>
        <p:spPr>
          <a:xfrm>
            <a:off x="996047" y="2497591"/>
            <a:ext cx="1380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Positronium target</a:t>
            </a:r>
          </a:p>
        </p:txBody>
      </p:sp>
    </p:spTree>
    <p:extLst>
      <p:ext uri="{BB962C8B-B14F-4D97-AF65-F5344CB8AC3E}">
        <p14:creationId xmlns:p14="http://schemas.microsoft.com/office/powerpoint/2010/main" val="1425134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C5E7A-21A5-7D82-7660-3F783A75A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4CD7C9-8BEA-44EE-2F6D-7FA2D850F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99283"/>
            <a:ext cx="8977009" cy="420402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3E16705-8732-FD6C-DF5B-2594F3A0E46B}"/>
              </a:ext>
            </a:extLst>
          </p:cNvPr>
          <p:cNvSpPr/>
          <p:nvPr/>
        </p:nvSpPr>
        <p:spPr>
          <a:xfrm>
            <a:off x="566927" y="1690689"/>
            <a:ext cx="9448017" cy="4563862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A73FBD-F88D-7BF1-48BB-F3B1B6B04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is positronium made?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68F98-DEB3-8712-59EB-CC9DF4F46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187993C-DD86-2B86-BA19-C683E4A5E311}"/>
              </a:ext>
            </a:extLst>
          </p:cNvPr>
          <p:cNvCxnSpPr/>
          <p:nvPr/>
        </p:nvCxnSpPr>
        <p:spPr>
          <a:xfrm flipV="1">
            <a:off x="8852170" y="5797685"/>
            <a:ext cx="0" cy="739302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500EAB5-3AD6-ACE7-26B9-09FFB7623C8D}"/>
              </a:ext>
            </a:extLst>
          </p:cNvPr>
          <p:cNvCxnSpPr>
            <a:cxnSpLocks/>
          </p:cNvCxnSpPr>
          <p:nvPr/>
        </p:nvCxnSpPr>
        <p:spPr>
          <a:xfrm flipH="1" flipV="1">
            <a:off x="3291840" y="5559552"/>
            <a:ext cx="5560330" cy="238133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97E424C-5C4C-D36C-6A92-127349E65577}"/>
              </a:ext>
            </a:extLst>
          </p:cNvPr>
          <p:cNvCxnSpPr>
            <a:cxnSpLocks/>
          </p:cNvCxnSpPr>
          <p:nvPr/>
        </p:nvCxnSpPr>
        <p:spPr>
          <a:xfrm flipH="1" flipV="1">
            <a:off x="3267843" y="2651760"/>
            <a:ext cx="47991" cy="2907792"/>
          </a:xfrm>
          <a:prstGeom prst="straightConnector1">
            <a:avLst/>
          </a:prstGeom>
          <a:ln w="57150">
            <a:solidFill>
              <a:srgbClr val="00206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929AFDD-2AF2-3435-F0B3-C19135A8B928}"/>
              </a:ext>
            </a:extLst>
          </p:cNvPr>
          <p:cNvCxnSpPr/>
          <p:nvPr/>
        </p:nvCxnSpPr>
        <p:spPr>
          <a:xfrm>
            <a:off x="3339831" y="2651760"/>
            <a:ext cx="1481328" cy="0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AF5211A-E49E-D685-83C3-03CFB5242358}"/>
              </a:ext>
            </a:extLst>
          </p:cNvPr>
          <p:cNvCxnSpPr/>
          <p:nvPr/>
        </p:nvCxnSpPr>
        <p:spPr>
          <a:xfrm flipV="1">
            <a:off x="8940562" y="5793304"/>
            <a:ext cx="0" cy="73930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D78B8AC-DA69-ECCE-0864-D3DF2C453BCD}"/>
              </a:ext>
            </a:extLst>
          </p:cNvPr>
          <p:cNvCxnSpPr>
            <a:cxnSpLocks/>
          </p:cNvCxnSpPr>
          <p:nvPr/>
        </p:nvCxnSpPr>
        <p:spPr>
          <a:xfrm flipH="1" flipV="1">
            <a:off x="3287719" y="5492083"/>
            <a:ext cx="5560330" cy="23813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F5F074A-3EEF-5C7F-CAD2-B2E39D97E8F8}"/>
              </a:ext>
            </a:extLst>
          </p:cNvPr>
          <p:cNvCxnSpPr>
            <a:cxnSpLocks/>
          </p:cNvCxnSpPr>
          <p:nvPr/>
        </p:nvCxnSpPr>
        <p:spPr>
          <a:xfrm flipH="1" flipV="1">
            <a:off x="3315834" y="2651760"/>
            <a:ext cx="50649" cy="2834133"/>
          </a:xfrm>
          <a:prstGeom prst="straightConnector1">
            <a:avLst/>
          </a:prstGeom>
          <a:ln w="571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20C136F-AA76-4AEA-85F9-BAE7465CA737}"/>
              </a:ext>
            </a:extLst>
          </p:cNvPr>
          <p:cNvCxnSpPr/>
          <p:nvPr/>
        </p:nvCxnSpPr>
        <p:spPr>
          <a:xfrm>
            <a:off x="3339831" y="2612136"/>
            <a:ext cx="1481328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287CC4C-DF1B-82BE-40A7-F065E017F315}"/>
              </a:ext>
            </a:extLst>
          </p:cNvPr>
          <p:cNvCxnSpPr>
            <a:cxnSpLocks/>
          </p:cNvCxnSpPr>
          <p:nvPr/>
        </p:nvCxnSpPr>
        <p:spPr>
          <a:xfrm flipH="1">
            <a:off x="3186187" y="4001294"/>
            <a:ext cx="7932917" cy="2338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8B5D5C8-2C41-8600-98A6-1575C303BFD4}"/>
              </a:ext>
            </a:extLst>
          </p:cNvPr>
          <p:cNvSpPr txBox="1"/>
          <p:nvPr/>
        </p:nvSpPr>
        <p:spPr>
          <a:xfrm>
            <a:off x="9863200" y="3608033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Positrons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249887-0293-E8F0-2391-F7D242253C0E}"/>
              </a:ext>
            </a:extLst>
          </p:cNvPr>
          <p:cNvSpPr txBox="1"/>
          <p:nvPr/>
        </p:nvSpPr>
        <p:spPr>
          <a:xfrm>
            <a:off x="8940562" y="6254553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205 + IR</a:t>
            </a:r>
          </a:p>
        </p:txBody>
      </p:sp>
    </p:spTree>
    <p:extLst>
      <p:ext uri="{BB962C8B-B14F-4D97-AF65-F5344CB8AC3E}">
        <p14:creationId xmlns:p14="http://schemas.microsoft.com/office/powerpoint/2010/main" val="2073460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4D5D1-7F75-EB42-F062-ED48B061C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541ECF-65F9-F12B-7C32-5BED203B3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99283"/>
            <a:ext cx="8977009" cy="420402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D833AC-6BCA-ECFE-6BB0-D724D3CD550C}"/>
              </a:ext>
            </a:extLst>
          </p:cNvPr>
          <p:cNvSpPr/>
          <p:nvPr/>
        </p:nvSpPr>
        <p:spPr>
          <a:xfrm>
            <a:off x="566927" y="1690689"/>
            <a:ext cx="9448017" cy="4563862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C2DFEE-0397-FBF9-8364-119FDA647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is positronium made?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246CE-A4E2-F6CE-80F6-6C18F8BAB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E9BD6A1-5DCE-5DC5-0CC0-2B1B95581940}"/>
              </a:ext>
            </a:extLst>
          </p:cNvPr>
          <p:cNvCxnSpPr/>
          <p:nvPr/>
        </p:nvCxnSpPr>
        <p:spPr>
          <a:xfrm flipV="1">
            <a:off x="8852170" y="5797685"/>
            <a:ext cx="0" cy="739302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6A32CB-359B-AF5C-C84E-8B335AD45849}"/>
              </a:ext>
            </a:extLst>
          </p:cNvPr>
          <p:cNvCxnSpPr>
            <a:cxnSpLocks/>
          </p:cNvCxnSpPr>
          <p:nvPr/>
        </p:nvCxnSpPr>
        <p:spPr>
          <a:xfrm flipH="1" flipV="1">
            <a:off x="3291840" y="5559552"/>
            <a:ext cx="5560330" cy="238133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3FAC03-F8CD-9B5E-BF08-ADAAB0381AFA}"/>
              </a:ext>
            </a:extLst>
          </p:cNvPr>
          <p:cNvCxnSpPr>
            <a:cxnSpLocks/>
          </p:cNvCxnSpPr>
          <p:nvPr/>
        </p:nvCxnSpPr>
        <p:spPr>
          <a:xfrm flipH="1" flipV="1">
            <a:off x="3267843" y="2651760"/>
            <a:ext cx="47991" cy="2907792"/>
          </a:xfrm>
          <a:prstGeom prst="straightConnector1">
            <a:avLst/>
          </a:prstGeom>
          <a:ln w="57150">
            <a:solidFill>
              <a:srgbClr val="00206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B8EA434-DB9D-7850-268A-AE3B810C5E84}"/>
              </a:ext>
            </a:extLst>
          </p:cNvPr>
          <p:cNvCxnSpPr/>
          <p:nvPr/>
        </p:nvCxnSpPr>
        <p:spPr>
          <a:xfrm>
            <a:off x="3339831" y="2651760"/>
            <a:ext cx="1481328" cy="0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B2D938-90A0-79E0-B026-B9486D795980}"/>
              </a:ext>
            </a:extLst>
          </p:cNvPr>
          <p:cNvCxnSpPr/>
          <p:nvPr/>
        </p:nvCxnSpPr>
        <p:spPr>
          <a:xfrm flipV="1">
            <a:off x="8940562" y="5793304"/>
            <a:ext cx="0" cy="73930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77A58B0-0E1D-5A03-A078-67D4F12B8CEE}"/>
              </a:ext>
            </a:extLst>
          </p:cNvPr>
          <p:cNvCxnSpPr>
            <a:cxnSpLocks/>
          </p:cNvCxnSpPr>
          <p:nvPr/>
        </p:nvCxnSpPr>
        <p:spPr>
          <a:xfrm flipH="1" flipV="1">
            <a:off x="3287719" y="5492083"/>
            <a:ext cx="5560330" cy="23813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AD87A2-6041-BF19-88DA-59FF18009FB9}"/>
              </a:ext>
            </a:extLst>
          </p:cNvPr>
          <p:cNvCxnSpPr>
            <a:cxnSpLocks/>
          </p:cNvCxnSpPr>
          <p:nvPr/>
        </p:nvCxnSpPr>
        <p:spPr>
          <a:xfrm flipH="1" flipV="1">
            <a:off x="3315834" y="2651760"/>
            <a:ext cx="50649" cy="2834133"/>
          </a:xfrm>
          <a:prstGeom prst="straightConnector1">
            <a:avLst/>
          </a:prstGeom>
          <a:ln w="571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EB05DA6-DE13-74B1-4BF3-AC9D1D535446}"/>
              </a:ext>
            </a:extLst>
          </p:cNvPr>
          <p:cNvCxnSpPr/>
          <p:nvPr/>
        </p:nvCxnSpPr>
        <p:spPr>
          <a:xfrm>
            <a:off x="3339831" y="2612136"/>
            <a:ext cx="1481328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rapezoid 23">
            <a:extLst>
              <a:ext uri="{FF2B5EF4-FFF2-40B4-BE49-F238E27FC236}">
                <a16:creationId xmlns:a16="http://schemas.microsoft.com/office/drawing/2014/main" id="{ECBAC1DD-8C7D-08A5-521E-4FB5A6FC170E}"/>
              </a:ext>
            </a:extLst>
          </p:cNvPr>
          <p:cNvSpPr/>
          <p:nvPr/>
        </p:nvSpPr>
        <p:spPr>
          <a:xfrm rot="16200000">
            <a:off x="3292810" y="3517436"/>
            <a:ext cx="801237" cy="1014483"/>
          </a:xfrm>
          <a:prstGeom prst="trapezoid">
            <a:avLst>
              <a:gd name="adj" fmla="val 38695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3725330-7FB6-4190-7E2C-47C84E8C4B16}"/>
              </a:ext>
            </a:extLst>
          </p:cNvPr>
          <p:cNvCxnSpPr>
            <a:endCxn id="24" idx="0"/>
          </p:cNvCxnSpPr>
          <p:nvPr/>
        </p:nvCxnSpPr>
        <p:spPr>
          <a:xfrm flipH="1">
            <a:off x="3186187" y="4001294"/>
            <a:ext cx="7932917" cy="2338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DEBB997-5746-0417-E937-6563EEF4DA31}"/>
              </a:ext>
            </a:extLst>
          </p:cNvPr>
          <p:cNvSpPr txBox="1"/>
          <p:nvPr/>
        </p:nvSpPr>
        <p:spPr>
          <a:xfrm>
            <a:off x="9863200" y="3608033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Positrons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E2E5FB-7890-DE66-85FF-CD4190500D9D}"/>
              </a:ext>
            </a:extLst>
          </p:cNvPr>
          <p:cNvSpPr txBox="1"/>
          <p:nvPr/>
        </p:nvSpPr>
        <p:spPr>
          <a:xfrm>
            <a:off x="8940562" y="6254553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205 + IR</a:t>
            </a:r>
          </a:p>
        </p:txBody>
      </p:sp>
    </p:spTree>
    <p:extLst>
      <p:ext uri="{BB962C8B-B14F-4D97-AF65-F5344CB8AC3E}">
        <p14:creationId xmlns:p14="http://schemas.microsoft.com/office/powerpoint/2010/main" val="3263304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18630C-11A2-6AE3-A5ED-33C7118B2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BE76D6-65C4-FB4D-5A6C-03510D0B6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99283"/>
            <a:ext cx="8977009" cy="420402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A9A46C-7BC9-8055-27B9-5F8F40AA653C}"/>
              </a:ext>
            </a:extLst>
          </p:cNvPr>
          <p:cNvSpPr/>
          <p:nvPr/>
        </p:nvSpPr>
        <p:spPr>
          <a:xfrm>
            <a:off x="566927" y="1690689"/>
            <a:ext cx="9448017" cy="4563862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F11A1A-C288-A570-B536-78E22FB0A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we see what we made?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3F0DC-6769-2BF3-4957-9741519E8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4" name="Trapezoid 23">
            <a:extLst>
              <a:ext uri="{FF2B5EF4-FFF2-40B4-BE49-F238E27FC236}">
                <a16:creationId xmlns:a16="http://schemas.microsoft.com/office/drawing/2014/main" id="{83E7FF2B-555E-10AD-C0C8-4F34A5D30A69}"/>
              </a:ext>
            </a:extLst>
          </p:cNvPr>
          <p:cNvSpPr/>
          <p:nvPr/>
        </p:nvSpPr>
        <p:spPr>
          <a:xfrm rot="16200000">
            <a:off x="4430583" y="2379662"/>
            <a:ext cx="801237" cy="3290030"/>
          </a:xfrm>
          <a:prstGeom prst="trapezoid">
            <a:avLst>
              <a:gd name="adj" fmla="val 38695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274E33-D39F-3BE3-39F4-96EF3D462D48}"/>
              </a:ext>
            </a:extLst>
          </p:cNvPr>
          <p:cNvSpPr txBox="1"/>
          <p:nvPr/>
        </p:nvSpPr>
        <p:spPr>
          <a:xfrm>
            <a:off x="6476217" y="4719729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HV6</a:t>
            </a:r>
          </a:p>
        </p:txBody>
      </p:sp>
    </p:spTree>
    <p:extLst>
      <p:ext uri="{BB962C8B-B14F-4D97-AF65-F5344CB8AC3E}">
        <p14:creationId xmlns:p14="http://schemas.microsoft.com/office/powerpoint/2010/main" val="3217883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BBF2C-645D-4EA7-76DB-6B4780947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FCFF89-635D-75D5-1ED3-026511DE2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41" y="3655522"/>
            <a:ext cx="6535258" cy="306052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1F6460F-983A-BA82-9820-6A4F7A861703}"/>
              </a:ext>
            </a:extLst>
          </p:cNvPr>
          <p:cNvSpPr/>
          <p:nvPr/>
        </p:nvSpPr>
        <p:spPr>
          <a:xfrm>
            <a:off x="-17533" y="3440784"/>
            <a:ext cx="7021650" cy="3426510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8CA409-49B6-ACEE-29B0-43D9FFF6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we see what we made?</a:t>
            </a:r>
          </a:p>
        </p:txBody>
      </p:sp>
      <p:sp>
        <p:nvSpPr>
          <p:cNvPr id="24" name="Trapezoid 23">
            <a:extLst>
              <a:ext uri="{FF2B5EF4-FFF2-40B4-BE49-F238E27FC236}">
                <a16:creationId xmlns:a16="http://schemas.microsoft.com/office/drawing/2014/main" id="{BC60B1F3-480A-5E79-E7A7-03707A75B9B7}"/>
              </a:ext>
            </a:extLst>
          </p:cNvPr>
          <p:cNvSpPr/>
          <p:nvPr/>
        </p:nvSpPr>
        <p:spPr>
          <a:xfrm rot="16200000">
            <a:off x="2905276" y="4017991"/>
            <a:ext cx="506000" cy="2395142"/>
          </a:xfrm>
          <a:prstGeom prst="trapezoid">
            <a:avLst>
              <a:gd name="adj" fmla="val 38695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451C7-B551-970C-9679-AAE5A519645C}"/>
              </a:ext>
            </a:extLst>
          </p:cNvPr>
          <p:cNvSpPr txBox="1"/>
          <p:nvPr/>
        </p:nvSpPr>
        <p:spPr>
          <a:xfrm>
            <a:off x="4260920" y="5703168"/>
            <a:ext cx="100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HV6</a:t>
            </a: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AF5AF5A-B1C0-0AC9-9D0E-033C8EBFE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149" y="1499862"/>
            <a:ext cx="6096851" cy="457263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6CA91DF-7EB3-C562-C19B-11F448D3B99F}"/>
              </a:ext>
            </a:extLst>
          </p:cNvPr>
          <p:cNvCxnSpPr>
            <a:cxnSpLocks/>
          </p:cNvCxnSpPr>
          <p:nvPr/>
        </p:nvCxnSpPr>
        <p:spPr>
          <a:xfrm flipH="1">
            <a:off x="4355847" y="4319014"/>
            <a:ext cx="2648270" cy="83502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BB4F769-1643-9E79-705E-A3068E5D89E3}"/>
              </a:ext>
            </a:extLst>
          </p:cNvPr>
          <p:cNvSpPr txBox="1"/>
          <p:nvPr/>
        </p:nvSpPr>
        <p:spPr>
          <a:xfrm>
            <a:off x="2343225" y="1687905"/>
            <a:ext cx="402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Maximum n level that can be ionized with the field from 1600V on HV6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7BC8D8-1CF2-B16B-4127-FEFA67F23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3063" y="2493184"/>
            <a:ext cx="2172249" cy="78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94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85A08-2B71-9FB7-9075-F35557046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CE5008-50D7-4114-EF47-44F16CFEF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99283"/>
            <a:ext cx="8977009" cy="420402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2733EF3-060B-D5B3-974E-C818DE01FE22}"/>
              </a:ext>
            </a:extLst>
          </p:cNvPr>
          <p:cNvSpPr/>
          <p:nvPr/>
        </p:nvSpPr>
        <p:spPr>
          <a:xfrm>
            <a:off x="566927" y="1690689"/>
            <a:ext cx="9448017" cy="4563862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95B0D2-443A-2694-5387-1FA36915B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we see what we made?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3B4BC-EB8C-4E44-4AF9-3013E40A2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4" name="Trapezoid 23">
            <a:extLst>
              <a:ext uri="{FF2B5EF4-FFF2-40B4-BE49-F238E27FC236}">
                <a16:creationId xmlns:a16="http://schemas.microsoft.com/office/drawing/2014/main" id="{36E61D40-EE65-1CD7-6548-E7B68E2D6CB7}"/>
              </a:ext>
            </a:extLst>
          </p:cNvPr>
          <p:cNvSpPr/>
          <p:nvPr/>
        </p:nvSpPr>
        <p:spPr>
          <a:xfrm rot="16200000">
            <a:off x="4430583" y="2379662"/>
            <a:ext cx="801237" cy="3290030"/>
          </a:xfrm>
          <a:prstGeom prst="trapezoid">
            <a:avLst>
              <a:gd name="adj" fmla="val 38695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C03864-4043-6799-9E77-239B7E9A9BD8}"/>
              </a:ext>
            </a:extLst>
          </p:cNvPr>
          <p:cNvSpPr txBox="1"/>
          <p:nvPr/>
        </p:nvSpPr>
        <p:spPr>
          <a:xfrm>
            <a:off x="6476217" y="4719729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HV6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7BBAFC-B8BD-1D81-0CF5-2DF8E0D48CE2}"/>
              </a:ext>
            </a:extLst>
          </p:cNvPr>
          <p:cNvSpPr txBox="1"/>
          <p:nvPr/>
        </p:nvSpPr>
        <p:spPr>
          <a:xfrm>
            <a:off x="147828" y="3972620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MCP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87BDC2-BB47-D0A6-D857-4B31B02FCB06}"/>
              </a:ext>
            </a:extLst>
          </p:cNvPr>
          <p:cNvCxnSpPr/>
          <p:nvPr/>
        </p:nvCxnSpPr>
        <p:spPr>
          <a:xfrm flipH="1">
            <a:off x="838200" y="3695307"/>
            <a:ext cx="56380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663DC0-5002-CA44-4A11-F0F90ADFD698}"/>
              </a:ext>
            </a:extLst>
          </p:cNvPr>
          <p:cNvCxnSpPr>
            <a:cxnSpLocks/>
          </p:cNvCxnSpPr>
          <p:nvPr/>
        </p:nvCxnSpPr>
        <p:spPr>
          <a:xfrm flipH="1">
            <a:off x="1065229" y="3955337"/>
            <a:ext cx="541098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0C859ED-D50B-566F-F38F-BC43D321C965}"/>
              </a:ext>
            </a:extLst>
          </p:cNvPr>
          <p:cNvCxnSpPr>
            <a:cxnSpLocks/>
          </p:cNvCxnSpPr>
          <p:nvPr/>
        </p:nvCxnSpPr>
        <p:spPr>
          <a:xfrm flipH="1">
            <a:off x="942680" y="3773864"/>
            <a:ext cx="553353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AB1073D-5AE0-F59E-26FF-E7C8E516724D}"/>
              </a:ext>
            </a:extLst>
          </p:cNvPr>
          <p:cNvCxnSpPr/>
          <p:nvPr/>
        </p:nvCxnSpPr>
        <p:spPr>
          <a:xfrm flipH="1">
            <a:off x="838200" y="4341952"/>
            <a:ext cx="56380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1A7F2F-7A60-2ECE-42E0-641FCDE4597C}"/>
              </a:ext>
            </a:extLst>
          </p:cNvPr>
          <p:cNvCxnSpPr>
            <a:cxnSpLocks/>
          </p:cNvCxnSpPr>
          <p:nvPr/>
        </p:nvCxnSpPr>
        <p:spPr>
          <a:xfrm flipH="1">
            <a:off x="942680" y="4403300"/>
            <a:ext cx="553353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817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14CF7-06AD-20CF-B850-B11E2E65F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did we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CBD0F-4E9E-10D2-4EBE-554E4E2FB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1660nm </a:t>
            </a:r>
          </a:p>
        </p:txBody>
      </p:sp>
      <p:pic>
        <p:nvPicPr>
          <p:cNvPr id="9" name="Picture 8" descr="A screen shot of a chart&#10;&#10;Description automatically generated">
            <a:extLst>
              <a:ext uri="{FF2B5EF4-FFF2-40B4-BE49-F238E27FC236}">
                <a16:creationId xmlns:a16="http://schemas.microsoft.com/office/drawing/2014/main" id="{B27A7B89-28A3-78AB-2DC4-477936FDF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196" y="1342022"/>
            <a:ext cx="6925616" cy="551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142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F5515-D950-3BB2-E348-806F2CD6CD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FC45-C162-628B-C9FA-CFDCEAC21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did we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7B97B-B102-72F0-295C-B59E79B79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1665nm </a:t>
            </a:r>
          </a:p>
        </p:txBody>
      </p:sp>
      <p:pic>
        <p:nvPicPr>
          <p:cNvPr id="7" name="Picture 6" descr="A screen shot of a camera view&#10;&#10;Description automatically generated">
            <a:extLst>
              <a:ext uri="{FF2B5EF4-FFF2-40B4-BE49-F238E27FC236}">
                <a16:creationId xmlns:a16="http://schemas.microsoft.com/office/drawing/2014/main" id="{C0FB2168-B926-F591-9B25-2B8FB34D7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610" y="1369285"/>
            <a:ext cx="6891387" cy="548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983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94</Words>
  <Application>Microsoft Office PowerPoint</Application>
  <PresentationFormat>Widescreen</PresentationFormat>
  <Paragraphs>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Rydberg positronium spectroscopy</vt:lpstr>
      <vt:lpstr>How is positronium made?</vt:lpstr>
      <vt:lpstr>How is positronium made?</vt:lpstr>
      <vt:lpstr>How is positronium made?</vt:lpstr>
      <vt:lpstr>How we see what we made?</vt:lpstr>
      <vt:lpstr>How we see what we made?</vt:lpstr>
      <vt:lpstr>How we see what we made?</vt:lpstr>
      <vt:lpstr>What did we see?</vt:lpstr>
      <vt:lpstr>What did we see?</vt:lpstr>
      <vt:lpstr>What did we see?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Valts Krūmiņš</dc:creator>
  <cp:lastModifiedBy>Valts Krūmiņš</cp:lastModifiedBy>
  <cp:revision>5</cp:revision>
  <dcterms:created xsi:type="dcterms:W3CDTF">2024-12-12T15:34:33Z</dcterms:created>
  <dcterms:modified xsi:type="dcterms:W3CDTF">2024-12-16T11:06:21Z</dcterms:modified>
</cp:coreProperties>
</file>