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sldIdLst>
    <p:sldId id="256" r:id="rId2"/>
    <p:sldId id="553" r:id="rId3"/>
    <p:sldId id="568" r:id="rId4"/>
    <p:sldId id="288" r:id="rId5"/>
    <p:sldId id="285" r:id="rId6"/>
    <p:sldId id="283" r:id="rId7"/>
    <p:sldId id="294" r:id="rId8"/>
    <p:sldId id="290" r:id="rId9"/>
    <p:sldId id="293" r:id="rId10"/>
    <p:sldId id="555" r:id="rId11"/>
    <p:sldId id="561" r:id="rId12"/>
    <p:sldId id="570" r:id="rId13"/>
    <p:sldId id="299" r:id="rId14"/>
    <p:sldId id="300" r:id="rId15"/>
    <p:sldId id="558" r:id="rId16"/>
    <p:sldId id="295" r:id="rId17"/>
    <p:sldId id="296" r:id="rId18"/>
    <p:sldId id="569" r:id="rId19"/>
    <p:sldId id="567" r:id="rId20"/>
    <p:sldId id="563" r:id="rId21"/>
    <p:sldId id="564" r:id="rId22"/>
    <p:sldId id="565" r:id="rId23"/>
    <p:sldId id="566" r:id="rId24"/>
    <p:sldId id="571" r:id="rId25"/>
    <p:sldId id="297" r:id="rId26"/>
    <p:sldId id="280" r:id="rId27"/>
    <p:sldId id="580" r:id="rId28"/>
    <p:sldId id="593" r:id="rId29"/>
    <p:sldId id="587" r:id="rId30"/>
    <p:sldId id="588" r:id="rId31"/>
    <p:sldId id="589" r:id="rId32"/>
    <p:sldId id="590" r:id="rId33"/>
    <p:sldId id="591" r:id="rId34"/>
    <p:sldId id="592" r:id="rId35"/>
    <p:sldId id="594" r:id="rId36"/>
    <p:sldId id="595" r:id="rId37"/>
    <p:sldId id="596" r:id="rId38"/>
    <p:sldId id="597" r:id="rId39"/>
    <p:sldId id="586" r:id="rId40"/>
    <p:sldId id="583" r:id="rId41"/>
    <p:sldId id="598" r:id="rId42"/>
    <p:sldId id="607" r:id="rId43"/>
    <p:sldId id="600" r:id="rId44"/>
    <p:sldId id="601" r:id="rId45"/>
    <p:sldId id="602" r:id="rId46"/>
    <p:sldId id="604" r:id="rId47"/>
    <p:sldId id="603" r:id="rId48"/>
    <p:sldId id="605" r:id="rId49"/>
    <p:sldId id="606" r:id="rId5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35"/>
    <a:srgbClr val="000000"/>
    <a:srgbClr val="009900"/>
    <a:srgbClr val="4C9CD0"/>
    <a:srgbClr val="FFFFCD"/>
    <a:srgbClr val="DCE6F2"/>
    <a:srgbClr val="A167AC"/>
    <a:srgbClr val="E27D51"/>
    <a:srgbClr val="EFB937"/>
    <a:srgbClr val="050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830" autoAdjust="0"/>
  </p:normalViewPr>
  <p:slideViewPr>
    <p:cSldViewPr snapToGrid="0">
      <p:cViewPr>
        <p:scale>
          <a:sx n="91" d="100"/>
          <a:sy n="91" d="100"/>
        </p:scale>
        <p:origin x="1326" y="7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95113-F9E5-42D2-9785-1DB842A071A5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F0B366-A412-4DF7-9EBB-73AECD4C0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41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14A1B1-1015-4D92-AE07-FBC6C1A772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4400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0B366-A412-4DF7-9EBB-73AECD4C076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439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F0B366-A412-4DF7-9EBB-73AECD4C076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41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371" y="1556792"/>
            <a:ext cx="11272067" cy="1152128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924944"/>
            <a:ext cx="11272067" cy="384720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3640"/>
          <a:stretch/>
        </p:blipFill>
        <p:spPr>
          <a:xfrm>
            <a:off x="-4791" y="6472992"/>
            <a:ext cx="12192000" cy="3930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82526099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1103445" y="908720"/>
            <a:ext cx="10177131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43675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423673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39" y="836712"/>
            <a:ext cx="11905323" cy="2592288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143339" y="3573016"/>
            <a:ext cx="11905323" cy="2592288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5829398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3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82149011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0FED3D1-45A3-45EB-B177-77D06E6985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34C6E1-E973-49C0-9769-EB93CF87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FEF299-3A9E-4CE5-AB49-E670E469B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89DD7DC-2547-4FFB-B9C3-E4F26B557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74C1-F88E-402C-9991-FCE69B4BF8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953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197D2-90C6-4B36-B36F-72A427493C44}" type="datetime1">
              <a:rPr lang="de-DE" smtClean="0"/>
              <a:t>15.12.2024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9206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microsoft.com/office/2007/relationships/hdphoto" Target="../media/hdphoto2.wd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microsoft.com/office/2007/relationships/hdphoto" Target="../media/hdphoto1.wdp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jpeg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930"/>
          <a:stretch/>
        </p:blipFill>
        <p:spPr>
          <a:xfrm>
            <a:off x="0" y="0"/>
            <a:ext cx="12192000" cy="54868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-7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1341882" y="-793202"/>
            <a:ext cx="6460236" cy="91440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-8745" y="548680"/>
            <a:ext cx="12192000" cy="631734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Arial" panose="020B0604020202020204" pitchFamily="34" charset="0"/>
              <a:ea typeface="Segoe UI" panose="020B0502040204020203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5486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445" y="908720"/>
            <a:ext cx="10177131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colorTemperature colorTemp="3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3640"/>
          <a:stretch/>
        </p:blipFill>
        <p:spPr>
          <a:xfrm>
            <a:off x="-4791" y="6472992"/>
            <a:ext cx="12192000" cy="3930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sp>
        <p:nvSpPr>
          <p:cNvPr id="13" name="Footer Placeholder 4"/>
          <p:cNvSpPr txBox="1">
            <a:spLocks/>
          </p:cNvSpPr>
          <p:nvPr userDrawn="1"/>
        </p:nvSpPr>
        <p:spPr>
          <a:xfrm>
            <a:off x="4152900" y="6492878"/>
            <a:ext cx="3868709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Overview of the AEgIS 2021 antiproton run</a:t>
            </a:r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0" y="6472991"/>
            <a:ext cx="2927648" cy="397624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3AF2DF-1BA1-431A-960B-0784629ED366}" type="datetime1">
              <a:rPr lang="en-US" sz="105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12/15/2024</a:t>
            </a:fld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Immagin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20" y="0"/>
            <a:ext cx="840886" cy="548679"/>
          </a:xfrm>
          <a:prstGeom prst="rect">
            <a:avLst/>
          </a:prstGeom>
        </p:spPr>
      </p:pic>
      <p:pic>
        <p:nvPicPr>
          <p:cNvPr id="19" name="Immagine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620" y="6468898"/>
            <a:ext cx="720080" cy="399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010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ransition>
    <p:fade/>
  </p:transition>
  <p:hf hdr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microsoft.com/office/2007/relationships/hdphoto" Target="../media/hdphoto3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208398" y="6408519"/>
            <a:ext cx="4459602" cy="64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4036" y="1052736"/>
            <a:ext cx="6088326" cy="3242496"/>
          </a:xfrm>
        </p:spPr>
        <p:txBody>
          <a:bodyPr>
            <a:noAutofit/>
          </a:bodyPr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Formation of a forward beam of antihydrogen</a:t>
            </a:r>
            <a:endParaRPr lang="en-US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\\fisso\D\Dropbox\Camera Uploads\2015-02-02 07.53.3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988" t="-1" b="40248"/>
          <a:stretch/>
        </p:blipFill>
        <p:spPr bwMode="auto">
          <a:xfrm>
            <a:off x="-8709" y="536490"/>
            <a:ext cx="4695120" cy="593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magin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09" y="0"/>
            <a:ext cx="2499814" cy="1631131"/>
          </a:xfrm>
          <a:prstGeom prst="rect">
            <a:avLst/>
          </a:prstGeom>
        </p:spPr>
      </p:pic>
      <p:pic>
        <p:nvPicPr>
          <p:cNvPr id="13" name="Immagin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2145" y="5337078"/>
            <a:ext cx="2047842" cy="113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871077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B2D1A1A-7AC8-C8CA-1630-8D05176A0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Antiproton/positron sync</a:t>
            </a:r>
            <a:br>
              <a:rPr lang="en-US" dirty="0"/>
            </a:b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764D25-9232-18FB-DCA3-51E25E8BF9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705500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338B26F-DC86-2017-58F4-438F9D8A8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0: positron impact on target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4C14EB-6FBF-8991-12CA-CAD19F5056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timing on the </a:t>
            </a:r>
            <a:r>
              <a:rPr lang="en-US" dirty="0" err="1"/>
              <a:t>PMTDigi</a:t>
            </a:r>
            <a:r>
              <a:rPr lang="en-US" dirty="0"/>
              <a:t> is </a:t>
            </a:r>
            <a:r>
              <a:rPr lang="en-US" b="1" dirty="0"/>
              <a:t>stably 70.7 us</a:t>
            </a:r>
          </a:p>
          <a:p>
            <a:r>
              <a:rPr lang="en-US" dirty="0"/>
              <a:t>Checked manually for sure more than 10/20 runs over the entire dataset</a:t>
            </a:r>
          </a:p>
          <a:p>
            <a:r>
              <a:rPr lang="en-US" dirty="0"/>
              <a:t>Captorius1 statistics on positron stability says it’s stable for all the runs with buncher on</a:t>
            </a:r>
          </a:p>
          <a:p>
            <a:r>
              <a:rPr lang="en-US" dirty="0"/>
              <a:t>Stability analysis of the positron arrival on the target on </a:t>
            </a:r>
            <a:r>
              <a:rPr lang="en-US" dirty="0" err="1"/>
              <a:t>PMTDigi</a:t>
            </a:r>
            <a:endParaRPr lang="en-US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16BA75-34E3-C4B8-E971-B024EF3321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490" y="3590847"/>
            <a:ext cx="8309020" cy="2624229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775B293-1759-B61A-5A3F-F98D674F0927}"/>
              </a:ext>
            </a:extLst>
          </p:cNvPr>
          <p:cNvCxnSpPr/>
          <p:nvPr/>
        </p:nvCxnSpPr>
        <p:spPr>
          <a:xfrm flipH="1">
            <a:off x="2853459" y="4252324"/>
            <a:ext cx="491941" cy="3402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31C935E-4A6E-85C0-5A00-A4534877224E}"/>
              </a:ext>
            </a:extLst>
          </p:cNvPr>
          <p:cNvSpPr txBox="1"/>
          <p:nvPr/>
        </p:nvSpPr>
        <p:spPr>
          <a:xfrm>
            <a:off x="2785169" y="3882992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Buncher OK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2359498-6B06-9DDD-5F80-E0CB5D5BC689}"/>
              </a:ext>
            </a:extLst>
          </p:cNvPr>
          <p:cNvCxnSpPr>
            <a:cxnSpLocks/>
          </p:cNvCxnSpPr>
          <p:nvPr/>
        </p:nvCxnSpPr>
        <p:spPr>
          <a:xfrm>
            <a:off x="3863662" y="5003442"/>
            <a:ext cx="115910" cy="3412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16D9EF4-72D0-3888-31B8-AAE4BAE7C7AE}"/>
              </a:ext>
            </a:extLst>
          </p:cNvPr>
          <p:cNvSpPr txBox="1"/>
          <p:nvPr/>
        </p:nvSpPr>
        <p:spPr>
          <a:xfrm>
            <a:off x="3054353" y="4638757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Buncher bad</a:t>
            </a:r>
          </a:p>
        </p:txBody>
      </p:sp>
    </p:spTree>
    <p:extLst>
      <p:ext uri="{BB962C8B-B14F-4D97-AF65-F5344CB8AC3E}">
        <p14:creationId xmlns:p14="http://schemas.microsoft.com/office/powerpoint/2010/main" val="3511350041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962" y="560579"/>
            <a:ext cx="10363572" cy="545229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6D3E890-2F5D-9E99-A858-A3B45FCE0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Coarse localization in time of the antiproton peak</a:t>
            </a:r>
          </a:p>
        </p:txBody>
      </p:sp>
    </p:spTree>
    <p:extLst>
      <p:ext uri="{BB962C8B-B14F-4D97-AF65-F5344CB8AC3E}">
        <p14:creationId xmlns:p14="http://schemas.microsoft.com/office/powerpoint/2010/main" val="2193035448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93153E97-0BCA-C62E-F0F1-8D087BF0D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Calibration of antiproton timing</a:t>
            </a:r>
          </a:p>
        </p:txBody>
      </p:sp>
      <p:pic>
        <p:nvPicPr>
          <p:cNvPr id="24" name="Content Placeholder 2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FABF3E53-4050-EE43-7E31-25086001D6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06" y="566738"/>
            <a:ext cx="5143499" cy="5486400"/>
          </a:xfrm>
        </p:spPr>
      </p:pic>
      <p:pic>
        <p:nvPicPr>
          <p:cNvPr id="26" name="Content Placeholder 2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2599045C-EE1D-9BB7-6162-82D019A3D31A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722" y="558206"/>
            <a:ext cx="5143500" cy="54864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CBAB5B-C204-03BC-0DA7-44B14BE00E30}"/>
              </a:ext>
            </a:extLst>
          </p:cNvPr>
          <p:cNvSpPr txBox="1"/>
          <p:nvPr/>
        </p:nvSpPr>
        <p:spPr>
          <a:xfrm>
            <a:off x="1065840" y="65097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A0C15B-BEEE-F47B-806E-E4645B0E9696}"/>
              </a:ext>
            </a:extLst>
          </p:cNvPr>
          <p:cNvSpPr txBox="1"/>
          <p:nvPr/>
        </p:nvSpPr>
        <p:spPr>
          <a:xfrm>
            <a:off x="6704640" y="659505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2024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64BFE11-A8D9-D0E9-0235-1758140DCCED}"/>
              </a:ext>
            </a:extLst>
          </p:cNvPr>
          <p:cNvSpPr txBox="1">
            <a:spLocks/>
          </p:cNvSpPr>
          <p:nvPr/>
        </p:nvSpPr>
        <p:spPr>
          <a:xfrm>
            <a:off x="1214700" y="5776036"/>
            <a:ext cx="7777677" cy="6088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tx1"/>
                </a:solidFill>
              </a:rPr>
              <a:t>Calibration of antiproton hitting the target </a:t>
            </a:r>
            <a:r>
              <a:rPr lang="en-US" sz="1400" dirty="0">
                <a:solidFill>
                  <a:schemeClr val="tx1"/>
                </a:solidFill>
              </a:rPr>
              <a:t>by measuring the </a:t>
            </a:r>
            <a:r>
              <a:rPr lang="en-US" sz="1400" b="1" dirty="0">
                <a:solidFill>
                  <a:schemeClr val="tx1"/>
                </a:solidFill>
              </a:rPr>
              <a:t>Raising edge timing</a:t>
            </a:r>
            <a:r>
              <a:rPr lang="en-US" sz="1400" dirty="0">
                <a:solidFill>
                  <a:schemeClr val="tx1"/>
                </a:solidFill>
              </a:rPr>
              <a:t>: </a:t>
            </a:r>
            <a:r>
              <a:rPr lang="en-US" sz="1400" dirty="0" err="1">
                <a:solidFill>
                  <a:schemeClr val="tx1"/>
                </a:solidFill>
              </a:rPr>
              <a:t>Temptative</a:t>
            </a:r>
            <a:r>
              <a:rPr lang="en-US" sz="1400" dirty="0">
                <a:solidFill>
                  <a:schemeClr val="tx1"/>
                </a:solidFill>
              </a:rPr>
              <a:t> uncertainty around 100 ns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AEDA378-FEFD-AA5F-9573-F9FDB4F1FD46}"/>
              </a:ext>
            </a:extLst>
          </p:cNvPr>
          <p:cNvCxnSpPr>
            <a:cxnSpLocks/>
          </p:cNvCxnSpPr>
          <p:nvPr/>
        </p:nvCxnSpPr>
        <p:spPr>
          <a:xfrm>
            <a:off x="8423274" y="967282"/>
            <a:ext cx="0" cy="44740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1327A0F-0521-00C0-C1DD-CBF3E0D5FC13}"/>
              </a:ext>
            </a:extLst>
          </p:cNvPr>
          <p:cNvCxnSpPr>
            <a:cxnSpLocks/>
          </p:cNvCxnSpPr>
          <p:nvPr/>
        </p:nvCxnSpPr>
        <p:spPr>
          <a:xfrm>
            <a:off x="8343854" y="958750"/>
            <a:ext cx="0" cy="44825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CB9DBDE-8C31-E3DB-3129-6371E4C54856}"/>
              </a:ext>
            </a:extLst>
          </p:cNvPr>
          <p:cNvCxnSpPr>
            <a:cxnSpLocks/>
          </p:cNvCxnSpPr>
          <p:nvPr/>
        </p:nvCxnSpPr>
        <p:spPr>
          <a:xfrm>
            <a:off x="2187753" y="975814"/>
            <a:ext cx="0" cy="44740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A556B67-7684-25CB-E03B-F697D0AAE312}"/>
              </a:ext>
            </a:extLst>
          </p:cNvPr>
          <p:cNvCxnSpPr>
            <a:cxnSpLocks/>
          </p:cNvCxnSpPr>
          <p:nvPr/>
        </p:nvCxnSpPr>
        <p:spPr>
          <a:xfrm>
            <a:off x="2108333" y="975814"/>
            <a:ext cx="0" cy="44740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8127416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3498F5E-9079-BE91-E344-40CBC53F2D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4C848132-81A7-160B-756A-332221798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Calibration of antiproton timing, method 1</a:t>
            </a:r>
          </a:p>
        </p:txBody>
      </p:sp>
      <p:pic>
        <p:nvPicPr>
          <p:cNvPr id="8" name="Picture 7" descr="A graph of a graph with numbers and a number of red dots&#10;&#10;Description automatically generated with medium confidence">
            <a:extLst>
              <a:ext uri="{FF2B5EF4-FFF2-40B4-BE49-F238E27FC236}">
                <a16:creationId xmlns:a16="http://schemas.microsoft.com/office/drawing/2014/main" id="{E5590874-955A-9FBA-9EB7-32866516F3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925" y="574924"/>
            <a:ext cx="5772150" cy="4420278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D36B408-D7C0-B984-655B-C3E0E334B26F}"/>
              </a:ext>
            </a:extLst>
          </p:cNvPr>
          <p:cNvSpPr txBox="1">
            <a:spLocks/>
          </p:cNvSpPr>
          <p:nvPr/>
        </p:nvSpPr>
        <p:spPr>
          <a:xfrm>
            <a:off x="168783" y="5107518"/>
            <a:ext cx="7461949" cy="11755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tx1"/>
                </a:solidFill>
              </a:rPr>
              <a:t>Observed variation of the absolute arrival time by 1 us: where does it come from?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Between the two measurement pbar recatching developments in early 2024 took place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/>
                </a:solidFill>
              </a:rPr>
              <a:t>Sinara</a:t>
            </a:r>
            <a:r>
              <a:rPr lang="en-US" sz="1400" dirty="0">
                <a:solidFill>
                  <a:schemeClr val="tx1"/>
                </a:solidFill>
              </a:rPr>
              <a:t> is usually very stable: most likely it is a procedural difference (recatching dev.)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A third measurement is needed to establish a minority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11E01-3D57-8D9F-7EF0-0DD0913A5878}"/>
              </a:ext>
            </a:extLst>
          </p:cNvPr>
          <p:cNvSpPr txBox="1">
            <a:spLocks/>
          </p:cNvSpPr>
          <p:nvPr/>
        </p:nvSpPr>
        <p:spPr>
          <a:xfrm>
            <a:off x="7540580" y="5249196"/>
            <a:ext cx="4411013" cy="892202"/>
          </a:xfrm>
          <a:prstGeom prst="rect">
            <a:avLst/>
          </a:prstGeom>
          <a:solidFill>
            <a:srgbClr val="FFFFCD"/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tx1"/>
                </a:solidFill>
              </a:rPr>
              <a:t>Can this method be “more wrong” than a few 100 ns in the determination of pbar arrival?</a:t>
            </a:r>
          </a:p>
        </p:txBody>
      </p:sp>
    </p:spTree>
    <p:extLst>
      <p:ext uri="{BB962C8B-B14F-4D97-AF65-F5344CB8AC3E}">
        <p14:creationId xmlns:p14="http://schemas.microsoft.com/office/powerpoint/2010/main" val="2935554558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D70E6118-D7F9-17B2-2D25-76D6D95513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126E9B-7A95-AE5F-4C6A-69032A869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Antiproton/positron sync</a:t>
            </a:r>
            <a:br>
              <a:rPr lang="en-US" dirty="0"/>
            </a:br>
            <a:r>
              <a:rPr lang="en-US" dirty="0"/>
              <a:t>step 2: oscillation losses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218384-F247-F006-A2F0-6888116CC7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74783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 beautiful </a:t>
            </a:r>
            <a:r>
              <a:rPr lang="it-IT" dirty="0" err="1"/>
              <a:t>observation</a:t>
            </a:r>
            <a:r>
              <a:rPr lang="it-IT" dirty="0"/>
              <a:t> of </a:t>
            </a:r>
            <a:r>
              <a:rPr lang="it-IT" dirty="0" err="1"/>
              <a:t>antiprotons</a:t>
            </a:r>
            <a:r>
              <a:rPr lang="it-IT" dirty="0"/>
              <a:t> </a:t>
            </a:r>
            <a:r>
              <a:rPr lang="it-IT" dirty="0" err="1"/>
              <a:t>swinging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5286"/>
            <a:ext cx="12171152" cy="4444023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1671783" y="1773382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128983" y="1782618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733964" y="1782618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205019" y="1782618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763819" y="1773382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221019" y="1782618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826000" y="1782618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297055" y="1782618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878947" y="1759531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336147" y="1768767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941128" y="1768767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412183" y="1768767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970983" y="1778003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8428183" y="1787239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9033164" y="1787239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9504219" y="1787239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057565" y="1782618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357747" y="1768767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898075" y="1759531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424548" y="1764149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964876" y="1764149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449783" y="1764149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990111" y="1754913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516584" y="1759531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056912" y="1759531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461818" y="5292433"/>
            <a:ext cx="517236" cy="0"/>
          </a:xfrm>
          <a:prstGeom prst="line">
            <a:avLst/>
          </a:prstGeom>
          <a:ln w="57150">
            <a:solidFill>
              <a:srgbClr val="0099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461818" y="5601855"/>
            <a:ext cx="517236" cy="0"/>
          </a:xfrm>
          <a:prstGeom prst="line">
            <a:avLst/>
          </a:prstGeom>
          <a:ln w="57150">
            <a:solidFill>
              <a:srgbClr val="FF4444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057565" y="5123155"/>
            <a:ext cx="1596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5T to 1T?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057565" y="5432578"/>
            <a:ext cx="1596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1T to 5T?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2932547" y="5434001"/>
            <a:ext cx="517236" cy="0"/>
          </a:xfrm>
          <a:prstGeom prst="line">
            <a:avLst/>
          </a:prstGeom>
          <a:ln w="57150">
            <a:solidFill>
              <a:srgbClr val="0505FF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570677" y="5264724"/>
            <a:ext cx="1175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50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Midpoints?</a:t>
            </a:r>
          </a:p>
        </p:txBody>
      </p:sp>
    </p:spTree>
    <p:extLst>
      <p:ext uri="{BB962C8B-B14F-4D97-AF65-F5344CB8AC3E}">
        <p14:creationId xmlns:p14="http://schemas.microsoft.com/office/powerpoint/2010/main" val="2194351649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Where</a:t>
            </a:r>
            <a:r>
              <a:rPr lang="it-IT" dirty="0"/>
              <a:t> are </a:t>
            </a:r>
            <a:r>
              <a:rPr lang="it-IT" dirty="0" err="1"/>
              <a:t>losses</a:t>
            </a:r>
            <a:r>
              <a:rPr lang="it-IT" dirty="0"/>
              <a:t> </a:t>
            </a:r>
            <a:r>
              <a:rPr lang="it-IT" dirty="0" err="1"/>
              <a:t>occurring</a:t>
            </a:r>
            <a:r>
              <a:rPr lang="it-IT" dirty="0"/>
              <a:t>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2" b="27664"/>
          <a:stretch/>
        </p:blipFill>
        <p:spPr>
          <a:xfrm>
            <a:off x="2710771" y="552133"/>
            <a:ext cx="6770447" cy="311265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188907" y="3686712"/>
            <a:ext cx="5296951" cy="2710043"/>
            <a:chOff x="163323" y="731980"/>
            <a:chExt cx="6492454" cy="3321690"/>
          </a:xfrm>
        </p:grpSpPr>
        <p:grpSp>
          <p:nvGrpSpPr>
            <p:cNvPr id="6" name="Group 5"/>
            <p:cNvGrpSpPr/>
            <p:nvPr/>
          </p:nvGrpSpPr>
          <p:grpSpPr>
            <a:xfrm>
              <a:off x="163323" y="731980"/>
              <a:ext cx="6492454" cy="3321690"/>
              <a:chOff x="4447568" y="819998"/>
              <a:chExt cx="6763358" cy="3460291"/>
            </a:xfrm>
          </p:grpSpPr>
          <p:pic>
            <p:nvPicPr>
              <p:cNvPr id="9" name="Content Placeholder 6" descr="A graph of a graph&#10;&#10;Description automatically generated">
                <a:extLst>
                  <a:ext uri="{FF2B5EF4-FFF2-40B4-BE49-F238E27FC236}">
                    <a16:creationId xmlns:a16="http://schemas.microsoft.com/office/drawing/2014/main" id="{D55D9A29-225F-C297-82A2-454F1C4C5C0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398"/>
              <a:stretch/>
            </p:blipFill>
            <p:spPr>
              <a:xfrm>
                <a:off x="4447568" y="819998"/>
                <a:ext cx="6763358" cy="3460291"/>
              </a:xfrm>
              <a:prstGeom prst="rect">
                <a:avLst/>
              </a:prstGeom>
            </p:spPr>
          </p:pic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D3271E9E-F807-BDE4-ED49-8F401D3C557E}"/>
                  </a:ext>
                </a:extLst>
              </p:cNvPr>
              <p:cNvSpPr/>
              <p:nvPr/>
            </p:nvSpPr>
            <p:spPr>
              <a:xfrm>
                <a:off x="5930521" y="2628358"/>
                <a:ext cx="211105" cy="8130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9E96C0CC-003D-08BD-8504-826C97E82AED}"/>
                  </a:ext>
                </a:extLst>
              </p:cNvPr>
              <p:cNvCxnSpPr/>
              <p:nvPr/>
            </p:nvCxnSpPr>
            <p:spPr>
              <a:xfrm flipV="1">
                <a:off x="5930521" y="2304734"/>
                <a:ext cx="438150" cy="323624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Arrow: Right 31">
                <a:extLst>
                  <a:ext uri="{FF2B5EF4-FFF2-40B4-BE49-F238E27FC236}">
                    <a16:creationId xmlns:a16="http://schemas.microsoft.com/office/drawing/2014/main" id="{FE2E210D-55D0-8158-454E-D187487E5A17}"/>
                  </a:ext>
                </a:extLst>
              </p:cNvPr>
              <p:cNvSpPr/>
              <p:nvPr/>
            </p:nvSpPr>
            <p:spPr>
              <a:xfrm>
                <a:off x="6207180" y="2607426"/>
                <a:ext cx="250855" cy="123164"/>
              </a:xfrm>
              <a:prstGeom prst="rightArrow">
                <a:avLst/>
              </a:prstGeom>
              <a:solidFill>
                <a:srgbClr val="B8E08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D3271E9E-F807-BDE4-ED49-8F401D3C557E}"/>
                  </a:ext>
                </a:extLst>
              </p:cNvPr>
              <p:cNvSpPr/>
              <p:nvPr/>
            </p:nvSpPr>
            <p:spPr>
              <a:xfrm>
                <a:off x="10297229" y="2649290"/>
                <a:ext cx="211105" cy="8130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Curved Left Arrow 13"/>
              <p:cNvSpPr/>
              <p:nvPr/>
            </p:nvSpPr>
            <p:spPr>
              <a:xfrm>
                <a:off x="10546434" y="2679770"/>
                <a:ext cx="213006" cy="208210"/>
              </a:xfrm>
              <a:prstGeom prst="curvedLeftArrow">
                <a:avLst>
                  <a:gd name="adj1" fmla="val 25000"/>
                  <a:gd name="adj2" fmla="val 46472"/>
                  <a:gd name="adj3" fmla="val 25000"/>
                </a:avLst>
              </a:prstGeom>
              <a:solidFill>
                <a:srgbClr val="B8E0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787851" y="3397757"/>
              <a:ext cx="1442553" cy="339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Catching trap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389322" y="3397756"/>
              <a:ext cx="1063347" cy="339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Hbar trap</a:t>
              </a:r>
            </a:p>
          </p:txBody>
        </p:sp>
      </p:grpSp>
      <p:cxnSp>
        <p:nvCxnSpPr>
          <p:cNvPr id="21" name="Straight Arrow Connector 20"/>
          <p:cNvCxnSpPr/>
          <p:nvPr/>
        </p:nvCxnSpPr>
        <p:spPr>
          <a:xfrm flipH="1">
            <a:off x="6410036" y="2136198"/>
            <a:ext cx="193964" cy="551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373090" y="1774009"/>
            <a:ext cx="25683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the plasma is largest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AB1E6C3-6398-EB3C-9207-6BDE4A6D8472}"/>
              </a:ext>
            </a:extLst>
          </p:cNvPr>
          <p:cNvSpPr txBox="1">
            <a:spLocks/>
          </p:cNvSpPr>
          <p:nvPr/>
        </p:nvSpPr>
        <p:spPr>
          <a:xfrm>
            <a:off x="8606498" y="5327475"/>
            <a:ext cx="3386524" cy="848298"/>
          </a:xfrm>
          <a:prstGeom prst="rect">
            <a:avLst/>
          </a:prstGeom>
          <a:solidFill>
            <a:srgbClr val="FFFFCD"/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olidFill>
                  <a:schemeClr val="tx1"/>
                </a:solidFill>
              </a:rPr>
              <a:t>Not so sure about this is the correct interpretation</a:t>
            </a:r>
          </a:p>
        </p:txBody>
      </p:sp>
    </p:spTree>
    <p:extLst>
      <p:ext uri="{BB962C8B-B14F-4D97-AF65-F5344CB8AC3E}">
        <p14:creationId xmlns:p14="http://schemas.microsoft.com/office/powerpoint/2010/main" val="866423799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3B8B737F-99F3-3B35-82F3-43A902F101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5B2E9-97CA-2CBB-E20C-AD0ECD72F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 beautiful </a:t>
            </a:r>
            <a:r>
              <a:rPr lang="it-IT" dirty="0" err="1"/>
              <a:t>observation</a:t>
            </a:r>
            <a:r>
              <a:rPr lang="it-IT" dirty="0"/>
              <a:t> of </a:t>
            </a:r>
            <a:r>
              <a:rPr lang="it-IT" dirty="0" err="1"/>
              <a:t>antiprotons</a:t>
            </a:r>
            <a:r>
              <a:rPr lang="it-IT" dirty="0"/>
              <a:t> </a:t>
            </a:r>
            <a:r>
              <a:rPr lang="it-IT" dirty="0" err="1"/>
              <a:t>swinging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C6EF8C-A1EA-0A8B-7C98-89DC81BEA7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5286"/>
            <a:ext cx="12171152" cy="444402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D9B2EB3-C43A-C122-0C18-7C8AFA08D626}"/>
              </a:ext>
            </a:extLst>
          </p:cNvPr>
          <p:cNvCxnSpPr/>
          <p:nvPr/>
        </p:nvCxnSpPr>
        <p:spPr>
          <a:xfrm>
            <a:off x="1671783" y="1773382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2B21696-9060-297A-7AED-366F3ADF862A}"/>
              </a:ext>
            </a:extLst>
          </p:cNvPr>
          <p:cNvCxnSpPr/>
          <p:nvPr/>
        </p:nvCxnSpPr>
        <p:spPr>
          <a:xfrm>
            <a:off x="2128983" y="1782618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C8AC21C-01F5-7109-B979-B3FECDDDEA57}"/>
              </a:ext>
            </a:extLst>
          </p:cNvPr>
          <p:cNvCxnSpPr/>
          <p:nvPr/>
        </p:nvCxnSpPr>
        <p:spPr>
          <a:xfrm>
            <a:off x="2733964" y="1782618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CA8F8D9-0A16-7B30-4EC7-ED55028AF938}"/>
              </a:ext>
            </a:extLst>
          </p:cNvPr>
          <p:cNvCxnSpPr/>
          <p:nvPr/>
        </p:nvCxnSpPr>
        <p:spPr>
          <a:xfrm>
            <a:off x="3205019" y="1782618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4E0ECDC-783D-74A0-3CF3-BF27871C2802}"/>
              </a:ext>
            </a:extLst>
          </p:cNvPr>
          <p:cNvCxnSpPr/>
          <p:nvPr/>
        </p:nvCxnSpPr>
        <p:spPr>
          <a:xfrm>
            <a:off x="3763819" y="1773382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CAA680A-1058-09C8-6879-4AE4D70F5DF9}"/>
              </a:ext>
            </a:extLst>
          </p:cNvPr>
          <p:cNvCxnSpPr/>
          <p:nvPr/>
        </p:nvCxnSpPr>
        <p:spPr>
          <a:xfrm>
            <a:off x="4221019" y="1782618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0DE3BA2-A991-AD2D-3F82-2A1C3FCE52E3}"/>
              </a:ext>
            </a:extLst>
          </p:cNvPr>
          <p:cNvCxnSpPr/>
          <p:nvPr/>
        </p:nvCxnSpPr>
        <p:spPr>
          <a:xfrm>
            <a:off x="4826000" y="1782618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49BE1C8-F10D-4323-DCFE-E1F812904657}"/>
              </a:ext>
            </a:extLst>
          </p:cNvPr>
          <p:cNvCxnSpPr/>
          <p:nvPr/>
        </p:nvCxnSpPr>
        <p:spPr>
          <a:xfrm>
            <a:off x="5297055" y="1782618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F08BEB4-5EAA-8D32-CA15-318D6F7E0A83}"/>
              </a:ext>
            </a:extLst>
          </p:cNvPr>
          <p:cNvCxnSpPr/>
          <p:nvPr/>
        </p:nvCxnSpPr>
        <p:spPr>
          <a:xfrm>
            <a:off x="5878947" y="1759531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0239693-AA1F-2144-1257-5DF60A1EA514}"/>
              </a:ext>
            </a:extLst>
          </p:cNvPr>
          <p:cNvCxnSpPr/>
          <p:nvPr/>
        </p:nvCxnSpPr>
        <p:spPr>
          <a:xfrm>
            <a:off x="6336147" y="1768767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9679749-9CD9-EF4D-41C2-A06FB203C2E6}"/>
              </a:ext>
            </a:extLst>
          </p:cNvPr>
          <p:cNvCxnSpPr/>
          <p:nvPr/>
        </p:nvCxnSpPr>
        <p:spPr>
          <a:xfrm>
            <a:off x="6941128" y="1768767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2CEBE73-8617-2741-701D-8DD48BB93F1D}"/>
              </a:ext>
            </a:extLst>
          </p:cNvPr>
          <p:cNvCxnSpPr/>
          <p:nvPr/>
        </p:nvCxnSpPr>
        <p:spPr>
          <a:xfrm>
            <a:off x="7412183" y="1768767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24B8C57-EB02-2D96-AC92-BBE673E4012A}"/>
              </a:ext>
            </a:extLst>
          </p:cNvPr>
          <p:cNvCxnSpPr/>
          <p:nvPr/>
        </p:nvCxnSpPr>
        <p:spPr>
          <a:xfrm>
            <a:off x="7970983" y="1778003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9977A0-9678-890D-C991-4C53EC8FEC46}"/>
              </a:ext>
            </a:extLst>
          </p:cNvPr>
          <p:cNvCxnSpPr/>
          <p:nvPr/>
        </p:nvCxnSpPr>
        <p:spPr>
          <a:xfrm>
            <a:off x="8428183" y="1787239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D742D07-A42C-B65A-51E5-5116D01AE1CF}"/>
              </a:ext>
            </a:extLst>
          </p:cNvPr>
          <p:cNvCxnSpPr/>
          <p:nvPr/>
        </p:nvCxnSpPr>
        <p:spPr>
          <a:xfrm>
            <a:off x="9033164" y="1787239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24CB346-2A26-F416-2D8A-DF5B5B374C99}"/>
              </a:ext>
            </a:extLst>
          </p:cNvPr>
          <p:cNvCxnSpPr/>
          <p:nvPr/>
        </p:nvCxnSpPr>
        <p:spPr>
          <a:xfrm>
            <a:off x="9504219" y="1787239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24DC45D-B515-4BFD-C243-99E1A0A362DF}"/>
              </a:ext>
            </a:extLst>
          </p:cNvPr>
          <p:cNvCxnSpPr/>
          <p:nvPr/>
        </p:nvCxnSpPr>
        <p:spPr>
          <a:xfrm>
            <a:off x="1057565" y="1782618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E2C0933-EA3A-C9F7-CBA6-DC658CCCBE38}"/>
              </a:ext>
            </a:extLst>
          </p:cNvPr>
          <p:cNvCxnSpPr/>
          <p:nvPr/>
        </p:nvCxnSpPr>
        <p:spPr>
          <a:xfrm>
            <a:off x="1357747" y="1768767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DDCE26B-B41F-47E5-690A-485D5220DD19}"/>
              </a:ext>
            </a:extLst>
          </p:cNvPr>
          <p:cNvCxnSpPr/>
          <p:nvPr/>
        </p:nvCxnSpPr>
        <p:spPr>
          <a:xfrm>
            <a:off x="1898075" y="1759531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719FEFD-64BF-0F5A-E249-6E652CDC4A35}"/>
              </a:ext>
            </a:extLst>
          </p:cNvPr>
          <p:cNvCxnSpPr/>
          <p:nvPr/>
        </p:nvCxnSpPr>
        <p:spPr>
          <a:xfrm>
            <a:off x="2424548" y="1764149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4DB8A1D-2CF8-D506-64AF-7A257C650691}"/>
              </a:ext>
            </a:extLst>
          </p:cNvPr>
          <p:cNvCxnSpPr/>
          <p:nvPr/>
        </p:nvCxnSpPr>
        <p:spPr>
          <a:xfrm>
            <a:off x="2964876" y="1764149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37E0058-547E-B972-C4D1-A2470013B579}"/>
              </a:ext>
            </a:extLst>
          </p:cNvPr>
          <p:cNvCxnSpPr/>
          <p:nvPr/>
        </p:nvCxnSpPr>
        <p:spPr>
          <a:xfrm>
            <a:off x="3449783" y="1764149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E161C4-8F9E-DFBF-17DE-6363A9DEE578}"/>
              </a:ext>
            </a:extLst>
          </p:cNvPr>
          <p:cNvCxnSpPr/>
          <p:nvPr/>
        </p:nvCxnSpPr>
        <p:spPr>
          <a:xfrm>
            <a:off x="3990111" y="1754913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9D0BBFC-4823-F425-7196-241A8F1095ED}"/>
              </a:ext>
            </a:extLst>
          </p:cNvPr>
          <p:cNvCxnSpPr/>
          <p:nvPr/>
        </p:nvCxnSpPr>
        <p:spPr>
          <a:xfrm>
            <a:off x="4516584" y="1759531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7ABF303-DED9-4F24-D6E3-9FCC8F6E66CB}"/>
              </a:ext>
            </a:extLst>
          </p:cNvPr>
          <p:cNvCxnSpPr/>
          <p:nvPr/>
        </p:nvCxnSpPr>
        <p:spPr>
          <a:xfrm>
            <a:off x="5056912" y="1759531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20EA8C2A-8DBC-38C2-B134-22899B28CF2B}"/>
              </a:ext>
            </a:extLst>
          </p:cNvPr>
          <p:cNvCxnSpPr/>
          <p:nvPr/>
        </p:nvCxnSpPr>
        <p:spPr>
          <a:xfrm>
            <a:off x="461818" y="5292433"/>
            <a:ext cx="517236" cy="0"/>
          </a:xfrm>
          <a:prstGeom prst="line">
            <a:avLst/>
          </a:prstGeom>
          <a:ln w="57150">
            <a:solidFill>
              <a:srgbClr val="0099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EE5C3085-9696-681D-A4C2-E03DA0F6A731}"/>
              </a:ext>
            </a:extLst>
          </p:cNvPr>
          <p:cNvCxnSpPr/>
          <p:nvPr/>
        </p:nvCxnSpPr>
        <p:spPr>
          <a:xfrm>
            <a:off x="461818" y="5601855"/>
            <a:ext cx="517236" cy="0"/>
          </a:xfrm>
          <a:prstGeom prst="line">
            <a:avLst/>
          </a:prstGeom>
          <a:ln w="57150">
            <a:solidFill>
              <a:srgbClr val="FF4444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EDD3DF5C-CF30-4AAB-5824-10FEA64D0E16}"/>
              </a:ext>
            </a:extLst>
          </p:cNvPr>
          <p:cNvSpPr txBox="1"/>
          <p:nvPr/>
        </p:nvSpPr>
        <p:spPr>
          <a:xfrm>
            <a:off x="1057565" y="5123155"/>
            <a:ext cx="1596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5T to 1T?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CE5BAA6-4136-3918-7127-F7857879A6E8}"/>
              </a:ext>
            </a:extLst>
          </p:cNvPr>
          <p:cNvSpPr txBox="1"/>
          <p:nvPr/>
        </p:nvSpPr>
        <p:spPr>
          <a:xfrm>
            <a:off x="1057565" y="5432578"/>
            <a:ext cx="1596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1T to 5T?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56712AB-9C19-E28A-2170-47F478798057}"/>
              </a:ext>
            </a:extLst>
          </p:cNvPr>
          <p:cNvCxnSpPr/>
          <p:nvPr/>
        </p:nvCxnSpPr>
        <p:spPr>
          <a:xfrm>
            <a:off x="2932547" y="5434001"/>
            <a:ext cx="517236" cy="0"/>
          </a:xfrm>
          <a:prstGeom prst="line">
            <a:avLst/>
          </a:prstGeom>
          <a:ln w="57150">
            <a:solidFill>
              <a:srgbClr val="0505FF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3C26CFB2-D869-58FA-D641-0A1951B7F24D}"/>
              </a:ext>
            </a:extLst>
          </p:cNvPr>
          <p:cNvSpPr txBox="1"/>
          <p:nvPr/>
        </p:nvSpPr>
        <p:spPr>
          <a:xfrm>
            <a:off x="3570677" y="5264724"/>
            <a:ext cx="1175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50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Midpoints?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F31E815-3452-E26D-0CA5-D0C0BAE12AA5}"/>
              </a:ext>
            </a:extLst>
          </p:cNvPr>
          <p:cNvCxnSpPr>
            <a:cxnSpLocks/>
          </p:cNvCxnSpPr>
          <p:nvPr/>
        </p:nvCxnSpPr>
        <p:spPr>
          <a:xfrm>
            <a:off x="2117559" y="1552104"/>
            <a:ext cx="133222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24C9593-5519-2899-44C3-32415A3320C1}"/>
              </a:ext>
            </a:extLst>
          </p:cNvPr>
          <p:cNvSpPr txBox="1"/>
          <p:nvPr/>
        </p:nvSpPr>
        <p:spPr>
          <a:xfrm>
            <a:off x="2424548" y="1162441"/>
            <a:ext cx="5517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Expected oscillation period in ideal 350 V/m</a:t>
            </a: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harmonic trap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D8E2396-445C-4AC6-AE8E-8592BE368F55}"/>
              </a:ext>
            </a:extLst>
          </p:cNvPr>
          <p:cNvSpPr txBox="1">
            <a:spLocks/>
          </p:cNvSpPr>
          <p:nvPr/>
        </p:nvSpPr>
        <p:spPr>
          <a:xfrm>
            <a:off x="5442040" y="5290320"/>
            <a:ext cx="6288142" cy="957302"/>
          </a:xfrm>
          <a:prstGeom prst="rect">
            <a:avLst/>
          </a:prstGeom>
          <a:solidFill>
            <a:srgbClr val="FFFFCD"/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chemeClr val="tx1"/>
                </a:solidFill>
              </a:rPr>
              <a:t>Observed a staggered double pattern; oscillation periods are roughly 80% of that expected from an ideal harmonic trap.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Is the trap somehow anharmonic?</a:t>
            </a:r>
          </a:p>
        </p:txBody>
      </p:sp>
    </p:spTree>
    <p:extLst>
      <p:ext uri="{BB962C8B-B14F-4D97-AF65-F5344CB8AC3E}">
        <p14:creationId xmlns:p14="http://schemas.microsoft.com/office/powerpoint/2010/main" val="865375073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5596B29B-1422-DC01-8B43-D453609287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6294B-29CE-EDB5-83B5-3AF197DDF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Understanding the swing period: anharmonicities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75B86FC-767B-FCCF-653D-196619F6D036}"/>
              </a:ext>
            </a:extLst>
          </p:cNvPr>
          <p:cNvSpPr txBox="1">
            <a:spLocks/>
          </p:cNvSpPr>
          <p:nvPr/>
        </p:nvSpPr>
        <p:spPr>
          <a:xfrm>
            <a:off x="1824507" y="5341560"/>
            <a:ext cx="8542986" cy="898255"/>
          </a:xfrm>
          <a:prstGeom prst="rect">
            <a:avLst/>
          </a:prstGeom>
          <a:solidFill>
            <a:srgbClr val="FFFFCD"/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chemeClr val="tx1"/>
                </a:solidFill>
              </a:rPr>
              <a:t>Answer: </a:t>
            </a:r>
            <a:r>
              <a:rPr lang="en-US" sz="1600" b="1" dirty="0">
                <a:solidFill>
                  <a:schemeClr val="tx1"/>
                </a:solidFill>
              </a:rPr>
              <a:t>yes</a:t>
            </a:r>
            <a:r>
              <a:rPr lang="en-US" sz="1600" dirty="0">
                <a:solidFill>
                  <a:schemeClr val="tx1"/>
                </a:solidFill>
              </a:rPr>
              <a:t>, because of the plasma space charge &amp; potential used</a:t>
            </a:r>
          </a:p>
          <a:p>
            <a:pPr algn="ctr"/>
            <a:endParaRPr lang="en-US" sz="1000" dirty="0">
              <a:solidFill>
                <a:schemeClr val="tx1"/>
              </a:solidFill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We should expect a mild dependence of the oscillation frequency by the antiproton energy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64EC747-0FD9-21EA-7965-C434965A3FD7}"/>
              </a:ext>
            </a:extLst>
          </p:cNvPr>
          <p:cNvSpPr/>
          <p:nvPr/>
        </p:nvSpPr>
        <p:spPr>
          <a:xfrm>
            <a:off x="3889419" y="3055512"/>
            <a:ext cx="115911" cy="759853"/>
          </a:xfrm>
          <a:prstGeom prst="ellipse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72F95DC-C187-9D99-BB60-9ABAB6A2E4DA}"/>
              </a:ext>
            </a:extLst>
          </p:cNvPr>
          <p:cNvSpPr/>
          <p:nvPr/>
        </p:nvSpPr>
        <p:spPr>
          <a:xfrm>
            <a:off x="9644095" y="3055511"/>
            <a:ext cx="115911" cy="759853"/>
          </a:xfrm>
          <a:prstGeom prst="ellipse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8BE813A-D7CD-AEB3-616B-5978AEC8B769}"/>
              </a:ext>
            </a:extLst>
          </p:cNvPr>
          <p:cNvGrpSpPr/>
          <p:nvPr/>
        </p:nvGrpSpPr>
        <p:grpSpPr>
          <a:xfrm>
            <a:off x="1238857" y="650389"/>
            <a:ext cx="9714286" cy="4588148"/>
            <a:chOff x="1238857" y="959473"/>
            <a:chExt cx="9714286" cy="4588148"/>
          </a:xfrm>
        </p:grpSpPr>
        <p:pic>
          <p:nvPicPr>
            <p:cNvPr id="6" name="Picture 5" descr="A graph of a curve&#10;&#10;Description automatically generated">
              <a:extLst>
                <a:ext uri="{FF2B5EF4-FFF2-40B4-BE49-F238E27FC236}">
                  <a16:creationId xmlns:a16="http://schemas.microsoft.com/office/drawing/2014/main" id="{C3A94BAC-0EA1-7A92-2E11-24F60E46B5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53"/>
            <a:stretch/>
          </p:blipFill>
          <p:spPr>
            <a:xfrm>
              <a:off x="1238857" y="959473"/>
              <a:ext cx="9714286" cy="4588148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9747432-C64E-765B-89E9-9C7180176AEB}"/>
                </a:ext>
              </a:extLst>
            </p:cNvPr>
            <p:cNvSpPr txBox="1"/>
            <p:nvPr/>
          </p:nvSpPr>
          <p:spPr>
            <a:xfrm>
              <a:off x="9987481" y="3244323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A0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C5A5259B-6D23-08E5-7DA8-A3BA7758A0D7}"/>
                </a:ext>
              </a:extLst>
            </p:cNvPr>
            <p:cNvCxnSpPr>
              <a:cxnSpLocks/>
              <a:stCxn id="12" idx="1"/>
            </p:cNvCxnSpPr>
            <p:nvPr/>
          </p:nvCxnSpPr>
          <p:spPr>
            <a:xfrm flipH="1" flipV="1">
              <a:off x="9794384" y="3380704"/>
              <a:ext cx="193097" cy="4828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38867A6-0D17-D236-DB71-2A3ADD185A57}"/>
                </a:ext>
              </a:extLst>
            </p:cNvPr>
            <p:cNvSpPr txBox="1"/>
            <p:nvPr/>
          </p:nvSpPr>
          <p:spPr>
            <a:xfrm>
              <a:off x="3320518" y="4097624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P9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756EDA29-958D-153D-07AB-682A7AFA873B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 flipV="1">
              <a:off x="3553915" y="3428989"/>
              <a:ext cx="233397" cy="66863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58477615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74" r="35144" b="18964"/>
          <a:stretch/>
        </p:blipFill>
        <p:spPr>
          <a:xfrm rot="10800000">
            <a:off x="2925112" y="1472367"/>
            <a:ext cx="5807713" cy="3901441"/>
          </a:xfrm>
          <a:prstGeom prst="rect">
            <a:avLst/>
          </a:prstGeom>
        </p:spPr>
      </p:pic>
      <p:grpSp>
        <p:nvGrpSpPr>
          <p:cNvPr id="106" name="Group 105"/>
          <p:cNvGrpSpPr/>
          <p:nvPr/>
        </p:nvGrpSpPr>
        <p:grpSpPr>
          <a:xfrm flipH="1">
            <a:off x="685435" y="471297"/>
            <a:ext cx="9936844" cy="605582"/>
            <a:chOff x="4290311" y="1219203"/>
            <a:chExt cx="6267622" cy="605582"/>
          </a:xfrm>
        </p:grpSpPr>
        <p:sp>
          <p:nvSpPr>
            <p:cNvPr id="107" name="TextBox 106"/>
            <p:cNvSpPr txBox="1"/>
            <p:nvPr/>
          </p:nvSpPr>
          <p:spPr>
            <a:xfrm>
              <a:off x="4964663" y="1219203"/>
              <a:ext cx="55932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4290311" y="1499395"/>
              <a:ext cx="6079274" cy="325390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4290311" y="1478112"/>
              <a:ext cx="60792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it-IT" sz="1600" b="1" kern="0" dirty="0" err="1">
                  <a:solidFill>
                    <a:prstClr val="black"/>
                  </a:solidFill>
                </a:rPr>
                <a:t>External</a:t>
              </a:r>
              <a:r>
                <a:rPr lang="it-IT" sz="1600" b="1" kern="0" dirty="0">
                  <a:solidFill>
                    <a:prstClr val="black"/>
                  </a:solidFill>
                </a:rPr>
                <a:t> </a:t>
              </a:r>
              <a:r>
                <a:rPr lang="it-IT" sz="1600" b="1" kern="0" dirty="0" err="1">
                  <a:solidFill>
                    <a:prstClr val="black"/>
                  </a:solidFill>
                </a:rPr>
                <a:t>Scintillation</a:t>
              </a:r>
              <a:r>
                <a:rPr lang="it-IT" sz="1600" b="1" kern="0" dirty="0">
                  <a:solidFill>
                    <a:prstClr val="black"/>
                  </a:solidFill>
                </a:rPr>
                <a:t> Detector Array (ESDA)</a:t>
              </a:r>
              <a:endParaRPr lang="en-US" sz="1600" b="1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10" name="Group 109"/>
          <p:cNvGrpSpPr/>
          <p:nvPr/>
        </p:nvGrpSpPr>
        <p:grpSpPr>
          <a:xfrm flipH="1">
            <a:off x="2064654" y="5181714"/>
            <a:ext cx="7528926" cy="605582"/>
            <a:chOff x="4290311" y="1219203"/>
            <a:chExt cx="6267622" cy="605582"/>
          </a:xfrm>
        </p:grpSpPr>
        <p:sp>
          <p:nvSpPr>
            <p:cNvPr id="111" name="TextBox 110"/>
            <p:cNvSpPr txBox="1"/>
            <p:nvPr/>
          </p:nvSpPr>
          <p:spPr>
            <a:xfrm>
              <a:off x="4964663" y="1219203"/>
              <a:ext cx="55932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4290311" y="1499395"/>
              <a:ext cx="6079274" cy="325390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4290311" y="1478112"/>
              <a:ext cx="60792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Fast Annihilation Cryogenic Tracker (FACT)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 flipH="1">
            <a:off x="2217054" y="958755"/>
            <a:ext cx="7528926" cy="605582"/>
            <a:chOff x="4290311" y="1219203"/>
            <a:chExt cx="6267622" cy="605582"/>
          </a:xfrm>
        </p:grpSpPr>
        <p:sp>
          <p:nvSpPr>
            <p:cNvPr id="115" name="TextBox 114"/>
            <p:cNvSpPr txBox="1"/>
            <p:nvPr/>
          </p:nvSpPr>
          <p:spPr>
            <a:xfrm>
              <a:off x="4964663" y="1219203"/>
              <a:ext cx="55932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4290311" y="1499395"/>
              <a:ext cx="6079274" cy="325390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4290311" y="1478112"/>
              <a:ext cx="60792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Fast Annihilation Cryogenic Tracker (FACT)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 flipH="1">
            <a:off x="533034" y="5633089"/>
            <a:ext cx="9936845" cy="605582"/>
            <a:chOff x="4290311" y="1219203"/>
            <a:chExt cx="6267623" cy="605582"/>
          </a:xfrm>
        </p:grpSpPr>
        <p:sp>
          <p:nvSpPr>
            <p:cNvPr id="119" name="TextBox 118"/>
            <p:cNvSpPr txBox="1"/>
            <p:nvPr/>
          </p:nvSpPr>
          <p:spPr>
            <a:xfrm>
              <a:off x="4964663" y="1219203"/>
              <a:ext cx="55932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4290311" y="1499395"/>
              <a:ext cx="6079274" cy="325390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4290311" y="1478112"/>
              <a:ext cx="60792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it-IT" sz="1600" b="1" kern="0" dirty="0" err="1">
                  <a:solidFill>
                    <a:prstClr val="black"/>
                  </a:solidFill>
                </a:rPr>
                <a:t>External</a:t>
              </a:r>
              <a:r>
                <a:rPr lang="it-IT" sz="1600" b="1" kern="0" dirty="0">
                  <a:solidFill>
                    <a:prstClr val="black"/>
                  </a:solidFill>
                </a:rPr>
                <a:t> </a:t>
              </a:r>
              <a:r>
                <a:rPr lang="it-IT" sz="1600" b="1" kern="0" dirty="0" err="1">
                  <a:solidFill>
                    <a:prstClr val="black"/>
                  </a:solidFill>
                </a:rPr>
                <a:t>Scintillation</a:t>
              </a:r>
              <a:r>
                <a:rPr lang="it-IT" sz="1600" b="1" kern="0" dirty="0">
                  <a:solidFill>
                    <a:prstClr val="black"/>
                  </a:solidFill>
                </a:rPr>
                <a:t> Detector Array (ESDA)</a:t>
              </a:r>
              <a:endParaRPr lang="en-US" sz="1600" b="1" kern="0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AEgIS-2 antihydrogen production scheme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7624689" y="3592005"/>
            <a:ext cx="586387" cy="1235676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10" name="TextBox 9"/>
          <p:cNvSpPr txBox="1"/>
          <p:nvPr/>
        </p:nvSpPr>
        <p:spPr>
          <a:xfrm flipH="1">
            <a:off x="5315233" y="1714105"/>
            <a:ext cx="1769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Excitation lasers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1913942" y="3161059"/>
            <a:ext cx="1067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2.5 </a:t>
            </a:r>
            <a:r>
              <a:rPr kumimoji="0" lang="it-IT" sz="1600" b="1" i="0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keV</a:t>
            </a: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e</a:t>
            </a:r>
            <a:r>
              <a:rPr kumimoji="0" lang="it-IT" sz="1600" b="1" i="0" u="none" strike="noStrike" kern="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+</a:t>
            </a:r>
            <a:endParaRPr kumimoji="0" lang="en-US" sz="1600" b="1" i="0" u="none" strike="noStrike" kern="0" cap="none" spc="0" normalizeH="0" baseline="3000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298192" y="3465377"/>
            <a:ext cx="5251444" cy="0"/>
          </a:xfrm>
          <a:prstGeom prst="straightConnector1">
            <a:avLst/>
          </a:prstGeom>
          <a:noFill/>
          <a:ln w="31750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5" name="Isosceles Triangle 14"/>
          <p:cNvSpPr/>
          <p:nvPr/>
        </p:nvSpPr>
        <p:spPr>
          <a:xfrm rot="5400000" flipH="1">
            <a:off x="6593678" y="2739432"/>
            <a:ext cx="677792" cy="1419643"/>
          </a:xfrm>
          <a:prstGeom prst="triangle">
            <a:avLst>
              <a:gd name="adj" fmla="val 49854"/>
            </a:avLst>
          </a:prstGeom>
          <a:solidFill>
            <a:srgbClr val="FFC000">
              <a:alpha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6983411" y="3089561"/>
            <a:ext cx="1611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Ps*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" name="Oval 18"/>
          <p:cNvSpPr/>
          <p:nvPr/>
        </p:nvSpPr>
        <p:spPr>
          <a:xfrm flipH="1">
            <a:off x="6225781" y="3344040"/>
            <a:ext cx="936523" cy="201562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" name="Group 19"/>
          <p:cNvGrpSpPr/>
          <p:nvPr/>
        </p:nvGrpSpPr>
        <p:grpSpPr>
          <a:xfrm flipH="1">
            <a:off x="2062455" y="4576477"/>
            <a:ext cx="1138584" cy="361109"/>
            <a:chOff x="10462972" y="5680973"/>
            <a:chExt cx="1138584" cy="361109"/>
          </a:xfrm>
        </p:grpSpPr>
        <p:cxnSp>
          <p:nvCxnSpPr>
            <p:cNvPr id="21" name="Straight Arrow Connector 20"/>
            <p:cNvCxnSpPr/>
            <p:nvPr/>
          </p:nvCxnSpPr>
          <p:spPr>
            <a:xfrm flipH="1">
              <a:off x="11049000" y="6036733"/>
              <a:ext cx="552556" cy="5349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10462972" y="5680973"/>
              <a:ext cx="1054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 flipH="1">
            <a:off x="1970692" y="5037226"/>
            <a:ext cx="1054781" cy="355396"/>
            <a:chOff x="10562223" y="4585051"/>
            <a:chExt cx="1054781" cy="355396"/>
          </a:xfrm>
        </p:grpSpPr>
        <p:cxnSp>
          <p:nvCxnSpPr>
            <p:cNvPr id="24" name="Straight Connector 23"/>
            <p:cNvCxnSpPr/>
            <p:nvPr/>
          </p:nvCxnSpPr>
          <p:spPr>
            <a:xfrm flipH="1">
              <a:off x="11033074" y="4940447"/>
              <a:ext cx="480407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>
              <a:off x="10562223" y="4585051"/>
              <a:ext cx="1054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 cm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 flipH="1">
            <a:off x="5275141" y="5071415"/>
            <a:ext cx="2361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Antiproton plasma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36" name="Straight Connector 35"/>
          <p:cNvCxnSpPr>
            <a:stCxn id="19" idx="5"/>
          </p:cNvCxnSpPr>
          <p:nvPr/>
        </p:nvCxnSpPr>
        <p:spPr>
          <a:xfrm flipH="1">
            <a:off x="6222752" y="3516084"/>
            <a:ext cx="140180" cy="1555331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triangle"/>
          </a:ln>
          <a:effectLst/>
        </p:spPr>
      </p:cxnSp>
      <p:cxnSp>
        <p:nvCxnSpPr>
          <p:cNvPr id="49" name="Straight Connector 48"/>
          <p:cNvCxnSpPr/>
          <p:nvPr/>
        </p:nvCxnSpPr>
        <p:spPr>
          <a:xfrm flipH="1">
            <a:off x="7330698" y="3868573"/>
            <a:ext cx="1926954" cy="2245508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1" name="Straight Connector 50"/>
          <p:cNvCxnSpPr/>
          <p:nvPr/>
        </p:nvCxnSpPr>
        <p:spPr>
          <a:xfrm flipH="1" flipV="1">
            <a:off x="7834130" y="913344"/>
            <a:ext cx="1457156" cy="2907552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9690387" y="5944804"/>
            <a:ext cx="615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kumimoji="0" lang="it-IT" sz="1600" b="0" i="0" u="none" strike="noStrike" kern="0" cap="none" spc="0" normalizeH="0" baseline="30000" noProof="0" dirty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±</a:t>
            </a:r>
            <a:endParaRPr kumimoji="0" lang="en-US" sz="1600" b="0" i="0" u="none" strike="noStrike" kern="0" cap="none" spc="0" normalizeH="0" baseline="30000" noProof="0" dirty="0">
              <a:ln>
                <a:noFill/>
              </a:ln>
              <a:solidFill>
                <a:srgbClr val="FFC000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530799" y="5885892"/>
            <a:ext cx="615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kumimoji="0" lang="it-IT" sz="1600" b="0" i="0" u="none" strike="noStrike" kern="0" cap="none" spc="0" normalizeH="0" baseline="30000" noProof="0" dirty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±</a:t>
            </a:r>
            <a:endParaRPr kumimoji="0" lang="en-US" sz="1600" b="0" i="0" u="none" strike="noStrike" kern="0" cap="none" spc="0" normalizeH="0" baseline="30000" noProof="0" dirty="0">
              <a:ln>
                <a:noFill/>
              </a:ln>
              <a:solidFill>
                <a:srgbClr val="FFC000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919564" y="886613"/>
            <a:ext cx="615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kumimoji="0" lang="it-IT" sz="1600" b="0" i="0" u="none" strike="noStrike" kern="0" cap="none" spc="0" normalizeH="0" baseline="30000" noProof="0" dirty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±</a:t>
            </a:r>
            <a:endParaRPr kumimoji="0" lang="en-US" sz="1600" b="0" i="0" u="none" strike="noStrike" kern="0" cap="none" spc="0" normalizeH="0" baseline="30000" noProof="0" dirty="0">
              <a:ln>
                <a:noFill/>
              </a:ln>
              <a:solidFill>
                <a:srgbClr val="FFC000">
                  <a:lumMod val="75000"/>
                </a:srgbClr>
              </a:solidFill>
              <a:effectLst/>
              <a:uLnTx/>
              <a:uFillTx/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>
            <a:off x="3387237" y="2044988"/>
            <a:ext cx="4124202" cy="0"/>
          </a:xfrm>
          <a:prstGeom prst="line">
            <a:avLst/>
          </a:prstGeom>
          <a:ln w="76200">
            <a:solidFill>
              <a:srgbClr val="FF31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7486040" y="2022128"/>
            <a:ext cx="8862" cy="2922026"/>
          </a:xfrm>
          <a:prstGeom prst="line">
            <a:avLst/>
          </a:prstGeom>
          <a:ln w="76200">
            <a:solidFill>
              <a:srgbClr val="FF31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5953465" y="4751028"/>
            <a:ext cx="1702095" cy="0"/>
          </a:xfrm>
          <a:prstGeom prst="line">
            <a:avLst/>
          </a:prstGeom>
          <a:ln w="76200">
            <a:solidFill>
              <a:srgbClr val="FF31D3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/>
          <p:cNvGrpSpPr/>
          <p:nvPr/>
        </p:nvGrpSpPr>
        <p:grpSpPr>
          <a:xfrm>
            <a:off x="6361445" y="3516789"/>
            <a:ext cx="623976" cy="338554"/>
            <a:chOff x="10277939" y="4266526"/>
            <a:chExt cx="623976" cy="338554"/>
          </a:xfrm>
        </p:grpSpPr>
        <p:sp>
          <p:nvSpPr>
            <p:cNvPr id="81" name="TextBox 80"/>
            <p:cNvSpPr txBox="1"/>
            <p:nvPr/>
          </p:nvSpPr>
          <p:spPr>
            <a:xfrm flipH="1">
              <a:off x="10277939" y="4266526"/>
              <a:ext cx="6239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H*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83" name="Straight Connector 82"/>
            <p:cNvCxnSpPr/>
            <p:nvPr/>
          </p:nvCxnSpPr>
          <p:spPr>
            <a:xfrm>
              <a:off x="10383520" y="4342017"/>
              <a:ext cx="9969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 rot="5400000" flipH="1">
            <a:off x="8729214" y="3468916"/>
            <a:ext cx="18054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Removable</a:t>
            </a:r>
            <a:r>
              <a:rPr kumimoji="0" lang="it-IT" sz="1600" b="1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MCP</a:t>
            </a:r>
            <a:endParaRPr kumimoji="0" lang="it-IT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6" name="Rectangle 45"/>
          <p:cNvSpPr/>
          <p:nvPr/>
        </p:nvSpPr>
        <p:spPr>
          <a:xfrm flipH="1">
            <a:off x="9282775" y="2770042"/>
            <a:ext cx="190308" cy="1486800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>
                <a:shade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8" name="Group 57"/>
          <p:cNvGrpSpPr/>
          <p:nvPr/>
        </p:nvGrpSpPr>
        <p:grpSpPr>
          <a:xfrm flipH="1">
            <a:off x="3970229" y="3208150"/>
            <a:ext cx="5305506" cy="420744"/>
            <a:chOff x="4717325" y="2970160"/>
            <a:chExt cx="1579503" cy="119642"/>
          </a:xfrm>
        </p:grpSpPr>
        <p:cxnSp>
          <p:nvCxnSpPr>
            <p:cNvPr id="64" name="Straight Arrow Connector 63"/>
            <p:cNvCxnSpPr/>
            <p:nvPr/>
          </p:nvCxnSpPr>
          <p:spPr>
            <a:xfrm flipH="1">
              <a:off x="4717325" y="3089802"/>
              <a:ext cx="1578078" cy="0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ot"/>
              <a:miter lim="800000"/>
              <a:tailEnd type="stealth" w="sm" len="sm"/>
            </a:ln>
            <a:effectLst/>
          </p:spPr>
        </p:cxnSp>
        <p:cxnSp>
          <p:nvCxnSpPr>
            <p:cNvPr id="62" name="Straight Arrow Connector 61"/>
            <p:cNvCxnSpPr/>
            <p:nvPr/>
          </p:nvCxnSpPr>
          <p:spPr>
            <a:xfrm flipH="1">
              <a:off x="4718750" y="2970160"/>
              <a:ext cx="1578078" cy="0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ot"/>
              <a:miter lim="800000"/>
              <a:tailEnd type="stealth" w="sm" len="sm"/>
            </a:ln>
            <a:effectLst/>
          </p:spPr>
        </p:cxnSp>
      </p:grpSp>
      <p:cxnSp>
        <p:nvCxnSpPr>
          <p:cNvPr id="53" name="Straight Arrow Connector 52"/>
          <p:cNvCxnSpPr>
            <a:stCxn id="81" idx="0"/>
          </p:cNvCxnSpPr>
          <p:nvPr/>
        </p:nvCxnSpPr>
        <p:spPr>
          <a:xfrm>
            <a:off x="6673433" y="3516789"/>
            <a:ext cx="2551249" cy="285367"/>
          </a:xfrm>
          <a:prstGeom prst="straightConnector1">
            <a:avLst/>
          </a:prstGeom>
          <a:noFill/>
          <a:ln w="3175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54" name="Oval 53"/>
          <p:cNvSpPr/>
          <p:nvPr/>
        </p:nvSpPr>
        <p:spPr>
          <a:xfrm>
            <a:off x="6611225" y="3464239"/>
            <a:ext cx="120601" cy="120601"/>
          </a:xfrm>
          <a:prstGeom prst="ellipse">
            <a:avLst/>
          </a:prstGeom>
          <a:solidFill>
            <a:srgbClr val="D99694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7952207" y="4754552"/>
            <a:ext cx="1738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</a:t>
            </a:r>
            <a:r>
              <a:rPr kumimoji="0" lang="it-IT" sz="1600" b="1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+</a:t>
            </a: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/Ps converter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9275736" y="3804834"/>
            <a:ext cx="464949" cy="2549471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2" name="4-Point Star 51"/>
          <p:cNvSpPr/>
          <p:nvPr/>
        </p:nvSpPr>
        <p:spPr>
          <a:xfrm rot="19800000">
            <a:off x="9122990" y="3648678"/>
            <a:ext cx="335154" cy="335154"/>
          </a:xfrm>
          <a:prstGeom prst="star4">
            <a:avLst/>
          </a:prstGeom>
          <a:solidFill>
            <a:srgbClr val="D99694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TextBox 74"/>
          <p:cNvSpPr txBox="1"/>
          <p:nvPr/>
        </p:nvSpPr>
        <p:spPr>
          <a:xfrm flipH="1">
            <a:off x="3324793" y="4779027"/>
            <a:ext cx="1336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Field </a:t>
            </a:r>
            <a:r>
              <a:rPr lang="it-IT" sz="1600" b="1" kern="0" dirty="0" err="1">
                <a:solidFill>
                  <a:prstClr val="black"/>
                </a:solidFill>
              </a:rPr>
              <a:t>ionizing</a:t>
            </a:r>
            <a:r>
              <a:rPr lang="it-IT" sz="1600" b="1" kern="0" dirty="0">
                <a:solidFill>
                  <a:prstClr val="black"/>
                </a:solidFill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600" b="1" kern="0" dirty="0" err="1">
                <a:solidFill>
                  <a:prstClr val="black"/>
                </a:solidFill>
              </a:rPr>
              <a:t>electrodes</a:t>
            </a:r>
            <a:endParaRPr kumimoji="0" lang="en-US" sz="1600" b="1" i="0" u="none" strike="noStrike" kern="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 flipH="1">
            <a:off x="3832572" y="3708813"/>
            <a:ext cx="137565" cy="106333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84" name="TextBox 83"/>
          <p:cNvSpPr txBox="1"/>
          <p:nvPr/>
        </p:nvSpPr>
        <p:spPr>
          <a:xfrm flipH="1">
            <a:off x="7772554" y="1798885"/>
            <a:ext cx="23778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Field </a:t>
            </a:r>
            <a:r>
              <a:rPr kumimoji="0" lang="it-IT" sz="1600" b="1" i="0" u="none" strike="noStrike" kern="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ionizing</a:t>
            </a:r>
            <a:r>
              <a:rPr kumimoji="0" lang="it-IT" sz="1600" b="1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it-IT" sz="1600" b="1" i="0" u="none" strike="noStrike" kern="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grid</a:t>
            </a:r>
            <a:endParaRPr kumimoji="0" lang="en-US" sz="1600" b="1" i="0" u="none" strike="noStrike" kern="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 flipH="1" flipV="1">
            <a:off x="8145942" y="2102881"/>
            <a:ext cx="7458" cy="69365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419271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5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 animBg="1"/>
      <p:bldP spid="17" grpId="0"/>
      <p:bldP spid="19" grpId="0" animBg="1"/>
      <p:bldP spid="35" grpId="0"/>
      <p:bldP spid="55" grpId="0"/>
      <p:bldP spid="56" grpId="0"/>
      <p:bldP spid="57" grpId="0"/>
      <p:bldP spid="54" grpId="0" animBg="1"/>
      <p:bldP spid="7" grpId="0"/>
      <p:bldP spid="52" grpId="0" animBg="1"/>
      <p:bldP spid="75" grpId="0"/>
      <p:bldP spid="8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ED8A7E2C-8A67-888E-3B9E-AE8248060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E416C-1EA0-D203-5ECA-A099A5E26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Swinging pbars while scanning the A0 potential</a:t>
            </a:r>
            <a:endParaRPr lang="en-US" dirty="0"/>
          </a:p>
        </p:txBody>
      </p:sp>
      <p:pic>
        <p:nvPicPr>
          <p:cNvPr id="7" name="Picture 6" descr="A diagram with colorful lines&#10;&#10;Description automatically generated with medium confidence">
            <a:extLst>
              <a:ext uri="{FF2B5EF4-FFF2-40B4-BE49-F238E27FC236}">
                <a16:creationId xmlns:a16="http://schemas.microsoft.com/office/drawing/2014/main" id="{675AB278-B262-0649-9407-2A76098263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9" t="4775" r="9076" b="6741"/>
          <a:stretch/>
        </p:blipFill>
        <p:spPr>
          <a:xfrm>
            <a:off x="193183" y="875763"/>
            <a:ext cx="5284633" cy="4441226"/>
          </a:xfrm>
          <a:prstGeom prst="rect">
            <a:avLst/>
          </a:prstGeom>
        </p:spPr>
      </p:pic>
      <p:pic>
        <p:nvPicPr>
          <p:cNvPr id="10" name="Picture 9" descr="A group of graphs showing different colored lines&#10;&#10;Description automatically generated">
            <a:extLst>
              <a:ext uri="{FF2B5EF4-FFF2-40B4-BE49-F238E27FC236}">
                <a16:creationId xmlns:a16="http://schemas.microsoft.com/office/drawing/2014/main" id="{23B24EAC-4405-E811-0D60-2B4E04739F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5" t="3399" r="7233" b="4687"/>
          <a:stretch/>
        </p:blipFill>
        <p:spPr>
          <a:xfrm>
            <a:off x="5795493" y="677604"/>
            <a:ext cx="6145368" cy="5151719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019E7A5-8BCC-5836-E5B6-52A0B6288900}"/>
              </a:ext>
            </a:extLst>
          </p:cNvPr>
          <p:cNvSpPr txBox="1">
            <a:spLocks/>
          </p:cNvSpPr>
          <p:nvPr/>
        </p:nvSpPr>
        <p:spPr>
          <a:xfrm>
            <a:off x="251139" y="5451025"/>
            <a:ext cx="5419859" cy="898255"/>
          </a:xfrm>
          <a:prstGeom prst="rect">
            <a:avLst/>
          </a:prstGeom>
          <a:solidFill>
            <a:srgbClr val="FFFFCD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Measurement of the plasma space charge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Measurement of the oscillation period </a:t>
            </a:r>
            <a:r>
              <a:rPr lang="en-US" sz="1600" dirty="0" err="1">
                <a:solidFill>
                  <a:schemeClr val="tx1"/>
                </a:solidFill>
              </a:rPr>
              <a:t>wrt</a:t>
            </a:r>
            <a:r>
              <a:rPr lang="en-US" sz="1600" dirty="0">
                <a:solidFill>
                  <a:schemeClr val="tx1"/>
                </a:solidFill>
              </a:rPr>
              <a:t> the energy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Measurement of the annihilation position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455C70C-2D60-BCCF-EE2E-2440233ABD5B}"/>
              </a:ext>
            </a:extLst>
          </p:cNvPr>
          <p:cNvSpPr txBox="1">
            <a:spLocks/>
          </p:cNvSpPr>
          <p:nvPr/>
        </p:nvSpPr>
        <p:spPr>
          <a:xfrm>
            <a:off x="6651938" y="5793903"/>
            <a:ext cx="5164427" cy="561816"/>
          </a:xfrm>
          <a:prstGeom prst="rect">
            <a:avLst/>
          </a:prstGeom>
          <a:solidFill>
            <a:srgbClr val="FFFFCD"/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tx1"/>
                </a:solidFill>
              </a:rPr>
              <a:t>Annihilations z consistent with target; staggered pattern not present with monoenergetic </a:t>
            </a:r>
            <a:r>
              <a:rPr lang="en-US" sz="1400" b="1" dirty="0" err="1">
                <a:solidFill>
                  <a:schemeClr val="tx1"/>
                </a:solidFill>
              </a:rPr>
              <a:t>pbars</a:t>
            </a:r>
            <a:r>
              <a:rPr lang="en-US" sz="1400" b="1" dirty="0">
                <a:solidFill>
                  <a:schemeClr val="tx1"/>
                </a:solidFill>
              </a:rPr>
              <a:t> coming from the trap axis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343996-1FB5-B881-98F4-7624EE7D60EE}"/>
              </a:ext>
            </a:extLst>
          </p:cNvPr>
          <p:cNvSpPr txBox="1"/>
          <p:nvPr/>
        </p:nvSpPr>
        <p:spPr>
          <a:xfrm>
            <a:off x="5943513" y="1143932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72.5 us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6DD589A-2A5E-C123-7962-91D4F339C24D}"/>
              </a:ext>
            </a:extLst>
          </p:cNvPr>
          <p:cNvCxnSpPr>
            <a:cxnSpLocks/>
          </p:cNvCxnSpPr>
          <p:nvPr/>
        </p:nvCxnSpPr>
        <p:spPr>
          <a:xfrm>
            <a:off x="6175420" y="1435994"/>
            <a:ext cx="126642" cy="3734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3E2C8B5-8CB4-4484-4DD7-9283330B415C}"/>
              </a:ext>
            </a:extLst>
          </p:cNvPr>
          <p:cNvCxnSpPr>
            <a:cxnSpLocks/>
          </p:cNvCxnSpPr>
          <p:nvPr/>
        </p:nvCxnSpPr>
        <p:spPr>
          <a:xfrm>
            <a:off x="6212171" y="3242256"/>
            <a:ext cx="126642" cy="3734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72454D2-22E4-51AF-3A14-F6BA0ADF83E0}"/>
              </a:ext>
            </a:extLst>
          </p:cNvPr>
          <p:cNvSpPr txBox="1"/>
          <p:nvPr/>
        </p:nvSpPr>
        <p:spPr>
          <a:xfrm>
            <a:off x="5943513" y="2948656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69.5 us</a:t>
            </a:r>
          </a:p>
        </p:txBody>
      </p:sp>
    </p:spTree>
    <p:extLst>
      <p:ext uri="{BB962C8B-B14F-4D97-AF65-F5344CB8AC3E}">
        <p14:creationId xmlns:p14="http://schemas.microsoft.com/office/powerpoint/2010/main" val="1960118892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23EB1A3F-1CE5-97A5-22CB-FDEBD2D218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C4A20-F7DF-A75F-6A41-CB9E66C8A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Swinging pbars while increasing the electron space charge</a:t>
            </a:r>
            <a:endParaRPr lang="en-US" dirty="0"/>
          </a:p>
        </p:txBody>
      </p:sp>
      <p:pic>
        <p:nvPicPr>
          <p:cNvPr id="4" name="Picture 3" descr="A screenshot of a graph&#10;&#10;Description automatically generated">
            <a:extLst>
              <a:ext uri="{FF2B5EF4-FFF2-40B4-BE49-F238E27FC236}">
                <a16:creationId xmlns:a16="http://schemas.microsoft.com/office/drawing/2014/main" id="{1F505175-0A7F-3FB1-4296-FF9FFD3F7A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4" b="6778"/>
          <a:stretch/>
        </p:blipFill>
        <p:spPr>
          <a:xfrm>
            <a:off x="776740" y="689020"/>
            <a:ext cx="10308806" cy="510003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05DBAE-B415-E252-90CF-3ACBD8941D8A}"/>
              </a:ext>
            </a:extLst>
          </p:cNvPr>
          <p:cNvSpPr txBox="1">
            <a:spLocks/>
          </p:cNvSpPr>
          <p:nvPr/>
        </p:nvSpPr>
        <p:spPr>
          <a:xfrm>
            <a:off x="435736" y="5782615"/>
            <a:ext cx="5164427" cy="561816"/>
          </a:xfrm>
          <a:prstGeom prst="rect">
            <a:avLst/>
          </a:prstGeom>
          <a:solidFill>
            <a:srgbClr val="FFFFCD"/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tx1"/>
                </a:solidFill>
              </a:rPr>
              <a:t>Also here annihilations seem to come from the target</a:t>
            </a:r>
          </a:p>
          <a:p>
            <a:r>
              <a:rPr lang="en-US" sz="1400" b="1" dirty="0">
                <a:solidFill>
                  <a:schemeClr val="tx1"/>
                </a:solidFill>
              </a:rPr>
              <a:t>Onset of the staggering as the space charge increases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F9E147E-A918-45AE-09E9-EBACFE46AC17}"/>
              </a:ext>
            </a:extLst>
          </p:cNvPr>
          <p:cNvSpPr txBox="1">
            <a:spLocks/>
          </p:cNvSpPr>
          <p:nvPr/>
        </p:nvSpPr>
        <p:spPr>
          <a:xfrm>
            <a:off x="6591838" y="5789054"/>
            <a:ext cx="4767327" cy="561816"/>
          </a:xfrm>
          <a:prstGeom prst="rect">
            <a:avLst/>
          </a:prstGeom>
          <a:solidFill>
            <a:srgbClr val="FFFFCD"/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tx1"/>
                </a:solidFill>
              </a:rPr>
              <a:t>More modeling is needed</a:t>
            </a:r>
          </a:p>
        </p:txBody>
      </p:sp>
    </p:spTree>
    <p:extLst>
      <p:ext uri="{BB962C8B-B14F-4D97-AF65-F5344CB8AC3E}">
        <p14:creationId xmlns:p14="http://schemas.microsoft.com/office/powerpoint/2010/main" val="3157110495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3EEF96D3-9D64-811A-8207-A196CC495F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74D05-6BFB-99D6-57D5-694959DCF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Initial approximated modeling of antiproton swings</a:t>
            </a:r>
            <a:endParaRPr lang="en-US" dirty="0"/>
          </a:p>
        </p:txBody>
      </p:sp>
      <p:pic>
        <p:nvPicPr>
          <p:cNvPr id="8" name="Picture 7" descr="A diagram of a line&#10;&#10;Description automatically generated with medium confidence">
            <a:extLst>
              <a:ext uri="{FF2B5EF4-FFF2-40B4-BE49-F238E27FC236}">
                <a16:creationId xmlns:a16="http://schemas.microsoft.com/office/drawing/2014/main" id="{99362A30-5823-6997-EE49-DA318B3324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908" y="622067"/>
            <a:ext cx="3855076" cy="2891307"/>
          </a:xfrm>
          <a:prstGeom prst="rect">
            <a:avLst/>
          </a:prstGeom>
        </p:spPr>
      </p:pic>
      <p:pic>
        <p:nvPicPr>
          <p:cNvPr id="14" name="Picture 13" descr="A graph of a wave&#10;&#10;Description automatically generated with medium confidence">
            <a:extLst>
              <a:ext uri="{FF2B5EF4-FFF2-40B4-BE49-F238E27FC236}">
                <a16:creationId xmlns:a16="http://schemas.microsoft.com/office/drawing/2014/main" id="{89CEC6DC-AEAF-33DD-5B85-EEFE6E69DC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133" y="1223493"/>
            <a:ext cx="6078828" cy="4559121"/>
          </a:xfrm>
          <a:prstGeom prst="rect">
            <a:avLst/>
          </a:prstGeom>
        </p:spPr>
      </p:pic>
      <p:pic>
        <p:nvPicPr>
          <p:cNvPr id="16" name="Picture 15" descr="A screenshot of a graph&#10;&#10;Description automatically generated">
            <a:extLst>
              <a:ext uri="{FF2B5EF4-FFF2-40B4-BE49-F238E27FC236}">
                <a16:creationId xmlns:a16="http://schemas.microsoft.com/office/drawing/2014/main" id="{A0F97E53-FD8A-8A8D-4E85-6B91EC7F51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908" y="3548126"/>
            <a:ext cx="3855076" cy="289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227639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22F1F2A3-64D1-D4F5-ED83-EE97998BB9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587A2-4F5A-FE9E-383F-CA7BCC84F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 beautiful </a:t>
            </a:r>
            <a:r>
              <a:rPr lang="it-IT" dirty="0" err="1"/>
              <a:t>observation</a:t>
            </a:r>
            <a:r>
              <a:rPr lang="it-IT" dirty="0"/>
              <a:t> of </a:t>
            </a:r>
            <a:r>
              <a:rPr lang="it-IT" dirty="0" err="1"/>
              <a:t>antiprotons</a:t>
            </a:r>
            <a:r>
              <a:rPr lang="it-IT" dirty="0"/>
              <a:t> </a:t>
            </a:r>
            <a:r>
              <a:rPr lang="it-IT" dirty="0" err="1"/>
              <a:t>swinging</a:t>
            </a:r>
            <a:endParaRPr lang="en-US" dirty="0"/>
          </a:p>
        </p:txBody>
      </p:sp>
      <p:pic>
        <p:nvPicPr>
          <p:cNvPr id="10" name="Picture 9" descr="A graph of a graph&#10;&#10;Description automatically generated">
            <a:extLst>
              <a:ext uri="{FF2B5EF4-FFF2-40B4-BE49-F238E27FC236}">
                <a16:creationId xmlns:a16="http://schemas.microsoft.com/office/drawing/2014/main" id="{E564AE61-BFA1-FCF1-6A95-8D91EAAC75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222" y="1080352"/>
            <a:ext cx="5776565" cy="4423661"/>
          </a:xfrm>
          <a:prstGeom prst="rect">
            <a:avLst/>
          </a:prstGeom>
        </p:spPr>
      </p:pic>
      <p:pic>
        <p:nvPicPr>
          <p:cNvPr id="4" name="Picture 3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E71DA48D-BD18-EF48-81AE-E2CFB07E4A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3"/>
          <a:stretch/>
        </p:blipFill>
        <p:spPr>
          <a:xfrm>
            <a:off x="397304" y="629175"/>
            <a:ext cx="6170921" cy="5148473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09A6296-13B4-5A98-867C-6829BA29F6AB}"/>
              </a:ext>
            </a:extLst>
          </p:cNvPr>
          <p:cNvSpPr txBox="1">
            <a:spLocks/>
          </p:cNvSpPr>
          <p:nvPr/>
        </p:nvSpPr>
        <p:spPr>
          <a:xfrm>
            <a:off x="2685246" y="5650767"/>
            <a:ext cx="7366715" cy="608845"/>
          </a:xfrm>
          <a:prstGeom prst="rect">
            <a:avLst/>
          </a:prstGeom>
          <a:solidFill>
            <a:srgbClr val="FFFFCD"/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olidFill>
                  <a:schemeClr val="tx1"/>
                </a:solidFill>
              </a:rPr>
              <a:t>Accurate knowledge of the P13 extraction pulse is crucial for modeling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5BED237-4752-D46A-C422-EFAC817C501E}"/>
              </a:ext>
            </a:extLst>
          </p:cNvPr>
          <p:cNvCxnSpPr>
            <a:cxnSpLocks/>
          </p:cNvCxnSpPr>
          <p:nvPr/>
        </p:nvCxnSpPr>
        <p:spPr>
          <a:xfrm>
            <a:off x="1725769" y="2378991"/>
            <a:ext cx="154547" cy="2446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514DB32-B004-898D-6CEC-36832DE84E3E}"/>
              </a:ext>
            </a:extLst>
          </p:cNvPr>
          <p:cNvSpPr txBox="1"/>
          <p:nvPr/>
        </p:nvSpPr>
        <p:spPr>
          <a:xfrm>
            <a:off x="1110915" y="2071214"/>
            <a:ext cx="10615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Unphysical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273996A-4428-7E31-E4DE-B2D20C1E107F}"/>
              </a:ext>
            </a:extLst>
          </p:cNvPr>
          <p:cNvSpPr txBox="1"/>
          <p:nvPr/>
        </p:nvSpPr>
        <p:spPr>
          <a:xfrm>
            <a:off x="2621479" y="4495524"/>
            <a:ext cx="29145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Anharmonic trap + imperfect pulse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E3C7C6A-B236-56BD-888B-1DB2C39BE737}"/>
              </a:ext>
            </a:extLst>
          </p:cNvPr>
          <p:cNvCxnSpPr>
            <a:cxnSpLocks/>
          </p:cNvCxnSpPr>
          <p:nvPr/>
        </p:nvCxnSpPr>
        <p:spPr>
          <a:xfrm flipH="1" flipV="1">
            <a:off x="2397528" y="4091198"/>
            <a:ext cx="298316" cy="4828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6972609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7FE58-5A2A-1482-9BD3-72D76D016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for antihydrogen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CFDCD6-08C6-302C-982E-EA4674AC0B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4106217959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 beautiful </a:t>
            </a:r>
            <a:r>
              <a:rPr lang="it-IT" dirty="0" err="1"/>
              <a:t>observation</a:t>
            </a:r>
            <a:r>
              <a:rPr lang="it-IT" dirty="0"/>
              <a:t> of </a:t>
            </a:r>
            <a:r>
              <a:rPr lang="it-IT" dirty="0" err="1"/>
              <a:t>antiprotons</a:t>
            </a:r>
            <a:r>
              <a:rPr lang="it-IT" dirty="0"/>
              <a:t> </a:t>
            </a:r>
            <a:r>
              <a:rPr lang="it-IT" dirty="0" err="1"/>
              <a:t>swinging</a:t>
            </a:r>
            <a:endParaRPr lang="en-US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461818" y="5292433"/>
            <a:ext cx="517236" cy="0"/>
          </a:xfrm>
          <a:prstGeom prst="line">
            <a:avLst/>
          </a:prstGeom>
          <a:ln w="57150">
            <a:solidFill>
              <a:srgbClr val="0099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461818" y="5601855"/>
            <a:ext cx="517236" cy="0"/>
          </a:xfrm>
          <a:prstGeom prst="line">
            <a:avLst/>
          </a:prstGeom>
          <a:ln w="57150">
            <a:solidFill>
              <a:srgbClr val="FF4444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057565" y="5123155"/>
            <a:ext cx="1482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5T to 1T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057565" y="5432578"/>
            <a:ext cx="1482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1T to 5T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2932547" y="5434001"/>
            <a:ext cx="517236" cy="0"/>
          </a:xfrm>
          <a:prstGeom prst="line">
            <a:avLst/>
          </a:prstGeom>
          <a:ln w="57150">
            <a:solidFill>
              <a:srgbClr val="0505FF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570677" y="5264724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50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Midpoints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481549" y="5681956"/>
            <a:ext cx="63505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Hypothetical conclusion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time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calibration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procedure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off by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always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sending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positrons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too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early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i.e. with a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forward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boost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678" y="774607"/>
            <a:ext cx="9874644" cy="4150334"/>
          </a:xfrm>
          <a:prstGeom prst="rect">
            <a:avLst/>
          </a:prstGeom>
        </p:spPr>
      </p:pic>
      <p:cxnSp>
        <p:nvCxnSpPr>
          <p:cNvPr id="37" name="Straight Connector 36"/>
          <p:cNvCxnSpPr/>
          <p:nvPr/>
        </p:nvCxnSpPr>
        <p:spPr>
          <a:xfrm>
            <a:off x="6724074" y="1574804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479965" y="1588655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870551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Evidence of some antihydrogen produced in 2023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51" y="1673364"/>
            <a:ext cx="7077541" cy="359136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550" y="1673364"/>
            <a:ext cx="5118005" cy="3591363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 flipV="1">
            <a:off x="3666837" y="1293091"/>
            <a:ext cx="0" cy="3537527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4244111" y="1283855"/>
            <a:ext cx="0" cy="3537527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3061857" y="1274619"/>
            <a:ext cx="0" cy="3537527"/>
          </a:xfrm>
          <a:prstGeom prst="line">
            <a:avLst/>
          </a:prstGeom>
          <a:ln w="28575">
            <a:solidFill>
              <a:srgbClr val="0099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080329" y="1413166"/>
            <a:ext cx="577271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666836" y="1413166"/>
            <a:ext cx="577271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611418" y="1006763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500 ns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987963" y="1002145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500 ns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54E7B2-907C-A5B5-3A39-52632359CF68}"/>
              </a:ext>
            </a:extLst>
          </p:cNvPr>
          <p:cNvSpPr txBox="1">
            <a:spLocks/>
          </p:cNvSpPr>
          <p:nvPr/>
        </p:nvSpPr>
        <p:spPr>
          <a:xfrm>
            <a:off x="2453427" y="5560617"/>
            <a:ext cx="7830354" cy="608845"/>
          </a:xfrm>
          <a:prstGeom prst="rect">
            <a:avLst/>
          </a:prstGeom>
          <a:solidFill>
            <a:srgbClr val="FFFFCD"/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olidFill>
                  <a:schemeClr val="tx1"/>
                </a:solidFill>
              </a:rPr>
              <a:t>All antihydrogen was hitting obstacles in the production region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260336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094F36-5C81-0807-AA51-B747B3717E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40504-E3DC-6B5E-5C05-3E9605F9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Antihydrogen 2024 dataset summary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D9CCC3C-2ED8-8ED5-9120-F79E2D24C1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507455"/>
              </p:ext>
            </p:extLst>
          </p:nvPr>
        </p:nvGraphicFramePr>
        <p:xfrm>
          <a:off x="1839632" y="1394676"/>
          <a:ext cx="3207265" cy="409651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45296">
                  <a:extLst>
                    <a:ext uri="{9D8B030D-6E8A-4147-A177-3AD203B41FA5}">
                      <a16:colId xmlns:a16="http://schemas.microsoft.com/office/drawing/2014/main" val="1110603995"/>
                    </a:ext>
                  </a:extLst>
                </a:gridCol>
                <a:gridCol w="668655">
                  <a:extLst>
                    <a:ext uri="{9D8B030D-6E8A-4147-A177-3AD203B41FA5}">
                      <a16:colId xmlns:a16="http://schemas.microsoft.com/office/drawing/2014/main" val="565174915"/>
                    </a:ext>
                  </a:extLst>
                </a:gridCol>
                <a:gridCol w="648018">
                  <a:extLst>
                    <a:ext uri="{9D8B030D-6E8A-4147-A177-3AD203B41FA5}">
                      <a16:colId xmlns:a16="http://schemas.microsoft.com/office/drawing/2014/main" val="699133018"/>
                    </a:ext>
                  </a:extLst>
                </a:gridCol>
                <a:gridCol w="945296">
                  <a:extLst>
                    <a:ext uri="{9D8B030D-6E8A-4147-A177-3AD203B41FA5}">
                      <a16:colId xmlns:a16="http://schemas.microsoft.com/office/drawing/2014/main" val="1836807504"/>
                    </a:ext>
                  </a:extLst>
                </a:gridCol>
              </a:tblGrid>
              <a:tr h="256032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IonGrid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Comment</a:t>
                      </a: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84618149"/>
                  </a:ext>
                </a:extLst>
              </a:tr>
              <a:tr h="256032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HbarLog154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Ps</a:t>
                      </a: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4274712"/>
                  </a:ext>
                </a:extLst>
              </a:tr>
              <a:tr h="256032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HbarLog155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Ps</a:t>
                      </a: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57705690"/>
                  </a:ext>
                </a:extLst>
              </a:tr>
              <a:tr h="256032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HbarLog156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Ps</a:t>
                      </a: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52666404"/>
                  </a:ext>
                </a:extLst>
              </a:tr>
              <a:tr h="256032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HbarLog157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2/3/4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Ps</a:t>
                      </a: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57950239"/>
                  </a:ext>
                </a:extLst>
              </a:tr>
              <a:tr h="256032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HbarLog158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Ps</a:t>
                      </a: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64824861"/>
                  </a:ext>
                </a:extLst>
              </a:tr>
              <a:tr h="256032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HbarLog159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Ps</a:t>
                      </a: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53288491"/>
                  </a:ext>
                </a:extLst>
              </a:tr>
              <a:tr h="256032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763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HbarLog161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763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b="1" dirty="0">
                        <a:solidFill>
                          <a:srgbClr val="007635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763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</a:t>
                      </a:r>
                      <a:r>
                        <a:rPr lang="en-US" sz="1000" b="1" dirty="0" err="1">
                          <a:solidFill>
                            <a:srgbClr val="00763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pbars</a:t>
                      </a:r>
                      <a:endParaRPr lang="en-US" sz="1000" b="1" dirty="0">
                        <a:solidFill>
                          <a:srgbClr val="007635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71682407"/>
                  </a:ext>
                </a:extLst>
              </a:tr>
              <a:tr h="256032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763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HbarLog163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763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763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 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b="1" dirty="0">
                        <a:solidFill>
                          <a:srgbClr val="007635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33352943"/>
                  </a:ext>
                </a:extLst>
              </a:tr>
              <a:tr h="256032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763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HbarLog164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763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763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 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1" dirty="0">
                        <a:solidFill>
                          <a:srgbClr val="007635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26647462"/>
                  </a:ext>
                </a:extLst>
              </a:tr>
              <a:tr h="256032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763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HbarLog165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763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763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 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b="1" dirty="0">
                        <a:solidFill>
                          <a:srgbClr val="007635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46460182"/>
                  </a:ext>
                </a:extLst>
              </a:tr>
              <a:tr h="256032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763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HbarLog166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763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763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 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1" dirty="0">
                        <a:solidFill>
                          <a:srgbClr val="007635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25537481"/>
                  </a:ext>
                </a:extLst>
              </a:tr>
              <a:tr h="256032">
                <a:tc>
                  <a:txBody>
                    <a:bodyPr/>
                    <a:lstStyle/>
                    <a:p>
                      <a:endParaRPr lang="en-US" sz="1000" b="1" dirty="0">
                        <a:solidFill>
                          <a:srgbClr val="007635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b="1" dirty="0">
                        <a:solidFill>
                          <a:srgbClr val="007635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763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 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1" dirty="0">
                        <a:solidFill>
                          <a:srgbClr val="007635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42008265"/>
                  </a:ext>
                </a:extLst>
              </a:tr>
              <a:tr h="256032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HbarLog167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Centr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sep.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02244253"/>
                  </a:ext>
                </a:extLst>
              </a:tr>
              <a:tr h="256032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HbarLog168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Centr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sep.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08987412"/>
                  </a:ext>
                </a:extLst>
              </a:tr>
              <a:tr h="256032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HbarLog170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Centr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sep.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891111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7F1EBD72-8481-3D1E-2D9D-A4CC8041285E}"/>
              </a:ext>
            </a:extLst>
          </p:cNvPr>
          <p:cNvSpPr txBox="1"/>
          <p:nvPr/>
        </p:nvSpPr>
        <p:spPr>
          <a:xfrm>
            <a:off x="7093655" y="873999"/>
            <a:ext cx="3360215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Analysis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ToDo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PMTDigi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Discriminated events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Analog excess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PCOEdge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Search for tracks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Analog excess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Captorius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1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1TMCP search for events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1TMCP analog excess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Captorius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3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UV amplitude &amp; timing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Amount of e</a:t>
            </a: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and 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SSPALS laser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excit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Avantes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Calibration &amp; IR bandwidth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Antiprotons at Catch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Antiprotons at HD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Antiprotons in Swing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Hbar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search?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0A9C5E5-F60E-E7ED-8455-A49FE9EA7430}"/>
              </a:ext>
            </a:extLst>
          </p:cNvPr>
          <p:cNvCxnSpPr/>
          <p:nvPr/>
        </p:nvCxnSpPr>
        <p:spPr>
          <a:xfrm>
            <a:off x="6936828" y="1534510"/>
            <a:ext cx="6306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5725829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F6C4EF-19D1-E2E0-95A9-3251034F8A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6DD190B-31EA-4BE4-F80B-4AA88EEBC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RunLog161 – background (no </a:t>
            </a:r>
            <a:r>
              <a:rPr lang="en-US" dirty="0" err="1"/>
              <a:t>pbars</a:t>
            </a:r>
            <a:r>
              <a:rPr lang="en-US" dirty="0"/>
              <a:t>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6509564-00D0-9382-7029-36F56852ED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62666" y="1048047"/>
            <a:ext cx="6666667" cy="47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256691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43A2614-2134-D1B4-7309-465FE4C4F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RunLog163 – very late antiprotons</a:t>
            </a:r>
          </a:p>
        </p:txBody>
      </p:sp>
      <p:pic>
        <p:nvPicPr>
          <p:cNvPr id="9" name="Picture 8" descr="A graph of a function&#10;&#10;Description automatically generated">
            <a:extLst>
              <a:ext uri="{FF2B5EF4-FFF2-40B4-BE49-F238E27FC236}">
                <a16:creationId xmlns:a16="http://schemas.microsoft.com/office/drawing/2014/main" id="{CABCEE9C-16C9-3BA2-6C0A-5BCE5200FA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666" y="1048047"/>
            <a:ext cx="6666667" cy="47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446986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5BE74-DB06-D201-B1D4-02CE4B152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parabolic transfer potential</a:t>
            </a:r>
          </a:p>
        </p:txBody>
      </p:sp>
      <p:pic>
        <p:nvPicPr>
          <p:cNvPr id="4" name="Picture 3" descr="A graph of a curve&#10;&#10;Description automatically generated">
            <a:extLst>
              <a:ext uri="{FF2B5EF4-FFF2-40B4-BE49-F238E27FC236}">
                <a16:creationId xmlns:a16="http://schemas.microsoft.com/office/drawing/2014/main" id="{950E8BC9-773D-F73F-D214-F787C3410F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888" y="1584735"/>
            <a:ext cx="9714286" cy="48476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3C6B056-B2DA-D52E-55E3-8159D072BE5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1364"/>
          <a:stretch/>
        </p:blipFill>
        <p:spPr>
          <a:xfrm rot="5400000" flipH="1">
            <a:off x="6006824" y="-2805995"/>
            <a:ext cx="1366599" cy="811459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28FDA13-1EE0-E626-B735-A359FE053812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4366969" y="5222383"/>
            <a:ext cx="200652" cy="1267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A85E635-940F-25B5-562D-AD94BEC24F49}"/>
              </a:ext>
            </a:extLst>
          </p:cNvPr>
          <p:cNvSpPr txBox="1"/>
          <p:nvPr/>
        </p:nvSpPr>
        <p:spPr>
          <a:xfrm>
            <a:off x="4567621" y="5164427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P13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4705228-63FA-1A19-4150-B2AEFF9A0433}"/>
              </a:ext>
            </a:extLst>
          </p:cNvPr>
          <p:cNvCxnSpPr>
            <a:cxnSpLocks/>
          </p:cNvCxnSpPr>
          <p:nvPr/>
        </p:nvCxnSpPr>
        <p:spPr>
          <a:xfrm flipV="1">
            <a:off x="4262907" y="3715555"/>
            <a:ext cx="0" cy="1575584"/>
          </a:xfrm>
          <a:prstGeom prst="straightConnector1">
            <a:avLst/>
          </a:prstGeom>
          <a:ln>
            <a:solidFill>
              <a:srgbClr val="4C9CD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AE951E3-140D-5B39-6CF1-9E129C7B8C48}"/>
              </a:ext>
            </a:extLst>
          </p:cNvPr>
          <p:cNvSpPr txBox="1"/>
          <p:nvPr/>
        </p:nvSpPr>
        <p:spPr>
          <a:xfrm>
            <a:off x="9073080" y="4113647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A0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3BAAA41-376D-E855-9653-4C085713CCB9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9539874" y="4159876"/>
            <a:ext cx="286706" cy="1384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55B5D0C-413C-FFB9-F090-1F8D9BD7F858}"/>
              </a:ext>
            </a:extLst>
          </p:cNvPr>
          <p:cNvSpPr txBox="1"/>
          <p:nvPr/>
        </p:nvSpPr>
        <p:spPr>
          <a:xfrm>
            <a:off x="9190784" y="5164427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G1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6F01188-CE04-593F-E4CD-07471F9C840C}"/>
              </a:ext>
            </a:extLst>
          </p:cNvPr>
          <p:cNvCxnSpPr>
            <a:cxnSpLocks/>
            <a:stCxn id="23" idx="3"/>
          </p:cNvCxnSpPr>
          <p:nvPr/>
        </p:nvCxnSpPr>
        <p:spPr>
          <a:xfrm flipV="1">
            <a:off x="9683227" y="5215944"/>
            <a:ext cx="259263" cy="1331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5753521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922516-78CD-1CE7-4BB8-7E6A2B5C4E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85ABFEC-DDC7-A6F7-4225-8A0775FBC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RunLog164 – late antiprotons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3425ACD-8C6F-3B98-E8CB-3CAF1BF2FF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62666" y="1048047"/>
            <a:ext cx="6666667" cy="47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968324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EA4C7D-26DB-56AE-C201-B22B634199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526F8A6-BC2E-A7F6-B633-6BBACE3AE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RunLog165 – early antiprotons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79E02EF-60BD-14AA-442B-CB7CAB4EE3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62666" y="1048047"/>
            <a:ext cx="6666667" cy="47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466001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4947B8-D8E6-6231-A791-40CAACB2EF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B8EB5E3-20A0-3128-460A-429318C07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RunLog166a – very early antiprotons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70852E-6170-87B6-A516-3970DBADA8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62666" y="1048047"/>
            <a:ext cx="6666667" cy="47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662696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7B1697-48FB-EE1A-F7BD-FBA2FB457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4889208-8DEB-34BA-1E27-24D135E3B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RunLog166b – even earlier antiprotons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B47C8A0-56BD-83D5-B872-1D9762D8CC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62666" y="1048047"/>
            <a:ext cx="6666667" cy="47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800565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C603D8-CDCA-7A6D-D66B-657C92B07F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7DB07F6-65D2-1C2E-E84F-11718AF33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Sanity checking</a:t>
            </a:r>
          </a:p>
        </p:txBody>
      </p:sp>
      <p:pic>
        <p:nvPicPr>
          <p:cNvPr id="3" name="Picture 2" descr="A graph of numbers and numbers&#10;&#10;Description automatically generated with medium confidence">
            <a:extLst>
              <a:ext uri="{FF2B5EF4-FFF2-40B4-BE49-F238E27FC236}">
                <a16:creationId xmlns:a16="http://schemas.microsoft.com/office/drawing/2014/main" id="{0166161A-8646-90EC-0320-581C5DE528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261" y="1524238"/>
            <a:ext cx="8571428" cy="380952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CE13EB2-5541-8A46-0D47-6A70BBCD2A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7641" y="1048047"/>
            <a:ext cx="6666667" cy="4761905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ED983C9-7DC0-CC5A-9DE4-A9F013AFB3BF}"/>
              </a:ext>
            </a:extLst>
          </p:cNvPr>
          <p:cNvCxnSpPr/>
          <p:nvPr/>
        </p:nvCxnSpPr>
        <p:spPr>
          <a:xfrm flipV="1">
            <a:off x="3400425" y="2238375"/>
            <a:ext cx="0" cy="3038475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1CC833B-B301-0A72-7BCF-A82189123C4C}"/>
              </a:ext>
            </a:extLst>
          </p:cNvPr>
          <p:cNvCxnSpPr/>
          <p:nvPr/>
        </p:nvCxnSpPr>
        <p:spPr>
          <a:xfrm flipV="1">
            <a:off x="4114800" y="2238375"/>
            <a:ext cx="0" cy="3038475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3797951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C10DCC-E804-82E5-AFBE-DB2B506431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2AC5747-D16B-56B6-70EA-CEE95C4EC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RunLog164 – late antiprotons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F40B126-109D-3E3D-2A3B-51AEB381E4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62666" y="1048047"/>
            <a:ext cx="6666667" cy="4761905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CD929BE-17E6-AA5E-42DA-725A092E59B2}"/>
              </a:ext>
            </a:extLst>
          </p:cNvPr>
          <p:cNvSpPr txBox="1">
            <a:spLocks/>
          </p:cNvSpPr>
          <p:nvPr/>
        </p:nvSpPr>
        <p:spPr>
          <a:xfrm>
            <a:off x="9104244" y="5045756"/>
            <a:ext cx="2553694" cy="1138423"/>
          </a:xfrm>
          <a:prstGeom prst="rect">
            <a:avLst/>
          </a:prstGeom>
          <a:solidFill>
            <a:srgbClr val="FFFFCD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</a:rPr>
              <a:t>21 events in 36 runs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</a:rPr>
              <a:t>0.6 events per run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</a:rPr>
              <a:t>40% det. Efficiency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tx1"/>
              </a:solidFill>
            </a:endParaRPr>
          </a:p>
          <a:p>
            <a:pPr algn="ctr"/>
            <a:r>
              <a:rPr lang="en-US" sz="1400" b="1" dirty="0">
                <a:solidFill>
                  <a:schemeClr val="tx1"/>
                </a:solidFill>
              </a:rPr>
              <a:t>.: 1.5 </a:t>
            </a:r>
            <a:r>
              <a:rPr lang="en-US" sz="1400" b="1" dirty="0" err="1">
                <a:solidFill>
                  <a:schemeClr val="tx1"/>
                </a:solidFill>
              </a:rPr>
              <a:t>Hbar</a:t>
            </a:r>
            <a:r>
              <a:rPr lang="en-US" sz="1400" b="1" dirty="0">
                <a:solidFill>
                  <a:schemeClr val="tx1"/>
                </a:solidFill>
              </a:rPr>
              <a:t> produced per run :.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B6125E0-2C09-EB6F-5331-85C30235AB8E}"/>
              </a:ext>
            </a:extLst>
          </p:cNvPr>
          <p:cNvCxnSpPr/>
          <p:nvPr/>
        </p:nvCxnSpPr>
        <p:spPr>
          <a:xfrm flipV="1">
            <a:off x="5734050" y="2238375"/>
            <a:ext cx="0" cy="3038475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F3F77A7-7617-9839-BF40-335265E9AC09}"/>
              </a:ext>
            </a:extLst>
          </p:cNvPr>
          <p:cNvCxnSpPr/>
          <p:nvPr/>
        </p:nvCxnSpPr>
        <p:spPr>
          <a:xfrm flipV="1">
            <a:off x="6448425" y="2238375"/>
            <a:ext cx="0" cy="3038475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2DB4F-B7C6-8966-E144-EB6B10FD0C2E}"/>
              </a:ext>
            </a:extLst>
          </p:cNvPr>
          <p:cNvSpPr txBox="1">
            <a:spLocks/>
          </p:cNvSpPr>
          <p:nvPr/>
        </p:nvSpPr>
        <p:spPr>
          <a:xfrm>
            <a:off x="4605959" y="1620295"/>
            <a:ext cx="2353586" cy="736794"/>
          </a:xfrm>
          <a:prstGeom prst="rect">
            <a:avLst/>
          </a:prstGeom>
          <a:solidFill>
            <a:srgbClr val="FFFFCD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olidFill>
                  <a:srgbClr val="009900"/>
                </a:solidFill>
              </a:rPr>
              <a:t>65 positives </a:t>
            </a:r>
            <a:r>
              <a:rPr lang="en-US" sz="1600" b="1" dirty="0">
                <a:solidFill>
                  <a:schemeClr val="tx1"/>
                </a:solidFill>
              </a:rPr>
              <a:t>vs</a:t>
            </a:r>
            <a:r>
              <a:rPr lang="en-US" sz="1600" b="1" dirty="0">
                <a:solidFill>
                  <a:srgbClr val="009900"/>
                </a:solidFill>
              </a:rPr>
              <a:t> </a:t>
            </a:r>
            <a:r>
              <a:rPr lang="en-US" sz="1600" b="1" dirty="0">
                <a:solidFill>
                  <a:srgbClr val="C00000"/>
                </a:solidFill>
              </a:rPr>
              <a:t>44 negatives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Signific. (</a:t>
            </a:r>
            <a:r>
              <a:rPr lang="en-US" sz="1600" b="1" dirty="0" err="1">
                <a:solidFill>
                  <a:schemeClr val="tx1"/>
                </a:solidFill>
              </a:rPr>
              <a:t>Poiss</a:t>
            </a:r>
            <a:r>
              <a:rPr lang="en-US" sz="1600" b="1" dirty="0">
                <a:solidFill>
                  <a:schemeClr val="tx1"/>
                </a:solidFill>
              </a:rPr>
              <a:t>.) = 2.9 sigma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Signific. (o1) = 3.1 sigma</a:t>
            </a:r>
          </a:p>
        </p:txBody>
      </p:sp>
    </p:spTree>
    <p:extLst>
      <p:ext uri="{BB962C8B-B14F-4D97-AF65-F5344CB8AC3E}">
        <p14:creationId xmlns:p14="http://schemas.microsoft.com/office/powerpoint/2010/main" val="3316317778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0DF24E-6079-873D-2F08-B9A1F73672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88DBC7B-24D6-0476-6945-B64D80884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RunLog165 – early antiprotons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816BF23-44BA-AB54-3044-1328CEBE5C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62666" y="1048047"/>
            <a:ext cx="6666667" cy="4761905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0F25D08-DC7F-0E96-1D38-9F0FC8D40C5B}"/>
              </a:ext>
            </a:extLst>
          </p:cNvPr>
          <p:cNvSpPr txBox="1">
            <a:spLocks/>
          </p:cNvSpPr>
          <p:nvPr/>
        </p:nvSpPr>
        <p:spPr>
          <a:xfrm>
            <a:off x="9104244" y="5045756"/>
            <a:ext cx="2553694" cy="1138423"/>
          </a:xfrm>
          <a:prstGeom prst="rect">
            <a:avLst/>
          </a:prstGeom>
          <a:solidFill>
            <a:srgbClr val="FFFFCD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</a:rPr>
              <a:t>45 events in 56 runs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</a:rPr>
              <a:t>0.8 events per run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</a:rPr>
              <a:t>40% det. Efficiency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tx1"/>
              </a:solidFill>
            </a:endParaRPr>
          </a:p>
          <a:p>
            <a:pPr algn="ctr"/>
            <a:r>
              <a:rPr lang="en-US" sz="1400" b="1" dirty="0">
                <a:solidFill>
                  <a:schemeClr val="tx1"/>
                </a:solidFill>
              </a:rPr>
              <a:t>.: 2.0 </a:t>
            </a:r>
            <a:r>
              <a:rPr lang="en-US" sz="1400" b="1" dirty="0" err="1">
                <a:solidFill>
                  <a:schemeClr val="tx1"/>
                </a:solidFill>
              </a:rPr>
              <a:t>Hbar</a:t>
            </a:r>
            <a:r>
              <a:rPr lang="en-US" sz="1400" b="1" dirty="0">
                <a:solidFill>
                  <a:schemeClr val="tx1"/>
                </a:solidFill>
              </a:rPr>
              <a:t> produced per run :.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9C4DBAD-6017-5BB7-7B25-D626E7140187}"/>
              </a:ext>
            </a:extLst>
          </p:cNvPr>
          <p:cNvCxnSpPr/>
          <p:nvPr/>
        </p:nvCxnSpPr>
        <p:spPr>
          <a:xfrm flipV="1">
            <a:off x="5505450" y="2238375"/>
            <a:ext cx="0" cy="3038475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36269CC-1FB8-874D-0D0A-3CCADEC1664B}"/>
              </a:ext>
            </a:extLst>
          </p:cNvPr>
          <p:cNvCxnSpPr/>
          <p:nvPr/>
        </p:nvCxnSpPr>
        <p:spPr>
          <a:xfrm flipV="1">
            <a:off x="6219825" y="2238375"/>
            <a:ext cx="0" cy="3038475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833D84-32D5-8AAD-46FC-927235A6AD8B}"/>
              </a:ext>
            </a:extLst>
          </p:cNvPr>
          <p:cNvSpPr txBox="1">
            <a:spLocks/>
          </p:cNvSpPr>
          <p:nvPr/>
        </p:nvSpPr>
        <p:spPr>
          <a:xfrm>
            <a:off x="4605959" y="1620295"/>
            <a:ext cx="2353586" cy="736794"/>
          </a:xfrm>
          <a:prstGeom prst="rect">
            <a:avLst/>
          </a:prstGeom>
          <a:solidFill>
            <a:srgbClr val="FFFFCD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olidFill>
                  <a:srgbClr val="009900"/>
                </a:solidFill>
              </a:rPr>
              <a:t>96 positives </a:t>
            </a:r>
            <a:r>
              <a:rPr lang="en-US" sz="1600" b="1" dirty="0">
                <a:solidFill>
                  <a:schemeClr val="tx1"/>
                </a:solidFill>
              </a:rPr>
              <a:t>vs</a:t>
            </a:r>
            <a:r>
              <a:rPr lang="en-US" sz="1600" b="1" dirty="0">
                <a:solidFill>
                  <a:srgbClr val="009900"/>
                </a:solidFill>
              </a:rPr>
              <a:t> </a:t>
            </a:r>
            <a:r>
              <a:rPr lang="en-US" sz="1600" b="1" dirty="0">
                <a:solidFill>
                  <a:srgbClr val="C00000"/>
                </a:solidFill>
              </a:rPr>
              <a:t>51 negatives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Signific. (</a:t>
            </a:r>
            <a:r>
              <a:rPr lang="en-US" sz="1600" b="1" dirty="0" err="1">
                <a:solidFill>
                  <a:schemeClr val="tx1"/>
                </a:solidFill>
              </a:rPr>
              <a:t>Poiss</a:t>
            </a:r>
            <a:r>
              <a:rPr lang="en-US" sz="1600" b="1" dirty="0">
                <a:solidFill>
                  <a:schemeClr val="tx1"/>
                </a:solidFill>
              </a:rPr>
              <a:t>.) = 5.6 sigma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Signific. (o1) = 5.6 sigma</a:t>
            </a:r>
          </a:p>
        </p:txBody>
      </p:sp>
    </p:spTree>
    <p:extLst>
      <p:ext uri="{BB962C8B-B14F-4D97-AF65-F5344CB8AC3E}">
        <p14:creationId xmlns:p14="http://schemas.microsoft.com/office/powerpoint/2010/main" val="4151234530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552D52-501F-F10A-EAB2-DC5260892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AA392D1-C59D-A35B-B1AC-9BB102F05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RunLog165 – late antiprotons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E6B61E5-4E16-FFAB-FDB4-4BB0280FAF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SC1314, SC1516</a:t>
            </a:r>
          </a:p>
        </p:txBody>
      </p:sp>
      <p:pic>
        <p:nvPicPr>
          <p:cNvPr id="13" name="Content Placeholder 12" descr="A graph of a function&#10;&#10;Description automatically generated">
            <a:extLst>
              <a:ext uri="{FF2B5EF4-FFF2-40B4-BE49-F238E27FC236}">
                <a16:creationId xmlns:a16="http://schemas.microsoft.com/office/drawing/2014/main" id="{8A96FC26-0CC4-EC84-3AA6-215A334DB2D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226809"/>
            <a:ext cx="5386388" cy="3847420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1E3B62D-B83B-90D7-AD7E-B5291B9511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SC2122, SC2324</a:t>
            </a:r>
          </a:p>
        </p:txBody>
      </p:sp>
      <p:pic>
        <p:nvPicPr>
          <p:cNvPr id="15" name="Content Placeholder 14" descr="A graph of a function&#10;&#10;Description automatically generated">
            <a:extLst>
              <a:ext uri="{FF2B5EF4-FFF2-40B4-BE49-F238E27FC236}">
                <a16:creationId xmlns:a16="http://schemas.microsoft.com/office/drawing/2014/main" id="{7B6383C0-4B20-4CA8-2F4A-A809A1F233FE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838" y="2225675"/>
            <a:ext cx="5389562" cy="3849687"/>
          </a:xfrm>
        </p:spPr>
      </p:pic>
    </p:spTree>
    <p:extLst>
      <p:ext uri="{BB962C8B-B14F-4D97-AF65-F5344CB8AC3E}">
        <p14:creationId xmlns:p14="http://schemas.microsoft.com/office/powerpoint/2010/main" val="122308907"/>
      </p:ext>
    </p:extLst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B85020-8E1E-9713-6A10-73AFB9EE7D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BD73767-D1FD-06D2-FECE-EEA8AFFEC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RunLog166 – early antiprotons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5B4EC16-C5CA-25E6-0C90-6DDE8562A1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SC1314, SC1516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3D173DF2-1477-FF9B-938B-CF904EEFBAA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" y="2226809"/>
            <a:ext cx="5386388" cy="3847420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BE0EC22-E9CA-1CDD-A81E-E2E8081BA2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SC2122, SC2324</a:t>
            </a:r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67F1246A-9001-5E69-F70E-2BEF19E1FEE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92838" y="2225675"/>
            <a:ext cx="5389562" cy="3849687"/>
          </a:xfrm>
        </p:spPr>
      </p:pic>
    </p:spTree>
    <p:extLst>
      <p:ext uri="{BB962C8B-B14F-4D97-AF65-F5344CB8AC3E}">
        <p14:creationId xmlns:p14="http://schemas.microsoft.com/office/powerpoint/2010/main" val="1858170483"/>
      </p:ext>
    </p:extLst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B4A28E-4957-EB2D-D0D7-B23FE281A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8CC6D-1535-B0BA-03E9-ED68E00CAF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937591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Antihydrogen detector</a:t>
            </a:r>
            <a:r>
              <a:rPr lang="it-IT" dirty="0"/>
              <a:t>: </a:t>
            </a:r>
            <a:r>
              <a:rPr lang="it-IT" dirty="0" err="1"/>
              <a:t>digitized</a:t>
            </a:r>
            <a:r>
              <a:rPr lang="it-IT" dirty="0"/>
              <a:t> ESDA</a:t>
            </a:r>
            <a:endParaRPr lang="en-US" dirty="0"/>
          </a:p>
        </p:txBody>
      </p:sp>
      <p:sp>
        <p:nvSpPr>
          <p:cNvPr id="79" name="Rettangolo 16">
            <a:extLst>
              <a:ext uri="{FF2B5EF4-FFF2-40B4-BE49-F238E27FC236}">
                <a16:creationId xmlns:a16="http://schemas.microsoft.com/office/drawing/2014/main" id="{F2E8531D-05DC-4FBB-B1FB-60B2F90D7CE5}"/>
              </a:ext>
            </a:extLst>
          </p:cNvPr>
          <p:cNvSpPr/>
          <p:nvPr/>
        </p:nvSpPr>
        <p:spPr>
          <a:xfrm>
            <a:off x="7182307" y="3728639"/>
            <a:ext cx="4628996" cy="2262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600" b="1" dirty="0">
                <a:solidFill>
                  <a:srgbClr val="102088"/>
                </a:solidFill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Scintillator array for MIP detection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4+8 x EJ-200 scintillator slabs</a:t>
            </a:r>
            <a:endParaRPr lang="en-US" sz="1600" dirty="0">
              <a:latin typeface="Arial" panose="020B0604020202020204" pitchFamily="34" charset="0"/>
              <a:ea typeface="Helvetica Neue Light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PMT reading on both ends for coincidences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Each PMT digitized at 250 </a:t>
            </a:r>
            <a:r>
              <a:rPr lang="en-US" sz="1600" dirty="0" err="1"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Ms</a:t>
            </a:r>
            <a:r>
              <a:rPr lang="en-US" sz="1600" dirty="0"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, 12 bit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Software</a:t>
            </a:r>
            <a:r>
              <a:rPr lang="en-US" sz="1600" b="1" dirty="0"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 </a:t>
            </a:r>
            <a:r>
              <a:rPr lang="en-US" sz="1600" b="1" dirty="0">
                <a:solidFill>
                  <a:srgbClr val="102088"/>
                </a:solidFill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coincidence</a:t>
            </a:r>
            <a:r>
              <a:rPr lang="en-US" sz="1600" dirty="0"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 to reject PMT noise</a:t>
            </a:r>
            <a:endParaRPr lang="en-US" sz="1600" b="1" dirty="0">
              <a:latin typeface="Arial" panose="020B0604020202020204" pitchFamily="34" charset="0"/>
              <a:ea typeface="Helvetica Neue Light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Amplitude cut to reject </a:t>
            </a:r>
            <a:r>
              <a:rPr lang="it-IT" sz="1600" b="1" dirty="0">
                <a:solidFill>
                  <a:srgbClr val="102088"/>
                </a:solidFill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gamma background</a:t>
            </a:r>
          </a:p>
        </p:txBody>
      </p:sp>
      <p:grpSp>
        <p:nvGrpSpPr>
          <p:cNvPr id="87" name="Group 86"/>
          <p:cNvGrpSpPr/>
          <p:nvPr/>
        </p:nvGrpSpPr>
        <p:grpSpPr>
          <a:xfrm>
            <a:off x="7042373" y="708893"/>
            <a:ext cx="4232598" cy="2859534"/>
            <a:chOff x="4709578" y="3220586"/>
            <a:chExt cx="4618888" cy="3120510"/>
          </a:xfrm>
        </p:grpSpPr>
        <p:grpSp>
          <p:nvGrpSpPr>
            <p:cNvPr id="88" name="Group 87"/>
            <p:cNvGrpSpPr/>
            <p:nvPr/>
          </p:nvGrpSpPr>
          <p:grpSpPr>
            <a:xfrm>
              <a:off x="4709578" y="3220586"/>
              <a:ext cx="4101508" cy="3120510"/>
              <a:chOff x="3392165" y="3429000"/>
              <a:chExt cx="3484091" cy="2925011"/>
            </a:xfrm>
          </p:grpSpPr>
          <p:grpSp>
            <p:nvGrpSpPr>
              <p:cNvPr id="91" name="Group 90"/>
              <p:cNvGrpSpPr/>
              <p:nvPr/>
            </p:nvGrpSpPr>
            <p:grpSpPr>
              <a:xfrm>
                <a:off x="3392165" y="3429000"/>
                <a:ext cx="3484091" cy="2925011"/>
                <a:chOff x="6156176" y="4650168"/>
                <a:chExt cx="2751630" cy="2636979"/>
              </a:xfrm>
            </p:grpSpPr>
            <p:pic>
              <p:nvPicPr>
                <p:cNvPr id="93" name="Picture 92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6156176" y="4650168"/>
                  <a:ext cx="2751630" cy="2636979"/>
                </a:xfrm>
                <a:prstGeom prst="rect">
                  <a:avLst/>
                </a:prstGeom>
              </p:spPr>
            </p:pic>
            <p:grpSp>
              <p:nvGrpSpPr>
                <p:cNvPr id="94" name="Group 93"/>
                <p:cNvGrpSpPr/>
                <p:nvPr/>
              </p:nvGrpSpPr>
              <p:grpSpPr>
                <a:xfrm>
                  <a:off x="6730283" y="6165304"/>
                  <a:ext cx="1604113" cy="432048"/>
                  <a:chOff x="5850726" y="4615964"/>
                  <a:chExt cx="1604113" cy="432048"/>
                </a:xfrm>
              </p:grpSpPr>
              <p:cxnSp>
                <p:nvCxnSpPr>
                  <p:cNvPr id="95" name="Straight Arrow Connector 94"/>
                  <p:cNvCxnSpPr/>
                  <p:nvPr/>
                </p:nvCxnSpPr>
                <p:spPr>
                  <a:xfrm>
                    <a:off x="5850726" y="4615964"/>
                    <a:ext cx="0" cy="432048"/>
                  </a:xfrm>
                  <a:prstGeom prst="straightConnector1">
                    <a:avLst/>
                  </a:prstGeom>
                  <a:ln w="158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6" name="TextBox 95"/>
                  <p:cNvSpPr txBox="1"/>
                  <p:nvPr/>
                </p:nvSpPr>
                <p:spPr>
                  <a:xfrm>
                    <a:off x="5858003" y="4632110"/>
                    <a:ext cx="1596836" cy="26008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sz="1400" dirty="0">
                        <a:latin typeface="Myriad Pro Light" panose="020B0603030403020204" pitchFamily="34" charset="0"/>
                      </a:rPr>
                      <a:t>MIP threshold </a:t>
                    </a:r>
                    <a:endParaRPr lang="en-US" sz="1400" dirty="0">
                      <a:latin typeface="Myriad Pro Light" panose="020B0603030403020204" pitchFamily="34" charset="0"/>
                    </a:endParaRPr>
                  </a:p>
                </p:txBody>
              </p:sp>
            </p:grpSp>
          </p:grpSp>
          <p:pic>
            <p:nvPicPr>
              <p:cNvPr id="92" name="Picture 9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26883" y="3617795"/>
                <a:ext cx="1905357" cy="1611405"/>
              </a:xfrm>
              <a:prstGeom prst="rect">
                <a:avLst/>
              </a:prstGeom>
            </p:spPr>
          </p:pic>
        </p:grpSp>
        <p:cxnSp>
          <p:nvCxnSpPr>
            <p:cNvPr id="89" name="Straight Arrow Connector 88"/>
            <p:cNvCxnSpPr/>
            <p:nvPr/>
          </p:nvCxnSpPr>
          <p:spPr>
            <a:xfrm>
              <a:off x="6948264" y="4293096"/>
              <a:ext cx="0" cy="511271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6948264" y="4257671"/>
              <a:ext cx="23802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latin typeface="Myriad Pro Light" panose="020B0603030403020204" pitchFamily="34" charset="0"/>
                </a:rPr>
                <a:t>MIP threshold </a:t>
              </a:r>
              <a:endParaRPr lang="en-US" sz="1400" dirty="0">
                <a:latin typeface="Myriad Pro Light" panose="020B0603030403020204" pitchFamily="34" charset="0"/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F2FCF668-BAAF-6474-C188-A0F82D5CF5E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9361" b="10179"/>
          <a:stretch/>
        </p:blipFill>
        <p:spPr>
          <a:xfrm>
            <a:off x="972866" y="822640"/>
            <a:ext cx="5880924" cy="27666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2507D0-18A7-6F4D-C134-538864F97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8534" y="3857202"/>
            <a:ext cx="5335744" cy="2293562"/>
          </a:xfrm>
          <a:prstGeom prst="rect">
            <a:avLst/>
          </a:prstGeom>
        </p:spPr>
      </p:pic>
      <p:grpSp>
        <p:nvGrpSpPr>
          <p:cNvPr id="81" name="Gruppo 4">
            <a:extLst>
              <a:ext uri="{FF2B5EF4-FFF2-40B4-BE49-F238E27FC236}">
                <a16:creationId xmlns:a16="http://schemas.microsoft.com/office/drawing/2014/main" id="{C56DBDF8-81C3-4273-B883-4E820E446F48}"/>
              </a:ext>
            </a:extLst>
          </p:cNvPr>
          <p:cNvGrpSpPr/>
          <p:nvPr/>
        </p:nvGrpSpPr>
        <p:grpSpPr>
          <a:xfrm>
            <a:off x="579549" y="647050"/>
            <a:ext cx="2268163" cy="1138208"/>
            <a:chOff x="4607294" y="2297720"/>
            <a:chExt cx="4257736" cy="2028548"/>
          </a:xfrm>
        </p:grpSpPr>
        <p:pic>
          <p:nvPicPr>
            <p:cNvPr id="82" name="Immagine 3">
              <a:extLst>
                <a:ext uri="{FF2B5EF4-FFF2-40B4-BE49-F238E27FC236}">
                  <a16:creationId xmlns:a16="http://schemas.microsoft.com/office/drawing/2014/main" id="{17D36090-2660-49E7-ABFB-EFE263E952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1" t="13693" r="4995" b="14433"/>
            <a:stretch/>
          </p:blipFill>
          <p:spPr>
            <a:xfrm>
              <a:off x="4607294" y="2444649"/>
              <a:ext cx="4257736" cy="1881619"/>
            </a:xfrm>
            <a:prstGeom prst="rect">
              <a:avLst/>
            </a:prstGeom>
          </p:spPr>
        </p:pic>
        <p:sp>
          <p:nvSpPr>
            <p:cNvPr id="83" name="CasellaDiTesto 1">
              <a:extLst>
                <a:ext uri="{FF2B5EF4-FFF2-40B4-BE49-F238E27FC236}">
                  <a16:creationId xmlns:a16="http://schemas.microsoft.com/office/drawing/2014/main" id="{1D8524AB-E0AA-44DB-A549-B706FD3346A2}"/>
                </a:ext>
              </a:extLst>
            </p:cNvPr>
            <p:cNvSpPr txBox="1"/>
            <p:nvPr/>
          </p:nvSpPr>
          <p:spPr>
            <a:xfrm>
              <a:off x="4852306" y="3768753"/>
              <a:ext cx="1201723" cy="493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/>
                <a:t>PMT1</a:t>
              </a:r>
            </a:p>
          </p:txBody>
        </p:sp>
        <p:sp>
          <p:nvSpPr>
            <p:cNvPr id="84" name="CasellaDiTesto 5">
              <a:extLst>
                <a:ext uri="{FF2B5EF4-FFF2-40B4-BE49-F238E27FC236}">
                  <a16:creationId xmlns:a16="http://schemas.microsoft.com/office/drawing/2014/main" id="{825B00A9-DE05-41BA-A5D2-34CF23EFF8CF}"/>
                </a:ext>
              </a:extLst>
            </p:cNvPr>
            <p:cNvSpPr txBox="1"/>
            <p:nvPr/>
          </p:nvSpPr>
          <p:spPr>
            <a:xfrm>
              <a:off x="7284367" y="3768751"/>
              <a:ext cx="1201723" cy="493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/>
                <a:t>PMT2</a:t>
              </a:r>
            </a:p>
          </p:txBody>
        </p:sp>
        <p:sp>
          <p:nvSpPr>
            <p:cNvPr id="85" name="CasellaDiTesto 6">
              <a:extLst>
                <a:ext uri="{FF2B5EF4-FFF2-40B4-BE49-F238E27FC236}">
                  <a16:creationId xmlns:a16="http://schemas.microsoft.com/office/drawing/2014/main" id="{02F4E9A0-6FDA-4516-9111-EF230550CEC7}"/>
                </a:ext>
              </a:extLst>
            </p:cNvPr>
            <p:cNvSpPr txBox="1"/>
            <p:nvPr/>
          </p:nvSpPr>
          <p:spPr>
            <a:xfrm>
              <a:off x="6181203" y="2580375"/>
              <a:ext cx="1113975" cy="493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/>
                <a:t>EJ-200</a:t>
              </a:r>
            </a:p>
          </p:txBody>
        </p:sp>
        <p:sp>
          <p:nvSpPr>
            <p:cNvPr id="14" name="CasellaDiTesto 6">
              <a:extLst>
                <a:ext uri="{FF2B5EF4-FFF2-40B4-BE49-F238E27FC236}">
                  <a16:creationId xmlns:a16="http://schemas.microsoft.com/office/drawing/2014/main" id="{EF1EB4CB-49B3-61CE-006E-A356EE296A3D}"/>
                </a:ext>
              </a:extLst>
            </p:cNvPr>
            <p:cNvSpPr txBox="1"/>
            <p:nvPr/>
          </p:nvSpPr>
          <p:spPr>
            <a:xfrm>
              <a:off x="4780069" y="2297720"/>
              <a:ext cx="1026711" cy="5485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400" b="1" dirty="0"/>
                <a:t>SC12</a:t>
              </a:r>
            </a:p>
          </p:txBody>
        </p:sp>
      </p:grpSp>
      <p:cxnSp>
        <p:nvCxnSpPr>
          <p:cNvPr id="86" name="Straight Connector 85"/>
          <p:cNvCxnSpPr>
            <a:cxnSpLocks/>
          </p:cNvCxnSpPr>
          <p:nvPr/>
        </p:nvCxnSpPr>
        <p:spPr>
          <a:xfrm flipH="1" flipV="1">
            <a:off x="2601532" y="1474631"/>
            <a:ext cx="862885" cy="1017431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AFF2A9C7-DF1E-D574-9CCE-38FA0D9B391E}"/>
              </a:ext>
            </a:extLst>
          </p:cNvPr>
          <p:cNvSpPr/>
          <p:nvPr/>
        </p:nvSpPr>
        <p:spPr>
          <a:xfrm>
            <a:off x="9653937" y="701297"/>
            <a:ext cx="1224603" cy="61174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to repeat it!</a:t>
            </a:r>
          </a:p>
        </p:txBody>
      </p:sp>
    </p:spTree>
    <p:extLst>
      <p:ext uri="{BB962C8B-B14F-4D97-AF65-F5344CB8AC3E}">
        <p14:creationId xmlns:p14="http://schemas.microsoft.com/office/powerpoint/2010/main" val="288449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2D87E-EDEE-2F92-C087-CB230FCE3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Antihydrogen formation modeling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Content Placeholder 26">
                <a:extLst>
                  <a:ext uri="{FF2B5EF4-FFF2-40B4-BE49-F238E27FC236}">
                    <a16:creationId xmlns:a16="http://schemas.microsoft.com/office/drawing/2014/main" id="{45935438-5DF9-EA87-80C0-3264F2B66F5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03445" y="794420"/>
                <a:ext cx="6773730" cy="5244430"/>
              </a:xfrm>
            </p:spPr>
            <p:txBody>
              <a:bodyPr>
                <a:normAutofit/>
              </a:bodyPr>
              <a:lstStyle/>
              <a:p>
                <a:pPr>
                  <a:buFont typeface="+mj-lt"/>
                  <a:buAutoNum type="arabicPeriod"/>
                </a:pPr>
                <a:r>
                  <a:rPr lang="en-US" sz="1600" dirty="0"/>
                  <a:t>Generate Ps* trajectories according to know distributions</a:t>
                </a:r>
              </a:p>
              <a:p>
                <a:pPr lvl="1">
                  <a:buFont typeface="+mj-lt"/>
                  <a:buAutoNum type="arabicPeriod"/>
                </a:pPr>
                <a:r>
                  <a:rPr lang="en-US" sz="1400" dirty="0"/>
                  <a:t>Axially, Asym2Sigmoid</a:t>
                </a:r>
              </a:p>
              <a:p>
                <a:pPr lvl="1">
                  <a:buFont typeface="+mj-lt"/>
                  <a:buAutoNum type="arabicPeriod"/>
                </a:pPr>
                <a:r>
                  <a:rPr lang="en-US" sz="1400" dirty="0"/>
                  <a:t>Radially up, normal distribution without selection</a:t>
                </a:r>
              </a:p>
              <a:p>
                <a:pPr lvl="1">
                  <a:buFont typeface="+mj-lt"/>
                  <a:buAutoNum type="arabicPeriod"/>
                </a:pPr>
                <a:r>
                  <a:rPr lang="en-US" sz="1400" dirty="0"/>
                  <a:t>Radially side, normal distribution with laser selection </a:t>
                </a:r>
              </a:p>
              <a:p>
                <a:pPr>
                  <a:buFont typeface="+mj-lt"/>
                  <a:buAutoNum type="arabicPeriod"/>
                </a:pPr>
                <a:r>
                  <a:rPr lang="en-US" sz="1600" dirty="0"/>
                  <a:t>Rotate trajectories by angle theta in the lab frame</a:t>
                </a:r>
              </a:p>
              <a:p>
                <a:pPr>
                  <a:buFont typeface="+mj-lt"/>
                  <a:buAutoNum type="arabicPeriod"/>
                </a:pPr>
                <a:r>
                  <a:rPr lang="en-US" sz="1600" dirty="0"/>
                  <a:t>Compute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1600" b="0" dirty="0"/>
                  <a:t> and motional electric field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600" b="0" dirty="0"/>
              </a:p>
              <a:p>
                <a:pPr>
                  <a:buFont typeface="+mj-lt"/>
                  <a:buAutoNum type="arabicPeriod"/>
                </a:pPr>
                <a:r>
                  <a:rPr lang="en-US" sz="1600" dirty="0"/>
                  <a:t>Compute Ps ionization rate with the n-dependent but sublevel-averaged </a:t>
                </a:r>
                <a:r>
                  <a:rPr lang="en-US" sz="1600" dirty="0" err="1"/>
                  <a:t>Damburg</a:t>
                </a:r>
                <a:r>
                  <a:rPr lang="en-US" sz="1600" dirty="0"/>
                  <a:t> and Kolosov formula </a:t>
                </a:r>
                <a:endParaRPr lang="en-US" sz="1600" b="0" dirty="0"/>
              </a:p>
              <a:p>
                <a:pPr>
                  <a:buFont typeface="+mj-lt"/>
                  <a:buAutoNum type="arabicPeriod"/>
                </a:pPr>
                <a:r>
                  <a:rPr lang="en-US" sz="1600" dirty="0"/>
                  <a:t>Sort each track travel distance from lifetime</a:t>
                </a:r>
              </a:p>
              <a:p>
                <a:pPr>
                  <a:buFont typeface="+mj-lt"/>
                  <a:buAutoNum type="arabicPeriod"/>
                </a:pPr>
                <a:r>
                  <a:rPr lang="en-US" sz="1600" dirty="0"/>
                  <a:t>Calculate ray-cylinder intersection, entrance and terminal points, and interaction length with plasma</a:t>
                </a:r>
              </a:p>
              <a:p>
                <a:pPr>
                  <a:buFont typeface="+mj-lt"/>
                  <a:buAutoNum type="arabicPeriod"/>
                </a:pPr>
                <a:r>
                  <a:rPr lang="en-US" sz="1600" dirty="0"/>
                  <a:t>Approx. uniform plasma density, compute </a:t>
                </a:r>
                <a:r>
                  <a:rPr lang="en-US" sz="1600" dirty="0" err="1"/>
                  <a:t>Hbar</a:t>
                </a:r>
                <a:r>
                  <a:rPr lang="en-US" sz="1600" dirty="0"/>
                  <a:t> formation probability from cross-section</a:t>
                </a:r>
                <a:br>
                  <a:rPr lang="en-US" sz="1600" dirty="0"/>
                </a:br>
                <a:br>
                  <a:rPr lang="en-US" sz="1600" dirty="0"/>
                </a:br>
                <a:br>
                  <a:rPr lang="en-US" sz="1600" dirty="0"/>
                </a:br>
                <a:endParaRPr lang="en-US" sz="1600" dirty="0"/>
              </a:p>
              <a:p>
                <a:pPr>
                  <a:buFont typeface="+mj-lt"/>
                  <a:buAutoNum type="arabicPeriod"/>
                </a:pPr>
                <a:r>
                  <a:rPr lang="en-US" sz="1600" dirty="0"/>
                  <a:t>Sum all probabilities over Ps tracks to get the </a:t>
                </a:r>
                <a:r>
                  <a:rPr lang="en-US" sz="1600" dirty="0" err="1"/>
                  <a:t>Hbar</a:t>
                </a:r>
                <a:r>
                  <a:rPr lang="en-US" sz="1600" dirty="0"/>
                  <a:t> formation amount. </a:t>
                </a:r>
              </a:p>
              <a:p>
                <a:pPr>
                  <a:buFont typeface="+mj-lt"/>
                  <a:buAutoNum type="arabicPeriod"/>
                </a:pPr>
                <a:r>
                  <a:rPr lang="en-US" sz="1600" dirty="0"/>
                  <a:t>Generate </a:t>
                </a:r>
                <a:r>
                  <a:rPr lang="en-US" sz="1600" dirty="0" err="1"/>
                  <a:t>Hbar</a:t>
                </a:r>
                <a:r>
                  <a:rPr lang="en-US" sz="1600" dirty="0"/>
                  <a:t> trajectories and propagate until a collision occurs</a:t>
                </a:r>
              </a:p>
            </p:txBody>
          </p:sp>
        </mc:Choice>
        <mc:Fallback>
          <p:sp>
            <p:nvSpPr>
              <p:cNvPr id="27" name="Content Placeholder 26">
                <a:extLst>
                  <a:ext uri="{FF2B5EF4-FFF2-40B4-BE49-F238E27FC236}">
                    <a16:creationId xmlns:a16="http://schemas.microsoft.com/office/drawing/2014/main" id="{45935438-5DF9-EA87-80C0-3264F2B66F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3445" y="794420"/>
                <a:ext cx="6773730" cy="5244430"/>
              </a:xfrm>
              <a:blipFill>
                <a:blip r:embed="rId2"/>
                <a:stretch>
                  <a:fillRect l="-360" t="-348" r="-3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>
            <a:extLst>
              <a:ext uri="{FF2B5EF4-FFF2-40B4-BE49-F238E27FC236}">
                <a16:creationId xmlns:a16="http://schemas.microsoft.com/office/drawing/2014/main" id="{0B72E9DB-EE0A-8160-907D-CEC5D3D3B1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4868" y="3813233"/>
            <a:ext cx="3898971" cy="2225617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DBCC847-D751-C45A-D788-1D8580ABB38A}"/>
              </a:ext>
            </a:extLst>
          </p:cNvPr>
          <p:cNvSpPr txBox="1"/>
          <p:nvPr/>
        </p:nvSpPr>
        <p:spPr>
          <a:xfrm>
            <a:off x="240030" y="6062666"/>
            <a:ext cx="52196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N. Zurlo et al. (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AEgIS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collaboration),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Hyperfine Interactions 240 (2019), 18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99A72151-CA3C-B85B-6C11-1F4F6E040B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2852" y="4462388"/>
            <a:ext cx="3019846" cy="514422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20ED527A-F707-465D-E70C-95E4BE857C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9934" y="4438572"/>
            <a:ext cx="1981477" cy="562053"/>
          </a:xfrm>
          <a:prstGeom prst="rect">
            <a:avLst/>
          </a:prstGeom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A6B170AE-738C-B873-D7BF-4E2E7AE42311}"/>
              </a:ext>
            </a:extLst>
          </p:cNvPr>
          <p:cNvGrpSpPr/>
          <p:nvPr/>
        </p:nvGrpSpPr>
        <p:grpSpPr>
          <a:xfrm>
            <a:off x="7749541" y="1062551"/>
            <a:ext cx="3647633" cy="1387817"/>
            <a:chOff x="1507389" y="1767401"/>
            <a:chExt cx="4339619" cy="1651097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E598177-1B7B-9DC3-65CF-309B2902C2A5}"/>
                </a:ext>
              </a:extLst>
            </p:cNvPr>
            <p:cNvSpPr/>
            <p:nvPr/>
          </p:nvSpPr>
          <p:spPr>
            <a:xfrm>
              <a:off x="1964028" y="2062142"/>
              <a:ext cx="3153412" cy="52469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207920F-7371-53FC-81FE-589A340AD9AA}"/>
                </a:ext>
              </a:extLst>
            </p:cNvPr>
            <p:cNvCxnSpPr>
              <a:cxnSpLocks/>
              <a:stCxn id="58" idx="3"/>
            </p:cNvCxnSpPr>
            <p:nvPr/>
          </p:nvCxnSpPr>
          <p:spPr>
            <a:xfrm>
              <a:off x="2806964" y="1877792"/>
              <a:ext cx="1564141" cy="1540706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6C2F122F-6A6C-DE3F-3B5E-5AE69FB3BD2B}"/>
                </a:ext>
              </a:extLst>
            </p:cNvPr>
            <p:cNvCxnSpPr>
              <a:cxnSpLocks/>
            </p:cNvCxnSpPr>
            <p:nvPr/>
          </p:nvCxnSpPr>
          <p:spPr>
            <a:xfrm>
              <a:off x="2801154" y="1868350"/>
              <a:ext cx="0" cy="1382929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7B699BD-37F7-7CD8-F923-23E88CD290AD}"/>
                </a:ext>
              </a:extLst>
            </p:cNvPr>
            <p:cNvSpPr/>
            <p:nvPr/>
          </p:nvSpPr>
          <p:spPr>
            <a:xfrm rot="2700000">
              <a:off x="2696575" y="1613475"/>
              <a:ext cx="129330" cy="437182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B167CA11-E934-F821-2E60-C2C58A89EA1F}"/>
                </a:ext>
              </a:extLst>
            </p:cNvPr>
            <p:cNvCxnSpPr>
              <a:cxnSpLocks/>
            </p:cNvCxnSpPr>
            <p:nvPr/>
          </p:nvCxnSpPr>
          <p:spPr>
            <a:xfrm>
              <a:off x="2801154" y="1871441"/>
              <a:ext cx="2994339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60964F31-A9FB-0BB6-2314-190F57ED0E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70101" y="1868350"/>
              <a:ext cx="0" cy="46272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E4F4DC2-EB4A-6656-CB8D-8C8ADC321E67}"/>
                </a:ext>
              </a:extLst>
            </p:cNvPr>
            <p:cNvCxnSpPr>
              <a:cxnSpLocks/>
            </p:cNvCxnSpPr>
            <p:nvPr/>
          </p:nvCxnSpPr>
          <p:spPr>
            <a:xfrm>
              <a:off x="1507389" y="2324490"/>
              <a:ext cx="4339619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3572FA1A-8BC5-FC1C-D249-E77ADE23FD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81967" y="2062142"/>
              <a:ext cx="0" cy="49767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4D9500CF-F87A-E6E4-7F9F-12A51D0F0813}"/>
                    </a:ext>
                  </a:extLst>
                </p:cNvPr>
                <p:cNvSpPr txBox="1"/>
                <p:nvPr/>
              </p:nvSpPr>
              <p:spPr>
                <a:xfrm>
                  <a:off x="5628040" y="1961213"/>
                  <a:ext cx="18671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4D9500CF-F87A-E6E4-7F9F-12A51D0F081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28040" y="1961213"/>
                  <a:ext cx="186718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46154" r="-42308" b="-289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6" name="TextBox 255">
                  <a:extLst>
                    <a:ext uri="{FF2B5EF4-FFF2-40B4-BE49-F238E27FC236}">
                      <a16:creationId xmlns:a16="http://schemas.microsoft.com/office/drawing/2014/main" id="{4BEE7382-9D0D-B5E0-0796-0C7FFD7DF9FC}"/>
                    </a:ext>
                  </a:extLst>
                </p:cNvPr>
                <p:cNvSpPr txBox="1"/>
                <p:nvPr/>
              </p:nvSpPr>
              <p:spPr>
                <a:xfrm>
                  <a:off x="3096141" y="1868350"/>
                  <a:ext cx="18947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56" name="TextBox 255">
                  <a:extLst>
                    <a:ext uri="{FF2B5EF4-FFF2-40B4-BE49-F238E27FC236}">
                      <a16:creationId xmlns:a16="http://schemas.microsoft.com/office/drawing/2014/main" id="{4BEE7382-9D0D-B5E0-0796-0C7FFD7DF9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96141" y="1868350"/>
                  <a:ext cx="189474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42308" r="-42308" b="-289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7" name="TextBox 256">
                  <a:extLst>
                    <a:ext uri="{FF2B5EF4-FFF2-40B4-BE49-F238E27FC236}">
                      <a16:creationId xmlns:a16="http://schemas.microsoft.com/office/drawing/2014/main" id="{51EFFBCD-E8B1-0CF6-B944-BFBCB94DC1A2}"/>
                    </a:ext>
                  </a:extLst>
                </p:cNvPr>
                <p:cNvSpPr txBox="1"/>
                <p:nvPr/>
              </p:nvSpPr>
              <p:spPr>
                <a:xfrm>
                  <a:off x="5184480" y="2404874"/>
                  <a:ext cx="19325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57" name="TextBox 256">
                  <a:extLst>
                    <a:ext uri="{FF2B5EF4-FFF2-40B4-BE49-F238E27FC236}">
                      <a16:creationId xmlns:a16="http://schemas.microsoft.com/office/drawing/2014/main" id="{51EFFBCD-E8B1-0CF6-B944-BFBCB94DC1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84480" y="2404874"/>
                  <a:ext cx="193257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44444" r="-40741" b="-289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8" name="Straight Connector 257">
              <a:extLst>
                <a:ext uri="{FF2B5EF4-FFF2-40B4-BE49-F238E27FC236}">
                  <a16:creationId xmlns:a16="http://schemas.microsoft.com/office/drawing/2014/main" id="{0E404117-E11E-1773-2FC1-2F006D63A867}"/>
                </a:ext>
              </a:extLst>
            </p:cNvPr>
            <p:cNvCxnSpPr>
              <a:cxnSpLocks/>
              <a:stCxn id="58" idx="3"/>
            </p:cNvCxnSpPr>
            <p:nvPr/>
          </p:nvCxnSpPr>
          <p:spPr>
            <a:xfrm>
              <a:off x="2806964" y="1877792"/>
              <a:ext cx="383533" cy="709046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9" name="Straight Connector 258">
              <a:extLst>
                <a:ext uri="{FF2B5EF4-FFF2-40B4-BE49-F238E27FC236}">
                  <a16:creationId xmlns:a16="http://schemas.microsoft.com/office/drawing/2014/main" id="{3ADE829D-88CE-3E32-BCF4-19E7FE475B9D}"/>
                </a:ext>
              </a:extLst>
            </p:cNvPr>
            <p:cNvCxnSpPr>
              <a:cxnSpLocks/>
            </p:cNvCxnSpPr>
            <p:nvPr/>
          </p:nvCxnSpPr>
          <p:spPr>
            <a:xfrm>
              <a:off x="2917085" y="2067087"/>
              <a:ext cx="273321" cy="51975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73" name="TextBox 272">
                  <a:extLst>
                    <a:ext uri="{FF2B5EF4-FFF2-40B4-BE49-F238E27FC236}">
                      <a16:creationId xmlns:a16="http://schemas.microsoft.com/office/drawing/2014/main" id="{B7E8EA43-DBB9-0CDD-EE69-8DB1A4AA6A32}"/>
                    </a:ext>
                  </a:extLst>
                </p:cNvPr>
                <p:cNvSpPr txBox="1"/>
                <p:nvPr/>
              </p:nvSpPr>
              <p:spPr>
                <a:xfrm>
                  <a:off x="2980737" y="2581894"/>
                  <a:ext cx="514461" cy="32954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𝑖𝑛𝑡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73" name="TextBox 272">
                  <a:extLst>
                    <a:ext uri="{FF2B5EF4-FFF2-40B4-BE49-F238E27FC236}">
                      <a16:creationId xmlns:a16="http://schemas.microsoft.com/office/drawing/2014/main" id="{B7E8EA43-DBB9-0CDD-EE69-8DB1A4AA6A3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80737" y="2581894"/>
                  <a:ext cx="514461" cy="329548"/>
                </a:xfrm>
                <a:prstGeom prst="rect">
                  <a:avLst/>
                </a:prstGeom>
                <a:blipFill>
                  <a:blip r:embed="rId9"/>
                  <a:stretch>
                    <a:fillRect l="-11268" r="-7042" b="-1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78" name="Picture 277">
            <a:extLst>
              <a:ext uri="{FF2B5EF4-FFF2-40B4-BE49-F238E27FC236}">
                <a16:creationId xmlns:a16="http://schemas.microsoft.com/office/drawing/2014/main" id="{2CE0919D-55BF-E110-6EA1-862CAA73901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28898" y="2750053"/>
            <a:ext cx="3330909" cy="474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04950"/>
      </p:ext>
    </p:extLst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037B58-3F8B-AFE5-CF55-F2724AE3DB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37F0A-F936-38B2-B1AE-AD8420D03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of simulation result: </a:t>
            </a:r>
            <a:r>
              <a:rPr lang="en-US" dirty="0" err="1"/>
              <a:t>Hbar</a:t>
            </a:r>
            <a:r>
              <a:rPr lang="en-US" dirty="0"/>
              <a:t> in 2024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F82627-3B1D-2E72-8B58-02277E2049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297142"/>
            <a:ext cx="12191998" cy="42637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EB165C1-F3CE-A114-BF9D-DC620B5281F3}"/>
              </a:ext>
            </a:extLst>
          </p:cNvPr>
          <p:cNvSpPr txBox="1"/>
          <p:nvPr/>
        </p:nvSpPr>
        <p:spPr>
          <a:xfrm>
            <a:off x="6284055" y="5753151"/>
            <a:ext cx="499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Computed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Hbar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production rate: 2.6 per run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B59B68-514A-0382-116E-214A1AD35C52}"/>
              </a:ext>
            </a:extLst>
          </p:cNvPr>
          <p:cNvSpPr txBox="1"/>
          <p:nvPr/>
        </p:nvSpPr>
        <p:spPr>
          <a:xfrm>
            <a:off x="400050" y="920183"/>
            <a:ext cx="6178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Ps*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0.8 · 10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pbar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2.0 · 10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20 mm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9.3 mm</a:t>
            </a:r>
            <a:endParaRPr lang="en-U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042710"/>
      </p:ext>
    </p:extLst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AFA069-B6A4-216E-4EAE-D3B825915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96A7B4-FA17-CD19-DB88-01BE9CB9E6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613351"/>
      </p:ext>
    </p:extLst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6DAAA-35B4-2622-7800-5E364C4C1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happens if we leave all as is, and we compress the </a:t>
            </a:r>
            <a:r>
              <a:rPr lang="en-US" dirty="0" err="1"/>
              <a:t>pbars</a:t>
            </a:r>
            <a:r>
              <a:rPr lang="en-US" dirty="0"/>
              <a:t>?</a:t>
            </a:r>
          </a:p>
        </p:txBody>
      </p:sp>
      <p:pic>
        <p:nvPicPr>
          <p:cNvPr id="5" name="Content Placeholder 4" descr="A graph of a number of different colored lines&#10;&#10;Description automatically generated">
            <a:extLst>
              <a:ext uri="{FF2B5EF4-FFF2-40B4-BE49-F238E27FC236}">
                <a16:creationId xmlns:a16="http://schemas.microsoft.com/office/drawing/2014/main" id="{C8CDEA5F-B017-B3B7-9B70-67A9508D28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527" y="908050"/>
            <a:ext cx="6913033" cy="518477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B84048-9F03-A36A-2F00-EC3BE16044C9}"/>
              </a:ext>
            </a:extLst>
          </p:cNvPr>
          <p:cNvSpPr txBox="1"/>
          <p:nvPr/>
        </p:nvSpPr>
        <p:spPr>
          <a:xfrm>
            <a:off x="3045373" y="908050"/>
            <a:ext cx="61012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OnAxis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study with d and x0</a:t>
            </a:r>
          </a:p>
        </p:txBody>
      </p:sp>
    </p:spTree>
    <p:extLst>
      <p:ext uri="{BB962C8B-B14F-4D97-AF65-F5344CB8AC3E}">
        <p14:creationId xmlns:p14="http://schemas.microsoft.com/office/powerpoint/2010/main" val="352037777"/>
      </p:ext>
    </p:extLst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C223D4-7FB2-ECA6-5187-28AA499819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9E317-B109-E52F-D180-394AB0E7E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much antihydrogen should we expect if we increase Rydberg level?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C7BC0CD-E537-8D79-B446-325D45D348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5527" y="908050"/>
            <a:ext cx="6913033" cy="5184775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73905F1-89FD-6580-4996-37E9C96776ED}"/>
              </a:ext>
            </a:extLst>
          </p:cNvPr>
          <p:cNvSpPr txBox="1"/>
          <p:nvPr/>
        </p:nvSpPr>
        <p:spPr>
          <a:xfrm>
            <a:off x="3045373" y="908050"/>
            <a:ext cx="61012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OnAxis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study with n and d</a:t>
            </a:r>
          </a:p>
        </p:txBody>
      </p:sp>
    </p:spTree>
    <p:extLst>
      <p:ext uri="{BB962C8B-B14F-4D97-AF65-F5344CB8AC3E}">
        <p14:creationId xmlns:p14="http://schemas.microsoft.com/office/powerpoint/2010/main" val="3159768661"/>
      </p:ext>
    </p:extLst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5E9771-04FD-9A28-E339-FDB706BB84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6B90D-1AEA-2BE9-D2FD-A6AB43F47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much antihydrogen should we expect if we increase Rydberg level?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45C7D13-C893-E9F2-09ED-F2CFF05789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5527" y="908050"/>
            <a:ext cx="6913033" cy="5184775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8678CBE-0CC8-96A1-C53B-53EBC0F10C4E}"/>
              </a:ext>
            </a:extLst>
          </p:cNvPr>
          <p:cNvSpPr txBox="1"/>
          <p:nvPr/>
        </p:nvSpPr>
        <p:spPr>
          <a:xfrm>
            <a:off x="3045373" y="908050"/>
            <a:ext cx="61012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OnAxis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study with n and B</a:t>
            </a:r>
          </a:p>
        </p:txBody>
      </p:sp>
    </p:spTree>
    <p:extLst>
      <p:ext uri="{BB962C8B-B14F-4D97-AF65-F5344CB8AC3E}">
        <p14:creationId xmlns:p14="http://schemas.microsoft.com/office/powerpoint/2010/main" val="1305165467"/>
      </p:ext>
    </p:extLst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B9042-799C-BFF1-A1B9-E3D2CF714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Estimating the forward-produced antihydrogen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196C9-0FB2-800E-5F0E-E1437E4D2E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Trick: oversample the number of produced antihydrogens, sorting on the same Ps* trajectories</a:t>
            </a:r>
          </a:p>
          <a:p>
            <a:r>
              <a:rPr lang="en-US" dirty="0"/>
              <a:t>Compute collision with the target (rotated rectangle) and with the domain (cylinder)</a:t>
            </a:r>
          </a:p>
          <a:p>
            <a:r>
              <a:rPr lang="en-US" dirty="0"/>
              <a:t>Define forward/backward fractions according to the </a:t>
            </a:r>
            <a:r>
              <a:rPr lang="en-US" dirty="0" err="1"/>
              <a:t>traject</a:t>
            </a:r>
            <a:r>
              <a:rPr lang="en-US" dirty="0"/>
              <a:t>. angle </a:t>
            </a:r>
            <a:r>
              <a:rPr lang="en-US" dirty="0" err="1"/>
              <a:t>wrt</a:t>
            </a:r>
            <a:r>
              <a:rPr lang="en-US" dirty="0"/>
              <a:t> the axis (10 cm / 88 cm)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9AEF3A-EE51-6090-2376-A23B45D631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06742"/>
            <a:ext cx="12191998" cy="4263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41775"/>
      </p:ext>
    </p:extLst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29C825-1FDB-4014-4C6E-9E22428684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BD1D3-1E5A-CD7E-2922-18F331C9E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much antihydrogen should we expect if we go off axis?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EB933F9-C0CE-A840-B2CB-FA7F528D2B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5527" y="908050"/>
            <a:ext cx="6913033" cy="5184775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34FE9FC-D9F9-9376-B8B5-DFE5F6DBAAE6}"/>
              </a:ext>
            </a:extLst>
          </p:cNvPr>
          <p:cNvSpPr txBox="1"/>
          <p:nvPr/>
        </p:nvSpPr>
        <p:spPr>
          <a:xfrm>
            <a:off x="3045373" y="908050"/>
            <a:ext cx="61012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Study with B = 1 T, h = 4 mm, d = 4 mm</a:t>
            </a:r>
          </a:p>
        </p:txBody>
      </p:sp>
    </p:spTree>
    <p:extLst>
      <p:ext uri="{BB962C8B-B14F-4D97-AF65-F5344CB8AC3E}">
        <p14:creationId xmlns:p14="http://schemas.microsoft.com/office/powerpoint/2010/main" val="2829592615"/>
      </p:ext>
    </p:extLst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3E1322-32B5-86E0-BBF6-893236527F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83C4E-A5FA-249F-65EC-2DFE6F80E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much antihydrogen should we expect if we go off axis?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1777E73-FBAA-6836-96B1-89C3B1E667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5527" y="908050"/>
            <a:ext cx="6913033" cy="5184775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F8B1F2A-3E2B-D923-9098-F69E01D8E0A9}"/>
              </a:ext>
            </a:extLst>
          </p:cNvPr>
          <p:cNvSpPr txBox="1"/>
          <p:nvPr/>
        </p:nvSpPr>
        <p:spPr>
          <a:xfrm>
            <a:off x="3045373" y="908050"/>
            <a:ext cx="61012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Study with B = 0.2 T, h = 4 mm, d = 4 mm</a:t>
            </a:r>
          </a:p>
        </p:txBody>
      </p:sp>
    </p:spTree>
    <p:extLst>
      <p:ext uri="{BB962C8B-B14F-4D97-AF65-F5344CB8AC3E}">
        <p14:creationId xmlns:p14="http://schemas.microsoft.com/office/powerpoint/2010/main" val="2730974637"/>
      </p:ext>
    </p:extLst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7583C-B898-21F9-DD49-5E723C525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Considered scenarios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DDCD951-B5FE-F9E0-7554-AE13BF01FF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223500" y="1013822"/>
                <a:ext cx="8671176" cy="5184576"/>
              </a:xfrm>
            </p:spPr>
            <p:txBody>
              <a:bodyPr/>
              <a:lstStyle/>
              <a:p>
                <a:pPr>
                  <a:buFont typeface="+mj-lt"/>
                  <a:buAutoNum type="alphaUcPeriod"/>
                </a:pPr>
                <a:r>
                  <a:rPr lang="en-US" dirty="0"/>
                  <a:t>On-axis, B = 1 T, n = 22, d = 4.0 mm, </a:t>
                </a:r>
                <a:r>
                  <a:rPr lang="en-US" dirty="0" err="1"/>
                  <a:t>N</a:t>
                </a:r>
                <a:r>
                  <a:rPr lang="en-US" baseline="-25000" dirty="0" err="1"/>
                  <a:t>stack</a:t>
                </a:r>
                <a:r>
                  <a:rPr lang="en-US" dirty="0"/>
                  <a:t> = 4, L = 3.5 mm</a:t>
                </a:r>
              </a:p>
              <a:p>
                <a:pPr marL="457200" lvl="1" indent="0">
                  <a:buNone/>
                </a:pPr>
                <a:r>
                  <a:rPr lang="en-US" dirty="0"/>
                  <a:t>=&gt; 21.6 </a:t>
                </a:r>
                <a:r>
                  <a:rPr lang="en-US" dirty="0" err="1"/>
                  <a:t>Hbar</a:t>
                </a:r>
                <a:r>
                  <a:rPr lang="en-US" dirty="0"/>
                  <a:t>/shot, 0.32 forward (2.1 %)</a:t>
                </a:r>
              </a:p>
              <a:p>
                <a:pPr>
                  <a:buFont typeface="+mj-lt"/>
                  <a:buAutoNum type="alphaUcPeriod"/>
                </a:pPr>
                <a:endParaRPr lang="en-US" dirty="0"/>
              </a:p>
              <a:p>
                <a:pPr>
                  <a:buFont typeface="+mj-lt"/>
                  <a:buAutoNum type="alphaUcPeriod"/>
                </a:pPr>
                <a:endParaRPr lang="en-US" dirty="0"/>
              </a:p>
              <a:p>
                <a:pPr>
                  <a:buFont typeface="+mj-lt"/>
                  <a:buAutoNum type="alphaUcPeriod"/>
                </a:pPr>
                <a:r>
                  <a:rPr lang="en-US" dirty="0"/>
                  <a:t>On-axis, B = 0.2 T, n = 32, d = 4.0 mm, </a:t>
                </a:r>
                <a:r>
                  <a:rPr lang="en-US" dirty="0" err="1"/>
                  <a:t>N</a:t>
                </a:r>
                <a:r>
                  <a:rPr lang="en-US" baseline="-25000" dirty="0" err="1"/>
                  <a:t>stack</a:t>
                </a:r>
                <a:r>
                  <a:rPr lang="en-US" dirty="0"/>
                  <a:t> = 4, L = 3.5 mm</a:t>
                </a:r>
              </a:p>
              <a:p>
                <a:pPr marL="457200" lvl="1" indent="0">
                  <a:buNone/>
                </a:pPr>
                <a:r>
                  <a:rPr lang="en-US" dirty="0"/>
                  <a:t>=&gt; 27.7 </a:t>
                </a:r>
                <a:r>
                  <a:rPr lang="en-US" dirty="0" err="1"/>
                  <a:t>Hbar</a:t>
                </a:r>
                <a:r>
                  <a:rPr lang="en-US" dirty="0"/>
                  <a:t>/shot, 0.40 forward (1.4 %)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>
                  <a:buFont typeface="+mj-lt"/>
                  <a:buAutoNum type="alphaUcPeriod" startAt="3"/>
                </a:pPr>
                <a:r>
                  <a:rPr lang="en-US" dirty="0"/>
                  <a:t>Off-axis, B = 1 T, n = 19, d = 0.8 mm, h = 1.5 mm,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=45°</m:t>
                    </m:r>
                  </m:oMath>
                </a14:m>
                <a:endParaRPr lang="en-US" dirty="0"/>
              </a:p>
              <a:p>
                <a:pPr marL="457200" lvl="1" indent="0">
                  <a:buNone/>
                </a:pPr>
                <a:r>
                  <a:rPr lang="en-US" dirty="0"/>
                  <a:t>=&gt; 15.0 </a:t>
                </a:r>
                <a:r>
                  <a:rPr lang="en-US" dirty="0" err="1"/>
                  <a:t>Hbar</a:t>
                </a:r>
                <a:r>
                  <a:rPr lang="en-US" dirty="0"/>
                  <a:t>/shot, 0.43 forward (2.9 %)</a:t>
                </a:r>
              </a:p>
              <a:p>
                <a:pPr>
                  <a:buFont typeface="+mj-lt"/>
                  <a:buAutoNum type="alphaUcPeriod" startAt="3"/>
                </a:pPr>
                <a:endParaRPr lang="en-US" dirty="0"/>
              </a:p>
              <a:p>
                <a:pPr>
                  <a:buFont typeface="+mj-lt"/>
                  <a:buAutoNum type="alphaUcPeriod" startAt="3"/>
                </a:pPr>
                <a:endParaRPr lang="en-US" dirty="0"/>
              </a:p>
              <a:p>
                <a:pPr>
                  <a:buFont typeface="+mj-lt"/>
                  <a:buAutoNum type="alphaUcPeriod" startAt="3"/>
                </a:pPr>
                <a:r>
                  <a:rPr lang="en-US" dirty="0"/>
                  <a:t>Off-axis, B = 0.2 T, n = 32, d = 2.0 mm, h = 3.2 mm,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=60°</m:t>
                    </m:r>
                  </m:oMath>
                </a14:m>
                <a:endParaRPr lang="en-US" b="0" dirty="0"/>
              </a:p>
              <a:p>
                <a:pPr marL="457200" lvl="1" indent="0">
                  <a:buNone/>
                </a:pPr>
                <a:r>
                  <a:rPr lang="en-US" dirty="0"/>
                  <a:t>=&gt; 10.5 Hbar/shot, 0.33 forward (3.2 %)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DDCD951-B5FE-F9E0-7554-AE13BF01FF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23500" y="1013822"/>
                <a:ext cx="8671176" cy="5184576"/>
              </a:xfrm>
              <a:blipFill>
                <a:blip r:embed="rId2"/>
                <a:stretch>
                  <a:fillRect l="-492" t="-5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9D8A2623-1DA4-4822-5888-FFF1914446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3" r="8809"/>
          <a:stretch/>
        </p:blipFill>
        <p:spPr>
          <a:xfrm>
            <a:off x="336331" y="785722"/>
            <a:ext cx="4824107" cy="2003211"/>
          </a:xfrm>
          <a:prstGeom prst="rect">
            <a:avLst/>
          </a:prstGeom>
        </p:spPr>
      </p:pic>
      <p:pic>
        <p:nvPicPr>
          <p:cNvPr id="7" name="Picture 6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6FAF43D9-F78D-4B91-AF9D-89A4F24A57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1" r="8150"/>
          <a:stretch/>
        </p:blipFill>
        <p:spPr>
          <a:xfrm>
            <a:off x="357351" y="3472779"/>
            <a:ext cx="4824107" cy="2003211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503E823-DD04-6091-9B2A-272400A5779E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8334704" y="3384331"/>
            <a:ext cx="273268" cy="2366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8A56F7A-F394-2026-4021-C77D50B2101B}"/>
              </a:ext>
            </a:extLst>
          </p:cNvPr>
          <p:cNvSpPr txBox="1"/>
          <p:nvPr/>
        </p:nvSpPr>
        <p:spPr>
          <a:xfrm>
            <a:off x="8607972" y="3199665"/>
            <a:ext cx="1116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Pbar RW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46282AB-0CC7-F4EB-EB61-9AC204BC78AF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9782360" y="829156"/>
            <a:ext cx="273268" cy="2366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D42A9FA-5607-6484-A26D-92A1D41884F0}"/>
              </a:ext>
            </a:extLst>
          </p:cNvPr>
          <p:cNvSpPr txBox="1"/>
          <p:nvPr/>
        </p:nvSpPr>
        <p:spPr>
          <a:xfrm>
            <a:off x="10055628" y="644490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Stacking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3DC64E-494C-C6C2-23FD-4FBCDD5E40A6}"/>
              </a:ext>
            </a:extLst>
          </p:cNvPr>
          <p:cNvSpPr txBox="1"/>
          <p:nvPr/>
        </p:nvSpPr>
        <p:spPr>
          <a:xfrm>
            <a:off x="5019111" y="5950751"/>
            <a:ext cx="6904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Modeling of the plasma E x B is completely missing at the moment</a:t>
            </a:r>
          </a:p>
        </p:txBody>
      </p:sp>
    </p:spTree>
    <p:extLst>
      <p:ext uri="{BB962C8B-B14F-4D97-AF65-F5344CB8AC3E}">
        <p14:creationId xmlns:p14="http://schemas.microsoft.com/office/powerpoint/2010/main" val="414256042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ESDA digitized acquisition chain in 2023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34223" y="1116266"/>
            <a:ext cx="3957850" cy="4855886"/>
          </a:xfrm>
        </p:spPr>
        <p:txBody>
          <a:bodyPr>
            <a:normAutofit/>
          </a:bodyPr>
          <a:lstStyle/>
          <a:p>
            <a:r>
              <a:rPr lang="it-IT" sz="1600" b="1" dirty="0"/>
              <a:t>Standard setup</a:t>
            </a:r>
          </a:p>
          <a:p>
            <a:pPr lvl="1"/>
            <a:r>
              <a:rPr lang="it-IT" sz="1400" dirty="0"/>
              <a:t>A 50/50 splitter for each 24 PMT (8 PMT @5Tesla, 16 PMT @1Tesla)</a:t>
            </a:r>
          </a:p>
          <a:p>
            <a:pPr lvl="1"/>
            <a:r>
              <a:rPr lang="it-IT" sz="1400" dirty="0"/>
              <a:t>Splitter connected directly to PMTs output to minimize ringing due to impedence mismatch</a:t>
            </a:r>
          </a:p>
          <a:p>
            <a:pPr lvl="1"/>
            <a:r>
              <a:rPr lang="it-IT" sz="1400" b="1" dirty="0"/>
              <a:t>CAEN-digitized r/o</a:t>
            </a:r>
            <a:r>
              <a:rPr lang="it-IT" sz="1400" dirty="0"/>
              <a:t>: Other end acquired with 20 dB attenuation and CAEN 1720 250 Ms 12 bit digitizer</a:t>
            </a:r>
          </a:p>
          <a:p>
            <a:pPr lvl="1"/>
            <a:r>
              <a:rPr lang="it-IT" sz="1400" b="1" dirty="0"/>
              <a:t>SIS-discriminated r/o</a:t>
            </a:r>
            <a:r>
              <a:rPr lang="it-IT" sz="1400" dirty="0"/>
              <a:t>: two PMTs of the same slab connected to 50ns coincidence unit + SIS counter</a:t>
            </a:r>
          </a:p>
          <a:p>
            <a:r>
              <a:rPr lang="it-IT" sz="1600" b="1" dirty="0"/>
              <a:t>SC1920 exception</a:t>
            </a:r>
          </a:p>
          <a:p>
            <a:pPr lvl="1"/>
            <a:r>
              <a:rPr lang="it-IT" sz="1400" dirty="0"/>
              <a:t>Standard splitter at both PMTs</a:t>
            </a:r>
          </a:p>
          <a:p>
            <a:pPr lvl="1"/>
            <a:r>
              <a:rPr lang="it-IT" sz="1400" b="1" dirty="0"/>
              <a:t>CAEN-digitized r/o </a:t>
            </a:r>
            <a:r>
              <a:rPr lang="it-IT" sz="1400" dirty="0"/>
              <a:t>as above</a:t>
            </a:r>
            <a:endParaRPr lang="it-IT" sz="1400" b="1" dirty="0"/>
          </a:p>
          <a:p>
            <a:pPr lvl="1"/>
            <a:r>
              <a:rPr lang="it-IT" sz="1400" b="1" dirty="0"/>
              <a:t>No SIS-discriminated r/o on PMT20</a:t>
            </a:r>
          </a:p>
          <a:p>
            <a:pPr lvl="1"/>
            <a:r>
              <a:rPr lang="it-IT" sz="1400" b="1" dirty="0"/>
              <a:t>LeCroy-digitized r/o on PMT20: </a:t>
            </a:r>
            <a:r>
              <a:rPr lang="it-IT" sz="1400" dirty="0"/>
              <a:t>the second end of the splitter is acquired with 50/50 splitter by LeCroy 2.5 Gs 12 bit oscilloscope ‘Captorius1’</a:t>
            </a:r>
            <a:endParaRPr lang="it-IT" sz="1400" b="1" dirty="0"/>
          </a:p>
        </p:txBody>
      </p:sp>
      <p:pic>
        <p:nvPicPr>
          <p:cNvPr id="1026" name="Picture 2" descr="C:\Users\Ale\Downloads\IMG_20230501_195526_resized_20230508_094957862.jpg"/>
          <p:cNvPicPr>
            <a:picLocks noChangeAspect="1" noChangeArrowheads="1"/>
          </p:cNvPicPr>
          <p:nvPr/>
        </p:nvPicPr>
        <p:blipFill>
          <a:blip r:embed="rId3" cstate="print"/>
          <a:srcRect l="17445" t="11074" r="17847" b="31439"/>
          <a:stretch>
            <a:fillRect/>
          </a:stretch>
        </p:blipFill>
        <p:spPr bwMode="auto">
          <a:xfrm>
            <a:off x="9021170" y="846161"/>
            <a:ext cx="2292824" cy="2715905"/>
          </a:xfrm>
          <a:prstGeom prst="rect">
            <a:avLst/>
          </a:prstGeom>
          <a:noFill/>
        </p:spPr>
      </p:pic>
      <p:pic>
        <p:nvPicPr>
          <p:cNvPr id="1027" name="Picture 3" descr="C:\Users\Ale\Downloads\-5965443144893972042_121.jpg"/>
          <p:cNvPicPr>
            <a:picLocks noChangeAspect="1" noChangeArrowheads="1"/>
          </p:cNvPicPr>
          <p:nvPr/>
        </p:nvPicPr>
        <p:blipFill>
          <a:blip r:embed="rId4" cstate="print"/>
          <a:srcRect t="23209"/>
          <a:stretch>
            <a:fillRect/>
          </a:stretch>
        </p:blipFill>
        <p:spPr bwMode="auto">
          <a:xfrm>
            <a:off x="9048181" y="3766782"/>
            <a:ext cx="2286000" cy="2340591"/>
          </a:xfrm>
          <a:prstGeom prst="rect">
            <a:avLst/>
          </a:prstGeom>
          <a:noFill/>
        </p:spPr>
      </p:pic>
      <p:grpSp>
        <p:nvGrpSpPr>
          <p:cNvPr id="109" name="Gruppo 86"/>
          <p:cNvGrpSpPr/>
          <p:nvPr/>
        </p:nvGrpSpPr>
        <p:grpSpPr>
          <a:xfrm>
            <a:off x="1003336" y="998999"/>
            <a:ext cx="3567487" cy="5108374"/>
            <a:chOff x="423078" y="777917"/>
            <a:chExt cx="3755237" cy="5377218"/>
          </a:xfrm>
        </p:grpSpPr>
        <p:sp>
          <p:nvSpPr>
            <p:cNvPr id="110" name="Arco a tutto sesto 5"/>
            <p:cNvSpPr/>
            <p:nvPr/>
          </p:nvSpPr>
          <p:spPr>
            <a:xfrm>
              <a:off x="559557" y="777917"/>
              <a:ext cx="1992572" cy="2314553"/>
            </a:xfrm>
            <a:prstGeom prst="blockArc">
              <a:avLst>
                <a:gd name="adj1" fmla="val 10800000"/>
                <a:gd name="adj2" fmla="val 123531"/>
                <a:gd name="adj3" fmla="val 4091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b="1">
                <a:solidFill>
                  <a:schemeClr val="tx1"/>
                </a:solidFill>
              </a:endParaRPr>
            </a:p>
          </p:txBody>
        </p:sp>
        <p:sp>
          <p:nvSpPr>
            <p:cNvPr id="111" name="Rettangolo 4"/>
            <p:cNvSpPr/>
            <p:nvPr/>
          </p:nvSpPr>
          <p:spPr>
            <a:xfrm>
              <a:off x="2405972" y="1940251"/>
              <a:ext cx="240006" cy="7642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it-IT" sz="900" b="1" dirty="0">
                  <a:solidFill>
                    <a:schemeClr val="tx1"/>
                  </a:solidFill>
                </a:rPr>
                <a:t>PMT2</a:t>
              </a:r>
            </a:p>
          </p:txBody>
        </p:sp>
        <p:sp>
          <p:nvSpPr>
            <p:cNvPr id="112" name="Rettangolo 6"/>
            <p:cNvSpPr/>
            <p:nvPr/>
          </p:nvSpPr>
          <p:spPr>
            <a:xfrm>
              <a:off x="498101" y="1928877"/>
              <a:ext cx="238875" cy="7642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it-IT" sz="900" b="1" dirty="0">
                  <a:solidFill>
                    <a:schemeClr val="tx1"/>
                  </a:solidFill>
                </a:rPr>
                <a:t>PMT1</a:t>
              </a:r>
            </a:p>
          </p:txBody>
        </p:sp>
        <p:sp>
          <p:nvSpPr>
            <p:cNvPr id="113" name="Rettangolo 7"/>
            <p:cNvSpPr/>
            <p:nvPr/>
          </p:nvSpPr>
          <p:spPr>
            <a:xfrm>
              <a:off x="424237" y="3138979"/>
              <a:ext cx="364499" cy="31389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900" b="1" dirty="0">
                  <a:solidFill>
                    <a:schemeClr val="tx1"/>
                  </a:solidFill>
                </a:rPr>
                <a:t>SPL</a:t>
              </a:r>
            </a:p>
          </p:txBody>
        </p:sp>
        <p:cxnSp>
          <p:nvCxnSpPr>
            <p:cNvPr id="114" name="Connettore 1 9"/>
            <p:cNvCxnSpPr>
              <a:stCxn id="112" idx="2"/>
              <a:endCxn id="113" idx="0"/>
            </p:cNvCxnSpPr>
            <p:nvPr/>
          </p:nvCxnSpPr>
          <p:spPr>
            <a:xfrm flipH="1">
              <a:off x="606487" y="2693152"/>
              <a:ext cx="11052" cy="445827"/>
            </a:xfrm>
            <a:prstGeom prst="line">
              <a:avLst/>
            </a:prstGeom>
            <a:ln>
              <a:solidFill>
                <a:srgbClr val="9966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Ovale 12"/>
            <p:cNvSpPr/>
            <p:nvPr/>
          </p:nvSpPr>
          <p:spPr>
            <a:xfrm>
              <a:off x="423078" y="4449165"/>
              <a:ext cx="360000" cy="360000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b="1"/>
            </a:p>
          </p:txBody>
        </p:sp>
        <p:cxnSp>
          <p:nvCxnSpPr>
            <p:cNvPr id="116" name="Connettore 4 14"/>
            <p:cNvCxnSpPr/>
            <p:nvPr/>
          </p:nvCxnSpPr>
          <p:spPr>
            <a:xfrm flipV="1">
              <a:off x="464021" y="4544698"/>
              <a:ext cx="272955" cy="150126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ttore 1 16"/>
            <p:cNvCxnSpPr>
              <a:stCxn id="113" idx="2"/>
              <a:endCxn id="115" idx="0"/>
            </p:cNvCxnSpPr>
            <p:nvPr/>
          </p:nvCxnSpPr>
          <p:spPr>
            <a:xfrm rot="5400000">
              <a:off x="106640" y="3949317"/>
              <a:ext cx="996287" cy="3409"/>
            </a:xfrm>
            <a:prstGeom prst="line">
              <a:avLst/>
            </a:prstGeom>
            <a:ln>
              <a:solidFill>
                <a:srgbClr val="9966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ttore 1 18"/>
            <p:cNvCxnSpPr>
              <a:stCxn id="111" idx="2"/>
            </p:cNvCxnSpPr>
            <p:nvPr/>
          </p:nvCxnSpPr>
          <p:spPr>
            <a:xfrm flipH="1">
              <a:off x="2520502" y="2704525"/>
              <a:ext cx="5474" cy="402221"/>
            </a:xfrm>
            <a:prstGeom prst="line">
              <a:avLst/>
            </a:prstGeom>
            <a:ln>
              <a:solidFill>
                <a:srgbClr val="9966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Ovale 19"/>
            <p:cNvSpPr/>
            <p:nvPr/>
          </p:nvSpPr>
          <p:spPr>
            <a:xfrm>
              <a:off x="2336038" y="4451438"/>
              <a:ext cx="360000" cy="360000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b="1"/>
            </a:p>
          </p:txBody>
        </p:sp>
        <p:cxnSp>
          <p:nvCxnSpPr>
            <p:cNvPr id="121" name="Connettore 4 20"/>
            <p:cNvCxnSpPr/>
            <p:nvPr/>
          </p:nvCxnSpPr>
          <p:spPr>
            <a:xfrm flipV="1">
              <a:off x="2376981" y="4546971"/>
              <a:ext cx="272955" cy="150126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ttore 1 21"/>
            <p:cNvCxnSpPr>
              <a:endCxn id="120" idx="0"/>
            </p:cNvCxnSpPr>
            <p:nvPr/>
          </p:nvCxnSpPr>
          <p:spPr>
            <a:xfrm flipH="1">
              <a:off x="2516038" y="3420645"/>
              <a:ext cx="4462" cy="1030792"/>
            </a:xfrm>
            <a:prstGeom prst="line">
              <a:avLst/>
            </a:prstGeom>
            <a:ln>
              <a:solidFill>
                <a:srgbClr val="9966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ttore 4 24"/>
            <p:cNvCxnSpPr/>
            <p:nvPr/>
          </p:nvCxnSpPr>
          <p:spPr>
            <a:xfrm rot="16200000" flipH="1">
              <a:off x="636757" y="4689126"/>
              <a:ext cx="698558" cy="938636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9966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ttore 4 26"/>
            <p:cNvCxnSpPr/>
            <p:nvPr/>
          </p:nvCxnSpPr>
          <p:spPr>
            <a:xfrm rot="5400000">
              <a:off x="1777254" y="4672418"/>
              <a:ext cx="696285" cy="974324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9966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ttore 4 42"/>
            <p:cNvCxnSpPr>
              <a:stCxn id="113" idx="3"/>
            </p:cNvCxnSpPr>
            <p:nvPr/>
          </p:nvCxnSpPr>
          <p:spPr>
            <a:xfrm>
              <a:off x="788736" y="3295929"/>
              <a:ext cx="2931373" cy="77444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ttore 4 47"/>
            <p:cNvCxnSpPr>
              <a:cxnSpLocks/>
              <a:stCxn id="230" idx="3"/>
            </p:cNvCxnSpPr>
            <p:nvPr/>
          </p:nvCxnSpPr>
          <p:spPr>
            <a:xfrm>
              <a:off x="2845855" y="3261933"/>
              <a:ext cx="1326899" cy="429430"/>
            </a:xfrm>
            <a:prstGeom prst="bentConnector3">
              <a:avLst>
                <a:gd name="adj1" fmla="val 1373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ettangolo 40"/>
            <p:cNvSpPr/>
            <p:nvPr/>
          </p:nvSpPr>
          <p:spPr>
            <a:xfrm>
              <a:off x="3718310" y="3523210"/>
              <a:ext cx="460005" cy="70683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it-IT" sz="900" b="1" dirty="0">
                  <a:solidFill>
                    <a:schemeClr val="tx1"/>
                  </a:solidFill>
                </a:rPr>
                <a:t>CAEN V1720</a:t>
              </a:r>
            </a:p>
          </p:txBody>
        </p:sp>
        <p:cxnSp>
          <p:nvCxnSpPr>
            <p:cNvPr id="130" name="Connettore 1 83"/>
            <p:cNvCxnSpPr/>
            <p:nvPr/>
          </p:nvCxnSpPr>
          <p:spPr>
            <a:xfrm rot="5400000">
              <a:off x="1419365" y="5786645"/>
              <a:ext cx="245660" cy="1588"/>
            </a:xfrm>
            <a:prstGeom prst="line">
              <a:avLst/>
            </a:prstGeom>
            <a:ln w="3175">
              <a:solidFill>
                <a:srgbClr val="9966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Rettangolo 37"/>
            <p:cNvSpPr/>
            <p:nvPr/>
          </p:nvSpPr>
          <p:spPr>
            <a:xfrm>
              <a:off x="1167371" y="5857161"/>
              <a:ext cx="743312" cy="29797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900" b="1" dirty="0">
                  <a:solidFill>
                    <a:schemeClr val="tx1"/>
                  </a:solidFill>
                </a:rPr>
                <a:t>SIS COUNTER</a:t>
              </a:r>
            </a:p>
          </p:txBody>
        </p:sp>
        <p:grpSp>
          <p:nvGrpSpPr>
            <p:cNvPr id="132" name="Gruppo 46"/>
            <p:cNvGrpSpPr/>
            <p:nvPr/>
          </p:nvGrpSpPr>
          <p:grpSpPr>
            <a:xfrm>
              <a:off x="520190" y="4165081"/>
              <a:ext cx="173904" cy="218783"/>
              <a:chOff x="701227" y="3932481"/>
              <a:chExt cx="173904" cy="218783"/>
            </a:xfrm>
          </p:grpSpPr>
          <p:sp>
            <p:nvSpPr>
              <p:cNvPr id="146" name="Rettangolo 41"/>
              <p:cNvSpPr/>
              <p:nvPr/>
            </p:nvSpPr>
            <p:spPr>
              <a:xfrm>
                <a:off x="701227" y="3932481"/>
                <a:ext cx="173904" cy="2187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b="1"/>
              </a:p>
            </p:txBody>
          </p:sp>
          <p:cxnSp>
            <p:nvCxnSpPr>
              <p:cNvPr id="147" name="Connettore 1 45"/>
              <p:cNvCxnSpPr/>
              <p:nvPr/>
            </p:nvCxnSpPr>
            <p:spPr>
              <a:xfrm rot="5400000" flipH="1" flipV="1">
                <a:off x="741315" y="4044654"/>
                <a:ext cx="88914" cy="7961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ttore 1 69"/>
              <p:cNvCxnSpPr/>
              <p:nvPr/>
            </p:nvCxnSpPr>
            <p:spPr>
              <a:xfrm rot="5400000" flipH="1" flipV="1">
                <a:off x="729159" y="3976401"/>
                <a:ext cx="88914" cy="7961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3" name="Gruppo 48"/>
            <p:cNvGrpSpPr/>
            <p:nvPr/>
          </p:nvGrpSpPr>
          <p:grpSpPr>
            <a:xfrm>
              <a:off x="2434072" y="4166016"/>
              <a:ext cx="173904" cy="218783"/>
              <a:chOff x="701227" y="3932481"/>
              <a:chExt cx="173904" cy="218783"/>
            </a:xfrm>
          </p:grpSpPr>
          <p:sp>
            <p:nvSpPr>
              <p:cNvPr id="143" name="Rettangolo 49"/>
              <p:cNvSpPr/>
              <p:nvPr/>
            </p:nvSpPr>
            <p:spPr>
              <a:xfrm>
                <a:off x="701227" y="3932481"/>
                <a:ext cx="173904" cy="2187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b="1"/>
              </a:p>
            </p:txBody>
          </p:sp>
          <p:cxnSp>
            <p:nvCxnSpPr>
              <p:cNvPr id="144" name="Connettore 1 50"/>
              <p:cNvCxnSpPr/>
              <p:nvPr/>
            </p:nvCxnSpPr>
            <p:spPr>
              <a:xfrm rot="5400000" flipH="1" flipV="1">
                <a:off x="741315" y="4044654"/>
                <a:ext cx="88914" cy="7961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nettore 1 51"/>
              <p:cNvCxnSpPr/>
              <p:nvPr/>
            </p:nvCxnSpPr>
            <p:spPr>
              <a:xfrm rot="5400000" flipH="1" flipV="1">
                <a:off x="729159" y="3976401"/>
                <a:ext cx="88914" cy="7961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6" name="Corda 62"/>
            <p:cNvSpPr/>
            <p:nvPr/>
          </p:nvSpPr>
          <p:spPr>
            <a:xfrm>
              <a:off x="1342927" y="5334184"/>
              <a:ext cx="397573" cy="347125"/>
            </a:xfrm>
            <a:prstGeom prst="chord">
              <a:avLst>
                <a:gd name="adj1" fmla="val 75584"/>
                <a:gd name="adj2" fmla="val 10876414"/>
              </a:avLst>
            </a:prstGeom>
            <a:solidFill>
              <a:schemeClr val="accent3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9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30" name="Rettangolo 7"/>
          <p:cNvSpPr/>
          <p:nvPr/>
        </p:nvSpPr>
        <p:spPr>
          <a:xfrm>
            <a:off x="2806310" y="3209719"/>
            <a:ext cx="346275" cy="29820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b="1" dirty="0">
                <a:solidFill>
                  <a:schemeClr val="tx1"/>
                </a:solidFill>
              </a:rPr>
              <a:t>SPL</a:t>
            </a:r>
          </a:p>
        </p:txBody>
      </p:sp>
      <p:sp>
        <p:nvSpPr>
          <p:cNvPr id="4" name="Rectangle 3"/>
          <p:cNvSpPr/>
          <p:nvPr/>
        </p:nvSpPr>
        <p:spPr>
          <a:xfrm>
            <a:off x="529801" y="716056"/>
            <a:ext cx="23839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ESDA single </a:t>
            </a:r>
            <a:r>
              <a:rPr lang="it-IT" sz="12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slab</a:t>
            </a:r>
            <a:r>
              <a:rPr lang="it-IT" sz="12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2024 </a:t>
            </a:r>
            <a:r>
              <a:rPr lang="it-IT" sz="12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ttangolo 38"/>
          <p:cNvSpPr/>
          <p:nvPr/>
        </p:nvSpPr>
        <p:spPr>
          <a:xfrm>
            <a:off x="3412074" y="4026736"/>
            <a:ext cx="576056" cy="177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b="1" dirty="0">
                <a:solidFill>
                  <a:schemeClr val="tx1"/>
                </a:solidFill>
              </a:rPr>
              <a:t>20 dB</a:t>
            </a:r>
          </a:p>
        </p:txBody>
      </p:sp>
      <p:sp>
        <p:nvSpPr>
          <p:cNvPr id="52" name="Rettangolo 38"/>
          <p:cNvSpPr/>
          <p:nvPr/>
        </p:nvSpPr>
        <p:spPr>
          <a:xfrm>
            <a:off x="3412074" y="3660976"/>
            <a:ext cx="576056" cy="177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b="1" dirty="0">
                <a:solidFill>
                  <a:schemeClr val="tx1"/>
                </a:solidFill>
              </a:rPr>
              <a:t>20 dB</a:t>
            </a:r>
          </a:p>
        </p:txBody>
      </p:sp>
      <p:sp>
        <p:nvSpPr>
          <p:cNvPr id="5" name="CasellaDiTesto 6">
            <a:extLst>
              <a:ext uri="{FF2B5EF4-FFF2-40B4-BE49-F238E27FC236}">
                <a16:creationId xmlns:a16="http://schemas.microsoft.com/office/drawing/2014/main" id="{585A8DC4-FDD5-4588-D553-6EFE2DB02F84}"/>
              </a:ext>
            </a:extLst>
          </p:cNvPr>
          <p:cNvSpPr txBox="1"/>
          <p:nvPr/>
        </p:nvSpPr>
        <p:spPr>
          <a:xfrm>
            <a:off x="2222108" y="5453631"/>
            <a:ext cx="12153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100" b="1" dirty="0"/>
              <a:t>50 ns coincidence</a:t>
            </a:r>
          </a:p>
        </p:txBody>
      </p:sp>
    </p:spTree>
    <p:extLst>
      <p:ext uri="{BB962C8B-B14F-4D97-AF65-F5344CB8AC3E}">
        <p14:creationId xmlns:p14="http://schemas.microsoft.com/office/powerpoint/2010/main" val="3777850561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Software trigger and event discrimination</a:t>
            </a:r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AC36F-7481-3560-9A2F-C788E48A0CBB}"/>
              </a:ext>
            </a:extLst>
          </p:cNvPr>
          <p:cNvGrpSpPr/>
          <p:nvPr/>
        </p:nvGrpSpPr>
        <p:grpSpPr>
          <a:xfrm>
            <a:off x="465162" y="613391"/>
            <a:ext cx="11276190" cy="4028571"/>
            <a:chOff x="457905" y="758531"/>
            <a:chExt cx="11276190" cy="402857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905" y="758531"/>
              <a:ext cx="11276190" cy="4028571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10627672" y="1988188"/>
              <a:ext cx="5999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it-IT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start</a:t>
              </a:r>
              <a:endParaRPr lang="en-US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1921163" y="1595255"/>
              <a:ext cx="87157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10636908" y="1424906"/>
              <a:ext cx="5902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it-IT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endParaRPr lang="en-US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DB28A589-0A91-2A8F-6796-A4F72A12A09C}"/>
              </a:ext>
            </a:extLst>
          </p:cNvPr>
          <p:cNvSpPr txBox="1"/>
          <p:nvPr/>
        </p:nvSpPr>
        <p:spPr>
          <a:xfrm>
            <a:off x="499596" y="4641426"/>
            <a:ext cx="3063659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Baseline follower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Removes HV fluctuations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230314-C5AC-DBB1-FE62-78B5E44E8DE3}"/>
              </a:ext>
            </a:extLst>
          </p:cNvPr>
          <p:cNvSpPr txBox="1"/>
          <p:nvPr/>
        </p:nvSpPr>
        <p:spPr>
          <a:xfrm>
            <a:off x="503033" y="5807081"/>
            <a:ext cx="279939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n-NO" sz="1600" dirty="0">
                <a:latin typeface="Arial" panose="020B0604020202020204" pitchFamily="34" charset="0"/>
                <a:cs typeface="Arial" panose="020B0604020202020204" pitchFamily="34" charset="0"/>
              </a:rPr>
              <a:t>baseline_val = 0.005 .* A(i)</a:t>
            </a:r>
          </a:p>
          <a:p>
            <a:r>
              <a:rPr lang="nn-NO" sz="1600" dirty="0">
                <a:latin typeface="Arial" panose="020B0604020202020204" pitchFamily="34" charset="0"/>
                <a:cs typeface="Arial" panose="020B0604020202020204" pitchFamily="34" charset="0"/>
              </a:rPr>
              <a:t>(1.0 – 0.005) * baseline_val 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248C537E-BE9F-E905-1E0D-18E27FCC7D65}"/>
              </a:ext>
            </a:extLst>
          </p:cNvPr>
          <p:cNvSpPr/>
          <p:nvPr/>
        </p:nvSpPr>
        <p:spPr>
          <a:xfrm>
            <a:off x="3563256" y="4866224"/>
            <a:ext cx="682596" cy="159657"/>
          </a:xfrm>
          <a:prstGeom prst="rightArrow">
            <a:avLst/>
          </a:prstGeom>
          <a:solidFill>
            <a:srgbClr val="DCE6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FDB7EC-EBEC-E041-367A-0C621AFD844B}"/>
              </a:ext>
            </a:extLst>
          </p:cNvPr>
          <p:cNvSpPr txBox="1"/>
          <p:nvPr/>
        </p:nvSpPr>
        <p:spPr>
          <a:xfrm>
            <a:off x="4245852" y="4645213"/>
            <a:ext cx="3249608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Threshold discriminator </a:t>
            </a:r>
          </a:p>
          <a:p>
            <a:pPr algn="ctr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with hysteresis and hold-off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Robust to noise fluctuat.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Avoids re-triggersd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44864A-92B4-05DD-941A-95BA1830D3C0}"/>
              </a:ext>
            </a:extLst>
          </p:cNvPr>
          <p:cNvSpPr txBox="1"/>
          <p:nvPr/>
        </p:nvSpPr>
        <p:spPr>
          <a:xfrm>
            <a:off x="4245852" y="5845542"/>
            <a:ext cx="272201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it-IT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start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= 10 adc, T</a:t>
            </a:r>
            <a:r>
              <a:rPr lang="it-IT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stop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= 1 adc</a:t>
            </a:r>
          </a:p>
          <a:p>
            <a:pPr algn="ctr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hold-off = 0.1 us</a:t>
            </a:r>
            <a:endParaRPr lang="en-US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AA4B63B-EFE5-C9F6-3546-80CBD5ADE660}"/>
              </a:ext>
            </a:extLst>
          </p:cNvPr>
          <p:cNvSpPr txBox="1"/>
          <p:nvPr/>
        </p:nvSpPr>
        <p:spPr>
          <a:xfrm>
            <a:off x="8158819" y="4641426"/>
            <a:ext cx="3268844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Assemble event list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Compute event charge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Start time with linear interp.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18571A-1E46-CED3-F07B-7C950F1ABD82}"/>
              </a:ext>
            </a:extLst>
          </p:cNvPr>
          <p:cNvSpPr txBox="1"/>
          <p:nvPr/>
        </p:nvSpPr>
        <p:spPr>
          <a:xfrm>
            <a:off x="7875162" y="5984015"/>
            <a:ext cx="60996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Event: </a:t>
            </a:r>
            <a:r>
              <a:rPr lang="en-US" sz="16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pmt</a:t>
            </a:r>
            <a:r>
              <a:rPr lang="en-US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t_start</a:t>
            </a:r>
            <a:r>
              <a:rPr lang="en-US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t_end</a:t>
            </a:r>
            <a:r>
              <a:rPr lang="en-US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A_peak</a:t>
            </a:r>
            <a:r>
              <a:rPr lang="en-US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charge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FFC627B-DBF7-1086-6D71-51D14C1C64E3}"/>
              </a:ext>
            </a:extLst>
          </p:cNvPr>
          <p:cNvSpPr/>
          <p:nvPr/>
        </p:nvSpPr>
        <p:spPr>
          <a:xfrm>
            <a:off x="7495460" y="4866224"/>
            <a:ext cx="663359" cy="159657"/>
          </a:xfrm>
          <a:prstGeom prst="rightArrow">
            <a:avLst/>
          </a:prstGeom>
          <a:solidFill>
            <a:srgbClr val="DCE6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66793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Coincidence formation within the same slab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05" y="882614"/>
            <a:ext cx="6875768" cy="24564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05" y="3673008"/>
            <a:ext cx="6875768" cy="2456461"/>
          </a:xfrm>
          <a:prstGeom prst="rect">
            <a:avLst/>
          </a:prstGeom>
        </p:spPr>
      </p:pic>
      <p:sp>
        <p:nvSpPr>
          <p:cNvPr id="3" name="Right Brace 2"/>
          <p:cNvSpPr/>
          <p:nvPr/>
        </p:nvSpPr>
        <p:spPr>
          <a:xfrm>
            <a:off x="7047346" y="1727200"/>
            <a:ext cx="286327" cy="3380509"/>
          </a:xfrm>
          <a:prstGeom prst="rightBrace">
            <a:avLst>
              <a:gd name="adj1" fmla="val 59946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583013" y="2955789"/>
            <a:ext cx="3623749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just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Coincidences formation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AND on the single PMT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events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50 ns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coincidence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window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92545" y="697948"/>
            <a:ext cx="6367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PMT</a:t>
            </a:r>
            <a:r>
              <a:rPr lang="it-IT" sz="14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400" b="1" baseline="-25000" dirty="0"/>
          </a:p>
        </p:txBody>
      </p:sp>
      <p:sp>
        <p:nvSpPr>
          <p:cNvPr id="16" name="Rectangle 15"/>
          <p:cNvSpPr/>
          <p:nvPr/>
        </p:nvSpPr>
        <p:spPr>
          <a:xfrm>
            <a:off x="892545" y="3519119"/>
            <a:ext cx="7745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PMT</a:t>
            </a:r>
            <a:r>
              <a:rPr lang="it-IT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n+1</a:t>
            </a:r>
            <a:endParaRPr lang="en-US" sz="1400" b="1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8176612" y="4340876"/>
            <a:ext cx="3628044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just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List of 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coincident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events</a:t>
            </a: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time-of-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arrival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Time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difference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PMTs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deposited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charge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amplitude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Bent Arrow 4"/>
          <p:cNvSpPr/>
          <p:nvPr/>
        </p:nvSpPr>
        <p:spPr>
          <a:xfrm rot="10800000" flipH="1">
            <a:off x="7765708" y="3826896"/>
            <a:ext cx="414851" cy="842419"/>
          </a:xfrm>
          <a:prstGeom prst="ben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371464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Example: effect of coincidence formation and amplitude/charge cutting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1731" y="1841772"/>
            <a:ext cx="12180269" cy="3182810"/>
            <a:chOff x="79707" y="548681"/>
            <a:chExt cx="12893877" cy="336928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01584" y="639170"/>
              <a:ext cx="4572000" cy="3225362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r="3157"/>
            <a:stretch/>
          </p:blipFill>
          <p:spPr>
            <a:xfrm>
              <a:off x="4236027" y="569087"/>
              <a:ext cx="4427681" cy="3348876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/>
            <a:srcRect r="2349"/>
            <a:stretch/>
          </p:blipFill>
          <p:spPr>
            <a:xfrm>
              <a:off x="79707" y="548681"/>
              <a:ext cx="4464584" cy="3303119"/>
            </a:xfrm>
            <a:prstGeom prst="rect">
              <a:avLst/>
            </a:prstGeom>
          </p:spPr>
        </p:pic>
      </p:grpSp>
      <p:cxnSp>
        <p:nvCxnSpPr>
          <p:cNvPr id="18" name="Straight Arrow Connector 17"/>
          <p:cNvCxnSpPr/>
          <p:nvPr/>
        </p:nvCxnSpPr>
        <p:spPr>
          <a:xfrm flipH="1">
            <a:off x="3583709" y="1514283"/>
            <a:ext cx="1911498" cy="15429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831102" y="1514283"/>
            <a:ext cx="345553" cy="7994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125087" y="962206"/>
            <a:ext cx="2296463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efficiency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loss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</a:p>
          <a:p>
            <a:pPr algn="ctr"/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pbar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Hbar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detection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38175" y="5516524"/>
            <a:ext cx="395493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Reduction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in gamma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ray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background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1459345" y="1452208"/>
            <a:ext cx="129311" cy="2722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874953" y="4350327"/>
            <a:ext cx="4526044" cy="11661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27638" y="1082876"/>
            <a:ext cx="325826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Cancelling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of PMT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afterpulses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Straight Arrow Connector 43"/>
          <p:cNvCxnSpPr>
            <a:stCxn id="29" idx="0"/>
          </p:cNvCxnSpPr>
          <p:nvPr/>
        </p:nvCxnSpPr>
        <p:spPr>
          <a:xfrm flipH="1" flipV="1">
            <a:off x="4792528" y="4484120"/>
            <a:ext cx="1523112" cy="1032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7439891" y="4507345"/>
            <a:ext cx="1159164" cy="1009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196990" y="1625382"/>
            <a:ext cx="27767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coincidence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, no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charge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lang="en-US" sz="1400" b="1" baseline="-25000" dirty="0"/>
          </a:p>
        </p:txBody>
      </p:sp>
      <p:sp>
        <p:nvSpPr>
          <p:cNvPr id="55" name="Rectangle 54"/>
          <p:cNvSpPr/>
          <p:nvPr/>
        </p:nvSpPr>
        <p:spPr>
          <a:xfrm>
            <a:off x="4399933" y="1670612"/>
            <a:ext cx="25186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Coincidence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, no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charge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lang="en-US" sz="1400" b="1" baseline="-25000" dirty="0"/>
          </a:p>
        </p:txBody>
      </p:sp>
      <p:sp>
        <p:nvSpPr>
          <p:cNvPr id="56" name="Rectangle 55"/>
          <p:cNvSpPr/>
          <p:nvPr/>
        </p:nvSpPr>
        <p:spPr>
          <a:xfrm>
            <a:off x="8301829" y="1668495"/>
            <a:ext cx="22509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Coincidence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charge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lang="en-US" sz="1400" b="1" baseline="-25000" dirty="0"/>
          </a:p>
        </p:txBody>
      </p:sp>
    </p:spTree>
    <p:extLst>
      <p:ext uri="{BB962C8B-B14F-4D97-AF65-F5344CB8AC3E}">
        <p14:creationId xmlns:p14="http://schemas.microsoft.com/office/powerpoint/2010/main" val="2750107735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Example signal: a beautiful observation of antiprotons swinging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6339"/>
            <a:ext cx="12171152" cy="4444023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937960" y="1111711"/>
            <a:ext cx="4113962" cy="4051211"/>
            <a:chOff x="1045194" y="2542948"/>
            <a:chExt cx="2660556" cy="2619974"/>
          </a:xfrm>
        </p:grpSpPr>
        <p:cxnSp>
          <p:nvCxnSpPr>
            <p:cNvPr id="5" name="Straight Arrow Connector 4"/>
            <p:cNvCxnSpPr/>
            <p:nvPr/>
          </p:nvCxnSpPr>
          <p:spPr>
            <a:xfrm flipH="1">
              <a:off x="1452860" y="3726022"/>
              <a:ext cx="313595" cy="458488"/>
            </a:xfrm>
            <a:prstGeom prst="straightConnector1">
              <a:avLst/>
            </a:prstGeom>
            <a:ln>
              <a:solidFill>
                <a:srgbClr val="10208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flipH="1">
              <a:off x="1241492" y="2755822"/>
              <a:ext cx="122969" cy="35050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1045194" y="2542948"/>
              <a:ext cx="1589444" cy="2189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sz="1600" baseline="300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16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peak at Ps* formation 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>
              <a:off x="1883681" y="3738548"/>
              <a:ext cx="264718" cy="501604"/>
            </a:xfrm>
            <a:prstGeom prst="straightConnector1">
              <a:avLst/>
            </a:prstGeom>
            <a:ln>
              <a:solidFill>
                <a:srgbClr val="10208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2496408" y="3717520"/>
              <a:ext cx="2977" cy="440445"/>
            </a:xfrm>
            <a:prstGeom prst="straightConnector1">
              <a:avLst/>
            </a:prstGeom>
            <a:ln>
              <a:solidFill>
                <a:srgbClr val="10208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2265627" y="3717520"/>
              <a:ext cx="102346" cy="509090"/>
            </a:xfrm>
            <a:prstGeom prst="straightConnector1">
              <a:avLst/>
            </a:prstGeom>
            <a:ln>
              <a:solidFill>
                <a:srgbClr val="10208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707852" y="3444361"/>
              <a:ext cx="1997898" cy="2189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10208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Antiproton losses in oscillations 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241491" y="3212683"/>
              <a:ext cx="204653" cy="1950239"/>
            </a:xfrm>
            <a:prstGeom prst="rect">
              <a:avLst/>
            </a:pr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>
              <a:off x="1293787" y="3313275"/>
              <a:ext cx="318145" cy="22003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1602645" y="3089548"/>
              <a:ext cx="1388328" cy="2388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Hbar search region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5583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36046</TotalTime>
  <Words>1757</Words>
  <Application>Microsoft Office PowerPoint</Application>
  <PresentationFormat>Widescreen</PresentationFormat>
  <Paragraphs>329</Paragraphs>
  <Slides>49</Slides>
  <Notes>3</Notes>
  <HiddenSlides>10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5" baseType="lpstr">
      <vt:lpstr>Arial</vt:lpstr>
      <vt:lpstr>Calibri</vt:lpstr>
      <vt:lpstr>Cambria Math</vt:lpstr>
      <vt:lpstr>Candara</vt:lpstr>
      <vt:lpstr>Myriad Pro Light</vt:lpstr>
      <vt:lpstr>1_Office Theme</vt:lpstr>
      <vt:lpstr>Formation of a forward beam of antihydrogen</vt:lpstr>
      <vt:lpstr>AEgIS-2 antihydrogen production scheme</vt:lpstr>
      <vt:lpstr>The parabolic transfer potential</vt:lpstr>
      <vt:lpstr>Antihydrogen detector: digitized ESDA</vt:lpstr>
      <vt:lpstr>The ESDA digitized acquisition chain in 2023</vt:lpstr>
      <vt:lpstr>Software trigger and event discrimination</vt:lpstr>
      <vt:lpstr>Coincidence formation within the same slab</vt:lpstr>
      <vt:lpstr>Example: effect of coincidence formation and amplitude/charge cutting</vt:lpstr>
      <vt:lpstr>Example signal: a beautiful observation of antiprotons swinging</vt:lpstr>
      <vt:lpstr>Antiproton/positron sync </vt:lpstr>
      <vt:lpstr>Step 0: positron impact on target</vt:lpstr>
      <vt:lpstr>Coarse localization in time of the antiproton peak</vt:lpstr>
      <vt:lpstr>Calibration of antiproton timing</vt:lpstr>
      <vt:lpstr>Calibration of antiproton timing, method 1</vt:lpstr>
      <vt:lpstr>Antiproton/positron sync step 2: oscillation losses</vt:lpstr>
      <vt:lpstr>A beautiful observation of antiprotons swinging</vt:lpstr>
      <vt:lpstr>Where are losses occurring?</vt:lpstr>
      <vt:lpstr>A beautiful observation of antiprotons swinging</vt:lpstr>
      <vt:lpstr>Understanding the swing period: anharmonicities</vt:lpstr>
      <vt:lpstr>Swinging pbars while scanning the A0 potential</vt:lpstr>
      <vt:lpstr>Swinging pbars while increasing the electron space charge</vt:lpstr>
      <vt:lpstr>Initial approximated modeling of antiproton swings</vt:lpstr>
      <vt:lpstr>A beautiful observation of antiprotons swinging</vt:lpstr>
      <vt:lpstr>Looking for antihydrogen</vt:lpstr>
      <vt:lpstr>A beautiful observation of antiprotons swinging</vt:lpstr>
      <vt:lpstr>Evidence of some antihydrogen produced in 2023</vt:lpstr>
      <vt:lpstr>Antihydrogen 2024 dataset summary</vt:lpstr>
      <vt:lpstr>RunLog161 – background (no pbars)</vt:lpstr>
      <vt:lpstr>RunLog163 – very late antiprotons</vt:lpstr>
      <vt:lpstr>RunLog164 – late antiprotons</vt:lpstr>
      <vt:lpstr>RunLog165 – early antiprotons</vt:lpstr>
      <vt:lpstr>RunLog166a – very early antiprotons</vt:lpstr>
      <vt:lpstr>RunLog166b – even earlier antiprotons</vt:lpstr>
      <vt:lpstr>Sanity checking</vt:lpstr>
      <vt:lpstr>RunLog164 – late antiprotons</vt:lpstr>
      <vt:lpstr>RunLog165 – early antiprotons</vt:lpstr>
      <vt:lpstr>RunLog165 – late antiprotons</vt:lpstr>
      <vt:lpstr>RunLog166 – early antiprotons</vt:lpstr>
      <vt:lpstr>Modeling</vt:lpstr>
      <vt:lpstr>Antihydrogen formation modeling</vt:lpstr>
      <vt:lpstr>An example of simulation result: Hbar in 2024</vt:lpstr>
      <vt:lpstr>Next steps</vt:lpstr>
      <vt:lpstr>What happens if we leave all as is, and we compress the pbars?</vt:lpstr>
      <vt:lpstr>How much antihydrogen should we expect if we increase Rydberg level?</vt:lpstr>
      <vt:lpstr>How much antihydrogen should we expect if we increase Rydberg level?</vt:lpstr>
      <vt:lpstr>Estimating the forward-produced antihydrogen</vt:lpstr>
      <vt:lpstr>How much antihydrogen should we expect if we go off axis?</vt:lpstr>
      <vt:lpstr>How much antihydrogen should we expect if we go off axis?</vt:lpstr>
      <vt:lpstr>Considered scenarios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 A. Author, B. Author, C. Author</dc:title>
  <dc:creator>Ruggero Caravita</dc:creator>
  <cp:lastModifiedBy>Ruggero Caravita</cp:lastModifiedBy>
  <cp:revision>548</cp:revision>
  <cp:lastPrinted>2021-11-22T22:54:35Z</cp:lastPrinted>
  <dcterms:created xsi:type="dcterms:W3CDTF">2021-06-28T09:03:46Z</dcterms:created>
  <dcterms:modified xsi:type="dcterms:W3CDTF">2024-12-17T00:09:21Z</dcterms:modified>
</cp:coreProperties>
</file>