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9"/>
  </p:notesMasterIdLst>
  <p:sldIdLst>
    <p:sldId id="256" r:id="rId2"/>
    <p:sldId id="927" r:id="rId3"/>
    <p:sldId id="924" r:id="rId4"/>
    <p:sldId id="1043" r:id="rId5"/>
    <p:sldId id="1101" r:id="rId6"/>
    <p:sldId id="456" r:id="rId7"/>
    <p:sldId id="1107" r:id="rId8"/>
    <p:sldId id="977" r:id="rId9"/>
    <p:sldId id="1109" r:id="rId10"/>
    <p:sldId id="1013" r:id="rId11"/>
    <p:sldId id="1140" r:id="rId12"/>
    <p:sldId id="1009" r:id="rId13"/>
    <p:sldId id="1141" r:id="rId14"/>
    <p:sldId id="263" r:id="rId15"/>
    <p:sldId id="265" r:id="rId16"/>
    <p:sldId id="1115" r:id="rId17"/>
    <p:sldId id="1116" r:id="rId18"/>
    <p:sldId id="1073" r:id="rId19"/>
    <p:sldId id="1075" r:id="rId20"/>
    <p:sldId id="992" r:id="rId21"/>
    <p:sldId id="1143" r:id="rId22"/>
    <p:sldId id="1144" r:id="rId23"/>
    <p:sldId id="1096" r:id="rId24"/>
    <p:sldId id="1100" r:id="rId25"/>
    <p:sldId id="1126" r:id="rId26"/>
    <p:sldId id="1152" r:id="rId27"/>
    <p:sldId id="1129" r:id="rId28"/>
    <p:sldId id="1145" r:id="rId29"/>
    <p:sldId id="1128" r:id="rId30"/>
    <p:sldId id="1131" r:id="rId31"/>
    <p:sldId id="1134" r:id="rId32"/>
    <p:sldId id="1135" r:id="rId33"/>
    <p:sldId id="1136" r:id="rId34"/>
    <p:sldId id="1138" r:id="rId35"/>
    <p:sldId id="1147" r:id="rId36"/>
    <p:sldId id="1150" r:id="rId37"/>
    <p:sldId id="1030" r:id="rId38"/>
    <p:sldId id="1149" r:id="rId39"/>
    <p:sldId id="1137" r:id="rId40"/>
    <p:sldId id="1130" r:id="rId41"/>
    <p:sldId id="1151" r:id="rId42"/>
    <p:sldId id="261" r:id="rId43"/>
    <p:sldId id="1032" r:id="rId44"/>
    <p:sldId id="1091" r:id="rId45"/>
    <p:sldId id="1072" r:id="rId46"/>
    <p:sldId id="1031" r:id="rId47"/>
    <p:sldId id="1018" r:id="rId48"/>
    <p:sldId id="1111" r:id="rId49"/>
    <p:sldId id="961" r:id="rId50"/>
    <p:sldId id="1088" r:id="rId51"/>
    <p:sldId id="1124" r:id="rId52"/>
    <p:sldId id="1090" r:id="rId53"/>
    <p:sldId id="1092" r:id="rId54"/>
    <p:sldId id="1093" r:id="rId55"/>
    <p:sldId id="1094" r:id="rId56"/>
    <p:sldId id="1095" r:id="rId57"/>
    <p:sldId id="991" r:id="rId58"/>
    <p:sldId id="989" r:id="rId59"/>
    <p:sldId id="972" r:id="rId60"/>
    <p:sldId id="942" r:id="rId61"/>
    <p:sldId id="966" r:id="rId62"/>
    <p:sldId id="491" r:id="rId63"/>
    <p:sldId id="480" r:id="rId64"/>
    <p:sldId id="914" r:id="rId65"/>
    <p:sldId id="978" r:id="rId66"/>
    <p:sldId id="980" r:id="rId67"/>
    <p:sldId id="988" r:id="rId68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AD47"/>
    <a:srgbClr val="D632D6"/>
    <a:srgbClr val="172C51"/>
    <a:srgbClr val="FFC000"/>
    <a:srgbClr val="1D9A1D"/>
    <a:srgbClr val="FFD299"/>
    <a:srgbClr val="A75C29"/>
    <a:srgbClr val="4472C4"/>
    <a:srgbClr val="219C21"/>
    <a:srgbClr val="2A9F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FBBEFF-BDB9-4FA8-A539-AB1E87ABA105}" v="76" dt="2023-12-11T09:43:50.932"/>
  </p1510:revLst>
</p1510:revInfo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3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microsoft.com/office/2015/10/relationships/revisionInfo" Target="revisionInfo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0C7BE8-998A-4378-ACFD-2DF94D93C7A0}" type="datetimeFigureOut">
              <a:rPr lang="en-SE" smtClean="0"/>
              <a:t>2024-12-17</a:t>
            </a:fld>
            <a:endParaRPr lang="en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383A48-3875-4E20-9787-72B0FDE48081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163455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sz="1200" dirty="0">
                <a:latin typeface="Helvetica Light"/>
              </a:rPr>
              <a:t>The antiproton will decay through transitions, emitting auger electrons, followed by radiative emission of x-ray photons.</a:t>
            </a:r>
          </a:p>
          <a:p>
            <a:endParaRPr lang="sv-SE" sz="1200" dirty="0">
              <a:latin typeface="Helvetica Ligh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sz="1200" dirty="0">
                <a:latin typeface="Helvetica Light"/>
              </a:rPr>
              <a:t>Energy levels shifted by </a:t>
            </a:r>
            <a:r>
              <a:rPr lang="sv-SE" sz="1200" b="1" dirty="0">
                <a:solidFill>
                  <a:schemeClr val="accent2"/>
                </a:solidFill>
                <a:latin typeface="Helvetica Light"/>
              </a:rPr>
              <a:t>strong interaction </a:t>
            </a:r>
            <a:r>
              <a:rPr lang="sv-SE" sz="1200" dirty="0">
                <a:latin typeface="Helvetica Light"/>
              </a:rPr>
              <a:t>(benchmark for QCD)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sv-SE" sz="1200" dirty="0">
              <a:latin typeface="Helvetica Ligh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v-SE" sz="1200" dirty="0">
                <a:solidFill>
                  <a:schemeClr val="accent2"/>
                </a:solidFill>
                <a:latin typeface="Helvetica Light"/>
              </a:rPr>
              <a:t>N</a:t>
            </a:r>
            <a:r>
              <a:rPr lang="sv-SE" sz="1200" b="1" dirty="0">
                <a:solidFill>
                  <a:schemeClr val="accent2"/>
                </a:solidFill>
                <a:latin typeface="Helvetica Light"/>
              </a:rPr>
              <a:t>uclear resonances </a:t>
            </a:r>
            <a:r>
              <a:rPr lang="sv-SE" sz="1200" b="1" dirty="0">
                <a:latin typeface="Helvetica Light"/>
              </a:rPr>
              <a:t>resulting from antiproton decay</a:t>
            </a:r>
            <a:r>
              <a:rPr lang="sv-SE" sz="1200" b="1" dirty="0">
                <a:solidFill>
                  <a:schemeClr val="accent2"/>
                </a:solidFill>
                <a:latin typeface="Helvetica Light"/>
              </a:rPr>
              <a:t>.</a:t>
            </a:r>
            <a:endParaRPr lang="sv-SE" sz="1200" dirty="0">
              <a:latin typeface="Helvetica Light"/>
            </a:endParaRPr>
          </a:p>
          <a:p>
            <a:endParaRPr lang="sv-SE" sz="1200" dirty="0">
              <a:latin typeface="Helvetica Ligh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200" dirty="0">
                <a:latin typeface="Helvetica Light"/>
              </a:rPr>
              <a:t>Annihilation occur once the wavefunction overlap the with the nucleus.</a:t>
            </a:r>
          </a:p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755D7-E6C3-4DD6-8FF2-7E2EA608CE05}" type="slidenum">
              <a:rPr lang="LID4096" smtClean="0"/>
              <a:t>4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914223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383A48-3875-4E20-9787-72B0FDE48081}" type="slidenum">
              <a:rPr lang="en-SE" smtClean="0"/>
              <a:t>5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1505347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developed a nested trap </a:t>
            </a:r>
          </a:p>
          <a:p>
            <a:r>
              <a:rPr lang="en-US" dirty="0"/>
              <a:t>procedure for positive ions</a:t>
            </a:r>
          </a:p>
          <a:p>
            <a:endParaRPr lang="en-US" dirty="0"/>
          </a:p>
          <a:p>
            <a:r>
              <a:rPr lang="en-US" dirty="0"/>
              <a:t>Can we trap recoil fragments?</a:t>
            </a:r>
            <a:endParaRPr lang="LID4096" dirty="0"/>
          </a:p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5755D7-E6C3-4DD6-8FF2-7E2EA608CE05}" type="slidenum">
              <a:rPr lang="LID4096" smtClean="0"/>
              <a:t>6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599023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6CA12-900B-812C-2CFD-F945FE54D4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24114B-16E6-B4F3-0639-09F2591EA1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85CDDF-18A8-0698-A8DC-581D81356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12/17/2024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294F8-2AC5-0264-05E1-E3C43DDA4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82D704-5FEE-E21C-E821-FD6BE49EA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7742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72481-D8C1-2101-62BA-FFAC3ADE3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2F2437-9DC0-E1DD-5C7D-7E512B113F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2E762B-96C7-2D1A-234D-C86DD95F0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12/17/2024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818116-2776-2D0D-64B7-6193FAEDC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E2E94-9BC0-9B68-8E44-E6947C656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75219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067784-C7CA-C74C-B123-B4B6EDC204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C52C40-BD47-F379-92A1-317F1984A2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2DE5B-4946-7F42-77F9-11A0F2275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12/17/2024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3836C-1C83-0A16-71BC-F34EF5CE16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332DC8-87BF-C496-B2C7-21CE3234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921280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729EA0-F83F-368A-5872-FCA01CEB2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C21C75-776B-1606-D33E-4DA4B87FC0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C4EFBC-56CA-7159-78B8-031DDD104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12/17/2024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94611E-D64F-2D33-21F7-936BA2246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B9C273-CEA3-052F-053D-039BBB013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37643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1387F-93D6-66BE-6CC4-B5A79647E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9AF430-5136-3B5A-47B1-1B1AA8E1A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227BF5-6347-7E26-EE4E-5D85FBC29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12/17/2024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5A75E8-BA6C-EBB0-4699-FEF4582E29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49493-E88F-5DCC-7713-6A533BC88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301574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60FAF-39DC-D15E-84E0-875BBD800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E55C1-3EC5-89B4-0A5E-5B14664FD8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0E8286-B101-2C5B-54D8-5182C406C2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35DC29-05D3-9D85-D63E-BB1160C5B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12/17/2024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BBD916-3476-3BEE-0668-F48C1158B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D0153B-0B53-BC47-887D-24A671724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37373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692A9-1B46-A8D5-5268-70D304D50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EF34D1-26CE-F3AA-9B57-4C904D105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B5F28A-9AA8-495C-F567-8DBF0C3557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24009B-0528-75D5-CFF7-8D289EFE3B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8CB0C9-91D6-6C78-5D14-FFAE3DE6E1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40706E-17B8-3619-016D-38C2EE756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12/17/2024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26FF22-483E-C5E4-5F87-12791AC8B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56E1FE-98A8-29CF-3043-34F48CA88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748164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5E2C1-A0AA-75EA-57EE-B6DDCC2B8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F9CDBA-FCA9-724C-CD93-6599B186C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12/17/2024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44F58C-1A95-A1E4-9799-FCF8D69CD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B71ABB-05FB-B479-579F-2EB45A78A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7382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17A623-E8E8-65C7-3AD0-036AA5B1C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12/17/2024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14B51E-E820-7FEE-65CF-7BA1FBC0F6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2CAAC7-2834-41F7-D0CD-648FF9765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470388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3A8DF-BF0C-9DC6-423A-80F3D1F38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1D5ACC-20B2-165A-7A3F-98D5FAC212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16CAC4-26EF-F340-8530-645847A12E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699B86-F645-E96E-6EF8-7C058198E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12/17/2024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F046A2-D492-9C65-4363-1F5E8703E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2D40D4-969A-A7F6-8F01-C67BA7A54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30571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42876-B1B4-338A-FF4D-BCEBDF8D3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C9C3AB2-2AE4-0B9A-CE78-C41543519E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035F5B-296B-E2AA-91FF-BF110E9167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97F0D4-3C7C-6B31-A7A3-EE2824DB7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CCF0-0A42-4003-AFFE-8FC5C170231E}" type="datetimeFigureOut">
              <a:rPr lang="LID4096" smtClean="0"/>
              <a:t>12/17/2024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4AE204-F9FC-98C7-E36F-2C89FD32A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D160F6-4935-6DF1-6AA1-941613A36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99313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20AC0A-C3E1-5085-2AA9-2132C393F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063F56-C224-4130-B1B1-48D2CBF1AC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1CC631-BC5B-F963-D8A8-436DEDEE5D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1CCF0-0A42-4003-AFFE-8FC5C170231E}" type="datetimeFigureOut">
              <a:rPr lang="LID4096" smtClean="0"/>
              <a:t>12/17/2024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A2F9F-EB86-A431-D514-E44691F175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E46FFD-C97A-EDF3-08D5-9314612DB2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7558A-FF61-4234-9705-D2FDAD19235C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02291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68.png"/><Relationship Id="rId9" Type="http://schemas.openxmlformats.org/officeDocument/2006/relationships/image" Target="../media/image51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00.png"/><Relationship Id="rId12" Type="http://schemas.openxmlformats.org/officeDocument/2006/relationships/image" Target="../media/image7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710.png"/><Relationship Id="rId5" Type="http://schemas.openxmlformats.org/officeDocument/2006/relationships/image" Target="../media/image1001.png"/><Relationship Id="rId15" Type="http://schemas.openxmlformats.org/officeDocument/2006/relationships/image" Target="../media/image12.png"/><Relationship Id="rId10" Type="http://schemas.openxmlformats.org/officeDocument/2006/relationships/image" Target="../media/image1600.png"/><Relationship Id="rId4" Type="http://schemas.openxmlformats.org/officeDocument/2006/relationships/image" Target="../media/image940.png"/><Relationship Id="rId9" Type="http://schemas.openxmlformats.org/officeDocument/2006/relationships/image" Target="../media/image1500.png"/><Relationship Id="rId1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10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openxmlformats.org/officeDocument/2006/relationships/image" Target="../media/image16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8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49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0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0.png"/><Relationship Id="rId3" Type="http://schemas.openxmlformats.org/officeDocument/2006/relationships/image" Target="../media/image210.png"/><Relationship Id="rId7" Type="http://schemas.openxmlformats.org/officeDocument/2006/relationships/image" Target="../media/image2400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03.png"/><Relationship Id="rId4" Type="http://schemas.openxmlformats.org/officeDocument/2006/relationships/image" Target="../media/image220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0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jpg"/><Relationship Id="rId5" Type="http://schemas.openxmlformats.org/officeDocument/2006/relationships/image" Target="../media/image190.png"/><Relationship Id="rId4" Type="http://schemas.openxmlformats.org/officeDocument/2006/relationships/image" Target="../media/image180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F9432-2844-DE4B-121D-249A0D4062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6220" y="3329633"/>
            <a:ext cx="11130979" cy="1608434"/>
          </a:xfrm>
        </p:spPr>
        <p:txBody>
          <a:bodyPr>
            <a:normAutofit fontScale="90000"/>
          </a:bodyPr>
          <a:lstStyle/>
          <a:p>
            <a:r>
              <a:rPr lang="en-US" sz="8000" b="1" dirty="0"/>
              <a:t>Overview of HCI</a:t>
            </a:r>
            <a:br>
              <a:rPr lang="en-US" sz="8000" b="1" dirty="0"/>
            </a:br>
            <a:r>
              <a:rPr lang="en-US" sz="8000" b="1" dirty="0"/>
              <a:t>campaigns 2024</a:t>
            </a:r>
            <a:endParaRPr lang="LID4096" sz="8000" b="1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AF13B40-3E09-1F13-BD59-12813B3B5A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92580" y="5071417"/>
            <a:ext cx="9144000" cy="1655762"/>
          </a:xfrm>
        </p:spPr>
        <p:txBody>
          <a:bodyPr>
            <a:normAutofit/>
          </a:bodyPr>
          <a:lstStyle/>
          <a:p>
            <a:r>
              <a:rPr lang="sv-SE" sz="3600" dirty="0"/>
              <a:t>AEGIS Collaboration meeting December 2024</a:t>
            </a:r>
          </a:p>
          <a:p>
            <a:r>
              <a:rPr lang="sv-SE" sz="3600" dirty="0"/>
              <a:t>Fredrik PG</a:t>
            </a:r>
            <a:endParaRPr lang="LID4096" sz="3600" dirty="0"/>
          </a:p>
        </p:txBody>
      </p:sp>
      <p:pic>
        <p:nvPicPr>
          <p:cNvPr id="4" name="Picture 3" descr="A black background with yellow and green circles&#10;&#10;Description automatically generated">
            <a:extLst>
              <a:ext uri="{FF2B5EF4-FFF2-40B4-BE49-F238E27FC236}">
                <a16:creationId xmlns:a16="http://schemas.microsoft.com/office/drawing/2014/main" id="{95DF59D0-D679-6E46-6656-6608BA8337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300" y="1106635"/>
            <a:ext cx="5935980" cy="1724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1402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tshållare för innehåll 13">
            <a:extLst>
              <a:ext uri="{FF2B5EF4-FFF2-40B4-BE49-F238E27FC236}">
                <a16:creationId xmlns:a16="http://schemas.microsoft.com/office/drawing/2014/main" id="{A667EC91-BEE9-E52D-B66E-A7B169CB6F83}"/>
              </a:ext>
            </a:extLst>
          </p:cNvPr>
          <p:cNvSpPr txBox="1">
            <a:spLocks/>
          </p:cNvSpPr>
          <p:nvPr/>
        </p:nvSpPr>
        <p:spPr>
          <a:xfrm>
            <a:off x="568106" y="1518705"/>
            <a:ext cx="5150094" cy="27787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sv-SE" sz="2000" dirty="0">
                <a:latin typeface="Helvetica Light"/>
              </a:rPr>
              <a:t>Observation of a </a:t>
            </a:r>
            <a:r>
              <a:rPr lang="sv-SE" sz="2000" b="1" dirty="0">
                <a:latin typeface="Helvetica Light"/>
              </a:rPr>
              <a:t>TOF signal vs antiproton annihilation events </a:t>
            </a:r>
            <a:r>
              <a:rPr lang="sv-SE" sz="2000" dirty="0">
                <a:latin typeface="Helvetica Light"/>
              </a:rPr>
              <a:t>from nitrogen injection</a:t>
            </a:r>
            <a:r>
              <a:rPr lang="sv-SE" sz="2000" b="1" dirty="0">
                <a:latin typeface="Helvetica Light"/>
              </a:rPr>
              <a:t>.</a:t>
            </a:r>
          </a:p>
          <a:p>
            <a:pPr marL="0" indent="0">
              <a:buNone/>
            </a:pPr>
            <a:endParaRPr lang="sv-SE" sz="2000" b="1" dirty="0">
              <a:latin typeface="Helvetica Light"/>
            </a:endParaRPr>
          </a:p>
          <a:p>
            <a:pPr marL="0" indent="0">
              <a:buNone/>
            </a:pPr>
            <a:endParaRPr lang="sv-SE" sz="2000" b="1" dirty="0">
              <a:latin typeface="Helvetica Light"/>
            </a:endParaRPr>
          </a:p>
          <a:p>
            <a:pPr>
              <a:buFont typeface="Wingdings" panose="05000000000000000000" pitchFamily="2" charset="2"/>
              <a:buChar char="Ø"/>
            </a:pPr>
            <a:endParaRPr lang="sv-SE" sz="2000" b="1" dirty="0">
              <a:solidFill>
                <a:schemeClr val="accent2"/>
              </a:solidFill>
              <a:latin typeface="Helvetica Light"/>
            </a:endParaRPr>
          </a:p>
          <a:p>
            <a:pPr>
              <a:buFont typeface="Wingdings" panose="05000000000000000000" pitchFamily="2" charset="2"/>
              <a:buChar char="Ø"/>
            </a:pPr>
            <a:endParaRPr lang="sv-SE" sz="2000" b="1" dirty="0">
              <a:solidFill>
                <a:schemeClr val="accent2"/>
              </a:solidFill>
              <a:latin typeface="Helvetica Light"/>
            </a:endParaRPr>
          </a:p>
          <a:p>
            <a:pPr>
              <a:buFont typeface="Wingdings" panose="05000000000000000000" pitchFamily="2" charset="2"/>
              <a:buChar char="Ø"/>
            </a:pPr>
            <a:endParaRPr lang="sv-SE" sz="2000" dirty="0">
              <a:latin typeface="Helvetica Light"/>
            </a:endParaRPr>
          </a:p>
          <a:p>
            <a:pPr>
              <a:buFont typeface="Wingdings" panose="05000000000000000000" pitchFamily="2" charset="2"/>
              <a:buChar char="Ø"/>
            </a:pPr>
            <a:endParaRPr lang="sv-SE" sz="2000" b="1" dirty="0">
              <a:latin typeface="Helvetica Light"/>
            </a:endParaRPr>
          </a:p>
          <a:p>
            <a:pPr>
              <a:buFont typeface="Wingdings" panose="05000000000000000000" pitchFamily="2" charset="2"/>
              <a:buChar char="Ø"/>
            </a:pPr>
            <a:endParaRPr lang="sv-SE" sz="2000" b="1" dirty="0">
              <a:latin typeface="Helvetica Light"/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0DE69CF1-4388-8586-B04D-B4BC01554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140" y="3723"/>
            <a:ext cx="6147395" cy="1325563"/>
          </a:xfrm>
        </p:spPr>
        <p:txBody>
          <a:bodyPr/>
          <a:lstStyle/>
          <a:p>
            <a:r>
              <a:rPr lang="en-US" dirty="0">
                <a:latin typeface="+mn-lt"/>
              </a:rPr>
              <a:t>TOF spectrum vs scintillator signal</a:t>
            </a:r>
            <a:endParaRPr lang="LID4096" dirty="0">
              <a:latin typeface="+mn-lt"/>
            </a:endParaRPr>
          </a:p>
        </p:txBody>
      </p:sp>
      <p:pic>
        <p:nvPicPr>
          <p:cNvPr id="10" name="Picture 9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B218EBC4-8DC3-05EF-3522-540F44F103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630" y="319011"/>
            <a:ext cx="6599370" cy="6459688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80CD9080-ADB1-8717-AAD7-47652DFB330F}"/>
              </a:ext>
            </a:extLst>
          </p:cNvPr>
          <p:cNvSpPr/>
          <p:nvPr/>
        </p:nvSpPr>
        <p:spPr>
          <a:xfrm>
            <a:off x="5869756" y="5069329"/>
            <a:ext cx="2887744" cy="71005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34944B6-9B5F-02BF-BDF2-A2FD85DA2AD7}"/>
              </a:ext>
            </a:extLst>
          </p:cNvPr>
          <p:cNvGrpSpPr/>
          <p:nvPr/>
        </p:nvGrpSpPr>
        <p:grpSpPr>
          <a:xfrm>
            <a:off x="308919" y="2479146"/>
            <a:ext cx="5046525" cy="4015357"/>
            <a:chOff x="471808" y="2836836"/>
            <a:chExt cx="4917717" cy="3979341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B42AF65-E0BB-C901-0F02-A6F07A3312B1}"/>
                </a:ext>
              </a:extLst>
            </p:cNvPr>
            <p:cNvGrpSpPr/>
            <p:nvPr/>
          </p:nvGrpSpPr>
          <p:grpSpPr>
            <a:xfrm>
              <a:off x="471808" y="2836836"/>
              <a:ext cx="4917717" cy="3517676"/>
              <a:chOff x="471808" y="2836836"/>
              <a:chExt cx="4917717" cy="3517676"/>
            </a:xfrm>
          </p:grpSpPr>
          <p:pic>
            <p:nvPicPr>
              <p:cNvPr id="3" name="Picture 2" descr="A graph of a graph of a graph&#10;&#10;Description automatically generated with medium confidence">
                <a:extLst>
                  <a:ext uri="{FF2B5EF4-FFF2-40B4-BE49-F238E27FC236}">
                    <a16:creationId xmlns:a16="http://schemas.microsoft.com/office/drawing/2014/main" id="{2DB862FD-30B1-DDF6-BFC4-41F68F8A4CE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542" t="8564" r="8392" b="5384"/>
              <a:stretch/>
            </p:blipFill>
            <p:spPr>
              <a:xfrm>
                <a:off x="942693" y="2836836"/>
                <a:ext cx="4446832" cy="3517676"/>
              </a:xfrm>
              <a:prstGeom prst="rect">
                <a:avLst/>
              </a:prstGeom>
            </p:spPr>
          </p:pic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64457BF-39B6-DE08-ABBD-0694DCF66803}"/>
                  </a:ext>
                </a:extLst>
              </p:cNvPr>
              <p:cNvSpPr txBox="1"/>
              <p:nvPr/>
            </p:nvSpPr>
            <p:spPr>
              <a:xfrm rot="16200000">
                <a:off x="-650935" y="4411008"/>
                <a:ext cx="26148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MCP peak signal (Log(au))</a:t>
                </a:r>
                <a:endParaRPr lang="LID4096" dirty="0"/>
              </a:p>
            </p:txBody>
          </p:sp>
        </p:grp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8C94B7B-A478-9F9F-E28B-E04AA1003F38}"/>
                </a:ext>
              </a:extLst>
            </p:cNvPr>
            <p:cNvSpPr txBox="1"/>
            <p:nvPr/>
          </p:nvSpPr>
          <p:spPr>
            <a:xfrm>
              <a:off x="1837004" y="6354512"/>
              <a:ext cx="24063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Scintillator events</a:t>
              </a:r>
              <a:endParaRPr lang="LID4096" sz="2400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94F49D05-265B-0F8B-E972-56783AE44181}"/>
              </a:ext>
            </a:extLst>
          </p:cNvPr>
          <p:cNvSpPr txBox="1"/>
          <p:nvPr/>
        </p:nvSpPr>
        <p:spPr>
          <a:xfrm>
            <a:off x="6386942" y="216145"/>
            <a:ext cx="19509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TOF spectrum</a:t>
            </a:r>
            <a:endParaRPr lang="LID4096" sz="2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6C7466-EF23-5A99-D0E5-9067B5A3EC48}"/>
              </a:ext>
            </a:extLst>
          </p:cNvPr>
          <p:cNvSpPr txBox="1"/>
          <p:nvPr/>
        </p:nvSpPr>
        <p:spPr>
          <a:xfrm>
            <a:off x="9725122" y="216145"/>
            <a:ext cx="1668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Pion events</a:t>
            </a:r>
            <a:endParaRPr lang="LID4096" sz="2400" b="1" dirty="0"/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4BC72CFF-CEA3-9189-3F86-CB4CFEBBC058}"/>
              </a:ext>
            </a:extLst>
          </p:cNvPr>
          <p:cNvSpPr/>
          <p:nvPr/>
        </p:nvSpPr>
        <p:spPr>
          <a:xfrm rot="2169118">
            <a:off x="8001257" y="694834"/>
            <a:ext cx="688767" cy="965265"/>
          </a:xfrm>
          <a:prstGeom prst="down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A463ACB-32AD-F817-E814-DCC95FEB0007}"/>
              </a:ext>
            </a:extLst>
          </p:cNvPr>
          <p:cNvSpPr txBox="1"/>
          <p:nvPr/>
        </p:nvSpPr>
        <p:spPr>
          <a:xfrm>
            <a:off x="8147324" y="663361"/>
            <a:ext cx="225518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Helvetica Light"/>
              </a:rPr>
              <a:t>Ions from injection?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23B6ED-DE35-DA53-DA65-A96499168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3792" y="6552703"/>
            <a:ext cx="2743200" cy="365125"/>
          </a:xfrm>
        </p:spPr>
        <p:txBody>
          <a:bodyPr/>
          <a:lstStyle/>
          <a:p>
            <a:fld id="{2667558A-FF61-4234-9705-D2FDAD19235C}" type="slidenum">
              <a:rPr lang="LID4096" smtClean="0"/>
              <a:t>10</a:t>
            </a:fld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896865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F6E741B5-DC23-C1C8-7801-F690CDC092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374" y="670917"/>
            <a:ext cx="7552522" cy="3884965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A9C75A-68EB-00D5-AB3B-CF56DE49F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736" y="129442"/>
            <a:ext cx="12194272" cy="97025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+mn-lt"/>
              </a:rPr>
              <a:t>Identification of trapped ions formed from antiproton annihilation</a:t>
            </a:r>
            <a:endParaRPr lang="LID4096" b="1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Platshållare för innehåll 13">
                <a:extLst>
                  <a:ext uri="{FF2B5EF4-FFF2-40B4-BE49-F238E27FC236}">
                    <a16:creationId xmlns:a16="http://schemas.microsoft.com/office/drawing/2014/main" id="{74567E06-211C-B61B-3450-A2063EC218F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1859" y="1529678"/>
                <a:ext cx="4027450" cy="4830713"/>
              </a:xfrm>
              <a:prstGeom prst="rect">
                <a:avLst/>
              </a:prstGeom>
            </p:spPr>
            <p:txBody>
              <a:bodyPr/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Ø"/>
                </a:pPr>
                <a:r>
                  <a:rPr lang="sv-SE" sz="2000" b="1" dirty="0">
                    <a:latin typeface="Helvetica Light"/>
                  </a:rPr>
                  <a:t>TOF spectrum calibrated using e-,</a:t>
                </a:r>
                <a:r>
                  <a:rPr lang="en-US" sz="2000" b="0" dirty="0">
                    <a:solidFill>
                      <a:schemeClr val="tx1"/>
                    </a:solidFill>
                    <a:latin typeface="Helvetica Light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sv-SE" sz="1200" dirty="0">
                    <a:latin typeface="Helvetica Light"/>
                  </a:rPr>
                  <a:t> </a:t>
                </a:r>
                <a:r>
                  <a:rPr lang="sv-SE" sz="2000" b="1" dirty="0">
                    <a:latin typeface="Helvetica Light"/>
                  </a:rPr>
                  <a:t> and H</a:t>
                </a:r>
                <a:r>
                  <a:rPr lang="sv-SE" sz="2000" b="1" baseline="30000" dirty="0">
                    <a:latin typeface="Helvetica Light"/>
                  </a:rPr>
                  <a:t>+</a:t>
                </a:r>
                <a:r>
                  <a:rPr lang="sv-SE" sz="2000" b="1" dirty="0">
                    <a:latin typeface="Helvetica Light"/>
                  </a:rPr>
                  <a:t>.</a:t>
                </a:r>
              </a:p>
              <a:p>
                <a:pPr marL="0" indent="0">
                  <a:buNone/>
                </a:pPr>
                <a:endParaRPr lang="sv-SE" sz="2000" b="1" dirty="0">
                  <a:latin typeface="Helvetica Light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sv-SE" sz="2000" b="1" dirty="0">
                    <a:latin typeface="Helvetica Light"/>
                  </a:rPr>
                  <a:t>Ions trapped with m/q=2.0(1)</a:t>
                </a:r>
              </a:p>
              <a:p>
                <a:pPr marL="0" indent="0">
                  <a:buNone/>
                </a:pPr>
                <a:endParaRPr lang="sv-SE" sz="2000" b="1" dirty="0">
                  <a:latin typeface="Helvetica Light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sv-SE" sz="2000" dirty="0">
                    <a:latin typeface="Helvetica Light"/>
                  </a:rPr>
                  <a:t>Signal observed for </a:t>
                </a:r>
                <a:r>
                  <a:rPr lang="sv-SE" sz="2000" b="1" dirty="0">
                    <a:latin typeface="Helvetica Light"/>
                  </a:rPr>
                  <a:t>low energy antiprotons &lt;1 keV</a:t>
                </a:r>
                <a:r>
                  <a:rPr lang="sv-SE" sz="2000" dirty="0">
                    <a:latin typeface="Helvetica Light"/>
                  </a:rPr>
                  <a:t> </a:t>
                </a:r>
                <a:r>
                  <a:rPr lang="sv-SE" sz="2000" b="1" dirty="0">
                    <a:latin typeface="Helvetica Light"/>
                  </a:rPr>
                  <a:t>-&gt; </a:t>
                </a:r>
                <a:r>
                  <a:rPr lang="sv-SE" sz="2000" b="1" dirty="0">
                    <a:solidFill>
                      <a:srgbClr val="FF0000"/>
                    </a:solidFill>
                    <a:latin typeface="Helvetica Light"/>
                  </a:rPr>
                  <a:t>Antiproton energy too low for collissional ionisation.</a:t>
                </a:r>
              </a:p>
              <a:p>
                <a:pPr marL="0" indent="0">
                  <a:buNone/>
                </a:pPr>
                <a:endParaRPr lang="sv-SE" sz="2000" b="1" dirty="0">
                  <a:latin typeface="Helvetica Light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sv-SE" sz="2000" b="1" dirty="0">
                    <a:latin typeface="Helvetica Light"/>
                  </a:rPr>
                  <a:t>Expected annihilation fragments from GEANT4 simulations:</a:t>
                </a:r>
                <a:r>
                  <a:rPr lang="sv-SE" sz="2000" b="1" baseline="30000" dirty="0">
                    <a:latin typeface="Helvetica Light"/>
                  </a:rPr>
                  <a:t>12</a:t>
                </a:r>
                <a:r>
                  <a:rPr lang="sv-SE" sz="2000" b="1" dirty="0">
                    <a:latin typeface="Helvetica Light"/>
                  </a:rPr>
                  <a:t>C</a:t>
                </a:r>
                <a:r>
                  <a:rPr lang="sv-SE" sz="2000" b="1" baseline="30000" dirty="0">
                    <a:latin typeface="Helvetica Light"/>
                  </a:rPr>
                  <a:t>6+</a:t>
                </a:r>
                <a:r>
                  <a:rPr lang="sv-SE" sz="2000" b="1" dirty="0">
                    <a:latin typeface="Helvetica Light"/>
                  </a:rPr>
                  <a:t>,</a:t>
                </a:r>
                <a:r>
                  <a:rPr lang="sv-SE" sz="2000" b="1" baseline="30000" dirty="0">
                    <a:latin typeface="Helvetica Light"/>
                  </a:rPr>
                  <a:t> 10</a:t>
                </a:r>
                <a:r>
                  <a:rPr lang="sv-SE" sz="2000" b="1" dirty="0">
                    <a:latin typeface="Helvetica Light"/>
                  </a:rPr>
                  <a:t>B</a:t>
                </a:r>
                <a:r>
                  <a:rPr lang="sv-SE" sz="2000" b="1" baseline="30000" dirty="0">
                    <a:latin typeface="Helvetica Light"/>
                  </a:rPr>
                  <a:t>5+</a:t>
                </a:r>
                <a:r>
                  <a:rPr lang="sv-SE" sz="2000" b="1" dirty="0">
                    <a:latin typeface="Helvetica Light"/>
                  </a:rPr>
                  <a:t>, </a:t>
                </a:r>
                <a:r>
                  <a:rPr lang="sv-SE" sz="2000" b="1" baseline="30000" dirty="0">
                    <a:latin typeface="Helvetica Light"/>
                  </a:rPr>
                  <a:t>6</a:t>
                </a:r>
                <a:r>
                  <a:rPr lang="sv-SE" sz="2000" b="1" dirty="0">
                    <a:latin typeface="Helvetica Light"/>
                  </a:rPr>
                  <a:t>Li</a:t>
                </a:r>
                <a:r>
                  <a:rPr lang="sv-SE" sz="2000" b="1" baseline="30000" dirty="0">
                    <a:latin typeface="Helvetica Light"/>
                  </a:rPr>
                  <a:t>3+</a:t>
                </a:r>
                <a:r>
                  <a:rPr lang="sv-SE" sz="2000" b="1" dirty="0">
                    <a:latin typeface="Helvetica Light"/>
                  </a:rPr>
                  <a:t>, </a:t>
                </a:r>
                <a:r>
                  <a:rPr lang="sv-SE" sz="2000" b="1" baseline="30000" dirty="0">
                    <a:latin typeface="Helvetica Light"/>
                  </a:rPr>
                  <a:t>4</a:t>
                </a:r>
                <a:r>
                  <a:rPr lang="sv-SE" sz="2000" b="1" dirty="0">
                    <a:latin typeface="Helvetica Light"/>
                  </a:rPr>
                  <a:t>He</a:t>
                </a:r>
                <a:r>
                  <a:rPr lang="sv-SE" sz="2000" b="1" baseline="30000" dirty="0">
                    <a:latin typeface="Helvetica Light"/>
                  </a:rPr>
                  <a:t>2+ </a:t>
                </a:r>
                <a:r>
                  <a:rPr lang="sv-SE" sz="2000" b="1" dirty="0">
                    <a:latin typeface="Helvetica Light"/>
                  </a:rPr>
                  <a:t>,..?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endParaRPr lang="sv-SE" sz="2000" b="1" dirty="0">
                  <a:latin typeface="Helvetica Light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sv-SE" sz="2000" b="1" dirty="0">
                  <a:latin typeface="Helvetica Light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sv-SE" sz="2000" b="1" dirty="0">
                  <a:latin typeface="Helvetica Light"/>
                </a:endParaRPr>
              </a:p>
              <a:p>
                <a:pPr marL="0" indent="0">
                  <a:buNone/>
                </a:pPr>
                <a:endParaRPr lang="sv-SE" sz="2000" b="1" dirty="0">
                  <a:latin typeface="Helvetica Light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sv-SE" sz="2000" b="1" dirty="0">
                  <a:solidFill>
                    <a:schemeClr val="accent2"/>
                  </a:solidFill>
                  <a:latin typeface="Helvetica Light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sv-SE" sz="2000" dirty="0">
                  <a:latin typeface="Helvetica Light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sv-SE" sz="2000" b="1" dirty="0">
                  <a:latin typeface="Helvetica Light"/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endParaRPr lang="sv-SE" sz="2000" b="1" dirty="0">
                  <a:latin typeface="Helvetica Light"/>
                </a:endParaRPr>
              </a:p>
            </p:txBody>
          </p:sp>
        </mc:Choice>
        <mc:Fallback xmlns="">
          <p:sp>
            <p:nvSpPr>
              <p:cNvPr id="9" name="Platshållare för innehåll 13">
                <a:extLst>
                  <a:ext uri="{FF2B5EF4-FFF2-40B4-BE49-F238E27FC236}">
                    <a16:creationId xmlns:a16="http://schemas.microsoft.com/office/drawing/2014/main" id="{74567E06-211C-B61B-3450-A2063EC218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859" y="1529678"/>
                <a:ext cx="4027450" cy="4830713"/>
              </a:xfrm>
              <a:prstGeom prst="rect">
                <a:avLst/>
              </a:prstGeom>
              <a:blipFill>
                <a:blip r:embed="rId3"/>
                <a:stretch>
                  <a:fillRect l="-1362" t="-1263" r="-1362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CCD79BF2-474F-8F87-7267-265BD79CF02D}"/>
              </a:ext>
            </a:extLst>
          </p:cNvPr>
          <p:cNvSpPr txBox="1"/>
          <p:nvPr/>
        </p:nvSpPr>
        <p:spPr>
          <a:xfrm>
            <a:off x="5235233" y="1237291"/>
            <a:ext cx="5164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339A33"/>
                </a:solidFill>
              </a:rPr>
              <a:t>e-</a:t>
            </a:r>
            <a:endParaRPr lang="LID4096" sz="3200" b="1" dirty="0">
              <a:solidFill>
                <a:srgbClr val="339A33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069CBC-AE2B-DB5F-9255-AE4A0F9921E1}"/>
              </a:ext>
            </a:extLst>
          </p:cNvPr>
          <p:cNvSpPr txBox="1"/>
          <p:nvPr/>
        </p:nvSpPr>
        <p:spPr>
          <a:xfrm>
            <a:off x="7511823" y="2883397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339A33"/>
                </a:solidFill>
              </a:rPr>
              <a:t>P</a:t>
            </a:r>
            <a:endParaRPr lang="LID4096" sz="3200" b="1" dirty="0">
              <a:solidFill>
                <a:srgbClr val="339A33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24B33AD-B411-B89A-FB6F-4891C908B3FC}"/>
              </a:ext>
            </a:extLst>
          </p:cNvPr>
          <p:cNvSpPr txBox="1"/>
          <p:nvPr/>
        </p:nvSpPr>
        <p:spPr>
          <a:xfrm>
            <a:off x="7511823" y="2538981"/>
            <a:ext cx="4026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339A33"/>
                </a:solidFill>
              </a:rPr>
              <a:t>_</a:t>
            </a:r>
            <a:endParaRPr lang="LID4096" sz="3200" b="1" dirty="0">
              <a:solidFill>
                <a:srgbClr val="339A33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F9EFEC-EAF3-E076-5F45-1189E3AC3E08}"/>
              </a:ext>
            </a:extLst>
          </p:cNvPr>
          <p:cNvSpPr txBox="1"/>
          <p:nvPr/>
        </p:nvSpPr>
        <p:spPr>
          <a:xfrm>
            <a:off x="6872224" y="855609"/>
            <a:ext cx="1042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m/q=1</a:t>
            </a:r>
            <a:endParaRPr lang="LID4096" sz="24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9B390A7-F397-5C8E-D68D-A8A308359304}"/>
              </a:ext>
            </a:extLst>
          </p:cNvPr>
          <p:cNvSpPr txBox="1"/>
          <p:nvPr/>
        </p:nvSpPr>
        <p:spPr>
          <a:xfrm>
            <a:off x="8739943" y="88500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2</a:t>
            </a:r>
            <a:endParaRPr lang="LID4096" sz="2400" b="1" dirty="0"/>
          </a:p>
        </p:txBody>
      </p:sp>
      <p:pic>
        <p:nvPicPr>
          <p:cNvPr id="4" name="Content Placeholder 1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AC0141AD-4184-8F0D-45C9-EFB5DF6C2C4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676"/>
          <a:stretch/>
        </p:blipFill>
        <p:spPr>
          <a:xfrm>
            <a:off x="4444997" y="4532627"/>
            <a:ext cx="7603899" cy="433456"/>
          </a:xfrm>
          <a:prstGeom prst="rect">
            <a:avLst/>
          </a:prstGeom>
        </p:spPr>
      </p:pic>
      <p:pic>
        <p:nvPicPr>
          <p:cNvPr id="7" name="Content Placeholder 1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47B327AE-6833-58FD-13AC-F023C90ACE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620"/>
          <a:stretch/>
        </p:blipFill>
        <p:spPr>
          <a:xfrm>
            <a:off x="4444998" y="4555882"/>
            <a:ext cx="7603898" cy="1975488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C62BDF0-24E6-33DD-6589-78ABF7EB1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05696" y="6428029"/>
            <a:ext cx="2743200" cy="365125"/>
          </a:xfrm>
        </p:spPr>
        <p:txBody>
          <a:bodyPr/>
          <a:lstStyle/>
          <a:p>
            <a:fld id="{2667558A-FF61-4234-9705-D2FDAD19235C}" type="slidenum">
              <a:rPr lang="LID4096" smtClean="0"/>
              <a:t>11</a:t>
            </a:fld>
            <a:endParaRPr lang="LID4096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A35EBB0-1CDF-7284-D423-C241F8932FDB}"/>
              </a:ext>
            </a:extLst>
          </p:cNvPr>
          <p:cNvSpPr txBox="1"/>
          <p:nvPr/>
        </p:nvSpPr>
        <p:spPr>
          <a:xfrm>
            <a:off x="5091455" y="4592524"/>
            <a:ext cx="30233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Expected annihilation </a:t>
            </a:r>
          </a:p>
          <a:p>
            <a:r>
              <a:rPr lang="en-US" sz="2400" b="1" dirty="0"/>
              <a:t>fragments:</a:t>
            </a:r>
            <a:endParaRPr lang="LID4096" sz="2400" b="1" dirty="0"/>
          </a:p>
        </p:txBody>
      </p:sp>
    </p:spTree>
    <p:extLst>
      <p:ext uri="{BB962C8B-B14F-4D97-AF65-F5344CB8AC3E}">
        <p14:creationId xmlns:p14="http://schemas.microsoft.com/office/powerpoint/2010/main" val="1392470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CDDEAAC8-FC6B-0C6F-CAFD-FC762E591B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1648" y="565614"/>
            <a:ext cx="7388704" cy="1325563"/>
          </a:xfrm>
        </p:spPr>
        <p:txBody>
          <a:bodyPr>
            <a:normAutofit/>
          </a:bodyPr>
          <a:lstStyle/>
          <a:p>
            <a:r>
              <a:rPr lang="sv-SE" sz="6000" b="1" u="sng" dirty="0"/>
              <a:t>Argon campaigns 2024:</a:t>
            </a:r>
            <a:endParaRPr lang="LID4096" sz="6000" b="1" u="sng" dirty="0"/>
          </a:p>
        </p:txBody>
      </p:sp>
      <p:pic>
        <p:nvPicPr>
          <p:cNvPr id="5" name="Picture 4" descr="A graph of different colored squares&#10;&#10;Description automatically generated">
            <a:extLst>
              <a:ext uri="{FF2B5EF4-FFF2-40B4-BE49-F238E27FC236}">
                <a16:creationId xmlns:a16="http://schemas.microsoft.com/office/drawing/2014/main" id="{9010DC21-262E-CB75-D017-45302885F2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33" y="1607696"/>
            <a:ext cx="7193656" cy="4840748"/>
          </a:xfrm>
          <a:prstGeom prst="rect">
            <a:avLst/>
          </a:prstGeom>
        </p:spPr>
      </p:pic>
      <p:sp>
        <p:nvSpPr>
          <p:cNvPr id="6" name="Content Placeholder 13">
            <a:extLst>
              <a:ext uri="{FF2B5EF4-FFF2-40B4-BE49-F238E27FC236}">
                <a16:creationId xmlns:a16="http://schemas.microsoft.com/office/drawing/2014/main" id="{C8E286F7-87FD-D749-BDB6-11BE371BA54D}"/>
              </a:ext>
            </a:extLst>
          </p:cNvPr>
          <p:cNvSpPr txBox="1">
            <a:spLocks/>
          </p:cNvSpPr>
          <p:nvPr/>
        </p:nvSpPr>
        <p:spPr>
          <a:xfrm>
            <a:off x="6802437" y="2323283"/>
            <a:ext cx="5389563" cy="36845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2400" b="1" dirty="0"/>
              <a:t>18 electrons </a:t>
            </a:r>
            <a:r>
              <a:rPr lang="sv-SE" sz="2400" dirty="0"/>
              <a:t>-&gt; </a:t>
            </a:r>
            <a:r>
              <a:rPr lang="sv-SE" sz="2400" b="1" dirty="0">
                <a:solidFill>
                  <a:srgbClr val="FF0000"/>
                </a:solidFill>
              </a:rPr>
              <a:t>15000 eV required for full stripping.</a:t>
            </a:r>
          </a:p>
          <a:p>
            <a:r>
              <a:rPr lang="sv-SE" sz="2400" b="1" dirty="0"/>
              <a:t>Mass = 40 amu</a:t>
            </a:r>
            <a:endParaRPr lang="sv-SE" sz="2400" b="1" dirty="0">
              <a:solidFill>
                <a:srgbClr val="FF0000"/>
              </a:solidFill>
            </a:endParaRPr>
          </a:p>
          <a:p>
            <a:r>
              <a:rPr lang="sv-SE" sz="2400" dirty="0"/>
              <a:t>Well studied in literature, confirmed full stripping from antiprotonic atom cascade.</a:t>
            </a:r>
          </a:p>
          <a:p>
            <a:r>
              <a:rPr lang="sv-SE" sz="2400" dirty="0"/>
              <a:t>Nobel gas, no positively charged molecules.</a:t>
            </a:r>
          </a:p>
          <a:p>
            <a:r>
              <a:rPr lang="sv-SE" sz="2400" b="1" dirty="0"/>
              <a:t>Greater trapping fragments</a:t>
            </a:r>
          </a:p>
        </p:txBody>
      </p:sp>
    </p:spTree>
    <p:extLst>
      <p:ext uri="{BB962C8B-B14F-4D97-AF65-F5344CB8AC3E}">
        <p14:creationId xmlns:p14="http://schemas.microsoft.com/office/powerpoint/2010/main" val="24807577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1784A-1983-834C-3ADF-6DD888364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65667" y="-121849"/>
            <a:ext cx="7914909" cy="1325563"/>
          </a:xfrm>
        </p:spPr>
        <p:txBody>
          <a:bodyPr>
            <a:normAutofit fontScale="90000"/>
          </a:bodyPr>
          <a:lstStyle/>
          <a:p>
            <a:r>
              <a:rPr lang="sv-SE" sz="6600" dirty="0"/>
              <a:t>Gas injection procedure</a:t>
            </a:r>
            <a:endParaRPr lang="LID4096" sz="6600" dirty="0"/>
          </a:p>
        </p:txBody>
      </p:sp>
      <p:pic>
        <p:nvPicPr>
          <p:cNvPr id="5" name="Content Placeholder 4" descr="A close-up of a machine&#10;&#10;Description automatically generated">
            <a:extLst>
              <a:ext uri="{FF2B5EF4-FFF2-40B4-BE49-F238E27FC236}">
                <a16:creationId xmlns:a16="http://schemas.microsoft.com/office/drawing/2014/main" id="{D1F08331-43F3-89B2-A39D-C66E3C1E0F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3119" y="1203714"/>
            <a:ext cx="2089767" cy="2775472"/>
          </a:xfrm>
        </p:spPr>
      </p:pic>
      <p:pic>
        <p:nvPicPr>
          <p:cNvPr id="6" name="Picture 5" descr="A picture containing 3d modeling, LEGO, pixel&#10;&#10;Description automatically generated">
            <a:extLst>
              <a:ext uri="{FF2B5EF4-FFF2-40B4-BE49-F238E27FC236}">
                <a16:creationId xmlns:a16="http://schemas.microsoft.com/office/drawing/2014/main" id="{1B85CB66-8046-5BEE-5EB3-4CEC421414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6809" y="1385790"/>
            <a:ext cx="5349641" cy="2275697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5E2FC4E7-ED65-C121-25D5-9F83651F4DB4}"/>
              </a:ext>
            </a:extLst>
          </p:cNvPr>
          <p:cNvSpPr/>
          <p:nvPr/>
        </p:nvSpPr>
        <p:spPr>
          <a:xfrm>
            <a:off x="3900172" y="2292394"/>
            <a:ext cx="214604" cy="4099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7A06F1F-635F-9DBF-3E94-5BD5F0D1683B}"/>
              </a:ext>
            </a:extLst>
          </p:cNvPr>
          <p:cNvCxnSpPr>
            <a:cxnSpLocks/>
          </p:cNvCxnSpPr>
          <p:nvPr/>
        </p:nvCxnSpPr>
        <p:spPr>
          <a:xfrm flipV="1">
            <a:off x="4007474" y="1203714"/>
            <a:ext cx="2425645" cy="10886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2D67739-654D-48FC-DD2A-473730247567}"/>
              </a:ext>
            </a:extLst>
          </p:cNvPr>
          <p:cNvCxnSpPr>
            <a:cxnSpLocks/>
          </p:cNvCxnSpPr>
          <p:nvPr/>
        </p:nvCxnSpPr>
        <p:spPr>
          <a:xfrm>
            <a:off x="3934085" y="2711874"/>
            <a:ext cx="2499034" cy="1267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0990D0D6-1400-607B-2A39-B6F59494AD19}"/>
              </a:ext>
            </a:extLst>
          </p:cNvPr>
          <p:cNvSpPr txBox="1"/>
          <p:nvPr/>
        </p:nvSpPr>
        <p:spPr>
          <a:xfrm>
            <a:off x="5806145" y="4143208"/>
            <a:ext cx="71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Valve</a:t>
            </a:r>
            <a:endParaRPr lang="LID4096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3F7EF73-CCC8-06DF-EC25-7C8E977C7108}"/>
              </a:ext>
            </a:extLst>
          </p:cNvPr>
          <p:cNvGrpSpPr/>
          <p:nvPr/>
        </p:nvGrpSpPr>
        <p:grpSpPr>
          <a:xfrm>
            <a:off x="6432974" y="2293152"/>
            <a:ext cx="3434757" cy="3765677"/>
            <a:chOff x="6007054" y="1587466"/>
            <a:chExt cx="4859372" cy="5024404"/>
          </a:xfrm>
        </p:grpSpPr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A764FFD4-A306-D9D6-F330-ABEF79B1EED6}"/>
                </a:ext>
              </a:extLst>
            </p:cNvPr>
            <p:cNvSpPr/>
            <p:nvPr/>
          </p:nvSpPr>
          <p:spPr>
            <a:xfrm>
              <a:off x="9660460" y="5381486"/>
              <a:ext cx="550487" cy="1230384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9DA8521-5647-718D-DE93-1A963C823524}"/>
                </a:ext>
              </a:extLst>
            </p:cNvPr>
            <p:cNvSpPr txBox="1"/>
            <p:nvPr/>
          </p:nvSpPr>
          <p:spPr>
            <a:xfrm>
              <a:off x="9657653" y="5697185"/>
              <a:ext cx="3978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/>
                <a:t>Ar</a:t>
              </a:r>
              <a:endParaRPr lang="en-SE" dirty="0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FB4A34E-F6F2-1DBB-EAA2-4CCCFE1DA7FC}"/>
                </a:ext>
              </a:extLst>
            </p:cNvPr>
            <p:cNvSpPr/>
            <p:nvPr/>
          </p:nvSpPr>
          <p:spPr>
            <a:xfrm>
              <a:off x="7940376" y="1587466"/>
              <a:ext cx="939046" cy="18076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6FEBA12-D96E-61CB-B839-7AB183368D17}"/>
                </a:ext>
              </a:extLst>
            </p:cNvPr>
            <p:cNvSpPr/>
            <p:nvPr/>
          </p:nvSpPr>
          <p:spPr>
            <a:xfrm>
              <a:off x="8662854" y="1588437"/>
              <a:ext cx="216568" cy="259094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A19C10B0-B530-E622-FC4A-9228CD4B5AF5}"/>
                </a:ext>
              </a:extLst>
            </p:cNvPr>
            <p:cNvSpPr/>
            <p:nvPr/>
          </p:nvSpPr>
          <p:spPr>
            <a:xfrm>
              <a:off x="7060384" y="4179381"/>
              <a:ext cx="2466505" cy="473667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Reservoir</a:t>
              </a:r>
              <a:endParaRPr lang="LID4096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FC01124-16F2-7FEE-C65C-DC5B49AE7133}"/>
                </a:ext>
              </a:extLst>
            </p:cNvPr>
            <p:cNvSpPr/>
            <p:nvPr/>
          </p:nvSpPr>
          <p:spPr>
            <a:xfrm>
              <a:off x="9723267" y="3987311"/>
              <a:ext cx="216569" cy="824376"/>
            </a:xfrm>
            <a:prstGeom prst="rect">
              <a:avLst/>
            </a:prstGeom>
            <a:solidFill>
              <a:srgbClr val="134F9C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188E1977-F584-2642-E3A3-DE25029C65CD}"/>
                </a:ext>
              </a:extLst>
            </p:cNvPr>
            <p:cNvSpPr/>
            <p:nvPr/>
          </p:nvSpPr>
          <p:spPr>
            <a:xfrm>
              <a:off x="9526889" y="4295199"/>
              <a:ext cx="216569" cy="170509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AB49FC7-18D1-F2E6-327B-43747A9A0A58}"/>
                </a:ext>
              </a:extLst>
            </p:cNvPr>
            <p:cNvSpPr txBox="1"/>
            <p:nvPr/>
          </p:nvSpPr>
          <p:spPr>
            <a:xfrm>
              <a:off x="10034210" y="4179381"/>
              <a:ext cx="8322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Gauge</a:t>
              </a:r>
              <a:endParaRPr lang="LID4096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CDB027CE-241E-AC66-5B20-2611423A154D}"/>
                </a:ext>
              </a:extLst>
            </p:cNvPr>
            <p:cNvSpPr/>
            <p:nvPr/>
          </p:nvSpPr>
          <p:spPr>
            <a:xfrm>
              <a:off x="6181215" y="4004324"/>
              <a:ext cx="92785" cy="79035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CA866823-ECFF-57B4-1884-D2DE0B624FA2}"/>
                </a:ext>
              </a:extLst>
            </p:cNvPr>
            <p:cNvSpPr/>
            <p:nvPr/>
          </p:nvSpPr>
          <p:spPr>
            <a:xfrm>
              <a:off x="6447575" y="4041160"/>
              <a:ext cx="612809" cy="69859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0D70ADA-3F5C-89E7-3F4D-5C344F47B4C3}"/>
                </a:ext>
              </a:extLst>
            </p:cNvPr>
            <p:cNvSpPr/>
            <p:nvPr/>
          </p:nvSpPr>
          <p:spPr>
            <a:xfrm>
              <a:off x="6274000" y="4328303"/>
              <a:ext cx="173575" cy="1043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8137F12-7982-D88A-ACE0-8918AC4BBEC2}"/>
                </a:ext>
              </a:extLst>
            </p:cNvPr>
            <p:cNvSpPr/>
            <p:nvPr/>
          </p:nvSpPr>
          <p:spPr>
            <a:xfrm>
              <a:off x="6630431" y="4735466"/>
              <a:ext cx="260052" cy="646020"/>
            </a:xfrm>
            <a:prstGeom prst="rect">
              <a:avLst/>
            </a:prstGeom>
            <a:solidFill>
              <a:srgbClr val="D9D9D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814DB134-A463-0002-BB65-C629BC55EFE1}"/>
                </a:ext>
              </a:extLst>
            </p:cNvPr>
            <p:cNvSpPr/>
            <p:nvPr/>
          </p:nvSpPr>
          <p:spPr>
            <a:xfrm>
              <a:off x="6096869" y="5364755"/>
              <a:ext cx="1677725" cy="684661"/>
            </a:xfrm>
            <a:prstGeom prst="roundRect">
              <a:avLst/>
            </a:prstGeom>
            <a:solidFill>
              <a:srgbClr val="BDB8AB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3A9B943-4C7C-019B-279C-7CCB688B415C}"/>
                </a:ext>
              </a:extLst>
            </p:cNvPr>
            <p:cNvSpPr txBox="1"/>
            <p:nvPr/>
          </p:nvSpPr>
          <p:spPr>
            <a:xfrm>
              <a:off x="6007054" y="5442112"/>
              <a:ext cx="13832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Scroll Pump</a:t>
              </a:r>
              <a:endParaRPr lang="LID4096" dirty="0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C55F9F02-88FE-1A17-B2C4-E4F33EEACDA5}"/>
                </a:ext>
              </a:extLst>
            </p:cNvPr>
            <p:cNvSpPr/>
            <p:nvPr/>
          </p:nvSpPr>
          <p:spPr>
            <a:xfrm>
              <a:off x="8352834" y="4653048"/>
              <a:ext cx="105573" cy="291966"/>
            </a:xfrm>
            <a:prstGeom prst="rect">
              <a:avLst/>
            </a:prstGeom>
            <a:solidFill>
              <a:srgbClr val="BDB8AB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658CA2CA-D7CD-00B4-6F46-C2917211EF0C}"/>
                </a:ext>
              </a:extLst>
            </p:cNvPr>
            <p:cNvSpPr/>
            <p:nvPr/>
          </p:nvSpPr>
          <p:spPr>
            <a:xfrm>
              <a:off x="8275527" y="4945014"/>
              <a:ext cx="260052" cy="107720"/>
            </a:xfrm>
            <a:prstGeom prst="rect">
              <a:avLst/>
            </a:prstGeom>
            <a:solidFill>
              <a:srgbClr val="BDB8AB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97F6E1D-4621-7A0C-533B-C5814927F8B5}"/>
                </a:ext>
              </a:extLst>
            </p:cNvPr>
            <p:cNvSpPr/>
            <p:nvPr/>
          </p:nvSpPr>
          <p:spPr>
            <a:xfrm>
              <a:off x="8275528" y="5052734"/>
              <a:ext cx="260052" cy="9745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4C0AA190-B449-55FD-E7A0-42C30AC74C79}"/>
                </a:ext>
              </a:extLst>
            </p:cNvPr>
            <p:cNvSpPr/>
            <p:nvPr/>
          </p:nvSpPr>
          <p:spPr>
            <a:xfrm>
              <a:off x="9604899" y="5022253"/>
              <a:ext cx="279376" cy="279376"/>
            </a:xfrm>
            <a:prstGeom prst="ellipse">
              <a:avLst/>
            </a:prstGeom>
            <a:solidFill>
              <a:srgbClr val="D9D9D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DBEE8C57-1A42-856C-3021-9CE5BF371B26}"/>
                </a:ext>
              </a:extLst>
            </p:cNvPr>
            <p:cNvSpPr/>
            <p:nvPr/>
          </p:nvSpPr>
          <p:spPr>
            <a:xfrm>
              <a:off x="9981445" y="5023224"/>
              <a:ext cx="279376" cy="279376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25C19678-4778-E45D-E38F-576E9CB90C52}"/>
                </a:ext>
              </a:extLst>
            </p:cNvPr>
            <p:cNvSpPr/>
            <p:nvPr/>
          </p:nvSpPr>
          <p:spPr>
            <a:xfrm>
              <a:off x="9831551" y="5150188"/>
              <a:ext cx="202659" cy="214567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D856223C-BCC4-11BB-82AB-DA356E8DF02E}"/>
                </a:ext>
              </a:extLst>
            </p:cNvPr>
            <p:cNvSpPr/>
            <p:nvPr/>
          </p:nvSpPr>
          <p:spPr>
            <a:xfrm>
              <a:off x="8352834" y="5150188"/>
              <a:ext cx="105573" cy="15144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426A4FC6-E57F-922C-8B04-86AB2D362797}"/>
                </a:ext>
              </a:extLst>
            </p:cNvPr>
            <p:cNvSpPr/>
            <p:nvPr/>
          </p:nvSpPr>
          <p:spPr>
            <a:xfrm>
              <a:off x="8458407" y="5222205"/>
              <a:ext cx="1523038" cy="79424"/>
            </a:xfrm>
            <a:prstGeom prst="rect">
              <a:avLst/>
            </a:prstGeom>
            <a:solidFill>
              <a:srgbClr val="D9D9D9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AC67ABA2-0C5B-A321-DB70-7C9C1697A3B4}"/>
                </a:ext>
              </a:extLst>
            </p:cNvPr>
            <p:cNvSpPr/>
            <p:nvPr/>
          </p:nvSpPr>
          <p:spPr>
            <a:xfrm>
              <a:off x="9192540" y="5117783"/>
              <a:ext cx="260052" cy="279376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B329CA9-7BEC-B1C5-1881-737836138628}"/>
                </a:ext>
              </a:extLst>
            </p:cNvPr>
            <p:cNvCxnSpPr>
              <a:stCxn id="4" idx="1"/>
              <a:endCxn id="4" idx="5"/>
            </p:cNvCxnSpPr>
            <p:nvPr/>
          </p:nvCxnSpPr>
          <p:spPr>
            <a:xfrm>
              <a:off x="9230624" y="5158697"/>
              <a:ext cx="183884" cy="197548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8" name="Content Placeholder 4" descr="A close-up of a machine&#10;&#10;Description automatically generated">
            <a:extLst>
              <a:ext uri="{FF2B5EF4-FFF2-40B4-BE49-F238E27FC236}">
                <a16:creationId xmlns:a16="http://schemas.microsoft.com/office/drawing/2014/main" id="{06E17B7B-8E80-C46C-5C6C-FF378C712FC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8"/>
          <a:stretch/>
        </p:blipFill>
        <p:spPr>
          <a:xfrm>
            <a:off x="8677659" y="1558255"/>
            <a:ext cx="3393590" cy="16480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AE2E8B59-72DE-06AB-78F3-040640AE353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76" r="1054" b="4440"/>
          <a:stretch/>
        </p:blipFill>
        <p:spPr>
          <a:xfrm>
            <a:off x="439440" y="3727076"/>
            <a:ext cx="5111697" cy="291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7113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209D9-9C39-2BC7-7BFC-9C27A3339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7015" y="-123759"/>
            <a:ext cx="8067756" cy="1074262"/>
          </a:xfrm>
        </p:spPr>
        <p:txBody>
          <a:bodyPr>
            <a:normAutofit/>
          </a:bodyPr>
          <a:lstStyle/>
          <a:p>
            <a:r>
              <a:rPr lang="sv-SE" dirty="0"/>
              <a:t>Scan over antiproton storage time</a:t>
            </a:r>
            <a:endParaRPr lang="en-SE" dirty="0"/>
          </a:p>
        </p:txBody>
      </p:sp>
      <p:pic>
        <p:nvPicPr>
          <p:cNvPr id="5" name="Content Placeholder 4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C4CE3057-2C55-FB77-3B11-1A8E5C09A6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84" t="11176" r="3198"/>
          <a:stretch/>
        </p:blipFill>
        <p:spPr>
          <a:xfrm>
            <a:off x="665346" y="950503"/>
            <a:ext cx="5427468" cy="5794327"/>
          </a:xfr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E5EB9A58-A968-30C3-2419-B5867B53DF5A}"/>
              </a:ext>
            </a:extLst>
          </p:cNvPr>
          <p:cNvSpPr/>
          <p:nvPr/>
        </p:nvSpPr>
        <p:spPr>
          <a:xfrm>
            <a:off x="1001027" y="3686476"/>
            <a:ext cx="379798" cy="25494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3" name="Content Placeholder 4" descr="A graph and diagram of a graph&#10;&#10;Description automatically generated">
            <a:extLst>
              <a:ext uri="{FF2B5EF4-FFF2-40B4-BE49-F238E27FC236}">
                <a16:creationId xmlns:a16="http://schemas.microsoft.com/office/drawing/2014/main" id="{6B5FB888-DF5B-BCD3-169E-6F916C557B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759"/>
          <a:stretch/>
        </p:blipFill>
        <p:spPr>
          <a:xfrm>
            <a:off x="6708807" y="3271790"/>
            <a:ext cx="4292867" cy="3586210"/>
          </a:xfrm>
          <a:prstGeom prst="rect">
            <a:avLst/>
          </a:prstGeom>
        </p:spPr>
      </p:pic>
      <p:pic>
        <p:nvPicPr>
          <p:cNvPr id="4" name="Content Placeholder 4" descr="A graph and diagram of a graph&#10;&#10;Description automatically generated">
            <a:extLst>
              <a:ext uri="{FF2B5EF4-FFF2-40B4-BE49-F238E27FC236}">
                <a16:creationId xmlns:a16="http://schemas.microsoft.com/office/drawing/2014/main" id="{9AB75423-0EF9-EC00-BB84-DE43F879B8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85"/>
          <a:stretch/>
        </p:blipFill>
        <p:spPr>
          <a:xfrm>
            <a:off x="6763572" y="636221"/>
            <a:ext cx="4292868" cy="2792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64146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846DD6-86AB-417D-F3DB-A712340CE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2609" y="64927"/>
            <a:ext cx="5483801" cy="768604"/>
          </a:xfrm>
        </p:spPr>
        <p:txBody>
          <a:bodyPr/>
          <a:lstStyle/>
          <a:p>
            <a:r>
              <a:rPr lang="sv-SE" dirty="0"/>
              <a:t>Argon TOF spectrum:</a:t>
            </a:r>
            <a:endParaRPr lang="en-SE" dirty="0"/>
          </a:p>
        </p:txBody>
      </p:sp>
      <p:pic>
        <p:nvPicPr>
          <p:cNvPr id="5" name="Content Placeholder 4" descr="A graph of a graph showing the same graph&#10;&#10;Description automatically generated with medium confidence">
            <a:extLst>
              <a:ext uri="{FF2B5EF4-FFF2-40B4-BE49-F238E27FC236}">
                <a16:creationId xmlns:a16="http://schemas.microsoft.com/office/drawing/2014/main" id="{BAFC872A-43D6-3575-9317-638A4FDB1C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54" y="1323553"/>
            <a:ext cx="11762804" cy="5414985"/>
          </a:xfrm>
        </p:spPr>
      </p:pic>
      <p:sp>
        <p:nvSpPr>
          <p:cNvPr id="7" name="Left Brace 6">
            <a:extLst>
              <a:ext uri="{FF2B5EF4-FFF2-40B4-BE49-F238E27FC236}">
                <a16:creationId xmlns:a16="http://schemas.microsoft.com/office/drawing/2014/main" id="{39149681-A34A-A757-6392-EDF1E989FE82}"/>
              </a:ext>
            </a:extLst>
          </p:cNvPr>
          <p:cNvSpPr/>
          <p:nvPr/>
        </p:nvSpPr>
        <p:spPr>
          <a:xfrm rot="5400000">
            <a:off x="8067969" y="802336"/>
            <a:ext cx="467639" cy="4591251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826776-0262-4F28-3C7F-0D2DEE097DD7}"/>
              </a:ext>
            </a:extLst>
          </p:cNvPr>
          <p:cNvSpPr txBox="1"/>
          <p:nvPr/>
        </p:nvSpPr>
        <p:spPr>
          <a:xfrm>
            <a:off x="5914521" y="2402477"/>
            <a:ext cx="4931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dirty="0">
                <a:solidFill>
                  <a:srgbClr val="FF0000"/>
                </a:solidFill>
              </a:rPr>
              <a:t>Ionization resulting from annihilation</a:t>
            </a:r>
            <a:endParaRPr lang="en-SE" sz="2400" b="1" dirty="0">
              <a:solidFill>
                <a:srgbClr val="FF0000"/>
              </a:solidFill>
            </a:endParaRP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09FDA8AC-8E67-7CDD-7E26-B38DB3772BC9}"/>
              </a:ext>
            </a:extLst>
          </p:cNvPr>
          <p:cNvSpPr/>
          <p:nvPr/>
        </p:nvSpPr>
        <p:spPr>
          <a:xfrm rot="5400000">
            <a:off x="4051266" y="111845"/>
            <a:ext cx="369332" cy="267745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25B3B8C-56C4-3C1A-7CEB-396D3156A7EB}"/>
              </a:ext>
            </a:extLst>
          </p:cNvPr>
          <p:cNvSpPr txBox="1"/>
          <p:nvPr/>
        </p:nvSpPr>
        <p:spPr>
          <a:xfrm>
            <a:off x="2830935" y="762365"/>
            <a:ext cx="3175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dirty="0">
                <a:solidFill>
                  <a:srgbClr val="FF0000"/>
                </a:solidFill>
              </a:rPr>
              <a:t>Helium contamination?</a:t>
            </a:r>
            <a:endParaRPr lang="en-SE" sz="2400" b="1" dirty="0">
              <a:solidFill>
                <a:srgbClr val="FF0000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5FB7437E-3E45-CEEC-3D6E-D7BC6D5CD6AF}"/>
              </a:ext>
            </a:extLst>
          </p:cNvPr>
          <p:cNvSpPr/>
          <p:nvPr/>
        </p:nvSpPr>
        <p:spPr>
          <a:xfrm>
            <a:off x="3672609" y="2357931"/>
            <a:ext cx="432147" cy="21421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624956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372FB3-36B9-8CE3-D302-8B312346CA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F59A8-7A8F-688A-719E-62FC89FB2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380060" cy="1325563"/>
          </a:xfrm>
        </p:spPr>
        <p:txBody>
          <a:bodyPr/>
          <a:lstStyle/>
          <a:p>
            <a:endParaRPr lang="en-S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02B0FD-0904-4251-A87C-63408812FA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431" y="234595"/>
            <a:ext cx="6759438" cy="33334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E5CC03A-0CA3-D8DA-F6E0-D1FB5A4A6A6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386"/>
          <a:stretch/>
        </p:blipFill>
        <p:spPr>
          <a:xfrm>
            <a:off x="401431" y="3705483"/>
            <a:ext cx="5342835" cy="987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0002BAB-7385-C9D1-9509-A2F2A65641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97638" y="234595"/>
            <a:ext cx="4237391" cy="327937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B192090-69ED-4007-4EF6-6DB1CC4673CA}"/>
              </a:ext>
            </a:extLst>
          </p:cNvPr>
          <p:cNvSpPr txBox="1"/>
          <p:nvPr/>
        </p:nvSpPr>
        <p:spPr>
          <a:xfrm>
            <a:off x="8972665" y="2299348"/>
            <a:ext cx="20056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000" b="1" dirty="0">
                <a:highlight>
                  <a:srgbClr val="FFFF00"/>
                </a:highlight>
              </a:rPr>
              <a:t>Ar</a:t>
            </a:r>
            <a:r>
              <a:rPr lang="en-SE" sz="2000" b="1" baseline="30000" dirty="0">
                <a:highlight>
                  <a:srgbClr val="FFFF00"/>
                </a:highlight>
              </a:rPr>
              <a:t>1+</a:t>
            </a:r>
            <a:r>
              <a:rPr lang="en-SE" sz="2000" b="1" dirty="0">
                <a:highlight>
                  <a:srgbClr val="FFFF00"/>
                </a:highlight>
              </a:rPr>
              <a:t> : 2 e -16 cm2</a:t>
            </a:r>
          </a:p>
          <a:p>
            <a:r>
              <a:rPr lang="en-SE" sz="2000" b="1" dirty="0">
                <a:highlight>
                  <a:srgbClr val="FFFF00"/>
                </a:highlight>
              </a:rPr>
              <a:t>Ar</a:t>
            </a:r>
            <a:r>
              <a:rPr lang="en-SE" sz="2000" b="1" baseline="30000" dirty="0">
                <a:highlight>
                  <a:srgbClr val="FFFF00"/>
                </a:highlight>
              </a:rPr>
              <a:t>2+</a:t>
            </a:r>
            <a:r>
              <a:rPr lang="en-SE" sz="2000" b="1" dirty="0">
                <a:highlight>
                  <a:srgbClr val="FFFF00"/>
                </a:highlight>
              </a:rPr>
              <a:t> : 3 e -17 cm2</a:t>
            </a:r>
          </a:p>
        </p:txBody>
      </p:sp>
      <p:pic>
        <p:nvPicPr>
          <p:cNvPr id="4" name="Picture 3" descr="A graph of different colored bars&#10;&#10;Description automatically generated">
            <a:extLst>
              <a:ext uri="{FF2B5EF4-FFF2-40B4-BE49-F238E27FC236}">
                <a16:creationId xmlns:a16="http://schemas.microsoft.com/office/drawing/2014/main" id="{03CB1C1A-98D6-C668-6AEA-499EDE7F56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762" y="3429000"/>
            <a:ext cx="5635807" cy="32793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81424D5-DB24-A026-0ED1-934A9F9BB092}"/>
              </a:ext>
            </a:extLst>
          </p:cNvPr>
          <p:cNvSpPr/>
          <p:nvPr/>
        </p:nvSpPr>
        <p:spPr>
          <a:xfrm>
            <a:off x="4528230" y="2953265"/>
            <a:ext cx="890208" cy="2286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6DA66DE8-0764-E298-5631-DAE479D1584E}"/>
              </a:ext>
            </a:extLst>
          </p:cNvPr>
          <p:cNvSpPr/>
          <p:nvPr/>
        </p:nvSpPr>
        <p:spPr>
          <a:xfrm>
            <a:off x="599844" y="4693125"/>
            <a:ext cx="500449" cy="908221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D4A5EC-43C1-EA8B-D7EE-7404D8E6697A}"/>
              </a:ext>
            </a:extLst>
          </p:cNvPr>
          <p:cNvSpPr txBox="1"/>
          <p:nvPr/>
        </p:nvSpPr>
        <p:spPr>
          <a:xfrm>
            <a:off x="1218230" y="4830592"/>
            <a:ext cx="43408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Observed ionization is a result of highly charged nuclear fragments in the trap.</a:t>
            </a:r>
            <a:endParaRPr lang="en-SE" sz="2000" b="1" baseline="30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D362BF-4E83-B338-97BF-C5637A25FF30}"/>
              </a:ext>
            </a:extLst>
          </p:cNvPr>
          <p:cNvSpPr txBox="1"/>
          <p:nvPr/>
        </p:nvSpPr>
        <p:spPr>
          <a:xfrm>
            <a:off x="1014568" y="5562683"/>
            <a:ext cx="38672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800" b="1" dirty="0">
                <a:solidFill>
                  <a:srgbClr val="FF0000"/>
                </a:solidFill>
              </a:rPr>
              <a:t>Paper draft in circulation</a:t>
            </a:r>
            <a:endParaRPr lang="en-SE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527C9D-96BE-E554-50ED-E733DE1C848B}"/>
              </a:ext>
            </a:extLst>
          </p:cNvPr>
          <p:cNvSpPr txBox="1"/>
          <p:nvPr/>
        </p:nvSpPr>
        <p:spPr>
          <a:xfrm>
            <a:off x="8806458" y="3891527"/>
            <a:ext cx="609719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70AD47"/>
                </a:solidFill>
              </a:rPr>
              <a:t>Classical Over-Barrier Model (COBM) </a:t>
            </a:r>
            <a:endParaRPr lang="en-SE" sz="1400" dirty="0">
              <a:solidFill>
                <a:srgbClr val="70AD47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3E2FDAF-F0ED-C2E6-C612-4F8B07D085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2862" y="6046035"/>
            <a:ext cx="5744377" cy="72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290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6" grpId="0" animBg="1"/>
      <p:bldP spid="7" grpId="0" animBg="1"/>
      <p:bldP spid="8" grpId="0"/>
      <p:bldP spid="9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80A75-AD62-CA16-B88F-9D11B5615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2579" y="179112"/>
            <a:ext cx="10515600" cy="1325563"/>
          </a:xfrm>
        </p:spPr>
        <p:txBody>
          <a:bodyPr>
            <a:normAutofit/>
          </a:bodyPr>
          <a:lstStyle/>
          <a:p>
            <a:r>
              <a:rPr lang="sv-SE" sz="5400" b="1" dirty="0"/>
              <a:t>November 2024 Argon campaign</a:t>
            </a:r>
            <a:endParaRPr lang="en-SE" sz="5400" b="1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8C657B6-E38A-81BD-FC8B-13966847EF0A}"/>
              </a:ext>
            </a:extLst>
          </p:cNvPr>
          <p:cNvSpPr txBox="1">
            <a:spLocks/>
          </p:cNvSpPr>
          <p:nvPr/>
        </p:nvSpPr>
        <p:spPr>
          <a:xfrm>
            <a:off x="1275281" y="1280160"/>
            <a:ext cx="7214201" cy="518383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sv-SE" b="1" dirty="0"/>
          </a:p>
          <a:p>
            <a:r>
              <a:rPr lang="sv-SE" b="1" dirty="0"/>
              <a:t>1T MCP replaced -&gt; Characterising new MCP signal, TOF calibration, reduced ringing?</a:t>
            </a:r>
          </a:p>
          <a:p>
            <a:endParaRPr lang="sv-SE" b="1" dirty="0"/>
          </a:p>
          <a:p>
            <a:r>
              <a:rPr lang="sv-SE" b="1" dirty="0"/>
              <a:t>Refining technique, symmetric trap for removing microwells.</a:t>
            </a:r>
          </a:p>
          <a:p>
            <a:endParaRPr lang="sv-SE" b="1" dirty="0"/>
          </a:p>
          <a:p>
            <a:r>
              <a:rPr lang="sv-SE" b="1" dirty="0"/>
              <a:t>Gathering statistics with Argon injection, refining spectrum for paper.</a:t>
            </a:r>
          </a:p>
          <a:p>
            <a:pPr marL="0" indent="0">
              <a:buNone/>
            </a:pPr>
            <a:endParaRPr lang="sv-SE" b="1" dirty="0"/>
          </a:p>
          <a:p>
            <a:r>
              <a:rPr lang="sv-SE" b="1" dirty="0"/>
              <a:t>Study pressure influence on signal.</a:t>
            </a:r>
          </a:p>
          <a:p>
            <a:pPr marL="0" indent="0">
              <a:buNone/>
            </a:pPr>
            <a:endParaRPr lang="sv-SE" b="1" dirty="0"/>
          </a:p>
          <a:p>
            <a:r>
              <a:rPr lang="sv-SE" b="1" dirty="0"/>
              <a:t>Vacuum recovery test and helium injection. </a:t>
            </a:r>
          </a:p>
          <a:p>
            <a:endParaRPr lang="sv-SE" b="1" dirty="0"/>
          </a:p>
          <a:p>
            <a:endParaRPr lang="sv-SE" b="1" dirty="0"/>
          </a:p>
          <a:p>
            <a:endParaRPr lang="sv-SE" b="1" dirty="0"/>
          </a:p>
          <a:p>
            <a:pPr marL="0" indent="0">
              <a:buFont typeface="Arial" panose="020B0604020202020204" pitchFamily="34" charset="0"/>
              <a:buNone/>
            </a:pPr>
            <a:endParaRPr lang="sv-SE" b="1" dirty="0"/>
          </a:p>
          <a:p>
            <a:endParaRPr lang="sv-SE" b="1" dirty="0"/>
          </a:p>
          <a:p>
            <a:endParaRPr lang="sv-SE" b="1" dirty="0"/>
          </a:p>
          <a:p>
            <a:endParaRPr lang="sv-SE" b="1" dirty="0"/>
          </a:p>
          <a:p>
            <a:endParaRPr lang="sv-SE" b="1" dirty="0"/>
          </a:p>
          <a:p>
            <a:endParaRPr lang="sv-SE" b="1" dirty="0"/>
          </a:p>
          <a:p>
            <a:endParaRPr lang="en-SE" dirty="0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877F3212-D8BE-0F7A-B517-F25731608DE3}"/>
              </a:ext>
            </a:extLst>
          </p:cNvPr>
          <p:cNvSpPr/>
          <p:nvPr/>
        </p:nvSpPr>
        <p:spPr>
          <a:xfrm>
            <a:off x="8489482" y="1504675"/>
            <a:ext cx="471638" cy="2033337"/>
          </a:xfrm>
          <a:prstGeom prst="rightBrace">
            <a:avLst>
              <a:gd name="adj1" fmla="val 53231"/>
              <a:gd name="adj2" fmla="val 50000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B912B4-4B55-9A95-6EE1-7FEF8E087826}"/>
              </a:ext>
            </a:extLst>
          </p:cNvPr>
          <p:cNvSpPr txBox="1"/>
          <p:nvPr/>
        </p:nvSpPr>
        <p:spPr>
          <a:xfrm>
            <a:off x="9105499" y="2228955"/>
            <a:ext cx="15502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3200" b="1" dirty="0"/>
              <a:t>Vacuum</a:t>
            </a:r>
            <a:endParaRPr lang="en-SE" sz="32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7A2CE6-2831-2B2F-64D5-C2E32D56A38D}"/>
              </a:ext>
            </a:extLst>
          </p:cNvPr>
          <p:cNvSpPr txBox="1"/>
          <p:nvPr/>
        </p:nvSpPr>
        <p:spPr>
          <a:xfrm>
            <a:off x="9106178" y="4732648"/>
            <a:ext cx="23920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3200" b="1" dirty="0">
                <a:solidFill>
                  <a:schemeClr val="accent2">
                    <a:lumMod val="75000"/>
                  </a:schemeClr>
                </a:solidFill>
              </a:rPr>
              <a:t>Gas injection</a:t>
            </a:r>
            <a:endParaRPr lang="en-SE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4BF43A62-5EBE-1591-1BF3-3AED2EB2986A}"/>
              </a:ext>
            </a:extLst>
          </p:cNvPr>
          <p:cNvSpPr/>
          <p:nvPr/>
        </p:nvSpPr>
        <p:spPr>
          <a:xfrm>
            <a:off x="8518358" y="3830596"/>
            <a:ext cx="471638" cy="2464326"/>
          </a:xfrm>
          <a:prstGeom prst="rightBrace">
            <a:avLst>
              <a:gd name="adj1" fmla="val 47109"/>
              <a:gd name="adj2" fmla="val 50000"/>
            </a:avLst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7653582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64B1D-FCA7-D61B-1A19-A7635400C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2667" y="-135912"/>
            <a:ext cx="11030593" cy="1325563"/>
          </a:xfrm>
        </p:spPr>
        <p:txBody>
          <a:bodyPr/>
          <a:lstStyle/>
          <a:p>
            <a:r>
              <a:rPr lang="sv-SE" dirty="0"/>
              <a:t>Trap potential study using antiprotons</a:t>
            </a:r>
            <a:endParaRPr lang="en-SE" dirty="0"/>
          </a:p>
        </p:txBody>
      </p:sp>
      <p:pic>
        <p:nvPicPr>
          <p:cNvPr id="5" name="Content Placeholder 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86EB9E72-5A21-29AB-EA0A-6F116326D7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3" t="10872" r="8521" b="7263"/>
          <a:stretch/>
        </p:blipFill>
        <p:spPr>
          <a:xfrm>
            <a:off x="1021299" y="963847"/>
            <a:ext cx="9902175" cy="5559653"/>
          </a:xfrm>
        </p:spPr>
      </p:pic>
    </p:spTree>
    <p:extLst>
      <p:ext uri="{BB962C8B-B14F-4D97-AF65-F5344CB8AC3E}">
        <p14:creationId xmlns:p14="http://schemas.microsoft.com/office/powerpoint/2010/main" val="40298418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18000-6D7E-4282-E667-27665B45B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5313" y="-173436"/>
            <a:ext cx="8072526" cy="1325563"/>
          </a:xfrm>
        </p:spPr>
        <p:txBody>
          <a:bodyPr>
            <a:normAutofit/>
          </a:bodyPr>
          <a:lstStyle/>
          <a:p>
            <a:r>
              <a:rPr lang="sv-SE" sz="5400" b="1" dirty="0"/>
              <a:t>Antiproton TOF calibration</a:t>
            </a:r>
            <a:endParaRPr lang="en-SE" sz="5400" b="1" dirty="0"/>
          </a:p>
        </p:txBody>
      </p:sp>
      <p:pic>
        <p:nvPicPr>
          <p:cNvPr id="3" name="Content Placeholder 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BC0B1DFA-6F97-33C3-857E-86E345313E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5" t="9606" r="7878" b="5506"/>
          <a:stretch/>
        </p:blipFill>
        <p:spPr>
          <a:xfrm>
            <a:off x="1121569" y="754279"/>
            <a:ext cx="9673368" cy="6103721"/>
          </a:xfrm>
          <a:prstGeom prst="rect">
            <a:avLst/>
          </a:prstGeom>
        </p:spPr>
      </p:pic>
      <p:pic>
        <p:nvPicPr>
          <p:cNvPr id="4" name="Picture 3" descr="A graph of a line graph&#10;&#10;Description automatically generated with medium confidence">
            <a:extLst>
              <a:ext uri="{FF2B5EF4-FFF2-40B4-BE49-F238E27FC236}">
                <a16:creationId xmlns:a16="http://schemas.microsoft.com/office/drawing/2014/main" id="{E112C923-A7BB-7A66-C1FC-2DE77A71D9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2206" y="951161"/>
            <a:ext cx="3664940" cy="247783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F1C3451-0B65-75D0-2DD7-AB02DEAB031E}"/>
              </a:ext>
            </a:extLst>
          </p:cNvPr>
          <p:cNvSpPr txBox="1"/>
          <p:nvPr/>
        </p:nvSpPr>
        <p:spPr>
          <a:xfrm>
            <a:off x="5489328" y="3508175"/>
            <a:ext cx="47243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b="1" dirty="0"/>
              <a:t>Ringing could not be reduced in new MCP..</a:t>
            </a:r>
          </a:p>
        </p:txBody>
      </p:sp>
    </p:spTree>
    <p:extLst>
      <p:ext uri="{BB962C8B-B14F-4D97-AF65-F5344CB8AC3E}">
        <p14:creationId xmlns:p14="http://schemas.microsoft.com/office/powerpoint/2010/main" val="15651046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281CD-4951-6CC6-C130-CD2E3E4FB7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9740" y="143670"/>
            <a:ext cx="9685020" cy="1158240"/>
          </a:xfrm>
        </p:spPr>
        <p:txBody>
          <a:bodyPr>
            <a:normAutofit fontScale="90000"/>
          </a:bodyPr>
          <a:lstStyle/>
          <a:p>
            <a:r>
              <a:rPr lang="en-GB" sz="7200" dirty="0"/>
              <a:t>Highly Charged Ions (HCIs)</a:t>
            </a:r>
            <a:endParaRPr lang="en-SE" sz="7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288418-667B-5649-1C04-BB867452F3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7980" y="5108562"/>
            <a:ext cx="4831080" cy="1469790"/>
          </a:xfrm>
          <a:prstGeom prst="rect">
            <a:avLst/>
          </a:prstGeom>
        </p:spPr>
      </p:pic>
      <p:sp>
        <p:nvSpPr>
          <p:cNvPr id="10" name="Platshållare för innehåll 13">
            <a:extLst>
              <a:ext uri="{FF2B5EF4-FFF2-40B4-BE49-F238E27FC236}">
                <a16:creationId xmlns:a16="http://schemas.microsoft.com/office/drawing/2014/main" id="{3530C45A-9A13-3603-2D7C-C8ABF017675B}"/>
              </a:ext>
            </a:extLst>
          </p:cNvPr>
          <p:cNvSpPr txBox="1">
            <a:spLocks/>
          </p:cNvSpPr>
          <p:nvPr/>
        </p:nvSpPr>
        <p:spPr>
          <a:xfrm>
            <a:off x="655320" y="1421509"/>
            <a:ext cx="7292340" cy="169965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b="1" dirty="0">
                <a:latin typeface="Helvetica Light"/>
              </a:rPr>
              <a:t>HCIs are atoms stripped of most or all their electrons.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>
                <a:latin typeface="Helvetica Light"/>
              </a:rPr>
              <a:t>Exhibit extreme electromagnetic properties:</a:t>
            </a:r>
          </a:p>
          <a:p>
            <a:pPr marL="457200" lvl="1" indent="0">
              <a:buNone/>
            </a:pPr>
            <a:r>
              <a:rPr lang="en-GB" b="1" dirty="0">
                <a:latin typeface="Helvetica Light"/>
              </a:rPr>
              <a:t> - Ideal for test of strong field QED</a:t>
            </a:r>
          </a:p>
          <a:p>
            <a:pPr marL="457200" lvl="1" indent="0">
              <a:buNone/>
            </a:pPr>
            <a:r>
              <a:rPr lang="en-GB" b="1" dirty="0">
                <a:latin typeface="Helvetica Light"/>
              </a:rPr>
              <a:t> - Enhanced sensitivity to nuclear structure (QCD)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>
                <a:latin typeface="Helvetica Light"/>
              </a:rPr>
              <a:t>Radioactive HCIs have supressed decay: </a:t>
            </a:r>
          </a:p>
          <a:p>
            <a:pPr marL="0" indent="0">
              <a:buNone/>
            </a:pPr>
            <a:r>
              <a:rPr lang="en-GB" sz="2400" b="1" dirty="0">
                <a:latin typeface="Helvetica Light"/>
              </a:rPr>
              <a:t>      - Electron capture no longer possible (Weak interaction studies)	</a:t>
            </a:r>
          </a:p>
          <a:p>
            <a:pPr marL="0" indent="0">
              <a:buNone/>
            </a:pPr>
            <a:endParaRPr lang="en-GB" sz="2400" b="1" dirty="0">
              <a:latin typeface="Helvetica Light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D80EDAD-DF58-A09D-9230-3C5278BAF5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326" b="28892"/>
          <a:stretch/>
        </p:blipFill>
        <p:spPr>
          <a:xfrm>
            <a:off x="7734300" y="3540707"/>
            <a:ext cx="4457700" cy="147624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C9363FC-D654-8DEB-66CB-84C844A7CB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972" y="5436491"/>
            <a:ext cx="5699278" cy="108020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9313BA5-3DF5-9933-C3B0-E30B407334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5800" y="1886251"/>
            <a:ext cx="3886200" cy="123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551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53E7A-0972-FDED-F2E8-E40511BE1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5" name="Content Placeholder 4" descr="A group of graphs showing the sun&#10;&#10;Description automatically generated with medium confidence">
            <a:extLst>
              <a:ext uri="{FF2B5EF4-FFF2-40B4-BE49-F238E27FC236}">
                <a16:creationId xmlns:a16="http://schemas.microsoft.com/office/drawing/2014/main" id="{455C9F14-A715-1704-D00E-15875ECD33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29" y="127069"/>
            <a:ext cx="11254341" cy="6603861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2EC477C-BD34-EA28-407F-FAD957EA2899}"/>
              </a:ext>
            </a:extLst>
          </p:cNvPr>
          <p:cNvSpPr txBox="1"/>
          <p:nvPr/>
        </p:nvSpPr>
        <p:spPr>
          <a:xfrm>
            <a:off x="1046929" y="3167389"/>
            <a:ext cx="10306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800" b="1" dirty="0">
                <a:highlight>
                  <a:srgbClr val="FFFF00"/>
                </a:highlight>
              </a:rPr>
              <a:t>Could the antiproton calibration script have damaged the MCP?</a:t>
            </a:r>
            <a:endParaRPr lang="en-SE" sz="2800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1066569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BE1DC-F109-AAA5-E5B0-CCB544855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8281" y="170013"/>
            <a:ext cx="8235812" cy="1325563"/>
          </a:xfrm>
        </p:spPr>
        <p:txBody>
          <a:bodyPr>
            <a:noAutofit/>
          </a:bodyPr>
          <a:lstStyle/>
          <a:p>
            <a:r>
              <a:rPr lang="sv-SE" sz="6000" dirty="0"/>
              <a:t>Gas injection timeline</a:t>
            </a:r>
            <a:endParaRPr lang="en-SE" sz="6000" dirty="0"/>
          </a:p>
        </p:txBody>
      </p:sp>
      <p:pic>
        <p:nvPicPr>
          <p:cNvPr id="6" name="Picture 5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8AF5ABDE-FAA2-A40C-301C-1F989F49C6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222"/>
          <a:stretch/>
        </p:blipFill>
        <p:spPr>
          <a:xfrm>
            <a:off x="6922546" y="1833381"/>
            <a:ext cx="5187359" cy="47388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9F3E7A-06EB-A242-3172-929E077D19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95" y="2307519"/>
            <a:ext cx="7009713" cy="3790540"/>
          </a:xfrm>
          <a:prstGeom prst="rect">
            <a:avLst/>
          </a:prstGeom>
        </p:spPr>
      </p:pic>
      <p:sp>
        <p:nvSpPr>
          <p:cNvPr id="8" name="Arrow: Down 7">
            <a:extLst>
              <a:ext uri="{FF2B5EF4-FFF2-40B4-BE49-F238E27FC236}">
                <a16:creationId xmlns:a16="http://schemas.microsoft.com/office/drawing/2014/main" id="{50371A64-98CB-98EE-0B71-CE4EE7E2BD2A}"/>
              </a:ext>
            </a:extLst>
          </p:cNvPr>
          <p:cNvSpPr/>
          <p:nvPr/>
        </p:nvSpPr>
        <p:spPr>
          <a:xfrm>
            <a:off x="3030899" y="2267837"/>
            <a:ext cx="605481" cy="44484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CC1C06-CC57-7B89-0268-D38ED3A1E848}"/>
              </a:ext>
            </a:extLst>
          </p:cNvPr>
          <p:cNvSpPr txBox="1"/>
          <p:nvPr/>
        </p:nvSpPr>
        <p:spPr>
          <a:xfrm>
            <a:off x="1805311" y="1738406"/>
            <a:ext cx="35632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b="1" dirty="0">
                <a:highlight>
                  <a:srgbClr val="FFFF00"/>
                </a:highlight>
              </a:rPr>
              <a:t>Valve closed for filling surfaces</a:t>
            </a:r>
            <a:endParaRPr lang="en-SE" sz="2000" b="1" dirty="0">
              <a:highlight>
                <a:srgbClr val="FFFF00"/>
              </a:highlight>
            </a:endParaRP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4BD0767E-5597-A4B2-FF32-C6B8939BF94D}"/>
              </a:ext>
            </a:extLst>
          </p:cNvPr>
          <p:cNvSpPr/>
          <p:nvPr/>
        </p:nvSpPr>
        <p:spPr>
          <a:xfrm>
            <a:off x="963800" y="4731175"/>
            <a:ext cx="605481" cy="44484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D95205-AFB8-B7B1-7BD4-8D7A443E1F51}"/>
              </a:ext>
            </a:extLst>
          </p:cNvPr>
          <p:cNvSpPr txBox="1"/>
          <p:nvPr/>
        </p:nvSpPr>
        <p:spPr>
          <a:xfrm>
            <a:off x="703511" y="4140488"/>
            <a:ext cx="1874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dirty="0">
                <a:highlight>
                  <a:srgbClr val="FFFF00"/>
                </a:highlight>
              </a:rPr>
              <a:t>Argon injection</a:t>
            </a:r>
          </a:p>
          <a:p>
            <a:r>
              <a:rPr lang="sv-SE" sz="2000" b="1" dirty="0">
                <a:highlight>
                  <a:srgbClr val="FFFF00"/>
                </a:highlight>
              </a:rPr>
              <a:t>(valve leaking)</a:t>
            </a:r>
            <a:endParaRPr lang="en-SE" sz="2000" b="1" dirty="0">
              <a:highlight>
                <a:srgbClr val="FFFF00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728C7F-73AE-A2A6-BED7-94490D98FA75}"/>
              </a:ext>
            </a:extLst>
          </p:cNvPr>
          <p:cNvSpPr txBox="1"/>
          <p:nvPr/>
        </p:nvSpPr>
        <p:spPr>
          <a:xfrm>
            <a:off x="5233910" y="2839376"/>
            <a:ext cx="20753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000" b="1" dirty="0">
                <a:highlight>
                  <a:srgbClr val="FFFF00"/>
                </a:highlight>
              </a:rPr>
              <a:t>PS down 2.30am monday</a:t>
            </a:r>
            <a:endParaRPr lang="en-SE" sz="2000" b="1" dirty="0">
              <a:highlight>
                <a:srgbClr val="FFFF00"/>
              </a:highlight>
            </a:endParaRP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68C2A1F5-F296-0F27-190B-0EEEDEE65BEA}"/>
              </a:ext>
            </a:extLst>
          </p:cNvPr>
          <p:cNvSpPr/>
          <p:nvPr/>
        </p:nvSpPr>
        <p:spPr>
          <a:xfrm>
            <a:off x="5015098" y="4359017"/>
            <a:ext cx="605481" cy="44484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A1666592-216D-4E05-6AC8-E701B85BE946}"/>
              </a:ext>
            </a:extLst>
          </p:cNvPr>
          <p:cNvSpPr/>
          <p:nvPr/>
        </p:nvSpPr>
        <p:spPr>
          <a:xfrm>
            <a:off x="5968821" y="3586944"/>
            <a:ext cx="605481" cy="44484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EAC84E-1177-3235-259B-4108A0D714BD}"/>
              </a:ext>
            </a:extLst>
          </p:cNvPr>
          <p:cNvSpPr txBox="1"/>
          <p:nvPr/>
        </p:nvSpPr>
        <p:spPr>
          <a:xfrm>
            <a:off x="4151283" y="3904406"/>
            <a:ext cx="207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000" b="1" dirty="0">
                <a:highlight>
                  <a:srgbClr val="FFFF00"/>
                </a:highlight>
              </a:rPr>
              <a:t>Argon vented</a:t>
            </a:r>
            <a:endParaRPr lang="en-SE" sz="2000" b="1" dirty="0">
              <a:highlight>
                <a:srgbClr val="FFFF00"/>
              </a:highligh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0C5FB3F-2CA6-05A6-5A47-3B4AD7CCA0E5}"/>
              </a:ext>
            </a:extLst>
          </p:cNvPr>
          <p:cNvSpPr txBox="1"/>
          <p:nvPr/>
        </p:nvSpPr>
        <p:spPr>
          <a:xfrm>
            <a:off x="4582926" y="6229806"/>
            <a:ext cx="2075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000" b="1" dirty="0">
                <a:highlight>
                  <a:srgbClr val="FFFF00"/>
                </a:highlight>
              </a:rPr>
              <a:t>Helium injected</a:t>
            </a:r>
            <a:endParaRPr lang="en-SE" sz="2000" b="1" dirty="0">
              <a:highlight>
                <a:srgbClr val="FFFF00"/>
              </a:highlight>
            </a:endParaRP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B011132A-99AB-88D5-77B8-6D0923B69984}"/>
              </a:ext>
            </a:extLst>
          </p:cNvPr>
          <p:cNvSpPr/>
          <p:nvPr/>
        </p:nvSpPr>
        <p:spPr>
          <a:xfrm rot="10800000">
            <a:off x="5368594" y="5722051"/>
            <a:ext cx="605481" cy="44484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5034220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37A0ECB-7AA0-19FA-CB0A-3B98DAB4F7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98744"/>
            <a:ext cx="6342893" cy="3353415"/>
          </a:xfrm>
          <a:prstGeom prst="rect">
            <a:avLst/>
          </a:prstGeom>
        </p:spPr>
      </p:pic>
      <p:pic>
        <p:nvPicPr>
          <p:cNvPr id="10" name="Picture 9" descr="A graph with a line drawn on it&#10;&#10;Description automatically generated">
            <a:extLst>
              <a:ext uri="{FF2B5EF4-FFF2-40B4-BE49-F238E27FC236}">
                <a16:creationId xmlns:a16="http://schemas.microsoft.com/office/drawing/2014/main" id="{C9E97BDA-F343-1C99-18B9-9B04B497CC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0249" y="2581838"/>
            <a:ext cx="5680173" cy="301867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2107B3A-EE9B-5765-B14F-056F5BC70DAA}"/>
              </a:ext>
            </a:extLst>
          </p:cNvPr>
          <p:cNvSpPr txBox="1"/>
          <p:nvPr/>
        </p:nvSpPr>
        <p:spPr>
          <a:xfrm>
            <a:off x="2127130" y="2125154"/>
            <a:ext cx="2059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/>
              <a:t>immediate recovery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57DD08D-AEA4-D187-D888-63F3EE55F12F}"/>
              </a:ext>
            </a:extLst>
          </p:cNvPr>
          <p:cNvCxnSpPr/>
          <p:nvPr/>
        </p:nvCxnSpPr>
        <p:spPr>
          <a:xfrm>
            <a:off x="3713730" y="3204327"/>
            <a:ext cx="0" cy="176479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204D91D-09AF-75F8-E3C5-610DB6FD3F13}"/>
              </a:ext>
            </a:extLst>
          </p:cNvPr>
          <p:cNvCxnSpPr/>
          <p:nvPr/>
        </p:nvCxnSpPr>
        <p:spPr>
          <a:xfrm>
            <a:off x="4058144" y="3211140"/>
            <a:ext cx="0" cy="176479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Arrow: Left-Right 16">
            <a:extLst>
              <a:ext uri="{FF2B5EF4-FFF2-40B4-BE49-F238E27FC236}">
                <a16:creationId xmlns:a16="http://schemas.microsoft.com/office/drawing/2014/main" id="{C1A33637-150F-4C76-F9AC-93F049963F48}"/>
              </a:ext>
            </a:extLst>
          </p:cNvPr>
          <p:cNvSpPr/>
          <p:nvPr/>
        </p:nvSpPr>
        <p:spPr>
          <a:xfrm>
            <a:off x="3705941" y="3335783"/>
            <a:ext cx="393192" cy="340808"/>
          </a:xfrm>
          <a:prstGeom prst="leftRightArrow">
            <a:avLst>
              <a:gd name="adj1" fmla="val 17804"/>
              <a:gd name="adj2" fmla="val 36585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466CE46-A005-0429-B41D-70FAC0278CC6}"/>
              </a:ext>
            </a:extLst>
          </p:cNvPr>
          <p:cNvSpPr txBox="1"/>
          <p:nvPr/>
        </p:nvSpPr>
        <p:spPr>
          <a:xfrm>
            <a:off x="3721520" y="2956084"/>
            <a:ext cx="724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dirty="0"/>
              <a:t>5s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D3CBC8-7ED6-A09A-0743-9C96A2D7A25A}"/>
              </a:ext>
            </a:extLst>
          </p:cNvPr>
          <p:cNvSpPr txBox="1"/>
          <p:nvPr/>
        </p:nvSpPr>
        <p:spPr>
          <a:xfrm>
            <a:off x="8828005" y="3355106"/>
            <a:ext cx="1014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E" dirty="0"/>
              <a:t>1000s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690D85C1-B538-953A-9A02-241488A198BA}"/>
              </a:ext>
            </a:extLst>
          </p:cNvPr>
          <p:cNvCxnSpPr>
            <a:cxnSpLocks/>
          </p:cNvCxnSpPr>
          <p:nvPr/>
        </p:nvCxnSpPr>
        <p:spPr>
          <a:xfrm>
            <a:off x="8074429" y="3415828"/>
            <a:ext cx="0" cy="153483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B26BFA8-740F-48A7-6E7B-C043594F014B}"/>
              </a:ext>
            </a:extLst>
          </p:cNvPr>
          <p:cNvCxnSpPr>
            <a:cxnSpLocks/>
          </p:cNvCxnSpPr>
          <p:nvPr/>
        </p:nvCxnSpPr>
        <p:spPr>
          <a:xfrm>
            <a:off x="10409510" y="3525371"/>
            <a:ext cx="0" cy="153483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row: Left-Right 21">
            <a:extLst>
              <a:ext uri="{FF2B5EF4-FFF2-40B4-BE49-F238E27FC236}">
                <a16:creationId xmlns:a16="http://schemas.microsoft.com/office/drawing/2014/main" id="{AE7A7064-A857-6D47-4A09-2BE8A31974D9}"/>
              </a:ext>
            </a:extLst>
          </p:cNvPr>
          <p:cNvSpPr/>
          <p:nvPr/>
        </p:nvSpPr>
        <p:spPr>
          <a:xfrm>
            <a:off x="8063345" y="3607495"/>
            <a:ext cx="2281321" cy="296400"/>
          </a:xfrm>
          <a:prstGeom prst="leftRightArrow">
            <a:avLst>
              <a:gd name="adj1" fmla="val 17804"/>
              <a:gd name="adj2" fmla="val 36585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FA9F84E-79DC-5A07-C84C-C27AF18DDD96}"/>
              </a:ext>
            </a:extLst>
          </p:cNvPr>
          <p:cNvSpPr txBox="1"/>
          <p:nvPr/>
        </p:nvSpPr>
        <p:spPr>
          <a:xfrm>
            <a:off x="2489312" y="1597940"/>
            <a:ext cx="1335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3600" b="1" dirty="0"/>
              <a:t>Argon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E9BA2CE-B331-C775-8CB8-0629F0C825F6}"/>
              </a:ext>
            </a:extLst>
          </p:cNvPr>
          <p:cNvSpPr txBox="1"/>
          <p:nvPr/>
        </p:nvSpPr>
        <p:spPr>
          <a:xfrm>
            <a:off x="8812604" y="2098897"/>
            <a:ext cx="12522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800" b="1" dirty="0"/>
              <a:t>Helium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F55ECF8-A790-C273-6755-02B3B1BEF784}"/>
              </a:ext>
            </a:extLst>
          </p:cNvPr>
          <p:cNvSpPr txBox="1">
            <a:spLocks/>
          </p:cNvSpPr>
          <p:nvPr/>
        </p:nvSpPr>
        <p:spPr>
          <a:xfrm>
            <a:off x="2804524" y="87441"/>
            <a:ext cx="798539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SE" sz="6600" b="1"/>
              <a:t>Vacuum recovery time</a:t>
            </a:r>
            <a:endParaRPr lang="en-SE" sz="6600" b="1" dirty="0"/>
          </a:p>
        </p:txBody>
      </p:sp>
    </p:spTree>
    <p:extLst>
      <p:ext uri="{BB962C8B-B14F-4D97-AF65-F5344CB8AC3E}">
        <p14:creationId xmlns:p14="http://schemas.microsoft.com/office/powerpoint/2010/main" val="9658688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261B1-9215-B813-309E-CF6173C89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601" y="16933"/>
            <a:ext cx="9094230" cy="961039"/>
          </a:xfrm>
        </p:spPr>
        <p:txBody>
          <a:bodyPr>
            <a:normAutofit/>
          </a:bodyPr>
          <a:lstStyle/>
          <a:p>
            <a:r>
              <a:rPr lang="sv-SE" sz="4800" b="1" dirty="0"/>
              <a:t>Helium collissional ionization signal</a:t>
            </a:r>
            <a:endParaRPr lang="en-SE" sz="4800" b="1" dirty="0"/>
          </a:p>
        </p:txBody>
      </p:sp>
      <p:pic>
        <p:nvPicPr>
          <p:cNvPr id="5" name="Content Placeholder 4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5080555C-9A79-C91E-9528-687E52B0C1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948" y="852435"/>
            <a:ext cx="9796103" cy="5890062"/>
          </a:xfrm>
        </p:spPr>
      </p:pic>
    </p:spTree>
    <p:extLst>
      <p:ext uri="{BB962C8B-B14F-4D97-AF65-F5344CB8AC3E}">
        <p14:creationId xmlns:p14="http://schemas.microsoft.com/office/powerpoint/2010/main" val="18649963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0F9E2D-A18E-07C3-1502-9B1E7FCE62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9FF13-F8F1-0501-DD5A-49CC5AEA4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0646" y="63935"/>
            <a:ext cx="7090495" cy="1325563"/>
          </a:xfrm>
        </p:spPr>
        <p:txBody>
          <a:bodyPr>
            <a:normAutofit/>
          </a:bodyPr>
          <a:lstStyle/>
          <a:p>
            <a:r>
              <a:rPr lang="en-SE" sz="5400" b="1" dirty="0"/>
              <a:t>Helium </a:t>
            </a:r>
            <a:r>
              <a:rPr lang="sv-SE" sz="5400" b="1" dirty="0"/>
              <a:t>signal identified</a:t>
            </a:r>
            <a:endParaRPr lang="en-SE" sz="5400" b="1" dirty="0"/>
          </a:p>
        </p:txBody>
      </p:sp>
      <p:pic>
        <p:nvPicPr>
          <p:cNvPr id="5" name="Content Placeholder 4" descr="A graph with blue and orange lines&#10;&#10;Description automatically generated">
            <a:extLst>
              <a:ext uri="{FF2B5EF4-FFF2-40B4-BE49-F238E27FC236}">
                <a16:creationId xmlns:a16="http://schemas.microsoft.com/office/drawing/2014/main" id="{9C76E0C2-449D-94E4-37C2-2C694A31D5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" t="9841" r="9069" b="2661"/>
          <a:stretch/>
        </p:blipFill>
        <p:spPr>
          <a:xfrm>
            <a:off x="85998" y="1766825"/>
            <a:ext cx="6406663" cy="4210831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76E7064-F9BB-A8C5-1C8C-F7CE627A1107}"/>
              </a:ext>
            </a:extLst>
          </p:cNvPr>
          <p:cNvSpPr txBox="1"/>
          <p:nvPr/>
        </p:nvSpPr>
        <p:spPr>
          <a:xfrm>
            <a:off x="1907963" y="2116182"/>
            <a:ext cx="1235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/>
              <a:t>Antiproton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726984-E813-DBBA-5A0F-E7911F9753CB}"/>
              </a:ext>
            </a:extLst>
          </p:cNvPr>
          <p:cNvSpPr txBox="1"/>
          <p:nvPr/>
        </p:nvSpPr>
        <p:spPr>
          <a:xfrm>
            <a:off x="4217005" y="2519382"/>
            <a:ext cx="9268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3200" b="1" dirty="0"/>
              <a:t>He</a:t>
            </a:r>
            <a:r>
              <a:rPr lang="en-SE" sz="3200" b="1" baseline="30000" dirty="0"/>
              <a:t>1+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87F068-5F1E-DBA2-001A-EFD63C620342}"/>
              </a:ext>
            </a:extLst>
          </p:cNvPr>
          <p:cNvSpPr txBox="1"/>
          <p:nvPr/>
        </p:nvSpPr>
        <p:spPr>
          <a:xfrm>
            <a:off x="4637768" y="3986908"/>
            <a:ext cx="1729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>
                <a:solidFill>
                  <a:srgbClr val="629CC2"/>
                </a:solidFill>
              </a:rPr>
              <a:t>Helium Injection</a:t>
            </a:r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D20BE10D-D1B6-ED69-E909-A95AA783E948}"/>
              </a:ext>
            </a:extLst>
          </p:cNvPr>
          <p:cNvSpPr/>
          <p:nvPr/>
        </p:nvSpPr>
        <p:spPr>
          <a:xfrm>
            <a:off x="6614662" y="3104157"/>
            <a:ext cx="552398" cy="1325563"/>
          </a:xfrm>
          <a:prstGeom prst="rightArrow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11" name="Picture 10" descr="A graph of a signal&#10;&#10;Description automatically generated with medium confidence">
            <a:extLst>
              <a:ext uri="{FF2B5EF4-FFF2-40B4-BE49-F238E27FC236}">
                <a16:creationId xmlns:a16="http://schemas.microsoft.com/office/drawing/2014/main" id="{17B5BAF5-A9EC-A618-9244-BBEC6FF24F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0"/>
          <a:stretch/>
        </p:blipFill>
        <p:spPr>
          <a:xfrm>
            <a:off x="7694878" y="1430542"/>
            <a:ext cx="4132783" cy="3255278"/>
          </a:xfrm>
          <a:prstGeom prst="rect">
            <a:avLst/>
          </a:prstGeom>
        </p:spPr>
      </p:pic>
      <p:sp>
        <p:nvSpPr>
          <p:cNvPr id="13" name="Arrow: Down 12">
            <a:extLst>
              <a:ext uri="{FF2B5EF4-FFF2-40B4-BE49-F238E27FC236}">
                <a16:creationId xmlns:a16="http://schemas.microsoft.com/office/drawing/2014/main" id="{7692ECC2-49D1-594B-37D2-45E87A412808}"/>
              </a:ext>
            </a:extLst>
          </p:cNvPr>
          <p:cNvSpPr/>
          <p:nvPr/>
        </p:nvSpPr>
        <p:spPr>
          <a:xfrm rot="2169118">
            <a:off x="9225824" y="841573"/>
            <a:ext cx="688767" cy="965265"/>
          </a:xfrm>
          <a:prstGeom prst="downArrow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E52CE32-C203-23BD-4401-824AAF2CDCC2}"/>
              </a:ext>
            </a:extLst>
          </p:cNvPr>
          <p:cNvSpPr txBox="1"/>
          <p:nvPr/>
        </p:nvSpPr>
        <p:spPr>
          <a:xfrm>
            <a:off x="9570207" y="825235"/>
            <a:ext cx="903536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SE" sz="2800" dirty="0"/>
              <a:t>He</a:t>
            </a:r>
            <a:r>
              <a:rPr lang="en-SE" sz="2800" baseline="30000" dirty="0"/>
              <a:t>1+</a:t>
            </a:r>
          </a:p>
        </p:txBody>
      </p:sp>
      <p:pic>
        <p:nvPicPr>
          <p:cNvPr id="3" name="Content Placeholder 4" descr="A graph of a graph showing the same graph&#10;&#10;Description automatically generated with medium confidence">
            <a:extLst>
              <a:ext uri="{FF2B5EF4-FFF2-40B4-BE49-F238E27FC236}">
                <a16:creationId xmlns:a16="http://schemas.microsoft.com/office/drawing/2014/main" id="{FD0A6978-F701-6A1E-3113-64AB67FC68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7060" y="4685820"/>
            <a:ext cx="4695972" cy="216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894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F64883-5425-1F74-1824-2EA94A2F9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586" y="-12700"/>
            <a:ext cx="10515600" cy="868535"/>
          </a:xfrm>
        </p:spPr>
        <p:txBody>
          <a:bodyPr/>
          <a:lstStyle/>
          <a:p>
            <a:r>
              <a:rPr lang="sv-SE" dirty="0"/>
              <a:t>Helium signal seen in data from 2023</a:t>
            </a:r>
            <a:endParaRPr lang="en-SE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058E4A6-C99D-E516-69D5-9F6B49A90D94}"/>
              </a:ext>
            </a:extLst>
          </p:cNvPr>
          <p:cNvGrpSpPr/>
          <p:nvPr/>
        </p:nvGrpSpPr>
        <p:grpSpPr>
          <a:xfrm>
            <a:off x="6407583" y="743180"/>
            <a:ext cx="5431678" cy="2897652"/>
            <a:chOff x="6041124" y="887187"/>
            <a:chExt cx="5431678" cy="2897652"/>
          </a:xfrm>
        </p:grpSpPr>
        <p:pic>
          <p:nvPicPr>
            <p:cNvPr id="43" name="Picture 42" descr="A graph of a graph&#10;&#10;Description automatically generated">
              <a:extLst>
                <a:ext uri="{FF2B5EF4-FFF2-40B4-BE49-F238E27FC236}">
                  <a16:creationId xmlns:a16="http://schemas.microsoft.com/office/drawing/2014/main" id="{05CE4149-F848-D004-4155-3517E23E8D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41" t="9746" r="8359"/>
            <a:stretch/>
          </p:blipFill>
          <p:spPr>
            <a:xfrm>
              <a:off x="6041124" y="887187"/>
              <a:ext cx="5431678" cy="2897652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01112C9-639C-8E82-6D5C-DD7AB39333FA}"/>
                </a:ext>
              </a:extLst>
            </p:cNvPr>
            <p:cNvSpPr txBox="1"/>
            <p:nvPr/>
          </p:nvSpPr>
          <p:spPr>
            <a:xfrm>
              <a:off x="8227844" y="2997739"/>
              <a:ext cx="5367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b="1" dirty="0"/>
                <a:t>H</a:t>
              </a:r>
              <a:r>
                <a:rPr lang="sv-SE" b="1" baseline="30000" dirty="0"/>
                <a:t>+</a:t>
              </a:r>
              <a:endParaRPr lang="LID4096" b="1" baseline="30000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47B803F-90E8-BF90-FCFA-32A4DC6D8500}"/>
                </a:ext>
              </a:extLst>
            </p:cNvPr>
            <p:cNvSpPr txBox="1"/>
            <p:nvPr/>
          </p:nvSpPr>
          <p:spPr>
            <a:xfrm>
              <a:off x="8607166" y="2259109"/>
              <a:ext cx="6127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b="1" dirty="0"/>
                <a:t>He</a:t>
              </a:r>
              <a:r>
                <a:rPr lang="sv-SE" b="1" baseline="30000" dirty="0"/>
                <a:t>2+</a:t>
              </a:r>
              <a:endParaRPr lang="LID4096" b="1" baseline="30000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B777172-7A0D-0829-94C8-98E9A3AA69B5}"/>
                </a:ext>
              </a:extLst>
            </p:cNvPr>
            <p:cNvSpPr txBox="1"/>
            <p:nvPr/>
          </p:nvSpPr>
          <p:spPr>
            <a:xfrm>
              <a:off x="9482598" y="1467224"/>
              <a:ext cx="6127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b="1" dirty="0"/>
                <a:t>He</a:t>
              </a:r>
              <a:r>
                <a:rPr lang="sv-SE" b="1" baseline="30000" dirty="0"/>
                <a:t>1+</a:t>
              </a:r>
              <a:endParaRPr lang="LID4096" b="1" baseline="30000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1C76FA0-C723-8FA2-5564-712C149CDEFD}"/>
                </a:ext>
              </a:extLst>
            </p:cNvPr>
            <p:cNvSpPr txBox="1"/>
            <p:nvPr/>
          </p:nvSpPr>
          <p:spPr>
            <a:xfrm>
              <a:off x="9279918" y="2473127"/>
              <a:ext cx="2920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?</a:t>
              </a:r>
              <a:endParaRPr lang="en-SE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4CBC59F-36A2-EC21-C98F-C443441B1424}"/>
                </a:ext>
              </a:extLst>
            </p:cNvPr>
            <p:cNvSpPr txBox="1"/>
            <p:nvPr/>
          </p:nvSpPr>
          <p:spPr>
            <a:xfrm>
              <a:off x="10040595" y="1196347"/>
              <a:ext cx="4471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dirty="0"/>
                <a:t>?</a:t>
              </a:r>
              <a:endParaRPr lang="en-SE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01DC97B-D5E5-29B2-A2B7-A6DDC6FDDE75}"/>
              </a:ext>
            </a:extLst>
          </p:cNvPr>
          <p:cNvGrpSpPr/>
          <p:nvPr/>
        </p:nvGrpSpPr>
        <p:grpSpPr>
          <a:xfrm>
            <a:off x="5915591" y="4325206"/>
            <a:ext cx="5597225" cy="2285290"/>
            <a:chOff x="4961238" y="3722714"/>
            <a:chExt cx="7115353" cy="2748814"/>
          </a:xfrm>
        </p:grpSpPr>
        <p:pic>
          <p:nvPicPr>
            <p:cNvPr id="4" name="Picture 3" descr="A graph showing a graph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7EF295DC-D0E8-57D5-3EE3-15AA103F40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81" r="2747" b="4595"/>
            <a:stretch/>
          </p:blipFill>
          <p:spPr>
            <a:xfrm>
              <a:off x="4961238" y="3802116"/>
              <a:ext cx="7115353" cy="2545969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2A160BC-6F50-A12A-B0C1-93C8DD6ABE2E}"/>
                </a:ext>
              </a:extLst>
            </p:cNvPr>
            <p:cNvSpPr txBox="1"/>
            <p:nvPr/>
          </p:nvSpPr>
          <p:spPr>
            <a:xfrm>
              <a:off x="8213207" y="5328898"/>
              <a:ext cx="9646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400" b="1" dirty="0">
                  <a:solidFill>
                    <a:schemeClr val="accent1"/>
                  </a:solidFill>
                </a:rPr>
                <a:t>He</a:t>
              </a:r>
              <a:r>
                <a:rPr lang="sv-SE" sz="2400" b="1" baseline="30000" dirty="0">
                  <a:solidFill>
                    <a:schemeClr val="accent1"/>
                  </a:solidFill>
                </a:rPr>
                <a:t>2+</a:t>
              </a:r>
              <a:endParaRPr lang="LID4096" sz="2400" b="1" baseline="30000" dirty="0">
                <a:solidFill>
                  <a:schemeClr val="accent1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587839E-D35F-11FC-8422-4EA2F814A384}"/>
                </a:ext>
              </a:extLst>
            </p:cNvPr>
            <p:cNvSpPr txBox="1"/>
            <p:nvPr/>
          </p:nvSpPr>
          <p:spPr>
            <a:xfrm>
              <a:off x="6989789" y="5328897"/>
              <a:ext cx="8347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400" b="1" dirty="0">
                  <a:solidFill>
                    <a:srgbClr val="1D9A1D"/>
                  </a:solidFill>
                </a:rPr>
                <a:t>He</a:t>
              </a:r>
              <a:r>
                <a:rPr lang="sv-SE" sz="2400" b="1" baseline="30000" dirty="0">
                  <a:solidFill>
                    <a:srgbClr val="1D9A1D"/>
                  </a:solidFill>
                </a:rPr>
                <a:t>1+</a:t>
              </a:r>
              <a:endParaRPr lang="LID4096" sz="2400" b="1" baseline="30000" dirty="0">
                <a:solidFill>
                  <a:srgbClr val="1D9A1D"/>
                </a:solidFill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30AF7962-998D-9B94-F5D6-B09EC6AA49D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55772" y="3938190"/>
              <a:ext cx="52645" cy="2151375"/>
            </a:xfrm>
            <a:prstGeom prst="line">
              <a:avLst/>
            </a:prstGeom>
            <a:ln w="12700">
              <a:solidFill>
                <a:schemeClr val="accent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CBDF4F0-3F3C-6470-DA3B-55253E3860DA}"/>
                </a:ext>
              </a:extLst>
            </p:cNvPr>
            <p:cNvCxnSpPr>
              <a:cxnSpLocks/>
            </p:cNvCxnSpPr>
            <p:nvPr/>
          </p:nvCxnSpPr>
          <p:spPr>
            <a:xfrm>
              <a:off x="6748264" y="3722714"/>
              <a:ext cx="0" cy="2555299"/>
            </a:xfrm>
            <a:prstGeom prst="line">
              <a:avLst/>
            </a:prstGeom>
            <a:ln w="12700">
              <a:solidFill>
                <a:srgbClr val="15F33F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3884758-081A-74FB-BA91-9A53D8F825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54860" y="3934204"/>
              <a:ext cx="52645" cy="2151375"/>
            </a:xfrm>
            <a:prstGeom prst="line">
              <a:avLst/>
            </a:prstGeom>
            <a:ln w="12700">
              <a:solidFill>
                <a:schemeClr val="accent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84F3F2FC-3980-B2AD-55C3-D2F72F9C048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53948" y="3870153"/>
              <a:ext cx="52645" cy="2151375"/>
            </a:xfrm>
            <a:prstGeom prst="line">
              <a:avLst/>
            </a:prstGeom>
            <a:ln w="12700">
              <a:solidFill>
                <a:schemeClr val="accent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290B6DE0-AC36-CE52-23B9-553D68D72B7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64563" y="3934204"/>
              <a:ext cx="52645" cy="2151375"/>
            </a:xfrm>
            <a:prstGeom prst="line">
              <a:avLst/>
            </a:prstGeom>
            <a:ln w="12700">
              <a:solidFill>
                <a:schemeClr val="accent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46E40694-1F22-9B74-4CFF-F7352AF7EF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91333" y="3934203"/>
              <a:ext cx="52645" cy="2151375"/>
            </a:xfrm>
            <a:prstGeom prst="line">
              <a:avLst/>
            </a:prstGeom>
            <a:ln w="12700">
              <a:solidFill>
                <a:schemeClr val="accent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6C400569-07CF-D254-83DF-E2CF4D479C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13730" y="3870153"/>
              <a:ext cx="52645" cy="2151375"/>
            </a:xfrm>
            <a:prstGeom prst="line">
              <a:avLst/>
            </a:prstGeom>
            <a:ln w="12700">
              <a:solidFill>
                <a:schemeClr val="accent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402E6A5A-C7B8-A0C8-23AB-A8DCB66744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14443" y="3934203"/>
              <a:ext cx="52645" cy="2151375"/>
            </a:xfrm>
            <a:prstGeom prst="line">
              <a:avLst/>
            </a:prstGeom>
            <a:ln w="12700">
              <a:solidFill>
                <a:schemeClr val="accent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60246DA-AB51-C2F8-C173-734CC506FA3E}"/>
                </a:ext>
              </a:extLst>
            </p:cNvPr>
            <p:cNvCxnSpPr>
              <a:cxnSpLocks/>
            </p:cNvCxnSpPr>
            <p:nvPr/>
          </p:nvCxnSpPr>
          <p:spPr>
            <a:xfrm>
              <a:off x="7895383" y="3792786"/>
              <a:ext cx="0" cy="2555299"/>
            </a:xfrm>
            <a:prstGeom prst="line">
              <a:avLst/>
            </a:prstGeom>
            <a:ln w="12700">
              <a:solidFill>
                <a:srgbClr val="15F33F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087FABF0-2F77-F281-41D9-DC2A011391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06113" y="3872736"/>
              <a:ext cx="54732" cy="2553094"/>
            </a:xfrm>
            <a:prstGeom prst="line">
              <a:avLst/>
            </a:prstGeom>
            <a:ln w="12700">
              <a:solidFill>
                <a:srgbClr val="15F33F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AABC073D-4D85-D50E-067D-4532EEC5386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958621" y="3872736"/>
              <a:ext cx="54732" cy="2553094"/>
            </a:xfrm>
            <a:prstGeom prst="line">
              <a:avLst/>
            </a:prstGeom>
            <a:ln w="12700">
              <a:solidFill>
                <a:srgbClr val="15F33F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C85C2C01-3827-40C7-224E-CD17AF614C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62874" y="3881518"/>
              <a:ext cx="54732" cy="2553094"/>
            </a:xfrm>
            <a:prstGeom prst="line">
              <a:avLst/>
            </a:prstGeom>
            <a:ln w="12700">
              <a:solidFill>
                <a:srgbClr val="15F33F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273A26BA-2E71-0B7D-7BBB-FB3A515ED8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970992" y="3802116"/>
              <a:ext cx="54732" cy="2553094"/>
            </a:xfrm>
            <a:prstGeom prst="line">
              <a:avLst/>
            </a:prstGeom>
            <a:ln w="12700">
              <a:solidFill>
                <a:srgbClr val="15F33F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18811D5-4C85-2FC3-6A10-8AA6BB0B9B2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48732" y="3918434"/>
              <a:ext cx="54732" cy="2553094"/>
            </a:xfrm>
            <a:prstGeom prst="line">
              <a:avLst/>
            </a:prstGeom>
            <a:ln w="12700">
              <a:solidFill>
                <a:srgbClr val="15F33F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Content Placeholder 4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31F4996A-5063-AEB4-B5C2-FF2073E1F9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98" r="16974"/>
          <a:stretch/>
        </p:blipFill>
        <p:spPr>
          <a:xfrm>
            <a:off x="3497074" y="985112"/>
            <a:ext cx="821260" cy="5866644"/>
          </a:xfrm>
        </p:spPr>
      </p:pic>
      <p:pic>
        <p:nvPicPr>
          <p:cNvPr id="9" name="Content Placeholder 4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17A7C259-5E96-B01D-7826-B87C879BA13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660"/>
          <a:stretch/>
        </p:blipFill>
        <p:spPr>
          <a:xfrm>
            <a:off x="352739" y="985724"/>
            <a:ext cx="3181293" cy="586664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1866DBF-40D0-C166-DBD1-FC8377E5A79B}"/>
              </a:ext>
            </a:extLst>
          </p:cNvPr>
          <p:cNvSpPr txBox="1"/>
          <p:nvPr/>
        </p:nvSpPr>
        <p:spPr>
          <a:xfrm>
            <a:off x="3131180" y="799834"/>
            <a:ext cx="1660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Hot component</a:t>
            </a:r>
            <a:endParaRPr lang="LID4096" dirty="0">
              <a:highlight>
                <a:srgbClr val="FFFF00"/>
              </a:highlight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C2BB439-D596-551D-7A11-3F3F7429F21A}"/>
              </a:ext>
            </a:extLst>
          </p:cNvPr>
          <p:cNvSpPr txBox="1"/>
          <p:nvPr/>
        </p:nvSpPr>
        <p:spPr>
          <a:xfrm>
            <a:off x="3092708" y="6425830"/>
            <a:ext cx="1737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Cool component</a:t>
            </a:r>
            <a:endParaRPr lang="LID4096" dirty="0">
              <a:highlight>
                <a:srgbClr val="FFFF00"/>
              </a:highlight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6D82DF1-F394-371C-29D0-EE35A3AEFB7D}"/>
              </a:ext>
            </a:extLst>
          </p:cNvPr>
          <p:cNvSpPr txBox="1"/>
          <p:nvPr/>
        </p:nvSpPr>
        <p:spPr>
          <a:xfrm>
            <a:off x="2210942" y="4500960"/>
            <a:ext cx="964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b="1" dirty="0">
                <a:solidFill>
                  <a:schemeClr val="accent1"/>
                </a:solidFill>
              </a:rPr>
              <a:t>He</a:t>
            </a:r>
            <a:r>
              <a:rPr lang="sv-SE" sz="2400" b="1" baseline="30000" dirty="0">
                <a:solidFill>
                  <a:schemeClr val="accent1"/>
                </a:solidFill>
              </a:rPr>
              <a:t>2+</a:t>
            </a:r>
            <a:endParaRPr lang="LID4096" sz="2400" b="1" baseline="30000" dirty="0">
              <a:solidFill>
                <a:schemeClr val="accent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9CBF606-42B9-2262-1144-FF41A65D36C7}"/>
              </a:ext>
            </a:extLst>
          </p:cNvPr>
          <p:cNvSpPr txBox="1"/>
          <p:nvPr/>
        </p:nvSpPr>
        <p:spPr>
          <a:xfrm>
            <a:off x="3001144" y="3673306"/>
            <a:ext cx="103068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3200" b="1" dirty="0">
                <a:highlight>
                  <a:srgbClr val="FFFF00"/>
                </a:highlight>
              </a:rPr>
              <a:t>Old data can now be better understood</a:t>
            </a:r>
            <a:endParaRPr lang="en-SE" sz="3200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2671241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3BFE48-3757-2473-BD1D-DC8002784C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F3BC72-006E-1DCC-F7F5-1AF697EA6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8196" y="-149706"/>
            <a:ext cx="10058776" cy="1325563"/>
          </a:xfrm>
        </p:spPr>
        <p:txBody>
          <a:bodyPr>
            <a:normAutofit/>
          </a:bodyPr>
          <a:lstStyle/>
          <a:p>
            <a:r>
              <a:rPr lang="sv-SE" sz="5400" b="1" dirty="0"/>
              <a:t>Overview of HCI campaigns</a:t>
            </a:r>
            <a:endParaRPr lang="LID4096" sz="54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C72E8-E3DA-264E-2AD1-D05488C98C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836" y="1597435"/>
            <a:ext cx="4921230" cy="4274741"/>
          </a:xfrm>
        </p:spPr>
        <p:txBody>
          <a:bodyPr>
            <a:normAutofit fontScale="40000" lnSpcReduction="20000"/>
          </a:bodyPr>
          <a:lstStyle/>
          <a:p>
            <a:r>
              <a:rPr lang="sv-SE" sz="6200" b="1" dirty="0"/>
              <a:t>Air leak campaign: (3 weeks) </a:t>
            </a:r>
          </a:p>
          <a:p>
            <a:pPr marL="0" indent="0">
              <a:buNone/>
            </a:pPr>
            <a:r>
              <a:rPr lang="sv-SE" sz="4900" dirty="0"/>
              <a:t>- First postive ion signal.</a:t>
            </a:r>
          </a:p>
          <a:p>
            <a:pPr marL="0" indent="0">
              <a:buNone/>
            </a:pPr>
            <a:r>
              <a:rPr lang="sv-SE" sz="4900" dirty="0"/>
              <a:t>- Techniques developed for manipulating trapped ions.</a:t>
            </a:r>
          </a:p>
          <a:p>
            <a:pPr marL="0" indent="0">
              <a:buNone/>
            </a:pPr>
            <a:r>
              <a:rPr lang="sv-SE" sz="4900" dirty="0"/>
              <a:t>- Barrier scan, Multi-step, MR-TOF procedure.</a:t>
            </a:r>
          </a:p>
          <a:p>
            <a:pPr marL="0" indent="0">
              <a:buNone/>
            </a:pPr>
            <a:r>
              <a:rPr lang="sv-SE" sz="4900" dirty="0"/>
              <a:t>- Identifying the energy of the TOF components.</a:t>
            </a:r>
          </a:p>
          <a:p>
            <a:pPr marL="0" indent="0">
              <a:buNone/>
            </a:pPr>
            <a:r>
              <a:rPr lang="sv-SE" sz="3400" b="1" dirty="0"/>
              <a:t>	</a:t>
            </a:r>
          </a:p>
          <a:p>
            <a:r>
              <a:rPr lang="sv-SE" sz="6200" b="1" dirty="0"/>
              <a:t>Nitrogen campaign: (36h):</a:t>
            </a:r>
          </a:p>
          <a:p>
            <a:pPr marL="0" indent="0">
              <a:buNone/>
            </a:pPr>
            <a:r>
              <a:rPr lang="sv-SE" sz="4900" dirty="0"/>
              <a:t>- Nitrogen injection.</a:t>
            </a:r>
          </a:p>
          <a:p>
            <a:pPr marL="0" indent="0">
              <a:buNone/>
            </a:pPr>
            <a:r>
              <a:rPr lang="sv-SE" sz="4900" dirty="0"/>
              <a:t>- Confirming HCI formation from nitrogen.</a:t>
            </a:r>
            <a:endParaRPr lang="en-SE" sz="4900" dirty="0"/>
          </a:p>
          <a:p>
            <a:pPr marL="0" indent="0">
              <a:buNone/>
            </a:pPr>
            <a:endParaRPr lang="en-SE" sz="4400" dirty="0"/>
          </a:p>
          <a:p>
            <a:pPr marL="0" indent="0">
              <a:buNone/>
            </a:pPr>
            <a:endParaRPr lang="en-SE" sz="4400" dirty="0"/>
          </a:p>
          <a:p>
            <a:pPr marL="0" indent="0">
              <a:buNone/>
            </a:pPr>
            <a:endParaRPr lang="sv-SE" sz="4400" dirty="0"/>
          </a:p>
          <a:p>
            <a:pPr marL="0" indent="0">
              <a:buNone/>
            </a:pPr>
            <a:endParaRPr lang="LID4096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2A3B95A-7972-37FC-9133-F83CFE0CE682}"/>
              </a:ext>
            </a:extLst>
          </p:cNvPr>
          <p:cNvSpPr txBox="1">
            <a:spLocks/>
          </p:cNvSpPr>
          <p:nvPr/>
        </p:nvSpPr>
        <p:spPr>
          <a:xfrm>
            <a:off x="5632131" y="1716811"/>
            <a:ext cx="6168682" cy="42747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SE" sz="3200" b="1" dirty="0">
                <a:solidFill>
                  <a:srgbClr val="FF0000"/>
                </a:solidFill>
              </a:rPr>
              <a:t>Argon</a:t>
            </a:r>
            <a:r>
              <a:rPr lang="sv-SE" sz="3200" b="1" dirty="0">
                <a:solidFill>
                  <a:srgbClr val="FF0000"/>
                </a:solidFill>
              </a:rPr>
              <a:t> campaign</a:t>
            </a:r>
            <a:r>
              <a:rPr lang="sv-SE" sz="3200" dirty="0">
                <a:solidFill>
                  <a:srgbClr val="FF0000"/>
                </a:solidFill>
              </a:rPr>
              <a:t>: (</a:t>
            </a:r>
            <a:r>
              <a:rPr lang="en-SE" sz="3200" dirty="0">
                <a:solidFill>
                  <a:srgbClr val="FF0000"/>
                </a:solidFill>
              </a:rPr>
              <a:t>2w</a:t>
            </a:r>
            <a:r>
              <a:rPr lang="sv-SE" sz="3200" dirty="0">
                <a:solidFill>
                  <a:srgbClr val="FF0000"/>
                </a:solidFill>
              </a:rPr>
              <a:t>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v-SE" sz="2000" dirty="0">
                <a:solidFill>
                  <a:srgbClr val="FF0000"/>
                </a:solidFill>
              </a:rPr>
              <a:t>	 - Needle valve installed for controlled injection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v-SE" sz="2000" dirty="0">
                <a:solidFill>
                  <a:srgbClr val="FF0000"/>
                </a:solidFill>
              </a:rPr>
              <a:t>	 - Argon injected, antiproton energy loss 		   measurements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v-SE" sz="2000" dirty="0">
                <a:solidFill>
                  <a:srgbClr val="FF0000"/>
                </a:solidFill>
              </a:rPr>
              <a:t>	 -  Electron cooling of antiprotons with gas.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v-SE" sz="2000" dirty="0">
                <a:solidFill>
                  <a:srgbClr val="FF0000"/>
                </a:solidFill>
              </a:rPr>
              <a:t>	 - HCI Argon ions identified</a:t>
            </a:r>
          </a:p>
          <a:p>
            <a:r>
              <a:rPr lang="sv-SE" sz="3200" b="1" dirty="0">
                <a:solidFill>
                  <a:srgbClr val="FF0000"/>
                </a:solidFill>
              </a:rPr>
              <a:t>Argon/Helium campaign</a:t>
            </a:r>
            <a:r>
              <a:rPr lang="sv-SE" sz="3200" dirty="0">
                <a:solidFill>
                  <a:srgbClr val="FF0000"/>
                </a:solidFill>
              </a:rPr>
              <a:t>: (</a:t>
            </a:r>
            <a:r>
              <a:rPr lang="en-SE" sz="3200" dirty="0">
                <a:solidFill>
                  <a:srgbClr val="FF0000"/>
                </a:solidFill>
              </a:rPr>
              <a:t>3d</a:t>
            </a:r>
            <a:r>
              <a:rPr lang="sv-SE" sz="3200" dirty="0">
                <a:solidFill>
                  <a:srgbClr val="FF0000"/>
                </a:solidFill>
              </a:rPr>
              <a:t>):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v-SE" sz="2000" dirty="0">
                <a:solidFill>
                  <a:srgbClr val="FF0000"/>
                </a:solidFill>
              </a:rPr>
              <a:t>	 - Trap configuration better understood.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v-SE" sz="2000" dirty="0">
                <a:solidFill>
                  <a:srgbClr val="FF0000"/>
                </a:solidFill>
              </a:rPr>
              <a:t>	 - Collissional ionization origin of helium signal confirmed. </a:t>
            </a:r>
            <a:endParaRPr lang="en-SE" sz="4400" dirty="0"/>
          </a:p>
          <a:p>
            <a:pPr marL="0" indent="0">
              <a:buFont typeface="Arial" panose="020B0604020202020204" pitchFamily="34" charset="0"/>
              <a:buNone/>
            </a:pPr>
            <a:endParaRPr lang="en-SE" sz="4400" dirty="0"/>
          </a:p>
          <a:p>
            <a:pPr marL="0" indent="0">
              <a:buFont typeface="Arial" panose="020B0604020202020204" pitchFamily="34" charset="0"/>
              <a:buNone/>
            </a:pPr>
            <a:endParaRPr lang="sv-SE" sz="4400" dirty="0"/>
          </a:p>
          <a:p>
            <a:pPr marL="0" indent="0">
              <a:buFont typeface="Arial" panose="020B0604020202020204" pitchFamily="34" charset="0"/>
              <a:buNone/>
            </a:pPr>
            <a:endParaRPr lang="LID4096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D14A5A-EC96-0179-E55A-3DB73F6575D0}"/>
              </a:ext>
            </a:extLst>
          </p:cNvPr>
          <p:cNvSpPr txBox="1"/>
          <p:nvPr/>
        </p:nvSpPr>
        <p:spPr>
          <a:xfrm>
            <a:off x="1929101" y="1012660"/>
            <a:ext cx="61686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3200" b="1" dirty="0"/>
              <a:t>2023</a:t>
            </a:r>
            <a:endParaRPr lang="en-SE" sz="32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2DDB81-C4BA-9D05-4E3C-5DF9D0D73350}"/>
              </a:ext>
            </a:extLst>
          </p:cNvPr>
          <p:cNvSpPr txBox="1"/>
          <p:nvPr/>
        </p:nvSpPr>
        <p:spPr>
          <a:xfrm>
            <a:off x="8277893" y="995236"/>
            <a:ext cx="128270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3200" b="1" dirty="0"/>
              <a:t>202</a:t>
            </a:r>
            <a:r>
              <a:rPr lang="en-SE" sz="3200" b="1" dirty="0"/>
              <a:t>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2CF2859-39FC-3FFD-DD2A-F66CB3B11CA4}"/>
              </a:ext>
            </a:extLst>
          </p:cNvPr>
          <p:cNvSpPr/>
          <p:nvPr/>
        </p:nvSpPr>
        <p:spPr>
          <a:xfrm>
            <a:off x="5632132" y="1513521"/>
            <a:ext cx="6355746" cy="427328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BE25ECF-5476-51E8-1B23-2C70A06EDA47}"/>
              </a:ext>
            </a:extLst>
          </p:cNvPr>
          <p:cNvSpPr txBox="1">
            <a:spLocks/>
          </p:cNvSpPr>
          <p:nvPr/>
        </p:nvSpPr>
        <p:spPr>
          <a:xfrm>
            <a:off x="2198196" y="5547872"/>
            <a:ext cx="9715500" cy="164741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6000" b="1" dirty="0"/>
              <a:t>End of the dirty injection...</a:t>
            </a:r>
            <a:endParaRPr lang="en-SE" sz="6000" b="1" dirty="0"/>
          </a:p>
        </p:txBody>
      </p:sp>
    </p:spTree>
    <p:extLst>
      <p:ext uri="{BB962C8B-B14F-4D97-AF65-F5344CB8AC3E}">
        <p14:creationId xmlns:p14="http://schemas.microsoft.com/office/powerpoint/2010/main" val="5133513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42CC6-41A3-E08E-CFED-951CC8E00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600" y="1543051"/>
            <a:ext cx="10933906" cy="2852737"/>
          </a:xfrm>
        </p:spPr>
        <p:txBody>
          <a:bodyPr>
            <a:noAutofit/>
          </a:bodyPr>
          <a:lstStyle/>
          <a:p>
            <a:r>
              <a:rPr lang="sv-SE" sz="10300" dirty="0"/>
              <a:t>So what is next?</a:t>
            </a:r>
            <a:endParaRPr lang="en-SE" sz="10300" dirty="0"/>
          </a:p>
        </p:txBody>
      </p:sp>
    </p:spTree>
    <p:extLst>
      <p:ext uri="{BB962C8B-B14F-4D97-AF65-F5344CB8AC3E}">
        <p14:creationId xmlns:p14="http://schemas.microsoft.com/office/powerpoint/2010/main" val="19082192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528B57-C7C2-225A-6A4A-3D3FC55EB55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609" r="10147"/>
          <a:stretch/>
        </p:blipFill>
        <p:spPr>
          <a:xfrm>
            <a:off x="1615746" y="531762"/>
            <a:ext cx="8717619" cy="63775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AA228EA-A25A-1FE9-E180-517CC7B9F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916" y="41227"/>
            <a:ext cx="9076521" cy="935372"/>
          </a:xfrm>
        </p:spPr>
        <p:txBody>
          <a:bodyPr>
            <a:normAutofit fontScale="90000"/>
          </a:bodyPr>
          <a:lstStyle/>
          <a:p>
            <a:r>
              <a:rPr lang="sv-SE" b="1" dirty="0"/>
              <a:t>Antiproton-Helium c</a:t>
            </a:r>
            <a:r>
              <a:rPr lang="en-SE" b="1" dirty="0" err="1"/>
              <a:t>apture</a:t>
            </a:r>
            <a:r>
              <a:rPr lang="en-SE" b="1" dirty="0"/>
              <a:t> cross-section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BBA0FD-8F3D-CB16-F8E3-0672294C5DAE}"/>
              </a:ext>
            </a:extLst>
          </p:cNvPr>
          <p:cNvSpPr txBox="1"/>
          <p:nvPr/>
        </p:nvSpPr>
        <p:spPr>
          <a:xfrm>
            <a:off x="2963790" y="1315837"/>
            <a:ext cx="42679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800" b="1" dirty="0">
                <a:highlight>
                  <a:srgbClr val="FFFF00"/>
                </a:highlight>
              </a:rPr>
              <a:t>&gt;2 .</a:t>
            </a:r>
            <a:r>
              <a:rPr lang="en-SE" sz="2800" b="1" dirty="0">
                <a:highlight>
                  <a:srgbClr val="FFFF00"/>
                </a:highlight>
              </a:rPr>
              <a:t> </a:t>
            </a:r>
            <a:r>
              <a:rPr lang="sv-SE" sz="2800" b="1" dirty="0">
                <a:highlight>
                  <a:srgbClr val="FFFF00"/>
                </a:highlight>
              </a:rPr>
              <a:t>10</a:t>
            </a:r>
            <a:r>
              <a:rPr lang="en-SE" sz="2800" b="1" baseline="30000" dirty="0">
                <a:highlight>
                  <a:srgbClr val="FFFF00"/>
                </a:highlight>
              </a:rPr>
              <a:t>-16</a:t>
            </a:r>
            <a:r>
              <a:rPr lang="en-SE" sz="2800" b="1" dirty="0">
                <a:highlight>
                  <a:srgbClr val="FFFF00"/>
                </a:highlight>
              </a:rPr>
              <a:t> cm2</a:t>
            </a:r>
            <a:r>
              <a:rPr lang="sv-SE" sz="2800" b="1" dirty="0">
                <a:highlight>
                  <a:srgbClr val="FFFF00"/>
                </a:highlight>
              </a:rPr>
              <a:t> below 10 eV</a:t>
            </a:r>
            <a:endParaRPr lang="en-SE" sz="2800" b="1" dirty="0">
              <a:highlight>
                <a:srgbClr val="FFFF00"/>
              </a:highligh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1BF65DF-EB6D-6902-016E-1F96F3F52001}"/>
              </a:ext>
            </a:extLst>
          </p:cNvPr>
          <p:cNvSpPr txBox="1"/>
          <p:nvPr/>
        </p:nvSpPr>
        <p:spPr>
          <a:xfrm>
            <a:off x="3932646" y="2345934"/>
            <a:ext cx="2630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dirty="0"/>
              <a:t>Antiproton capture</a:t>
            </a:r>
            <a:endParaRPr lang="en-SE" sz="2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997041-D102-EBEC-C4DB-6A5FE669EB75}"/>
              </a:ext>
            </a:extLst>
          </p:cNvPr>
          <p:cNvSpPr txBox="1"/>
          <p:nvPr/>
        </p:nvSpPr>
        <p:spPr>
          <a:xfrm>
            <a:off x="8489846" y="3478296"/>
            <a:ext cx="1452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dirty="0"/>
              <a:t>Ionization</a:t>
            </a:r>
            <a:endParaRPr lang="en-SE" sz="24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57ED08C-D1B1-4038-9C85-421F473AC849}"/>
              </a:ext>
            </a:extLst>
          </p:cNvPr>
          <p:cNvSpPr txBox="1"/>
          <p:nvPr/>
        </p:nvSpPr>
        <p:spPr>
          <a:xfrm>
            <a:off x="67336" y="6078347"/>
            <a:ext cx="461715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Jonsell</a:t>
            </a:r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Svante. "Collisions involving antiprotons and antihydrogen: an overview." </a:t>
            </a:r>
            <a:r>
              <a:rPr lang="en-GB" sz="1200" b="0" i="1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Philosophical Transactions of the Royal Society A: Mathematical, Physical and Engineering Sciences</a:t>
            </a:r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 376.2116 (2018): 20170271.</a:t>
            </a:r>
            <a:endParaRPr lang="en-SE" sz="1200" dirty="0"/>
          </a:p>
        </p:txBody>
      </p:sp>
    </p:spTree>
    <p:extLst>
      <p:ext uri="{BB962C8B-B14F-4D97-AF65-F5344CB8AC3E}">
        <p14:creationId xmlns:p14="http://schemas.microsoft.com/office/powerpoint/2010/main" val="1657457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F7CDA-BAD5-2E99-51B0-1EA32A366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464" y="-285013"/>
            <a:ext cx="11299071" cy="1325563"/>
          </a:xfrm>
        </p:spPr>
        <p:txBody>
          <a:bodyPr/>
          <a:lstStyle/>
          <a:p>
            <a:r>
              <a:rPr lang="sv-SE" dirty="0"/>
              <a:t>Step 1: Capture and cool antiprotons near HV1</a:t>
            </a:r>
            <a:endParaRPr lang="en-SE" dirty="0"/>
          </a:p>
        </p:txBody>
      </p:sp>
      <p:pic>
        <p:nvPicPr>
          <p:cNvPr id="5" name="Picture 4" descr="A graph of a graph&#10;&#10;Description automatically generated">
            <a:extLst>
              <a:ext uri="{FF2B5EF4-FFF2-40B4-BE49-F238E27FC236}">
                <a16:creationId xmlns:a16="http://schemas.microsoft.com/office/drawing/2014/main" id="{C109AEA8-0FB1-8E9C-6007-FE8DF10A5C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0"/>
          <a:stretch/>
        </p:blipFill>
        <p:spPr>
          <a:xfrm>
            <a:off x="2291416" y="2093071"/>
            <a:ext cx="5169621" cy="4745915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D037B0C6-2968-9934-7448-C37AE323EDC4}"/>
              </a:ext>
            </a:extLst>
          </p:cNvPr>
          <p:cNvSpPr/>
          <p:nvPr/>
        </p:nvSpPr>
        <p:spPr>
          <a:xfrm>
            <a:off x="4359212" y="2296722"/>
            <a:ext cx="616133" cy="244168"/>
          </a:xfrm>
          <a:prstGeom prst="ellipse">
            <a:avLst/>
          </a:prstGeom>
          <a:solidFill>
            <a:srgbClr val="D632D6">
              <a:alpha val="2588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BB4F32DE-2F29-F8CB-BE40-2884DF623F52}"/>
              </a:ext>
            </a:extLst>
          </p:cNvPr>
          <p:cNvSpPr/>
          <p:nvPr/>
        </p:nvSpPr>
        <p:spPr>
          <a:xfrm rot="8979986">
            <a:off x="4703315" y="2588997"/>
            <a:ext cx="544061" cy="651353"/>
          </a:xfrm>
          <a:prstGeom prst="downArrow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93ACE2-DEE7-7EAB-967A-2D3B38342BFD}"/>
              </a:ext>
            </a:extLst>
          </p:cNvPr>
          <p:cNvSpPr txBox="1"/>
          <p:nvPr/>
        </p:nvSpPr>
        <p:spPr>
          <a:xfrm>
            <a:off x="4885096" y="3328208"/>
            <a:ext cx="22609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/>
              <a:t>Cold antiprotons</a:t>
            </a:r>
            <a:endParaRPr lang="en-SE" sz="2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2A42E4F-CFB4-128A-2797-0C52160ED6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229" t="39555" b="48430"/>
          <a:stretch/>
        </p:blipFill>
        <p:spPr>
          <a:xfrm flipH="1">
            <a:off x="3087303" y="986979"/>
            <a:ext cx="8903584" cy="1110865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AF8CFE2B-D6D5-E97B-407D-DEFCD8F6A75C}"/>
              </a:ext>
            </a:extLst>
          </p:cNvPr>
          <p:cNvSpPr/>
          <p:nvPr/>
        </p:nvSpPr>
        <p:spPr>
          <a:xfrm>
            <a:off x="4216343" y="1401349"/>
            <a:ext cx="719470" cy="234999"/>
          </a:xfrm>
          <a:prstGeom prst="ellipse">
            <a:avLst/>
          </a:prstGeom>
          <a:solidFill>
            <a:srgbClr val="D632D6">
              <a:alpha val="2588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A37FC7-5CEA-DEC1-29F1-46C96873FAE3}"/>
              </a:ext>
            </a:extLst>
          </p:cNvPr>
          <p:cNvSpPr txBox="1"/>
          <p:nvPr/>
        </p:nvSpPr>
        <p:spPr>
          <a:xfrm>
            <a:off x="6720514" y="652805"/>
            <a:ext cx="1481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/>
              <a:t>AEGIS 5T trap</a:t>
            </a:r>
            <a:endParaRPr lang="en-SE" b="1" dirty="0"/>
          </a:p>
        </p:txBody>
      </p:sp>
    </p:spTree>
    <p:extLst>
      <p:ext uri="{BB962C8B-B14F-4D97-AF65-F5344CB8AC3E}">
        <p14:creationId xmlns:p14="http://schemas.microsoft.com/office/powerpoint/2010/main" val="3414189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6AE1B-54D8-4076-7F5B-60B7BF842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035" y="307260"/>
            <a:ext cx="11666220" cy="929600"/>
          </a:xfrm>
        </p:spPr>
        <p:txBody>
          <a:bodyPr>
            <a:normAutofit fontScale="90000"/>
          </a:bodyPr>
          <a:lstStyle/>
          <a:p>
            <a:r>
              <a:rPr lang="en-GB" dirty="0"/>
              <a:t>Traditional HCI formation at radioactive beam facilities:</a:t>
            </a:r>
            <a:endParaRPr lang="en-S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FA07EC-100E-69E4-8EEA-EF180C2666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087" y="2278099"/>
            <a:ext cx="5419275" cy="35058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AE4AA73-C7C9-CBF9-AEC5-863C37941950}"/>
              </a:ext>
            </a:extLst>
          </p:cNvPr>
          <p:cNvSpPr txBox="1"/>
          <p:nvPr/>
        </p:nvSpPr>
        <p:spPr>
          <a:xfrm>
            <a:off x="7363606" y="6403754"/>
            <a:ext cx="45347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Zschornacka</a:t>
            </a:r>
            <a:r>
              <a:rPr lang="en-GB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, G., M. Schmidt, and A. Thorn. "Electron beam ion </a:t>
            </a:r>
            <a:endParaRPr lang="en-SE" sz="1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0C9A513-178B-D1AF-D449-4233FDC79D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97" y="2659380"/>
            <a:ext cx="6529563" cy="29492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D56E6B-9E9D-3344-F257-CAB3D41A98B8}"/>
              </a:ext>
            </a:extLst>
          </p:cNvPr>
          <p:cNvSpPr txBox="1"/>
          <p:nvPr/>
        </p:nvSpPr>
        <p:spPr>
          <a:xfrm>
            <a:off x="331906" y="2002196"/>
            <a:ext cx="59379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High energy beam through stripper foil:</a:t>
            </a:r>
            <a:endParaRPr lang="en-SE" sz="2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8FAD3D-5758-AFC3-DC4C-B98CA0160E65}"/>
              </a:ext>
            </a:extLst>
          </p:cNvPr>
          <p:cNvSpPr txBox="1"/>
          <p:nvPr/>
        </p:nvSpPr>
        <p:spPr>
          <a:xfrm>
            <a:off x="7363606" y="1724160"/>
            <a:ext cx="38997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Electron beam ionization:</a:t>
            </a:r>
            <a:endParaRPr lang="en-SE" sz="2800" dirty="0"/>
          </a:p>
        </p:txBody>
      </p:sp>
    </p:spTree>
    <p:extLst>
      <p:ext uri="{BB962C8B-B14F-4D97-AF65-F5344CB8AC3E}">
        <p14:creationId xmlns:p14="http://schemas.microsoft.com/office/powerpoint/2010/main" val="19298704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63E547-8C28-648F-70F0-6345D68E5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6F195-85A9-246D-CCAA-945B4A58D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9557" y="15178"/>
            <a:ext cx="10051329" cy="740487"/>
          </a:xfrm>
        </p:spPr>
        <p:txBody>
          <a:bodyPr>
            <a:normAutofit/>
          </a:bodyPr>
          <a:lstStyle/>
          <a:p>
            <a:r>
              <a:rPr lang="sv-SE" dirty="0"/>
              <a:t>Step 2: Exposing antiprotons to gas jet</a:t>
            </a:r>
            <a:endParaRPr lang="en-SE" dirty="0"/>
          </a:p>
        </p:txBody>
      </p:sp>
      <p:pic>
        <p:nvPicPr>
          <p:cNvPr id="5" name="Picture 4" descr="A graph of a graph&#10;&#10;Description automatically generated">
            <a:extLst>
              <a:ext uri="{FF2B5EF4-FFF2-40B4-BE49-F238E27FC236}">
                <a16:creationId xmlns:a16="http://schemas.microsoft.com/office/drawing/2014/main" id="{4C991976-B9B3-71B8-FD2A-E865E5F8F6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0"/>
          <a:stretch/>
        </p:blipFill>
        <p:spPr>
          <a:xfrm>
            <a:off x="6688991" y="2112085"/>
            <a:ext cx="5169621" cy="47459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72BBB4-6038-35A0-CADF-09616D00DB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229" t="39555" b="48430"/>
          <a:stretch/>
        </p:blipFill>
        <p:spPr>
          <a:xfrm flipH="1">
            <a:off x="3691110" y="1130670"/>
            <a:ext cx="7849996" cy="979413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B93BECBC-08BB-98E2-0EE2-DFE93AA43471}"/>
              </a:ext>
            </a:extLst>
          </p:cNvPr>
          <p:cNvGrpSpPr/>
          <p:nvPr/>
        </p:nvGrpSpPr>
        <p:grpSpPr>
          <a:xfrm>
            <a:off x="7117947" y="1932271"/>
            <a:ext cx="4890588" cy="979413"/>
            <a:chOff x="5407586" y="2615894"/>
            <a:chExt cx="4890588" cy="604272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5EC2423-E32F-4295-415B-8B355F656A72}"/>
                </a:ext>
              </a:extLst>
            </p:cNvPr>
            <p:cNvSpPr/>
            <p:nvPr/>
          </p:nvSpPr>
          <p:spPr>
            <a:xfrm>
              <a:off x="5407586" y="2856988"/>
              <a:ext cx="741405" cy="122084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172C51">
                  <a:alpha val="4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93FBC26-0F81-9A39-6BAD-599725497DA2}"/>
                </a:ext>
              </a:extLst>
            </p:cNvPr>
            <p:cNvSpPr/>
            <p:nvPr/>
          </p:nvSpPr>
          <p:spPr>
            <a:xfrm>
              <a:off x="5407586" y="2744444"/>
              <a:ext cx="3447536" cy="347172"/>
            </a:xfrm>
            <a:prstGeom prst="ellipse">
              <a:avLst/>
            </a:prstGeom>
            <a:solidFill>
              <a:srgbClr val="FFC000">
                <a:alpha val="40000"/>
              </a:srgbClr>
            </a:solidFill>
            <a:ln>
              <a:solidFill>
                <a:srgbClr val="172C51">
                  <a:alpha val="4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BBCDA83-271B-D7B2-0CDC-BB73FAF7BA22}"/>
                </a:ext>
              </a:extLst>
            </p:cNvPr>
            <p:cNvSpPr/>
            <p:nvPr/>
          </p:nvSpPr>
          <p:spPr>
            <a:xfrm>
              <a:off x="5407586" y="2615894"/>
              <a:ext cx="4890588" cy="604272"/>
            </a:xfrm>
            <a:prstGeom prst="ellipse">
              <a:avLst/>
            </a:prstGeom>
            <a:solidFill>
              <a:srgbClr val="FFC000">
                <a:alpha val="40000"/>
              </a:srgbClr>
            </a:solidFill>
            <a:ln>
              <a:solidFill>
                <a:srgbClr val="172C51">
                  <a:alpha val="40000"/>
                </a:srgb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0392DAC-B115-79F5-FBE1-C49DA9B45343}"/>
              </a:ext>
            </a:extLst>
          </p:cNvPr>
          <p:cNvGrpSpPr/>
          <p:nvPr/>
        </p:nvGrpSpPr>
        <p:grpSpPr>
          <a:xfrm>
            <a:off x="3602931" y="1413875"/>
            <a:ext cx="2781546" cy="430541"/>
            <a:chOff x="5407586" y="2615894"/>
            <a:chExt cx="4890588" cy="604272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2BD249E-7F02-58C2-E4F4-185721D15B94}"/>
                </a:ext>
              </a:extLst>
            </p:cNvPr>
            <p:cNvSpPr/>
            <p:nvPr/>
          </p:nvSpPr>
          <p:spPr>
            <a:xfrm>
              <a:off x="5407586" y="2856988"/>
              <a:ext cx="741405" cy="122084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213E3AD4-A964-ACF7-64A6-5EA6B32A1BDD}"/>
                </a:ext>
              </a:extLst>
            </p:cNvPr>
            <p:cNvSpPr/>
            <p:nvPr/>
          </p:nvSpPr>
          <p:spPr>
            <a:xfrm>
              <a:off x="5407586" y="2744444"/>
              <a:ext cx="3447536" cy="347172"/>
            </a:xfrm>
            <a:prstGeom prst="ellipse">
              <a:avLst/>
            </a:prstGeom>
            <a:solidFill>
              <a:srgbClr val="FFC000">
                <a:alpha val="40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3D0E141-7672-4C7C-082E-ED09182F75E2}"/>
                </a:ext>
              </a:extLst>
            </p:cNvPr>
            <p:cNvSpPr/>
            <p:nvPr/>
          </p:nvSpPr>
          <p:spPr>
            <a:xfrm>
              <a:off x="5407586" y="2615894"/>
              <a:ext cx="4890588" cy="604272"/>
            </a:xfrm>
            <a:prstGeom prst="ellipse">
              <a:avLst/>
            </a:prstGeom>
            <a:solidFill>
              <a:srgbClr val="FFC000">
                <a:alpha val="40000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DE36ED2B-AC58-3C22-FCB1-27E5194B6A06}"/>
              </a:ext>
            </a:extLst>
          </p:cNvPr>
          <p:cNvSpPr/>
          <p:nvPr/>
        </p:nvSpPr>
        <p:spPr>
          <a:xfrm>
            <a:off x="7842019" y="3164119"/>
            <a:ext cx="530930" cy="2765556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F18A814-0BFF-0012-C1F8-CA5784EBC441}"/>
              </a:ext>
            </a:extLst>
          </p:cNvPr>
          <p:cNvSpPr txBox="1"/>
          <p:nvPr/>
        </p:nvSpPr>
        <p:spPr>
          <a:xfrm>
            <a:off x="7807562" y="4300376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HCIs</a:t>
            </a:r>
            <a:endParaRPr lang="en-SE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4EFE92EA-7CF0-1D05-42D3-1DEE0F82981C}"/>
              </a:ext>
            </a:extLst>
          </p:cNvPr>
          <p:cNvSpPr/>
          <p:nvPr/>
        </p:nvSpPr>
        <p:spPr>
          <a:xfrm>
            <a:off x="8794985" y="2323040"/>
            <a:ext cx="616133" cy="197877"/>
          </a:xfrm>
          <a:prstGeom prst="ellipse">
            <a:avLst/>
          </a:prstGeom>
          <a:solidFill>
            <a:srgbClr val="D632D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3B1192C0-3FD2-925B-C241-BED06FAF2448}"/>
              </a:ext>
            </a:extLst>
          </p:cNvPr>
          <p:cNvGrpSpPr/>
          <p:nvPr/>
        </p:nvGrpSpPr>
        <p:grpSpPr>
          <a:xfrm>
            <a:off x="866296" y="615766"/>
            <a:ext cx="2962146" cy="1040871"/>
            <a:chOff x="464640" y="563397"/>
            <a:chExt cx="2962146" cy="1040871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11A11037-A96E-5B98-8CE8-850D960A6F0F}"/>
                </a:ext>
              </a:extLst>
            </p:cNvPr>
            <p:cNvSpPr/>
            <p:nvPr/>
          </p:nvSpPr>
          <p:spPr>
            <a:xfrm rot="5400000">
              <a:off x="2674262" y="1416226"/>
              <a:ext cx="284075" cy="49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8D1849F-8551-FB2F-4075-13400EFF1C27}"/>
                </a:ext>
              </a:extLst>
            </p:cNvPr>
            <p:cNvSpPr/>
            <p:nvPr/>
          </p:nvSpPr>
          <p:spPr>
            <a:xfrm>
              <a:off x="464640" y="932729"/>
              <a:ext cx="1587976" cy="5179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dirty="0">
                  <a:solidFill>
                    <a:schemeClr val="tx1"/>
                  </a:solidFill>
                </a:rPr>
                <a:t>1e-3 mbar</a:t>
              </a:r>
              <a:endParaRPr lang="en-SE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16B7AAC0-6535-9938-C388-09044832F2ED}"/>
                </a:ext>
              </a:extLst>
            </p:cNvPr>
            <p:cNvSpPr/>
            <p:nvPr/>
          </p:nvSpPr>
          <p:spPr>
            <a:xfrm>
              <a:off x="2052616" y="1145975"/>
              <a:ext cx="651022" cy="4571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89D189D-20C6-E955-95CA-1F6551AA6EE9}"/>
                </a:ext>
              </a:extLst>
            </p:cNvPr>
            <p:cNvSpPr/>
            <p:nvPr/>
          </p:nvSpPr>
          <p:spPr>
            <a:xfrm>
              <a:off x="2652541" y="1015927"/>
              <a:ext cx="298172" cy="304438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63CE582C-E1CC-E1B2-8ADE-B044C303759B}"/>
                </a:ext>
              </a:extLst>
            </p:cNvPr>
            <p:cNvCxnSpPr>
              <a:cxnSpLocks/>
              <a:stCxn id="49" idx="1"/>
              <a:endCxn id="49" idx="5"/>
            </p:cNvCxnSpPr>
            <p:nvPr/>
          </p:nvCxnSpPr>
          <p:spPr>
            <a:xfrm>
              <a:off x="2696207" y="1060511"/>
              <a:ext cx="210840" cy="2152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CF47489-AB9D-472B-ECF3-C7362079022A}"/>
                </a:ext>
              </a:extLst>
            </p:cNvPr>
            <p:cNvSpPr txBox="1"/>
            <p:nvPr/>
          </p:nvSpPr>
          <p:spPr>
            <a:xfrm>
              <a:off x="2205811" y="672359"/>
              <a:ext cx="12209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Pulse valve</a:t>
              </a:r>
              <a:endParaRPr lang="en-SE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550B683-73A2-1E37-F44A-FF26CA203B62}"/>
                </a:ext>
              </a:extLst>
            </p:cNvPr>
            <p:cNvSpPr txBox="1"/>
            <p:nvPr/>
          </p:nvSpPr>
          <p:spPr>
            <a:xfrm>
              <a:off x="548241" y="563397"/>
              <a:ext cx="14207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Gas reservoir</a:t>
              </a:r>
              <a:endParaRPr lang="en-SE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AC6FFE1-CF01-450C-1664-125A321A3A52}"/>
                </a:ext>
              </a:extLst>
            </p:cNvPr>
            <p:cNvSpPr/>
            <p:nvPr/>
          </p:nvSpPr>
          <p:spPr>
            <a:xfrm>
              <a:off x="2791499" y="1558548"/>
              <a:ext cx="412790" cy="4572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AFC6E95-FCCF-CD3E-55F6-BF4173FF4CC2}"/>
              </a:ext>
            </a:extLst>
          </p:cNvPr>
          <p:cNvGrpSpPr/>
          <p:nvPr/>
        </p:nvGrpSpPr>
        <p:grpSpPr>
          <a:xfrm>
            <a:off x="277400" y="2214367"/>
            <a:ext cx="6244299" cy="4246625"/>
            <a:chOff x="410235" y="2135347"/>
            <a:chExt cx="6244299" cy="424662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37AC2AD-6D91-15F0-9AAD-254724A7794A}"/>
                </a:ext>
              </a:extLst>
            </p:cNvPr>
            <p:cNvGrpSpPr/>
            <p:nvPr/>
          </p:nvGrpSpPr>
          <p:grpSpPr>
            <a:xfrm>
              <a:off x="410235" y="2443416"/>
              <a:ext cx="6244299" cy="3938556"/>
              <a:chOff x="410235" y="2443416"/>
              <a:chExt cx="6244299" cy="3938556"/>
            </a:xfrm>
          </p:grpSpPr>
          <p:pic>
            <p:nvPicPr>
              <p:cNvPr id="31" name="Picture 30" descr="A colorful light rays&#10;&#10;Description automatically generated with medium confidence">
                <a:extLst>
                  <a:ext uri="{FF2B5EF4-FFF2-40B4-BE49-F238E27FC236}">
                    <a16:creationId xmlns:a16="http://schemas.microsoft.com/office/drawing/2014/main" id="{BD9726EB-D263-F59B-07A1-2088FD2898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874"/>
              <a:stretch/>
            </p:blipFill>
            <p:spPr>
              <a:xfrm>
                <a:off x="410235" y="2443416"/>
                <a:ext cx="6244299" cy="3938556"/>
              </a:xfrm>
              <a:prstGeom prst="rect">
                <a:avLst/>
              </a:prstGeom>
            </p:spPr>
          </p:pic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6B0F0D52-7243-B2BB-8DBC-3256A924A389}"/>
                  </a:ext>
                </a:extLst>
              </p:cNvPr>
              <p:cNvSpPr/>
              <p:nvPr/>
            </p:nvSpPr>
            <p:spPr>
              <a:xfrm>
                <a:off x="2955871" y="4150232"/>
                <a:ext cx="616133" cy="322878"/>
              </a:xfrm>
              <a:prstGeom prst="ellipse">
                <a:avLst/>
              </a:prstGeom>
              <a:solidFill>
                <a:srgbClr val="D632D6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F6D1FDD7-3CB3-AED7-840B-F07981E5081F}"/>
                  </a:ext>
                </a:extLst>
              </p:cNvPr>
              <p:cNvSpPr txBox="1"/>
              <p:nvPr/>
            </p:nvSpPr>
            <p:spPr>
              <a:xfrm>
                <a:off x="4194577" y="4103778"/>
                <a:ext cx="5437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/>
                  <a:t>10</a:t>
                </a:r>
                <a:r>
                  <a:rPr lang="sv-SE" baseline="30000" dirty="0"/>
                  <a:t>-5</a:t>
                </a:r>
                <a:endParaRPr lang="en-SE" dirty="0"/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A4E77AD9-C17A-0F17-1D82-4D9DF979FA66}"/>
                  </a:ext>
                </a:extLst>
              </p:cNvPr>
              <p:cNvSpPr txBox="1"/>
              <p:nvPr/>
            </p:nvSpPr>
            <p:spPr>
              <a:xfrm>
                <a:off x="4178246" y="3285864"/>
                <a:ext cx="5437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/>
                  <a:t>10</a:t>
                </a:r>
                <a:r>
                  <a:rPr lang="sv-SE" baseline="30000" dirty="0"/>
                  <a:t>-6</a:t>
                </a:r>
                <a:endParaRPr lang="en-SE" dirty="0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26CBF3EC-F77C-B1CB-9B40-F7EB9ACD83B4}"/>
                  </a:ext>
                </a:extLst>
              </p:cNvPr>
              <p:cNvSpPr txBox="1"/>
              <p:nvPr/>
            </p:nvSpPr>
            <p:spPr>
              <a:xfrm>
                <a:off x="4194577" y="2876907"/>
                <a:ext cx="5437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/>
                  <a:t>10</a:t>
                </a:r>
                <a:r>
                  <a:rPr lang="sv-SE" baseline="30000" dirty="0"/>
                  <a:t>-7</a:t>
                </a:r>
                <a:endParaRPr lang="en-SE" dirty="0"/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CB02D86-DA0F-DFF3-2C53-29AE4DC4BAD9}"/>
                  </a:ext>
                </a:extLst>
              </p:cNvPr>
              <p:cNvSpPr txBox="1"/>
              <p:nvPr/>
            </p:nvSpPr>
            <p:spPr>
              <a:xfrm>
                <a:off x="843889" y="5357998"/>
                <a:ext cx="46985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sv-SE" dirty="0">
                    <a:highlight>
                      <a:srgbClr val="FFFF00"/>
                    </a:highlight>
                  </a:rPr>
                  <a:t>Interactions occuring at thermal (meV) energies</a:t>
                </a:r>
                <a:endParaRPr lang="en-SE" dirty="0">
                  <a:highlight>
                    <a:srgbClr val="FFFF00"/>
                  </a:highlight>
                </a:endParaRP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E18EBBC-E1A3-7C4C-BC75-20F1BC0056F3}"/>
                </a:ext>
              </a:extLst>
            </p:cNvPr>
            <p:cNvSpPr txBox="1"/>
            <p:nvPr/>
          </p:nvSpPr>
          <p:spPr>
            <a:xfrm>
              <a:off x="1878211" y="2135347"/>
              <a:ext cx="26298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2400" dirty="0"/>
                <a:t>1 mm gas jet nossle</a:t>
              </a:r>
              <a:endParaRPr lang="en-SE" sz="2400" dirty="0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DC111778-82C1-8FC7-D55C-88E7FE35070D}"/>
              </a:ext>
            </a:extLst>
          </p:cNvPr>
          <p:cNvSpPr/>
          <p:nvPr/>
        </p:nvSpPr>
        <p:spPr>
          <a:xfrm>
            <a:off x="3764104" y="1005187"/>
            <a:ext cx="2781545" cy="12789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B8B77B46-1086-5881-5F9B-C5264CD3B7BF}"/>
              </a:ext>
            </a:extLst>
          </p:cNvPr>
          <p:cNvSpPr/>
          <p:nvPr/>
        </p:nvSpPr>
        <p:spPr>
          <a:xfrm rot="9177511">
            <a:off x="9077916" y="2609136"/>
            <a:ext cx="599844" cy="727869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6FD9467-971B-44BE-116D-C5D7E799965B}"/>
              </a:ext>
            </a:extLst>
          </p:cNvPr>
          <p:cNvSpPr txBox="1"/>
          <p:nvPr/>
        </p:nvSpPr>
        <p:spPr>
          <a:xfrm>
            <a:off x="8909547" y="3340334"/>
            <a:ext cx="1745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Cold antiprotons</a:t>
            </a:r>
            <a:endParaRPr lang="en-SE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D4A8BAD-1BBC-AA69-A3FD-3908EE6E730D}"/>
              </a:ext>
            </a:extLst>
          </p:cNvPr>
          <p:cNvSpPr/>
          <p:nvPr/>
        </p:nvSpPr>
        <p:spPr>
          <a:xfrm>
            <a:off x="4538743" y="1530206"/>
            <a:ext cx="616133" cy="197877"/>
          </a:xfrm>
          <a:prstGeom prst="ellipse">
            <a:avLst/>
          </a:prstGeom>
          <a:solidFill>
            <a:srgbClr val="D632D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994009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with colored lines&#10;&#10;Description automatically generated">
            <a:extLst>
              <a:ext uri="{FF2B5EF4-FFF2-40B4-BE49-F238E27FC236}">
                <a16:creationId xmlns:a16="http://schemas.microsoft.com/office/drawing/2014/main" id="{3DA0F81A-C687-19AC-D667-642E7FF4C6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" t="8559" r="8115"/>
          <a:stretch/>
        </p:blipFill>
        <p:spPr>
          <a:xfrm>
            <a:off x="5894248" y="1346324"/>
            <a:ext cx="6160262" cy="47197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33D10D-A8F1-DCE2-C745-C18620306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0321" y="-147991"/>
            <a:ext cx="7545337" cy="1325563"/>
          </a:xfrm>
        </p:spPr>
        <p:txBody>
          <a:bodyPr>
            <a:normAutofit/>
          </a:bodyPr>
          <a:lstStyle/>
          <a:p>
            <a:r>
              <a:rPr lang="sv-SE" sz="5400" b="1" dirty="0"/>
              <a:t>How much gas is needed?</a:t>
            </a:r>
            <a:endParaRPr lang="en-SE" sz="5400" b="1" dirty="0"/>
          </a:p>
        </p:txBody>
      </p:sp>
      <p:pic>
        <p:nvPicPr>
          <p:cNvPr id="9" name="Picture 8" descr="A graph with colored lines&#10;&#10;Description automatically generated">
            <a:extLst>
              <a:ext uri="{FF2B5EF4-FFF2-40B4-BE49-F238E27FC236}">
                <a16:creationId xmlns:a16="http://schemas.microsoft.com/office/drawing/2014/main" id="{0C0B1063-56E9-D599-F457-EA8A3B1E99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37"/>
          <a:stretch/>
        </p:blipFill>
        <p:spPr>
          <a:xfrm>
            <a:off x="-82810" y="1492250"/>
            <a:ext cx="6417429" cy="471170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C1BBF57-AFA2-2989-A5C8-7BC0F74178D4}"/>
              </a:ext>
            </a:extLst>
          </p:cNvPr>
          <p:cNvCxnSpPr>
            <a:cxnSpLocks/>
          </p:cNvCxnSpPr>
          <p:nvPr/>
        </p:nvCxnSpPr>
        <p:spPr>
          <a:xfrm>
            <a:off x="4425950" y="4260850"/>
            <a:ext cx="0" cy="1371600"/>
          </a:xfrm>
          <a:prstGeom prst="line">
            <a:avLst/>
          </a:prstGeom>
          <a:ln w="38100">
            <a:solidFill>
              <a:srgbClr val="172C5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A04F335-489B-6239-182A-445DF802AA6A}"/>
              </a:ext>
            </a:extLst>
          </p:cNvPr>
          <p:cNvCxnSpPr>
            <a:cxnSpLocks/>
          </p:cNvCxnSpPr>
          <p:nvPr/>
        </p:nvCxnSpPr>
        <p:spPr>
          <a:xfrm>
            <a:off x="711200" y="4260850"/>
            <a:ext cx="3714750" cy="0"/>
          </a:xfrm>
          <a:prstGeom prst="line">
            <a:avLst/>
          </a:prstGeom>
          <a:ln w="38100">
            <a:solidFill>
              <a:srgbClr val="172C5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84BDF7B-62CC-1D30-D5CA-15756B8A665E}"/>
              </a:ext>
            </a:extLst>
          </p:cNvPr>
          <p:cNvSpPr txBox="1"/>
          <p:nvPr/>
        </p:nvSpPr>
        <p:spPr>
          <a:xfrm>
            <a:off x="1028528" y="1138579"/>
            <a:ext cx="4526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Assuming capture CS of 5e-16 cm</a:t>
            </a:r>
            <a:r>
              <a:rPr lang="sv-SE" baseline="30000" dirty="0"/>
              <a:t>2  </a:t>
            </a:r>
            <a:r>
              <a:rPr lang="sv-SE" dirty="0"/>
              <a:t>at T=300K</a:t>
            </a:r>
            <a:endParaRPr lang="en-SE" baseline="30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79517E7-7036-DB84-41D6-2E78E7CC747F}"/>
              </a:ext>
            </a:extLst>
          </p:cNvPr>
          <p:cNvSpPr txBox="1"/>
          <p:nvPr/>
        </p:nvSpPr>
        <p:spPr>
          <a:xfrm>
            <a:off x="831726" y="4806078"/>
            <a:ext cx="3106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dirty="0">
                <a:highlight>
                  <a:srgbClr val="FFFF00"/>
                </a:highlight>
              </a:rPr>
              <a:t>Antiproton capture in 1s at a pressure of 2e-6 mbar</a:t>
            </a:r>
            <a:endParaRPr lang="en-SE" sz="2000" b="1" dirty="0">
              <a:highlight>
                <a:srgbClr val="FFFF00"/>
              </a:highlight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B46E4BA-F720-862B-2422-D2604E9E6059}"/>
              </a:ext>
            </a:extLst>
          </p:cNvPr>
          <p:cNvCxnSpPr>
            <a:cxnSpLocks/>
          </p:cNvCxnSpPr>
          <p:nvPr/>
        </p:nvCxnSpPr>
        <p:spPr>
          <a:xfrm>
            <a:off x="10098533" y="2956892"/>
            <a:ext cx="0" cy="2574752"/>
          </a:xfrm>
          <a:prstGeom prst="line">
            <a:avLst/>
          </a:prstGeom>
          <a:ln w="38100">
            <a:solidFill>
              <a:srgbClr val="172C5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3320503-1A4B-FFFA-FC0E-F33E3D0E93DC}"/>
              </a:ext>
            </a:extLst>
          </p:cNvPr>
          <p:cNvCxnSpPr>
            <a:cxnSpLocks/>
          </p:cNvCxnSpPr>
          <p:nvPr/>
        </p:nvCxnSpPr>
        <p:spPr>
          <a:xfrm>
            <a:off x="6673587" y="2956892"/>
            <a:ext cx="3537213" cy="0"/>
          </a:xfrm>
          <a:prstGeom prst="line">
            <a:avLst/>
          </a:prstGeom>
          <a:ln w="38100">
            <a:solidFill>
              <a:srgbClr val="172C5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18E2F9C4-4303-207C-3EDD-F10A9E23A0E7}"/>
              </a:ext>
            </a:extLst>
          </p:cNvPr>
          <p:cNvSpPr txBox="1"/>
          <p:nvPr/>
        </p:nvSpPr>
        <p:spPr>
          <a:xfrm>
            <a:off x="7802916" y="2399765"/>
            <a:ext cx="1132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dirty="0">
                <a:highlight>
                  <a:srgbClr val="FFFF00"/>
                </a:highlight>
              </a:rPr>
              <a:t>20 ng/s</a:t>
            </a:r>
            <a:endParaRPr lang="en-SE" sz="2400" b="1" dirty="0">
              <a:highlight>
                <a:srgbClr val="FFFF00"/>
              </a:highligh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337347-4CFA-0A23-DB13-D7502D7C5EFD}"/>
              </a:ext>
            </a:extLst>
          </p:cNvPr>
          <p:cNvSpPr txBox="1"/>
          <p:nvPr/>
        </p:nvSpPr>
        <p:spPr>
          <a:xfrm>
            <a:off x="1444633" y="6257018"/>
            <a:ext cx="8899231" cy="5232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sv-SE" sz="2800" u="sng" dirty="0"/>
              <a:t>&gt;10000 </a:t>
            </a:r>
            <a:r>
              <a:rPr lang="sv-SE" sz="2800" dirty="0"/>
              <a:t>times </a:t>
            </a:r>
            <a:r>
              <a:rPr lang="sv-SE" sz="2800" u="sng" dirty="0"/>
              <a:t>less</a:t>
            </a:r>
            <a:r>
              <a:rPr lang="sv-SE" sz="2800" dirty="0"/>
              <a:t> gas injected compared to ’dirty’ injection </a:t>
            </a:r>
            <a:endParaRPr lang="en-SE" sz="2800" dirty="0"/>
          </a:p>
        </p:txBody>
      </p:sp>
    </p:spTree>
    <p:extLst>
      <p:ext uri="{BB962C8B-B14F-4D97-AF65-F5344CB8AC3E}">
        <p14:creationId xmlns:p14="http://schemas.microsoft.com/office/powerpoint/2010/main" val="16371047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95716F-826F-FB26-0903-952AA7E95A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a graph&#10;&#10;Description automatically generated">
            <a:extLst>
              <a:ext uri="{FF2B5EF4-FFF2-40B4-BE49-F238E27FC236}">
                <a16:creationId xmlns:a16="http://schemas.microsoft.com/office/drawing/2014/main" id="{6CE6D5D9-B807-DCB9-43BE-C88E791E14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79"/>
          <a:stretch/>
        </p:blipFill>
        <p:spPr>
          <a:xfrm>
            <a:off x="2740196" y="2653182"/>
            <a:ext cx="5403085" cy="42006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8384F6-455B-9D26-AFF0-E9BC1CEE67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229" t="39555" b="48430"/>
          <a:stretch/>
        </p:blipFill>
        <p:spPr>
          <a:xfrm flipH="1">
            <a:off x="3768818" y="1524986"/>
            <a:ext cx="7849996" cy="97941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6C0FB45-4329-C43D-CAB2-A6D67F1ED73F}"/>
              </a:ext>
            </a:extLst>
          </p:cNvPr>
          <p:cNvSpPr/>
          <p:nvPr/>
        </p:nvSpPr>
        <p:spPr>
          <a:xfrm>
            <a:off x="3873850" y="1361765"/>
            <a:ext cx="2781545" cy="12789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AAC9706-D2A4-95AC-9288-EAD83D437B57}"/>
              </a:ext>
            </a:extLst>
          </p:cNvPr>
          <p:cNvSpPr/>
          <p:nvPr/>
        </p:nvSpPr>
        <p:spPr>
          <a:xfrm>
            <a:off x="3707418" y="4183090"/>
            <a:ext cx="771850" cy="166701"/>
          </a:xfrm>
          <a:prstGeom prst="ellipse">
            <a:avLst/>
          </a:prstGeom>
          <a:solidFill>
            <a:srgbClr val="FF0000">
              <a:alpha val="2588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B90CE03-3875-28B2-3154-772AF2B35FB3}"/>
              </a:ext>
            </a:extLst>
          </p:cNvPr>
          <p:cNvSpPr/>
          <p:nvPr/>
        </p:nvSpPr>
        <p:spPr>
          <a:xfrm>
            <a:off x="3797399" y="4498615"/>
            <a:ext cx="530930" cy="1534551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9A0C5A9-1D38-EB58-3B50-714B1F6DCCA6}"/>
              </a:ext>
            </a:extLst>
          </p:cNvPr>
          <p:cNvSpPr txBox="1"/>
          <p:nvPr/>
        </p:nvSpPr>
        <p:spPr>
          <a:xfrm>
            <a:off x="3768818" y="4993185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HCIs</a:t>
            </a:r>
            <a:endParaRPr lang="en-SE" dirty="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90E3E20-E604-33A6-C11B-CE30C0A67C88}"/>
              </a:ext>
            </a:extLst>
          </p:cNvPr>
          <p:cNvSpPr/>
          <p:nvPr/>
        </p:nvSpPr>
        <p:spPr>
          <a:xfrm>
            <a:off x="1977002" y="1975110"/>
            <a:ext cx="1000634" cy="131411"/>
          </a:xfrm>
          <a:prstGeom prst="ellipse">
            <a:avLst/>
          </a:prstGeom>
          <a:solidFill>
            <a:srgbClr val="FF0000">
              <a:alpha val="25882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D678C54-D3BD-EFA2-460B-026D1113B7A7}"/>
              </a:ext>
            </a:extLst>
          </p:cNvPr>
          <p:cNvGrpSpPr/>
          <p:nvPr/>
        </p:nvGrpSpPr>
        <p:grpSpPr>
          <a:xfrm>
            <a:off x="1225999" y="926369"/>
            <a:ext cx="2947474" cy="1034013"/>
            <a:chOff x="464640" y="570255"/>
            <a:chExt cx="2947474" cy="1034013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EC145D5-4831-0EA1-A37C-04F17DF2AC9F}"/>
                </a:ext>
              </a:extLst>
            </p:cNvPr>
            <p:cNvSpPr/>
            <p:nvPr/>
          </p:nvSpPr>
          <p:spPr>
            <a:xfrm rot="5400000">
              <a:off x="2674262" y="1416226"/>
              <a:ext cx="284075" cy="49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5EF2E1F-A050-AC9E-A1C2-D02436680B56}"/>
                </a:ext>
              </a:extLst>
            </p:cNvPr>
            <p:cNvSpPr/>
            <p:nvPr/>
          </p:nvSpPr>
          <p:spPr>
            <a:xfrm>
              <a:off x="464640" y="932729"/>
              <a:ext cx="1587976" cy="5179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AF6D794-1F17-A6D0-5AFE-25F793CAF5C0}"/>
                </a:ext>
              </a:extLst>
            </p:cNvPr>
            <p:cNvSpPr/>
            <p:nvPr/>
          </p:nvSpPr>
          <p:spPr>
            <a:xfrm>
              <a:off x="2052616" y="1145975"/>
              <a:ext cx="651022" cy="4571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AB10990C-9781-A221-3373-1FE2A15A838A}"/>
                </a:ext>
              </a:extLst>
            </p:cNvPr>
            <p:cNvSpPr/>
            <p:nvPr/>
          </p:nvSpPr>
          <p:spPr>
            <a:xfrm>
              <a:off x="2652541" y="1015927"/>
              <a:ext cx="298172" cy="304438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0B72B4E-EE2A-12DD-918C-51F1679FACC3}"/>
                </a:ext>
              </a:extLst>
            </p:cNvPr>
            <p:cNvCxnSpPr>
              <a:cxnSpLocks/>
              <a:stCxn id="38" idx="1"/>
              <a:endCxn id="38" idx="5"/>
            </p:cNvCxnSpPr>
            <p:nvPr/>
          </p:nvCxnSpPr>
          <p:spPr>
            <a:xfrm>
              <a:off x="2696207" y="1060511"/>
              <a:ext cx="210840" cy="2152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A9FBCC3-9ADF-966D-8AE9-8F1C27689DE2}"/>
                </a:ext>
              </a:extLst>
            </p:cNvPr>
            <p:cNvSpPr txBox="1"/>
            <p:nvPr/>
          </p:nvSpPr>
          <p:spPr>
            <a:xfrm>
              <a:off x="2191139" y="634992"/>
              <a:ext cx="12209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Pulse valve</a:t>
              </a:r>
              <a:endParaRPr lang="en-SE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DE9C3D3-3AAA-DB21-F86F-FCC598A5D57F}"/>
                </a:ext>
              </a:extLst>
            </p:cNvPr>
            <p:cNvSpPr txBox="1"/>
            <p:nvPr/>
          </p:nvSpPr>
          <p:spPr>
            <a:xfrm>
              <a:off x="548241" y="570255"/>
              <a:ext cx="14207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Gas reservoir</a:t>
              </a:r>
              <a:endParaRPr lang="en-SE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1BAD16E4-8517-A516-87E4-1B3C4837E0D4}"/>
                </a:ext>
              </a:extLst>
            </p:cNvPr>
            <p:cNvSpPr/>
            <p:nvPr/>
          </p:nvSpPr>
          <p:spPr>
            <a:xfrm>
              <a:off x="2791499" y="1558548"/>
              <a:ext cx="412790" cy="4572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EE5B2058-C575-E4E1-EFF9-6CFDBE360964}"/>
              </a:ext>
            </a:extLst>
          </p:cNvPr>
          <p:cNvSpPr/>
          <p:nvPr/>
        </p:nvSpPr>
        <p:spPr>
          <a:xfrm>
            <a:off x="3038238" y="1957336"/>
            <a:ext cx="500651" cy="136694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3E5543B-F394-C215-E8A5-DBAB61D67CC0}"/>
              </a:ext>
            </a:extLst>
          </p:cNvPr>
          <p:cNvSpPr txBox="1"/>
          <p:nvPr/>
        </p:nvSpPr>
        <p:spPr>
          <a:xfrm>
            <a:off x="1977002" y="2040167"/>
            <a:ext cx="10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positrons</a:t>
            </a:r>
            <a:endParaRPr lang="en-SE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D573E7F-8F4B-AC8A-3821-174FF4538E1F}"/>
              </a:ext>
            </a:extLst>
          </p:cNvPr>
          <p:cNvSpPr/>
          <p:nvPr/>
        </p:nvSpPr>
        <p:spPr>
          <a:xfrm>
            <a:off x="4022394" y="1880297"/>
            <a:ext cx="530930" cy="28257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4C216C5-6300-4EE8-9E94-C6EA046123E6}"/>
              </a:ext>
            </a:extLst>
          </p:cNvPr>
          <p:cNvSpPr txBox="1"/>
          <p:nvPr/>
        </p:nvSpPr>
        <p:spPr>
          <a:xfrm>
            <a:off x="4022394" y="1830026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HCIs</a:t>
            </a:r>
            <a:endParaRPr lang="en-SE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25FFCDE-1E84-040E-575B-9CCCDA779686}"/>
              </a:ext>
            </a:extLst>
          </p:cNvPr>
          <p:cNvSpPr txBox="1"/>
          <p:nvPr/>
        </p:nvSpPr>
        <p:spPr>
          <a:xfrm>
            <a:off x="4962469" y="3363053"/>
            <a:ext cx="960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electron</a:t>
            </a:r>
            <a:endParaRPr lang="en-SE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9E153C51-389F-8AC2-E8F3-1E5EC067B754}"/>
              </a:ext>
            </a:extLst>
          </p:cNvPr>
          <p:cNvSpPr/>
          <p:nvPr/>
        </p:nvSpPr>
        <p:spPr>
          <a:xfrm>
            <a:off x="5051362" y="3059085"/>
            <a:ext cx="771850" cy="318636"/>
          </a:xfrm>
          <a:prstGeom prst="ellipse">
            <a:avLst/>
          </a:prstGeom>
          <a:solidFill>
            <a:schemeClr val="accent1">
              <a:alpha val="25882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96C0AB38-6543-BDC5-61C3-595A078CE7AB}"/>
              </a:ext>
            </a:extLst>
          </p:cNvPr>
          <p:cNvSpPr/>
          <p:nvPr/>
        </p:nvSpPr>
        <p:spPr>
          <a:xfrm>
            <a:off x="4599980" y="1937522"/>
            <a:ext cx="771850" cy="198900"/>
          </a:xfrm>
          <a:prstGeom prst="ellipse">
            <a:avLst/>
          </a:prstGeom>
          <a:solidFill>
            <a:schemeClr val="accent1">
              <a:alpha val="25882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EDAE21B-E238-9B3F-F6D0-5C2A7C54DB73}"/>
              </a:ext>
            </a:extLst>
          </p:cNvPr>
          <p:cNvSpPr txBox="1"/>
          <p:nvPr/>
        </p:nvSpPr>
        <p:spPr>
          <a:xfrm>
            <a:off x="3564448" y="3867290"/>
            <a:ext cx="10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positrons</a:t>
            </a:r>
            <a:endParaRPr lang="en-SE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21ED2E7-59C1-1173-FF91-0DAD3C483254}"/>
              </a:ext>
            </a:extLst>
          </p:cNvPr>
          <p:cNvSpPr txBox="1"/>
          <p:nvPr/>
        </p:nvSpPr>
        <p:spPr>
          <a:xfrm>
            <a:off x="4524872" y="1277383"/>
            <a:ext cx="1052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electrons</a:t>
            </a:r>
            <a:endParaRPr lang="en-SE" dirty="0"/>
          </a:p>
        </p:txBody>
      </p:sp>
      <p:sp>
        <p:nvSpPr>
          <p:cNvPr id="55" name="Title 1">
            <a:extLst>
              <a:ext uri="{FF2B5EF4-FFF2-40B4-BE49-F238E27FC236}">
                <a16:creationId xmlns:a16="http://schemas.microsoft.com/office/drawing/2014/main" id="{6A6BA9FC-D9CF-2264-88B6-32FA12F63430}"/>
              </a:ext>
            </a:extLst>
          </p:cNvPr>
          <p:cNvSpPr txBox="1">
            <a:spLocks/>
          </p:cNvSpPr>
          <p:nvPr/>
        </p:nvSpPr>
        <p:spPr>
          <a:xfrm>
            <a:off x="2327069" y="82064"/>
            <a:ext cx="10429514" cy="7831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dirty="0"/>
              <a:t>Step 3: Cooling of HCIs in trap</a:t>
            </a:r>
            <a:endParaRPr lang="en-SE" dirty="0"/>
          </a:p>
        </p:txBody>
      </p:sp>
      <p:pic>
        <p:nvPicPr>
          <p:cNvPr id="9" name="Picture 8" descr="A screen with a diagram on it&#10;&#10;Description automatically generated">
            <a:extLst>
              <a:ext uri="{FF2B5EF4-FFF2-40B4-BE49-F238E27FC236}">
                <a16:creationId xmlns:a16="http://schemas.microsoft.com/office/drawing/2014/main" id="{427C9F68-C710-69A8-F8D0-3252DD4EDB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5" t="13508" r="6497" b="18626"/>
          <a:stretch/>
        </p:blipFill>
        <p:spPr>
          <a:xfrm>
            <a:off x="7693816" y="3363053"/>
            <a:ext cx="4407313" cy="26464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B59F7E2-1032-88C6-0395-A26038531BCB}"/>
              </a:ext>
            </a:extLst>
          </p:cNvPr>
          <p:cNvSpPr txBox="1"/>
          <p:nvPr/>
        </p:nvSpPr>
        <p:spPr>
          <a:xfrm>
            <a:off x="8380535" y="2842788"/>
            <a:ext cx="3337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3200" b="1" dirty="0"/>
              <a:t>Recently from GSI:</a:t>
            </a:r>
            <a:endParaRPr lang="en-SE" sz="32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C10D5D-1205-66BD-0383-A7E40424A66B}"/>
              </a:ext>
            </a:extLst>
          </p:cNvPr>
          <p:cNvSpPr txBox="1"/>
          <p:nvPr/>
        </p:nvSpPr>
        <p:spPr>
          <a:xfrm>
            <a:off x="3506781" y="2661133"/>
            <a:ext cx="12535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sv-SE" dirty="0"/>
              <a:t>Laser </a:t>
            </a:r>
          </a:p>
          <a:p>
            <a:pPr algn="ctr"/>
            <a:r>
              <a:rPr lang="sv-SE" dirty="0"/>
              <a:t>cooled ions</a:t>
            </a:r>
            <a:endParaRPr lang="en-SE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59103D80-C32D-09E7-4CA4-3148506FEFEA}"/>
              </a:ext>
            </a:extLst>
          </p:cNvPr>
          <p:cNvSpPr/>
          <p:nvPr/>
        </p:nvSpPr>
        <p:spPr>
          <a:xfrm>
            <a:off x="3747630" y="3268245"/>
            <a:ext cx="771850" cy="318636"/>
          </a:xfrm>
          <a:prstGeom prst="ellipse">
            <a:avLst/>
          </a:prstGeom>
          <a:solidFill>
            <a:schemeClr val="accent4">
              <a:lumMod val="60000"/>
              <a:lumOff val="40000"/>
              <a:alpha val="25882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BC7078F8-5B70-9D56-A9E6-11881EC6E196}"/>
              </a:ext>
            </a:extLst>
          </p:cNvPr>
          <p:cNvSpPr/>
          <p:nvPr/>
        </p:nvSpPr>
        <p:spPr>
          <a:xfrm rot="20419812">
            <a:off x="3693470" y="3352575"/>
            <a:ext cx="960006" cy="18304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15659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C2AE5F-196B-7C0D-D69C-810B15ECA0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graph&#10;&#10;Description automatically generated">
            <a:extLst>
              <a:ext uri="{FF2B5EF4-FFF2-40B4-BE49-F238E27FC236}">
                <a16:creationId xmlns:a16="http://schemas.microsoft.com/office/drawing/2014/main" id="{22FCE065-0EA6-3D2A-1364-373C169D2D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" t="10623" r="8252"/>
          <a:stretch/>
        </p:blipFill>
        <p:spPr>
          <a:xfrm>
            <a:off x="3048781" y="2994551"/>
            <a:ext cx="5189061" cy="36681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CFD2E97-D8E1-CEE0-FC55-416B2ED49CC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229" t="39555" b="48430"/>
          <a:stretch/>
        </p:blipFill>
        <p:spPr>
          <a:xfrm flipH="1">
            <a:off x="3778640" y="1715626"/>
            <a:ext cx="7849996" cy="979413"/>
          </a:xfrm>
          <a:prstGeom prst="rect">
            <a:avLst/>
          </a:prstGeom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id="{0B19910E-1B05-6C86-97C3-FB4892E3CE47}"/>
              </a:ext>
            </a:extLst>
          </p:cNvPr>
          <p:cNvSpPr/>
          <p:nvPr/>
        </p:nvSpPr>
        <p:spPr>
          <a:xfrm>
            <a:off x="5454971" y="5232946"/>
            <a:ext cx="664593" cy="76475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62348B8-D544-9855-4C45-3071B4673F76}"/>
              </a:ext>
            </a:extLst>
          </p:cNvPr>
          <p:cNvGrpSpPr/>
          <p:nvPr/>
        </p:nvGrpSpPr>
        <p:grpSpPr>
          <a:xfrm>
            <a:off x="1235821" y="1117009"/>
            <a:ext cx="2947474" cy="1034013"/>
            <a:chOff x="464640" y="570255"/>
            <a:chExt cx="2947474" cy="1034013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5617C26-87BE-2D84-DEF3-90A1C737271D}"/>
                </a:ext>
              </a:extLst>
            </p:cNvPr>
            <p:cNvSpPr/>
            <p:nvPr/>
          </p:nvSpPr>
          <p:spPr>
            <a:xfrm rot="5400000">
              <a:off x="2674262" y="1416226"/>
              <a:ext cx="284075" cy="49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68912A0-E3F7-9B02-457D-FD573F9C64EA}"/>
                </a:ext>
              </a:extLst>
            </p:cNvPr>
            <p:cNvSpPr/>
            <p:nvPr/>
          </p:nvSpPr>
          <p:spPr>
            <a:xfrm>
              <a:off x="464640" y="932729"/>
              <a:ext cx="1587976" cy="5179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70AE9737-A46B-5D73-7067-373C6CF44D88}"/>
                </a:ext>
              </a:extLst>
            </p:cNvPr>
            <p:cNvSpPr/>
            <p:nvPr/>
          </p:nvSpPr>
          <p:spPr>
            <a:xfrm>
              <a:off x="2052616" y="1145975"/>
              <a:ext cx="651022" cy="4571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541A684-A777-02B6-85C6-787124A7B096}"/>
                </a:ext>
              </a:extLst>
            </p:cNvPr>
            <p:cNvSpPr/>
            <p:nvPr/>
          </p:nvSpPr>
          <p:spPr>
            <a:xfrm>
              <a:off x="2652541" y="1015927"/>
              <a:ext cx="298172" cy="304438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4E4E490-1680-2B03-F7A2-7B90FA080683}"/>
                </a:ext>
              </a:extLst>
            </p:cNvPr>
            <p:cNvCxnSpPr>
              <a:cxnSpLocks/>
              <a:stCxn id="38" idx="1"/>
              <a:endCxn id="38" idx="5"/>
            </p:cNvCxnSpPr>
            <p:nvPr/>
          </p:nvCxnSpPr>
          <p:spPr>
            <a:xfrm>
              <a:off x="2696207" y="1060511"/>
              <a:ext cx="210840" cy="2152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36EB41B0-A9D8-4C6E-65C3-36966932F0E3}"/>
                </a:ext>
              </a:extLst>
            </p:cNvPr>
            <p:cNvSpPr txBox="1"/>
            <p:nvPr/>
          </p:nvSpPr>
          <p:spPr>
            <a:xfrm>
              <a:off x="2191139" y="634992"/>
              <a:ext cx="12209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Pulse valve</a:t>
              </a:r>
              <a:endParaRPr lang="en-SE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BB0FDE3-FEF8-C87D-186D-E0E1461779B3}"/>
                </a:ext>
              </a:extLst>
            </p:cNvPr>
            <p:cNvSpPr txBox="1"/>
            <p:nvPr/>
          </p:nvSpPr>
          <p:spPr>
            <a:xfrm>
              <a:off x="548241" y="570255"/>
              <a:ext cx="14207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Gas reservoir</a:t>
              </a:r>
              <a:endParaRPr lang="en-SE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44ED79F-1C4F-49A5-F419-295B3CB4AB01}"/>
                </a:ext>
              </a:extLst>
            </p:cNvPr>
            <p:cNvSpPr/>
            <p:nvPr/>
          </p:nvSpPr>
          <p:spPr>
            <a:xfrm>
              <a:off x="2791499" y="1558548"/>
              <a:ext cx="412790" cy="4572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sp>
        <p:nvSpPr>
          <p:cNvPr id="45" name="Oval 44">
            <a:extLst>
              <a:ext uri="{FF2B5EF4-FFF2-40B4-BE49-F238E27FC236}">
                <a16:creationId xmlns:a16="http://schemas.microsoft.com/office/drawing/2014/main" id="{4DE02E22-E317-340A-D621-23842D074618}"/>
              </a:ext>
            </a:extLst>
          </p:cNvPr>
          <p:cNvSpPr/>
          <p:nvPr/>
        </p:nvSpPr>
        <p:spPr>
          <a:xfrm>
            <a:off x="4032216" y="2070937"/>
            <a:ext cx="530930" cy="28257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9421C5F-BD1F-E41A-06B1-87C011558771}"/>
              </a:ext>
            </a:extLst>
          </p:cNvPr>
          <p:cNvSpPr txBox="1"/>
          <p:nvPr/>
        </p:nvSpPr>
        <p:spPr>
          <a:xfrm>
            <a:off x="4032216" y="2020666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HCIs</a:t>
            </a:r>
            <a:endParaRPr lang="en-SE" dirty="0"/>
          </a:p>
        </p:txBody>
      </p:sp>
      <p:sp>
        <p:nvSpPr>
          <p:cNvPr id="55" name="Title 1">
            <a:extLst>
              <a:ext uri="{FF2B5EF4-FFF2-40B4-BE49-F238E27FC236}">
                <a16:creationId xmlns:a16="http://schemas.microsoft.com/office/drawing/2014/main" id="{B96493A6-6901-7AA7-9249-3F8A90FF76DA}"/>
              </a:ext>
            </a:extLst>
          </p:cNvPr>
          <p:cNvSpPr txBox="1">
            <a:spLocks/>
          </p:cNvSpPr>
          <p:nvPr/>
        </p:nvSpPr>
        <p:spPr>
          <a:xfrm>
            <a:off x="1235821" y="195336"/>
            <a:ext cx="10429514" cy="7831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dirty="0"/>
              <a:t>Step 4: Moving cold HCIs from HV1 to C-electrodes</a:t>
            </a:r>
            <a:endParaRPr lang="en-S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DE011F-5730-95BF-A1F0-6E781F9D05D2}"/>
              </a:ext>
            </a:extLst>
          </p:cNvPr>
          <p:cNvSpPr txBox="1"/>
          <p:nvPr/>
        </p:nvSpPr>
        <p:spPr>
          <a:xfrm>
            <a:off x="5519720" y="5362315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HCIs</a:t>
            </a:r>
            <a:endParaRPr lang="en-SE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B2255AF-DF8F-5AB2-932F-3852D5873137}"/>
              </a:ext>
            </a:extLst>
          </p:cNvPr>
          <p:cNvSpPr/>
          <p:nvPr/>
        </p:nvSpPr>
        <p:spPr>
          <a:xfrm>
            <a:off x="4381805" y="3153434"/>
            <a:ext cx="799795" cy="252859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48D4FB0-C7C9-1D92-5493-23FD8259B9B0}"/>
              </a:ext>
            </a:extLst>
          </p:cNvPr>
          <p:cNvSpPr txBox="1"/>
          <p:nvPr/>
        </p:nvSpPr>
        <p:spPr>
          <a:xfrm>
            <a:off x="4505430" y="3090253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HCIs</a:t>
            </a:r>
            <a:endParaRPr lang="en-SE" dirty="0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1E33B533-4045-4A45-42FD-8E50AD3EE18A}"/>
              </a:ext>
            </a:extLst>
          </p:cNvPr>
          <p:cNvSpPr/>
          <p:nvPr/>
        </p:nvSpPr>
        <p:spPr>
          <a:xfrm>
            <a:off x="5274597" y="3153434"/>
            <a:ext cx="414446" cy="31384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6BF67C60-3E75-A2B0-68C6-0F107DC28DF9}"/>
              </a:ext>
            </a:extLst>
          </p:cNvPr>
          <p:cNvSpPr/>
          <p:nvPr/>
        </p:nvSpPr>
        <p:spPr>
          <a:xfrm rot="16200000">
            <a:off x="3840535" y="4190824"/>
            <a:ext cx="983207" cy="6858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8946713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EF3B58-B9C1-A80B-1331-BFEF0011B6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aph of a graph&#10;&#10;Description automatically generated">
            <a:extLst>
              <a:ext uri="{FF2B5EF4-FFF2-40B4-BE49-F238E27FC236}">
                <a16:creationId xmlns:a16="http://schemas.microsoft.com/office/drawing/2014/main" id="{4DE210FF-4654-8E7A-46EF-F6AF7D94B1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21" r="7238"/>
          <a:stretch/>
        </p:blipFill>
        <p:spPr>
          <a:xfrm>
            <a:off x="2428148" y="2840311"/>
            <a:ext cx="4902017" cy="38225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D656456-C9CA-2378-9479-54588C1ADE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229" t="39555" b="48430"/>
          <a:stretch/>
        </p:blipFill>
        <p:spPr>
          <a:xfrm flipH="1">
            <a:off x="3778640" y="1622715"/>
            <a:ext cx="7849996" cy="979413"/>
          </a:xfrm>
          <a:prstGeom prst="rect">
            <a:avLst/>
          </a:prstGeom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id="{5DF93703-1F0B-9949-B887-B58E8BEFFF31}"/>
              </a:ext>
            </a:extLst>
          </p:cNvPr>
          <p:cNvSpPr/>
          <p:nvPr/>
        </p:nvSpPr>
        <p:spPr>
          <a:xfrm>
            <a:off x="5105401" y="4409206"/>
            <a:ext cx="970338" cy="76475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49EB60C-1172-9CFC-8ECD-5C565DA63A5B}"/>
              </a:ext>
            </a:extLst>
          </p:cNvPr>
          <p:cNvGrpSpPr/>
          <p:nvPr/>
        </p:nvGrpSpPr>
        <p:grpSpPr>
          <a:xfrm>
            <a:off x="1235821" y="1024098"/>
            <a:ext cx="2947474" cy="1034013"/>
            <a:chOff x="464640" y="570255"/>
            <a:chExt cx="2947474" cy="1034013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2C3776BE-071F-7CB1-6540-AF3B5C3F8977}"/>
                </a:ext>
              </a:extLst>
            </p:cNvPr>
            <p:cNvSpPr/>
            <p:nvPr/>
          </p:nvSpPr>
          <p:spPr>
            <a:xfrm rot="5400000">
              <a:off x="2674262" y="1416226"/>
              <a:ext cx="284075" cy="496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49683BAE-CEF1-49BA-5DA5-F523CEE01358}"/>
                </a:ext>
              </a:extLst>
            </p:cNvPr>
            <p:cNvSpPr/>
            <p:nvPr/>
          </p:nvSpPr>
          <p:spPr>
            <a:xfrm>
              <a:off x="464640" y="932729"/>
              <a:ext cx="1587976" cy="5179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63F2312-E5BC-C970-A47C-D5AD35240E92}"/>
                </a:ext>
              </a:extLst>
            </p:cNvPr>
            <p:cNvSpPr/>
            <p:nvPr/>
          </p:nvSpPr>
          <p:spPr>
            <a:xfrm>
              <a:off x="2052616" y="1145975"/>
              <a:ext cx="651022" cy="45719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B6F4D00-FDBF-1B53-835A-80A6CB7762F7}"/>
                </a:ext>
              </a:extLst>
            </p:cNvPr>
            <p:cNvSpPr/>
            <p:nvPr/>
          </p:nvSpPr>
          <p:spPr>
            <a:xfrm>
              <a:off x="2652541" y="1015927"/>
              <a:ext cx="298172" cy="304438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DA6979E7-DDE9-B744-FFD1-1B309E092367}"/>
                </a:ext>
              </a:extLst>
            </p:cNvPr>
            <p:cNvCxnSpPr>
              <a:cxnSpLocks/>
              <a:stCxn id="38" idx="1"/>
              <a:endCxn id="38" idx="5"/>
            </p:cNvCxnSpPr>
            <p:nvPr/>
          </p:nvCxnSpPr>
          <p:spPr>
            <a:xfrm>
              <a:off x="2696207" y="1060511"/>
              <a:ext cx="210840" cy="21527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B0FAAF2-55A8-B8DB-2D61-038B415D9D86}"/>
                </a:ext>
              </a:extLst>
            </p:cNvPr>
            <p:cNvSpPr txBox="1"/>
            <p:nvPr/>
          </p:nvSpPr>
          <p:spPr>
            <a:xfrm>
              <a:off x="2191139" y="634992"/>
              <a:ext cx="12209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Pulse valve</a:t>
              </a:r>
              <a:endParaRPr lang="en-SE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87414BE-BAE4-EA1C-DDA1-C264C99AC471}"/>
                </a:ext>
              </a:extLst>
            </p:cNvPr>
            <p:cNvSpPr txBox="1"/>
            <p:nvPr/>
          </p:nvSpPr>
          <p:spPr>
            <a:xfrm>
              <a:off x="548241" y="570255"/>
              <a:ext cx="14207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dirty="0"/>
                <a:t>Gas reservoir</a:t>
              </a:r>
              <a:endParaRPr lang="en-SE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0D7CB742-A542-4B8B-E968-B3FF27413A7B}"/>
                </a:ext>
              </a:extLst>
            </p:cNvPr>
            <p:cNvSpPr/>
            <p:nvPr/>
          </p:nvSpPr>
          <p:spPr>
            <a:xfrm>
              <a:off x="2791499" y="1558548"/>
              <a:ext cx="412790" cy="4572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</p:grp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FDE0D3F0-FC32-232C-9F5F-40C7E02F58E3}"/>
              </a:ext>
            </a:extLst>
          </p:cNvPr>
          <p:cNvSpPr/>
          <p:nvPr/>
        </p:nvSpPr>
        <p:spPr>
          <a:xfrm>
            <a:off x="3048060" y="2055065"/>
            <a:ext cx="500651" cy="136694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637CAB48-1EEE-162D-489D-8A4FE688DC9B}"/>
              </a:ext>
            </a:extLst>
          </p:cNvPr>
          <p:cNvSpPr/>
          <p:nvPr/>
        </p:nvSpPr>
        <p:spPr>
          <a:xfrm>
            <a:off x="5004906" y="1957807"/>
            <a:ext cx="825266" cy="282574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1A09992-DA05-E0D6-50AA-61D0C394E6A6}"/>
              </a:ext>
            </a:extLst>
          </p:cNvPr>
          <p:cNvSpPr txBox="1"/>
          <p:nvPr/>
        </p:nvSpPr>
        <p:spPr>
          <a:xfrm>
            <a:off x="5117617" y="1909176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HCIs</a:t>
            </a:r>
            <a:endParaRPr lang="en-SE" dirty="0"/>
          </a:p>
        </p:txBody>
      </p:sp>
      <p:sp>
        <p:nvSpPr>
          <p:cNvPr id="55" name="Title 1">
            <a:extLst>
              <a:ext uri="{FF2B5EF4-FFF2-40B4-BE49-F238E27FC236}">
                <a16:creationId xmlns:a16="http://schemas.microsoft.com/office/drawing/2014/main" id="{3C969364-35E9-6B93-4F4B-83B754424FFE}"/>
              </a:ext>
            </a:extLst>
          </p:cNvPr>
          <p:cNvSpPr txBox="1">
            <a:spLocks/>
          </p:cNvSpPr>
          <p:nvPr/>
        </p:nvSpPr>
        <p:spPr>
          <a:xfrm>
            <a:off x="1041194" y="74972"/>
            <a:ext cx="10429514" cy="7831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dirty="0"/>
              <a:t>Step 3: Transport and ejection for TOF spectroscopy</a:t>
            </a:r>
            <a:endParaRPr lang="en-S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4FF809-0A30-C5A7-36F8-5D4C02CEC02D}"/>
              </a:ext>
            </a:extLst>
          </p:cNvPr>
          <p:cNvSpPr txBox="1"/>
          <p:nvPr/>
        </p:nvSpPr>
        <p:spPr>
          <a:xfrm>
            <a:off x="5312921" y="4606915"/>
            <a:ext cx="599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HCIs</a:t>
            </a:r>
            <a:endParaRPr lang="en-SE" dirty="0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ED7238C5-EF25-C1B7-5A86-A643551DD349}"/>
              </a:ext>
            </a:extLst>
          </p:cNvPr>
          <p:cNvSpPr/>
          <p:nvPr/>
        </p:nvSpPr>
        <p:spPr>
          <a:xfrm>
            <a:off x="4991100" y="3480447"/>
            <a:ext cx="419100" cy="68507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14066901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B282118-1BFE-3C4E-CB0B-34CA557DB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239" y="2213176"/>
            <a:ext cx="8623417" cy="403843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C3B576F-5E07-A32F-ED0C-E3C09807DF74}"/>
              </a:ext>
            </a:extLst>
          </p:cNvPr>
          <p:cNvSpPr/>
          <p:nvPr/>
        </p:nvSpPr>
        <p:spPr>
          <a:xfrm>
            <a:off x="7435453" y="5780404"/>
            <a:ext cx="3800850" cy="426972"/>
          </a:xfrm>
          <a:prstGeom prst="rect">
            <a:avLst/>
          </a:prstGeom>
          <a:solidFill>
            <a:srgbClr val="70AD47">
              <a:alpha val="4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9642DE-42DC-AD96-3276-45E35FA68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1009" y="0"/>
            <a:ext cx="6121398" cy="1325563"/>
          </a:xfrm>
        </p:spPr>
        <p:txBody>
          <a:bodyPr>
            <a:noAutofit/>
          </a:bodyPr>
          <a:lstStyle/>
          <a:p>
            <a:r>
              <a:rPr lang="sv-SE" sz="8000" dirty="0"/>
              <a:t>Laser ablation</a:t>
            </a:r>
            <a:endParaRPr lang="en-SE" sz="8000" dirty="0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2565BB22-5816-7525-651B-989A2EABBD1A}"/>
              </a:ext>
            </a:extLst>
          </p:cNvPr>
          <p:cNvSpPr/>
          <p:nvPr/>
        </p:nvSpPr>
        <p:spPr>
          <a:xfrm>
            <a:off x="6894103" y="3408501"/>
            <a:ext cx="485810" cy="2327671"/>
          </a:xfrm>
          <a:prstGeom prst="triangle">
            <a:avLst/>
          </a:prstGeom>
          <a:solidFill>
            <a:srgbClr val="70AD47">
              <a:alpha val="69804"/>
            </a:srgbClr>
          </a:solidFill>
          <a:ln>
            <a:solidFill>
              <a:srgbClr val="70AD47">
                <a:alpha val="4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2777D38-249A-EBD2-33FB-14F10D1CA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516" y="124048"/>
            <a:ext cx="3550042" cy="302284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754C55C7-8708-4F9F-04A6-78D5DEEFABC7}"/>
              </a:ext>
            </a:extLst>
          </p:cNvPr>
          <p:cNvSpPr/>
          <p:nvPr/>
        </p:nvSpPr>
        <p:spPr>
          <a:xfrm>
            <a:off x="7127056" y="5741227"/>
            <a:ext cx="485204" cy="50532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AE3900-9E13-15A3-A970-6E1E2A5D7B00}"/>
              </a:ext>
            </a:extLst>
          </p:cNvPr>
          <p:cNvSpPr/>
          <p:nvPr/>
        </p:nvSpPr>
        <p:spPr>
          <a:xfrm>
            <a:off x="6838563" y="5746282"/>
            <a:ext cx="596890" cy="50532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D19C48E-B588-4114-6175-97E4A859560E}"/>
              </a:ext>
            </a:extLst>
          </p:cNvPr>
          <p:cNvSpPr/>
          <p:nvPr/>
        </p:nvSpPr>
        <p:spPr>
          <a:xfrm>
            <a:off x="6883848" y="3325092"/>
            <a:ext cx="485810" cy="16681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195414EF-630A-AD9D-7E0F-8435FFB5C256}"/>
              </a:ext>
            </a:extLst>
          </p:cNvPr>
          <p:cNvSpPr/>
          <p:nvPr/>
        </p:nvSpPr>
        <p:spPr>
          <a:xfrm>
            <a:off x="6254958" y="3491909"/>
            <a:ext cx="1744195" cy="975640"/>
          </a:xfrm>
          <a:prstGeom prst="triangle">
            <a:avLst/>
          </a:prstGeom>
          <a:solidFill>
            <a:schemeClr val="accent2">
              <a:lumMod val="40000"/>
              <a:lumOff val="60000"/>
              <a:alpha val="69804"/>
            </a:schemeClr>
          </a:solidFill>
          <a:ln>
            <a:solidFill>
              <a:schemeClr val="accent2">
                <a:lumMod val="60000"/>
                <a:lumOff val="40000"/>
                <a:alpha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10C1D8B-0AE6-44B7-AC9F-0D05C91ED78A}"/>
              </a:ext>
            </a:extLst>
          </p:cNvPr>
          <p:cNvSpPr/>
          <p:nvPr/>
        </p:nvSpPr>
        <p:spPr>
          <a:xfrm>
            <a:off x="6096000" y="4014397"/>
            <a:ext cx="2170356" cy="364524"/>
          </a:xfrm>
          <a:prstGeom prst="ellipse">
            <a:avLst/>
          </a:prstGeom>
          <a:solidFill>
            <a:srgbClr val="D632D6">
              <a:alpha val="69804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E8A54A-80E6-87DA-E084-C6A748D53714}"/>
              </a:ext>
            </a:extLst>
          </p:cNvPr>
          <p:cNvSpPr txBox="1"/>
          <p:nvPr/>
        </p:nvSpPr>
        <p:spPr>
          <a:xfrm>
            <a:off x="8947089" y="5411072"/>
            <a:ext cx="21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532nm ablation laser</a:t>
            </a:r>
            <a:endParaRPr lang="en-SE" dirty="0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A78B2081-36F8-58A7-781F-32F2FA723EC1}"/>
              </a:ext>
            </a:extLst>
          </p:cNvPr>
          <p:cNvSpPr/>
          <p:nvPr/>
        </p:nvSpPr>
        <p:spPr>
          <a:xfrm rot="2605784">
            <a:off x="5702525" y="2575121"/>
            <a:ext cx="1396314" cy="375097"/>
          </a:xfrm>
          <a:prstGeom prst="rightArrow">
            <a:avLst/>
          </a:prstGeom>
          <a:solidFill>
            <a:schemeClr val="bg2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27C4E1-DD70-8AE5-58FF-6FFB289D7788}"/>
              </a:ext>
            </a:extLst>
          </p:cNvPr>
          <p:cNvSpPr txBox="1"/>
          <p:nvPr/>
        </p:nvSpPr>
        <p:spPr>
          <a:xfrm>
            <a:off x="5046141" y="1839444"/>
            <a:ext cx="1457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Indium target</a:t>
            </a:r>
            <a:endParaRPr lang="en-SE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2F7071-4E04-C5CD-23C4-FB47134DB465}"/>
              </a:ext>
            </a:extLst>
          </p:cNvPr>
          <p:cNvSpPr txBox="1"/>
          <p:nvPr/>
        </p:nvSpPr>
        <p:spPr>
          <a:xfrm>
            <a:off x="3943350" y="6242608"/>
            <a:ext cx="1222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800" dirty="0"/>
              <a:t>1T trap</a:t>
            </a:r>
            <a:endParaRPr lang="en-SE" sz="28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C10256F-7E66-116A-F54D-771837939089}"/>
              </a:ext>
            </a:extLst>
          </p:cNvPr>
          <p:cNvSpPr txBox="1"/>
          <p:nvPr/>
        </p:nvSpPr>
        <p:spPr>
          <a:xfrm>
            <a:off x="1346997" y="1109567"/>
            <a:ext cx="6362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i="1" dirty="0"/>
              <a:t>’Laser triggered formation of antiprotonic atoms.’</a:t>
            </a:r>
            <a:endParaRPr lang="en-SE" sz="2400" i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C7729DD-3A0C-C4FD-19F0-0494C0B39FCB}"/>
              </a:ext>
            </a:extLst>
          </p:cNvPr>
          <p:cNvSpPr txBox="1"/>
          <p:nvPr/>
        </p:nvSpPr>
        <p:spPr>
          <a:xfrm>
            <a:off x="6504104" y="3999912"/>
            <a:ext cx="1295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Antiprotons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249127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7" grpId="0" animBg="1"/>
      <p:bldP spid="14" grpId="0" animBg="1"/>
      <p:bldP spid="1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w: Bent 3">
            <a:extLst>
              <a:ext uri="{FF2B5EF4-FFF2-40B4-BE49-F238E27FC236}">
                <a16:creationId xmlns:a16="http://schemas.microsoft.com/office/drawing/2014/main" id="{243D9015-7978-1095-2FAE-DC3E0EADC3E9}"/>
              </a:ext>
            </a:extLst>
          </p:cNvPr>
          <p:cNvSpPr/>
          <p:nvPr/>
        </p:nvSpPr>
        <p:spPr>
          <a:xfrm>
            <a:off x="1735909" y="1142251"/>
            <a:ext cx="7593986" cy="2041480"/>
          </a:xfrm>
          <a:prstGeom prst="bentArrow">
            <a:avLst>
              <a:gd name="adj1" fmla="val 15412"/>
              <a:gd name="adj2" fmla="val 17557"/>
              <a:gd name="adj3" fmla="val 22086"/>
              <a:gd name="adj4" fmla="val 36978"/>
            </a:avLst>
          </a:prstGeom>
          <a:gradFill>
            <a:gsLst>
              <a:gs pos="0">
                <a:schemeClr val="accent6">
                  <a:lumMod val="50000"/>
                </a:schemeClr>
              </a:gs>
              <a:gs pos="40800">
                <a:schemeClr val="accent6">
                  <a:lumMod val="50000"/>
                </a:schemeClr>
              </a:gs>
              <a:gs pos="100000">
                <a:srgbClr val="FFC000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8" name="Arrow: Bent 7">
            <a:extLst>
              <a:ext uri="{FF2B5EF4-FFF2-40B4-BE49-F238E27FC236}">
                <a16:creationId xmlns:a16="http://schemas.microsoft.com/office/drawing/2014/main" id="{1DC3414B-751B-A5DE-27D1-896F397803BB}"/>
              </a:ext>
            </a:extLst>
          </p:cNvPr>
          <p:cNvSpPr/>
          <p:nvPr/>
        </p:nvSpPr>
        <p:spPr>
          <a:xfrm>
            <a:off x="5528314" y="1142251"/>
            <a:ext cx="3876383" cy="3971078"/>
          </a:xfrm>
          <a:prstGeom prst="bentArrow">
            <a:avLst>
              <a:gd name="adj1" fmla="val 9324"/>
              <a:gd name="adj2" fmla="val 9887"/>
              <a:gd name="adj3" fmla="val 13759"/>
              <a:gd name="adj4" fmla="val 38738"/>
            </a:avLst>
          </a:prstGeom>
          <a:gradFill>
            <a:gsLst>
              <a:gs pos="0">
                <a:schemeClr val="accent6">
                  <a:lumMod val="50000"/>
                </a:schemeClr>
              </a:gs>
              <a:gs pos="40800">
                <a:schemeClr val="accent6">
                  <a:lumMod val="50000"/>
                </a:schemeClr>
              </a:gs>
              <a:gs pos="100000">
                <a:srgbClr val="FFC000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FDC94A-44C1-7155-95C3-02F4C74856F8}"/>
              </a:ext>
            </a:extLst>
          </p:cNvPr>
          <p:cNvSpPr txBox="1"/>
          <p:nvPr/>
        </p:nvSpPr>
        <p:spPr>
          <a:xfrm>
            <a:off x="326102" y="4748574"/>
            <a:ext cx="1081323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Helvetica Light"/>
              </a:rPr>
              <a:t>Anions</a:t>
            </a:r>
          </a:p>
          <a:p>
            <a:pPr algn="ctr"/>
            <a:r>
              <a:rPr lang="en-US" b="1" dirty="0">
                <a:latin typeface="Helvetica Light"/>
              </a:rPr>
              <a:t>injection</a:t>
            </a:r>
          </a:p>
        </p:txBody>
      </p:sp>
      <p:sp>
        <p:nvSpPr>
          <p:cNvPr id="10" name="Arrow: Bent 9">
            <a:extLst>
              <a:ext uri="{FF2B5EF4-FFF2-40B4-BE49-F238E27FC236}">
                <a16:creationId xmlns:a16="http://schemas.microsoft.com/office/drawing/2014/main" id="{971FDE17-8C82-DA26-F1FF-007ED536079D}"/>
              </a:ext>
            </a:extLst>
          </p:cNvPr>
          <p:cNvSpPr/>
          <p:nvPr/>
        </p:nvSpPr>
        <p:spPr>
          <a:xfrm flipV="1">
            <a:off x="1742458" y="3429000"/>
            <a:ext cx="7494411" cy="2041480"/>
          </a:xfrm>
          <a:prstGeom prst="bentArrow">
            <a:avLst>
              <a:gd name="adj1" fmla="val 15412"/>
              <a:gd name="adj2" fmla="val 18782"/>
              <a:gd name="adj3" fmla="val 21036"/>
              <a:gd name="adj4" fmla="val 36978"/>
            </a:avLst>
          </a:prstGeom>
          <a:gradFill>
            <a:gsLst>
              <a:gs pos="0">
                <a:schemeClr val="accent6">
                  <a:lumMod val="50000"/>
                </a:schemeClr>
              </a:gs>
              <a:gs pos="40800">
                <a:schemeClr val="accent6">
                  <a:lumMod val="50000"/>
                </a:schemeClr>
              </a:gs>
              <a:gs pos="100000">
                <a:srgbClr val="FFC000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>
              <a:solidFill>
                <a:schemeClr val="tx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A2C30E4-9146-5FF0-28A2-AE3D790B8192}"/>
              </a:ext>
            </a:extLst>
          </p:cNvPr>
          <p:cNvGrpSpPr/>
          <p:nvPr/>
        </p:nvGrpSpPr>
        <p:grpSpPr>
          <a:xfrm>
            <a:off x="217543" y="2547156"/>
            <a:ext cx="1357087" cy="1338626"/>
            <a:chOff x="9546958" y="4522472"/>
            <a:chExt cx="1719798" cy="182949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AF7AF7D-8F09-9CF5-2559-A1DCAD842469}"/>
                </a:ext>
              </a:extLst>
            </p:cNvPr>
            <p:cNvGrpSpPr/>
            <p:nvPr/>
          </p:nvGrpSpPr>
          <p:grpSpPr>
            <a:xfrm>
              <a:off x="9770082" y="4992131"/>
              <a:ext cx="1290240" cy="1130174"/>
              <a:chOff x="6902632" y="1862592"/>
              <a:chExt cx="1454136" cy="1311750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1B1AE967-3D07-F2A9-FAE9-C527ADBA7EC4}"/>
                  </a:ext>
                </a:extLst>
              </p:cNvPr>
              <p:cNvSpPr/>
              <p:nvPr/>
            </p:nvSpPr>
            <p:spPr>
              <a:xfrm>
                <a:off x="6902632" y="1862592"/>
                <a:ext cx="1454136" cy="131175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2582D5F5-B9E6-5A8D-125D-6043BF66EE7B}"/>
                  </a:ext>
                </a:extLst>
              </p:cNvPr>
              <p:cNvGrpSpPr/>
              <p:nvPr/>
            </p:nvGrpSpPr>
            <p:grpSpPr>
              <a:xfrm>
                <a:off x="7270462" y="2168444"/>
                <a:ext cx="751934" cy="680881"/>
                <a:chOff x="7882599" y="3294522"/>
                <a:chExt cx="1746887" cy="1631355"/>
              </a:xfrm>
            </p:grpSpPr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FC4F5783-5D72-32D6-E205-98E75B465024}"/>
                    </a:ext>
                  </a:extLst>
                </p:cNvPr>
                <p:cNvSpPr/>
                <p:nvPr/>
              </p:nvSpPr>
              <p:spPr>
                <a:xfrm>
                  <a:off x="7882599" y="3876124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B27D7385-931F-319E-E7A4-B8535BD4A7DF}"/>
                    </a:ext>
                  </a:extLst>
                </p:cNvPr>
                <p:cNvSpPr/>
                <p:nvPr/>
              </p:nvSpPr>
              <p:spPr>
                <a:xfrm>
                  <a:off x="8180789" y="3294522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id="{2E91BC70-A2B0-F610-54C4-894EF2F54200}"/>
                    </a:ext>
                  </a:extLst>
                </p:cNvPr>
                <p:cNvSpPr/>
                <p:nvPr/>
              </p:nvSpPr>
              <p:spPr>
                <a:xfrm>
                  <a:off x="8522327" y="3762673"/>
                  <a:ext cx="758952" cy="758952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E418C9B5-1BAB-280F-4554-7590DCCA438D}"/>
                    </a:ext>
                  </a:extLst>
                </p:cNvPr>
                <p:cNvSpPr/>
                <p:nvPr/>
              </p:nvSpPr>
              <p:spPr>
                <a:xfrm>
                  <a:off x="8870534" y="3795551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21" name="Oval 20">
                  <a:extLst>
                    <a:ext uri="{FF2B5EF4-FFF2-40B4-BE49-F238E27FC236}">
                      <a16:creationId xmlns:a16="http://schemas.microsoft.com/office/drawing/2014/main" id="{9A8DEA7A-5D1C-C381-75B4-C1659D2818D0}"/>
                    </a:ext>
                  </a:extLst>
                </p:cNvPr>
                <p:cNvSpPr/>
                <p:nvPr/>
              </p:nvSpPr>
              <p:spPr>
                <a:xfrm>
                  <a:off x="8315848" y="4166925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D010A353-7CF4-E8EC-8019-F2DBE4EEBE6E}"/>
                    </a:ext>
                  </a:extLst>
                </p:cNvPr>
                <p:cNvSpPr/>
                <p:nvPr/>
              </p:nvSpPr>
              <p:spPr>
                <a:xfrm>
                  <a:off x="8557855" y="3383197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C93CAFF3-5E00-8A02-2A91-E449346A0907}"/>
                    </a:ext>
                  </a:extLst>
                </p:cNvPr>
                <p:cNvSpPr/>
                <p:nvPr/>
              </p:nvSpPr>
              <p:spPr>
                <a:xfrm>
                  <a:off x="8131157" y="3707231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D1D582B9-D96D-BC39-ED28-853EE5FC9809}"/>
                    </a:ext>
                  </a:extLst>
                </p:cNvPr>
                <p:cNvSpPr/>
                <p:nvPr/>
              </p:nvSpPr>
              <p:spPr>
                <a:xfrm>
                  <a:off x="8655085" y="3909357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</p:grpSp>
        </p:grp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40F0EA5-FCFB-2B9F-4BCC-9AEF16D15164}"/>
                </a:ext>
              </a:extLst>
            </p:cNvPr>
            <p:cNvSpPr/>
            <p:nvPr/>
          </p:nvSpPr>
          <p:spPr>
            <a:xfrm>
              <a:off x="9546958" y="4729059"/>
              <a:ext cx="1719798" cy="162290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5616D64-B02D-8A2E-D300-E8F5BF5B3F0B}"/>
                </a:ext>
              </a:extLst>
            </p:cNvPr>
            <p:cNvSpPr/>
            <p:nvPr/>
          </p:nvSpPr>
          <p:spPr>
            <a:xfrm>
              <a:off x="10247738" y="4522472"/>
              <a:ext cx="315107" cy="296453"/>
            </a:xfrm>
            <a:prstGeom prst="ellipse">
              <a:avLst/>
            </a:prstGeom>
            <a:gradFill flip="none" rotWithShape="1">
              <a:gsLst>
                <a:gs pos="0">
                  <a:srgbClr val="FF33CC">
                    <a:shade val="30000"/>
                    <a:satMod val="115000"/>
                  </a:srgbClr>
                </a:gs>
                <a:gs pos="50000">
                  <a:srgbClr val="FF33CC">
                    <a:shade val="67500"/>
                    <a:satMod val="115000"/>
                  </a:srgbClr>
                </a:gs>
                <a:gs pos="100000">
                  <a:srgbClr val="FF33CC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AF4BF0EE-B0B2-8683-6FE7-3140264F8602}"/>
              </a:ext>
            </a:extLst>
          </p:cNvPr>
          <p:cNvSpPr txBox="1"/>
          <p:nvPr/>
        </p:nvSpPr>
        <p:spPr>
          <a:xfrm>
            <a:off x="137403" y="1035886"/>
            <a:ext cx="1627553" cy="646331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Helvetica Light"/>
              </a:rPr>
              <a:t>Neutral atom injection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936AA1-BB8A-DC44-4EF7-CCA6C37C3701}"/>
              </a:ext>
            </a:extLst>
          </p:cNvPr>
          <p:cNvSpPr txBox="1"/>
          <p:nvPr/>
        </p:nvSpPr>
        <p:spPr>
          <a:xfrm>
            <a:off x="9192255" y="4187018"/>
            <a:ext cx="265616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u="sng" dirty="0">
                <a:latin typeface="Helvetica Light"/>
              </a:rPr>
              <a:t>Physics with antiprotonic bound states: </a:t>
            </a:r>
            <a:r>
              <a:rPr lang="en-US" b="1" dirty="0">
                <a:latin typeface="Helvetica Light"/>
              </a:rPr>
              <a:t>(QED/QCD/BSM)</a:t>
            </a:r>
          </a:p>
          <a:p>
            <a:pPr algn="ctr"/>
            <a:r>
              <a:rPr lang="en-US" b="1" dirty="0">
                <a:latin typeface="Helvetica Light"/>
              </a:rPr>
              <a:t>Exotic bound states</a:t>
            </a:r>
          </a:p>
          <a:p>
            <a:pPr algn="ctr"/>
            <a:r>
              <a:rPr lang="en-US" b="1" dirty="0">
                <a:latin typeface="Helvetica Light"/>
              </a:rPr>
              <a:t>Super antiprotonic Rydberg states</a:t>
            </a:r>
          </a:p>
          <a:p>
            <a:pPr algn="ctr"/>
            <a:r>
              <a:rPr lang="en-US" b="1" dirty="0">
                <a:latin typeface="Helvetica Light"/>
              </a:rPr>
              <a:t>Antiprotonic molecules etc.</a:t>
            </a:r>
            <a:endParaRPr lang="LID4096" b="1" dirty="0">
              <a:latin typeface="Helvetica Ligh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59D91D0-E4E0-9E68-F7C5-361A967D932B}"/>
              </a:ext>
            </a:extLst>
          </p:cNvPr>
          <p:cNvSpPr/>
          <p:nvPr/>
        </p:nvSpPr>
        <p:spPr>
          <a:xfrm>
            <a:off x="2122178" y="4887114"/>
            <a:ext cx="393912" cy="39391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5D0E22D-BC97-4FD2-0796-3CB7F3F2D8F0}"/>
              </a:ext>
            </a:extLst>
          </p:cNvPr>
          <p:cNvSpPr/>
          <p:nvPr/>
        </p:nvSpPr>
        <p:spPr>
          <a:xfrm>
            <a:off x="3278400" y="4887114"/>
            <a:ext cx="393912" cy="39391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C5809BB4-CAEC-49D6-0CCE-222572121B65}"/>
              </a:ext>
            </a:extLst>
          </p:cNvPr>
          <p:cNvSpPr/>
          <p:nvPr/>
        </p:nvSpPr>
        <p:spPr>
          <a:xfrm>
            <a:off x="7273576" y="4887114"/>
            <a:ext cx="393912" cy="39391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9EF4517-FF9D-EF80-7454-70FBAD3B7ABB}"/>
              </a:ext>
            </a:extLst>
          </p:cNvPr>
          <p:cNvSpPr txBox="1"/>
          <p:nvPr/>
        </p:nvSpPr>
        <p:spPr>
          <a:xfrm>
            <a:off x="8838790" y="457030"/>
            <a:ext cx="35186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>
                <a:latin typeface="Helvetica Light"/>
              </a:rPr>
              <a:t>Physics with nuclear fragments:</a:t>
            </a:r>
            <a:endParaRPr lang="LID4096" b="1" u="sng" dirty="0">
              <a:latin typeface="Helvetica Ligh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E300053-8D22-5DEB-EC00-0A518E72D24C}"/>
              </a:ext>
            </a:extLst>
          </p:cNvPr>
          <p:cNvSpPr txBox="1"/>
          <p:nvPr/>
        </p:nvSpPr>
        <p:spPr>
          <a:xfrm>
            <a:off x="9225708" y="801272"/>
            <a:ext cx="29662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Helvetica Light"/>
              </a:rPr>
              <a:t>TOF spectroscopy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Helvetica Light"/>
              </a:rPr>
              <a:t>Annihilation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Helvetica Light"/>
              </a:rPr>
              <a:t>Nuclear periphery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Helvetica Light"/>
              </a:rPr>
              <a:t>Mass spectroscopy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Helvetica Light"/>
              </a:rPr>
              <a:t>Decay spectroscopy of HCIs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Helvetica Light"/>
              </a:rPr>
              <a:t>Laser spectroscopy of H-like ions</a:t>
            </a:r>
          </a:p>
          <a:p>
            <a:endParaRPr lang="en-US" sz="1600" b="1" dirty="0">
              <a:latin typeface="Helvetica Light"/>
            </a:endParaRPr>
          </a:p>
          <a:p>
            <a:endParaRPr lang="en-US" sz="1600" b="1" dirty="0">
              <a:latin typeface="Helvetica Light"/>
            </a:endParaRPr>
          </a:p>
          <a:p>
            <a:endParaRPr lang="en-US" sz="1600" b="1" dirty="0">
              <a:latin typeface="Helvetica Ligh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10EF8A5-C997-D74E-C5A8-A48A673294C9}"/>
              </a:ext>
            </a:extLst>
          </p:cNvPr>
          <p:cNvSpPr txBox="1"/>
          <p:nvPr/>
        </p:nvSpPr>
        <p:spPr>
          <a:xfrm>
            <a:off x="3164022" y="549876"/>
            <a:ext cx="1840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/>
              <a:t>Cold gas/ablation injection</a:t>
            </a:r>
            <a:endParaRPr lang="en-SE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83C8AEE-BFD4-F4F0-2DB4-16AD7D22009B}"/>
              </a:ext>
            </a:extLst>
          </p:cNvPr>
          <p:cNvSpPr txBox="1"/>
          <p:nvPr/>
        </p:nvSpPr>
        <p:spPr>
          <a:xfrm>
            <a:off x="1427200" y="5683908"/>
            <a:ext cx="1777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/>
              <a:t>Anion trapping/laser cooling</a:t>
            </a:r>
            <a:endParaRPr lang="en-SE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8982A93-77A1-A9EF-F647-A1940153CB52}"/>
              </a:ext>
            </a:extLst>
          </p:cNvPr>
          <p:cNvSpPr/>
          <p:nvPr/>
        </p:nvSpPr>
        <p:spPr>
          <a:xfrm>
            <a:off x="7946806" y="1292887"/>
            <a:ext cx="482340" cy="47673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9C62E1FC-31E6-ABA2-C5E8-2029E6D99AA9}"/>
              </a:ext>
            </a:extLst>
          </p:cNvPr>
          <p:cNvSpPr/>
          <p:nvPr/>
        </p:nvSpPr>
        <p:spPr>
          <a:xfrm>
            <a:off x="6424043" y="1295415"/>
            <a:ext cx="482340" cy="47673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16C6561A-A93C-2C99-2D17-F2233A7A4F1F}"/>
              </a:ext>
            </a:extLst>
          </p:cNvPr>
          <p:cNvSpPr/>
          <p:nvPr/>
        </p:nvSpPr>
        <p:spPr>
          <a:xfrm>
            <a:off x="3795391" y="1254640"/>
            <a:ext cx="482340" cy="47673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4910F06-1F8D-374F-919C-21E50BD3DF84}"/>
              </a:ext>
            </a:extLst>
          </p:cNvPr>
          <p:cNvSpPr txBox="1"/>
          <p:nvPr/>
        </p:nvSpPr>
        <p:spPr>
          <a:xfrm>
            <a:off x="2508137" y="3924467"/>
            <a:ext cx="19017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/>
              <a:t>Anion-antiproton mixing</a:t>
            </a:r>
            <a:endParaRPr lang="en-SE" dirty="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5B4F957D-7416-4041-8263-F9F3ECCFEE8C}"/>
              </a:ext>
            </a:extLst>
          </p:cNvPr>
          <p:cNvSpPr/>
          <p:nvPr/>
        </p:nvSpPr>
        <p:spPr>
          <a:xfrm>
            <a:off x="4311061" y="4889029"/>
            <a:ext cx="393912" cy="39391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8F56008-1B26-F470-B2E7-456B8C44375D}"/>
              </a:ext>
            </a:extLst>
          </p:cNvPr>
          <p:cNvSpPr txBox="1"/>
          <p:nvPr/>
        </p:nvSpPr>
        <p:spPr>
          <a:xfrm>
            <a:off x="3518609" y="5689235"/>
            <a:ext cx="1978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/>
              <a:t>Laser photodetachment</a:t>
            </a:r>
          </a:p>
          <a:p>
            <a:pPr algn="ctr"/>
            <a:r>
              <a:rPr lang="sv-SE" dirty="0"/>
              <a:t>Rydberg excitation</a:t>
            </a:r>
            <a:endParaRPr lang="en-SE" dirty="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F9AC99DF-7156-8A54-5F12-5C1B4E1C4F92}"/>
              </a:ext>
            </a:extLst>
          </p:cNvPr>
          <p:cNvSpPr/>
          <p:nvPr/>
        </p:nvSpPr>
        <p:spPr>
          <a:xfrm>
            <a:off x="5528314" y="4890710"/>
            <a:ext cx="393912" cy="39391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73C260D-39EC-234E-C80E-BFD6D10AFF48}"/>
              </a:ext>
            </a:extLst>
          </p:cNvPr>
          <p:cNvSpPr txBox="1"/>
          <p:nvPr/>
        </p:nvSpPr>
        <p:spPr>
          <a:xfrm>
            <a:off x="4624299" y="5230194"/>
            <a:ext cx="2171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/>
              <a:t>Charge-exchange antiproton capture</a:t>
            </a:r>
            <a:endParaRPr lang="en-SE" dirty="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18CE491-168E-A1C7-08DB-FAAF37746F1B}"/>
              </a:ext>
            </a:extLst>
          </p:cNvPr>
          <p:cNvCxnSpPr>
            <a:cxnSpLocks/>
            <a:stCxn id="44" idx="0"/>
            <a:endCxn id="43" idx="4"/>
          </p:cNvCxnSpPr>
          <p:nvPr/>
        </p:nvCxnSpPr>
        <p:spPr>
          <a:xfrm flipV="1">
            <a:off x="4508017" y="5282941"/>
            <a:ext cx="0" cy="406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AE69139C-4E42-2AA3-2794-7F253626C37F}"/>
              </a:ext>
            </a:extLst>
          </p:cNvPr>
          <p:cNvCxnSpPr>
            <a:cxnSpLocks/>
          </p:cNvCxnSpPr>
          <p:nvPr/>
        </p:nvCxnSpPr>
        <p:spPr>
          <a:xfrm flipV="1">
            <a:off x="3459024" y="4480820"/>
            <a:ext cx="0" cy="406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1F67384-FC3B-29C1-76C6-426795CF0C7C}"/>
              </a:ext>
            </a:extLst>
          </p:cNvPr>
          <p:cNvCxnSpPr>
            <a:cxnSpLocks/>
          </p:cNvCxnSpPr>
          <p:nvPr/>
        </p:nvCxnSpPr>
        <p:spPr>
          <a:xfrm flipV="1">
            <a:off x="2313061" y="5282941"/>
            <a:ext cx="0" cy="4062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6D24F172-ED1E-E4F1-028C-2EF2EFFA6769}"/>
              </a:ext>
            </a:extLst>
          </p:cNvPr>
          <p:cNvSpPr txBox="1"/>
          <p:nvPr/>
        </p:nvSpPr>
        <p:spPr>
          <a:xfrm>
            <a:off x="5856378" y="534437"/>
            <a:ext cx="16275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/>
              <a:t>Capture of HCIs in trap</a:t>
            </a:r>
            <a:endParaRPr lang="en-SE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864CB84-BB06-A390-44B3-426D73CFD1D0}"/>
              </a:ext>
            </a:extLst>
          </p:cNvPr>
          <p:cNvSpPr txBox="1"/>
          <p:nvPr/>
        </p:nvSpPr>
        <p:spPr>
          <a:xfrm>
            <a:off x="7267717" y="1893463"/>
            <a:ext cx="18405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/>
              <a:t>Cooling of HCIs</a:t>
            </a:r>
          </a:p>
          <a:p>
            <a:pPr algn="ctr"/>
            <a:r>
              <a:rPr lang="sv-SE" dirty="0"/>
              <a:t>Positrons/laser cooling/electrons</a:t>
            </a:r>
            <a:endParaRPr lang="en-SE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8D3660D-1952-EBAB-5158-56E2A87CBD32}"/>
              </a:ext>
            </a:extLst>
          </p:cNvPr>
          <p:cNvSpPr txBox="1"/>
          <p:nvPr/>
        </p:nvSpPr>
        <p:spPr>
          <a:xfrm>
            <a:off x="6542592" y="4182350"/>
            <a:ext cx="1978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dirty="0"/>
              <a:t>Antiprotonic atom spectroscopy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87259248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2265D-5481-5F88-2EB4-DB1C81590C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593" y="230071"/>
            <a:ext cx="11489076" cy="1325563"/>
          </a:xfrm>
        </p:spPr>
        <p:txBody>
          <a:bodyPr>
            <a:normAutofit/>
          </a:bodyPr>
          <a:lstStyle/>
          <a:p>
            <a:r>
              <a:rPr lang="en-US" b="1" dirty="0">
                <a:latin typeface="Helvetica Light"/>
              </a:rPr>
              <a:t>Outlook: Towards the laser triggered synthesis</a:t>
            </a:r>
            <a:br>
              <a:rPr lang="en-US" sz="2400" b="1" dirty="0">
                <a:latin typeface="Lucida Bright" panose="02040602050505020304" pitchFamily="18" charset="0"/>
              </a:rPr>
            </a:br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5CF48CE-7437-5ED3-26F4-DD5A2C9A990D}"/>
                  </a:ext>
                </a:extLst>
              </p:cNvPr>
              <p:cNvSpPr txBox="1"/>
              <p:nvPr/>
            </p:nvSpPr>
            <p:spPr>
              <a:xfrm>
                <a:off x="699966" y="10555455"/>
                <a:ext cx="6449907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acc>
                        <m:accPr>
                          <m:chr m:val="̅"/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sSup>
                        <m:sSup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p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LID4096" sz="1200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35CF48CE-7437-5ED3-26F4-DD5A2C9A99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966" y="10555455"/>
                <a:ext cx="6449907" cy="369332"/>
              </a:xfrm>
              <a:prstGeom prst="rect">
                <a:avLst/>
              </a:prstGeom>
              <a:blipFill>
                <a:blip r:embed="rId9"/>
                <a:stretch>
                  <a:fillRect b="-26667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>
            <a:extLst>
              <a:ext uri="{FF2B5EF4-FFF2-40B4-BE49-F238E27FC236}">
                <a16:creationId xmlns:a16="http://schemas.microsoft.com/office/drawing/2014/main" id="{E01AE1D5-4312-4AD0-99DF-C466D6A8FC86}"/>
              </a:ext>
            </a:extLst>
          </p:cNvPr>
          <p:cNvSpPr txBox="1"/>
          <p:nvPr/>
        </p:nvSpPr>
        <p:spPr>
          <a:xfrm rot="20276816">
            <a:off x="5252502" y="2788162"/>
            <a:ext cx="3105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600" b="1" dirty="0">
                <a:latin typeface="Helvetica Light"/>
              </a:rPr>
              <a:t>Laser photodetachment and excitation/ionization.</a:t>
            </a:r>
            <a:endParaRPr lang="LID4096" sz="1600" b="1" dirty="0">
              <a:latin typeface="Helvetica Light"/>
            </a:endParaRPr>
          </a:p>
        </p:txBody>
      </p:sp>
      <p:pic>
        <p:nvPicPr>
          <p:cNvPr id="45" name="Picture 44" descr="A picture containing graphics, clipart, graphic design, creativity&#10;&#10;Description automatically generated">
            <a:extLst>
              <a:ext uri="{FF2B5EF4-FFF2-40B4-BE49-F238E27FC236}">
                <a16:creationId xmlns:a16="http://schemas.microsoft.com/office/drawing/2014/main" id="{6E93B48A-62A6-FA0C-A354-E9C4385A7861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158"/>
          <a:stretch/>
        </p:blipFill>
        <p:spPr>
          <a:xfrm>
            <a:off x="548685" y="2691395"/>
            <a:ext cx="4780840" cy="1255705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9D79EF5C-62B6-7442-C492-01E11E8A0967}"/>
              </a:ext>
            </a:extLst>
          </p:cNvPr>
          <p:cNvSpPr txBox="1"/>
          <p:nvPr/>
        </p:nvSpPr>
        <p:spPr>
          <a:xfrm>
            <a:off x="860895" y="1808287"/>
            <a:ext cx="615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(1)</a:t>
            </a:r>
            <a:endParaRPr lang="LID4096" sz="24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DB56300-C709-BB3E-526B-176B4FFE5552}"/>
              </a:ext>
            </a:extLst>
          </p:cNvPr>
          <p:cNvSpPr txBox="1"/>
          <p:nvPr/>
        </p:nvSpPr>
        <p:spPr>
          <a:xfrm>
            <a:off x="746639" y="4138339"/>
            <a:ext cx="644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(2)</a:t>
            </a:r>
            <a:endParaRPr lang="LID4096" sz="24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020B128-E9BF-623F-9ED5-A25AD0DABC76}"/>
              </a:ext>
            </a:extLst>
          </p:cNvPr>
          <p:cNvSpPr txBox="1"/>
          <p:nvPr/>
        </p:nvSpPr>
        <p:spPr>
          <a:xfrm>
            <a:off x="6517062" y="1240814"/>
            <a:ext cx="616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(3)</a:t>
            </a:r>
            <a:endParaRPr lang="LID4096" sz="24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27303A9-1010-7589-C543-1AD8CF4BB473}"/>
              </a:ext>
            </a:extLst>
          </p:cNvPr>
          <p:cNvSpPr txBox="1"/>
          <p:nvPr/>
        </p:nvSpPr>
        <p:spPr>
          <a:xfrm>
            <a:off x="6372551" y="4367865"/>
            <a:ext cx="59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(4)</a:t>
            </a:r>
            <a:endParaRPr lang="LID4096" sz="2400" dirty="0"/>
          </a:p>
        </p:txBody>
      </p:sp>
      <p:pic>
        <p:nvPicPr>
          <p:cNvPr id="51" name="Picture 50" descr="A picture containing graphics, clipart, graphic design, creativity&#10;&#10;Description automatically generated">
            <a:extLst>
              <a:ext uri="{FF2B5EF4-FFF2-40B4-BE49-F238E27FC236}">
                <a16:creationId xmlns:a16="http://schemas.microsoft.com/office/drawing/2014/main" id="{2563AD80-D4B0-8A7A-05AF-027132D2BB0C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870" b="-796"/>
          <a:stretch/>
        </p:blipFill>
        <p:spPr>
          <a:xfrm>
            <a:off x="6454542" y="4375904"/>
            <a:ext cx="4932679" cy="1920534"/>
          </a:xfrm>
          <a:prstGeom prst="rect">
            <a:avLst/>
          </a:prstGeom>
        </p:spPr>
      </p:pic>
      <p:pic>
        <p:nvPicPr>
          <p:cNvPr id="60" name="Picture 59" descr="A picture containing graphics, clipart, graphic design, creativity&#10;&#10;Description automatically generated">
            <a:extLst>
              <a:ext uri="{FF2B5EF4-FFF2-40B4-BE49-F238E27FC236}">
                <a16:creationId xmlns:a16="http://schemas.microsoft.com/office/drawing/2014/main" id="{B48A8BC9-FEAB-329C-1A2B-7A78BDE8437C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348" b="28592"/>
          <a:stretch/>
        </p:blipFill>
        <p:spPr>
          <a:xfrm>
            <a:off x="6474197" y="1437159"/>
            <a:ext cx="4592772" cy="1858349"/>
          </a:xfrm>
          <a:prstGeom prst="rect">
            <a:avLst/>
          </a:prstGeom>
        </p:spPr>
      </p:pic>
      <p:pic>
        <p:nvPicPr>
          <p:cNvPr id="61" name="Picture 60" descr="A picture containing graphics, clipart, graphic design, creativity&#10;&#10;Description automatically generated">
            <a:extLst>
              <a:ext uri="{FF2B5EF4-FFF2-40B4-BE49-F238E27FC236}">
                <a16:creationId xmlns:a16="http://schemas.microsoft.com/office/drawing/2014/main" id="{F141B965-1CDD-0C8E-89E6-8630F4188A86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34" b="58578"/>
          <a:stretch/>
        </p:blipFill>
        <p:spPr>
          <a:xfrm>
            <a:off x="804779" y="4708791"/>
            <a:ext cx="4268652" cy="1309316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:a16="http://schemas.microsoft.com/office/drawing/2014/main" id="{393BF3CE-7362-219F-FDEC-C5FCC6606342}"/>
              </a:ext>
            </a:extLst>
          </p:cNvPr>
          <p:cNvSpPr txBox="1"/>
          <p:nvPr/>
        </p:nvSpPr>
        <p:spPr>
          <a:xfrm>
            <a:off x="1622700" y="4239604"/>
            <a:ext cx="3225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latin typeface="Helvetica Light"/>
              </a:rPr>
              <a:t>Mixing anions with antiprotons.</a:t>
            </a:r>
            <a:endParaRPr lang="LID4096" dirty="0">
              <a:latin typeface="Helvetica Light"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3878F7C-D5F1-8DBC-C22E-C75C8CB7EE9B}"/>
              </a:ext>
            </a:extLst>
          </p:cNvPr>
          <p:cNvSpPr txBox="1"/>
          <p:nvPr/>
        </p:nvSpPr>
        <p:spPr>
          <a:xfrm>
            <a:off x="1520426" y="1785195"/>
            <a:ext cx="3963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latin typeface="Helvetica Light"/>
              </a:rPr>
              <a:t>Cotrapping of anions and antiprotons cooled using electrons.</a:t>
            </a:r>
            <a:endParaRPr lang="LID4096" dirty="0">
              <a:latin typeface="Helvetica Ligh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C60CF65-9A6C-644B-9A78-321C99972C92}"/>
              </a:ext>
            </a:extLst>
          </p:cNvPr>
          <p:cNvSpPr txBox="1"/>
          <p:nvPr/>
        </p:nvSpPr>
        <p:spPr>
          <a:xfrm>
            <a:off x="7551146" y="1067827"/>
            <a:ext cx="2438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>
                <a:latin typeface="Helvetica Light"/>
              </a:rPr>
              <a:t>Nested trap is created.</a:t>
            </a:r>
            <a:endParaRPr lang="LID4096" dirty="0">
              <a:latin typeface="Helvetica Ligh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CECE6D-EF94-FE8F-69C3-90DBBF6AB6B3}"/>
              </a:ext>
            </a:extLst>
          </p:cNvPr>
          <p:cNvSpPr txBox="1"/>
          <p:nvPr/>
        </p:nvSpPr>
        <p:spPr>
          <a:xfrm>
            <a:off x="6825471" y="4138339"/>
            <a:ext cx="4456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Helvetica Light"/>
              </a:rPr>
              <a:t>Capture of HCI fragments from annihilation.</a:t>
            </a:r>
            <a:endParaRPr lang="sv-SE" dirty="0">
              <a:latin typeface="Helvetica Ligh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541F85-CE00-ED03-14B3-85808D70C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4021" y="6862113"/>
            <a:ext cx="2743200" cy="365125"/>
          </a:xfrm>
        </p:spPr>
        <p:txBody>
          <a:bodyPr/>
          <a:lstStyle/>
          <a:p>
            <a:fld id="{2667558A-FF61-4234-9705-D2FDAD19235C}" type="slidenum">
              <a:rPr lang="LID4096" smtClean="0"/>
              <a:t>37</a:t>
            </a:fld>
            <a:endParaRPr lang="LID4096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EA5BE1-1825-A63F-6EEF-EE7B4B537785}"/>
              </a:ext>
            </a:extLst>
          </p:cNvPr>
          <p:cNvSpPr txBox="1"/>
          <p:nvPr/>
        </p:nvSpPr>
        <p:spPr>
          <a:xfrm>
            <a:off x="7371855" y="3214379"/>
            <a:ext cx="3098052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Helvetica Light"/>
              </a:rPr>
              <a:t>Spectroscopy of ‘long-lived’ Rydberg antiprotonic atoms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2BDA88-01E4-7F5D-FA86-D343CF4D6EC8}"/>
              </a:ext>
            </a:extLst>
          </p:cNvPr>
          <p:cNvSpPr txBox="1"/>
          <p:nvPr/>
        </p:nvSpPr>
        <p:spPr>
          <a:xfrm>
            <a:off x="6547745" y="6284406"/>
            <a:ext cx="501218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Helvetica Light"/>
              </a:rPr>
              <a:t>HCIs can be further cooled and studied in trap</a:t>
            </a:r>
          </a:p>
        </p:txBody>
      </p:sp>
    </p:spTree>
    <p:extLst>
      <p:ext uri="{BB962C8B-B14F-4D97-AF65-F5344CB8AC3E}">
        <p14:creationId xmlns:p14="http://schemas.microsoft.com/office/powerpoint/2010/main" val="3670394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  <p:bldP spid="62" grpId="0"/>
      <p:bldP spid="67" grpId="0"/>
      <p:bldP spid="69" grpId="0"/>
      <p:bldP spid="3" grpId="0"/>
      <p:bldP spid="6" grpId="0" animBg="1"/>
      <p:bldP spid="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596B6-10AF-F728-B758-767529D6D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F0B437-E18A-628F-6657-82C939982B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2707385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62F1C-758E-CE4D-50FE-5D8944B15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159899-7ED6-DAF9-56C5-1964A3704B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v-SE" dirty="0"/>
              <a:t>Benefits: No laser needed</a:t>
            </a:r>
          </a:p>
          <a:p>
            <a:r>
              <a:rPr lang="sv-SE" dirty="0"/>
              <a:t>Neutral gas – no need to worry about overlapping plasmas</a:t>
            </a:r>
          </a:p>
          <a:p>
            <a:endParaRPr lang="sv-SE" dirty="0"/>
          </a:p>
          <a:p>
            <a:r>
              <a:rPr lang="sv-SE" dirty="0"/>
              <a:t>Orders of magnitude cleaner, 0.1ng/ antiproton shot.</a:t>
            </a:r>
          </a:p>
          <a:p>
            <a:endParaRPr lang="sv-SE" dirty="0"/>
          </a:p>
          <a:p>
            <a:r>
              <a:rPr lang="sv-SE" dirty="0"/>
              <a:t>CS can be enhanced by exciting atoms to rydberg states,</a:t>
            </a:r>
          </a:p>
          <a:p>
            <a:endParaRPr lang="sv-SE" dirty="0"/>
          </a:p>
          <a:p>
            <a:r>
              <a:rPr lang="sv-SE" dirty="0"/>
              <a:t>Limitation, only works with gases</a:t>
            </a:r>
          </a:p>
          <a:p>
            <a:endParaRPr lang="sv-SE" dirty="0"/>
          </a:p>
          <a:p>
            <a:r>
              <a:rPr lang="sv-SE" dirty="0"/>
              <a:t>Laser Ablation? Local pressure after ablation?</a:t>
            </a:r>
          </a:p>
          <a:p>
            <a:endParaRPr lang="sv-SE" dirty="0"/>
          </a:p>
          <a:p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830476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D979E-2BA3-E622-2766-70374E608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1760" y="-11940"/>
            <a:ext cx="9323518" cy="767044"/>
          </a:xfrm>
        </p:spPr>
        <p:txBody>
          <a:bodyPr>
            <a:normAutofit/>
          </a:bodyPr>
          <a:lstStyle/>
          <a:p>
            <a:r>
              <a:rPr lang="sv-SE" b="1" dirty="0">
                <a:latin typeface="Helvetica Light"/>
              </a:rPr>
              <a:t>The life of an antiprotonic atom</a:t>
            </a:r>
            <a:endParaRPr lang="LID4096" b="1" dirty="0">
              <a:latin typeface="Helvetica Ligh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62F3D466-E5B3-6E24-356E-E76602257CBE}"/>
              </a:ext>
            </a:extLst>
          </p:cNvPr>
          <p:cNvSpPr txBox="1"/>
          <p:nvPr/>
        </p:nvSpPr>
        <p:spPr>
          <a:xfrm>
            <a:off x="2310840" y="970072"/>
            <a:ext cx="2505854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v-SE" sz="1600" dirty="0">
                <a:latin typeface="Helvetica Light"/>
              </a:rPr>
              <a:t>Capture of the antiproton in a </a:t>
            </a:r>
            <a:r>
              <a:rPr lang="sv-SE" sz="1600" b="1" dirty="0">
                <a:latin typeface="Helvetica Light"/>
              </a:rPr>
              <a:t>high-n Rydberg state</a:t>
            </a:r>
            <a:r>
              <a:rPr lang="sv-SE" sz="1600" dirty="0">
                <a:latin typeface="Helvetica Light"/>
              </a:rPr>
              <a:t>.</a:t>
            </a:r>
            <a:endParaRPr lang="LID4096" sz="1600" dirty="0">
              <a:latin typeface="Helvetica Ligh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01577206-7A75-04CE-6BFF-A6202507D0E1}"/>
              </a:ext>
            </a:extLst>
          </p:cNvPr>
          <p:cNvSpPr txBox="1"/>
          <p:nvPr/>
        </p:nvSpPr>
        <p:spPr>
          <a:xfrm>
            <a:off x="7725948" y="5045097"/>
            <a:ext cx="4389293" cy="1200329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/>
              <a:t>Annihilation on nucleus results in the formation of Highly Charged (radioactive) Ions (HCIs)</a:t>
            </a:r>
            <a:endParaRPr lang="LID4096" sz="2400" b="1" dirty="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5D44AF1-4817-3F5E-3DEC-0DD031D9354E}"/>
              </a:ext>
            </a:extLst>
          </p:cNvPr>
          <p:cNvGrpSpPr/>
          <p:nvPr/>
        </p:nvGrpSpPr>
        <p:grpSpPr>
          <a:xfrm>
            <a:off x="303459" y="587778"/>
            <a:ext cx="2036271" cy="2004823"/>
            <a:chOff x="2385629" y="622508"/>
            <a:chExt cx="2036271" cy="2004823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B22D8402-178D-0FBE-4B73-80922B14697E}"/>
                </a:ext>
              </a:extLst>
            </p:cNvPr>
            <p:cNvGrpSpPr/>
            <p:nvPr/>
          </p:nvGrpSpPr>
          <p:grpSpPr>
            <a:xfrm>
              <a:off x="2512767" y="622508"/>
              <a:ext cx="1792383" cy="2004823"/>
              <a:chOff x="1633993" y="617864"/>
              <a:chExt cx="1565343" cy="1777996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8E508F6F-4F37-83F0-9BC9-66ABCD8BB87F}"/>
                  </a:ext>
                </a:extLst>
              </p:cNvPr>
              <p:cNvGrpSpPr/>
              <p:nvPr/>
            </p:nvGrpSpPr>
            <p:grpSpPr>
              <a:xfrm>
                <a:off x="2239379" y="1475518"/>
                <a:ext cx="456577" cy="397842"/>
                <a:chOff x="7882599" y="3294522"/>
                <a:chExt cx="1746887" cy="1631355"/>
              </a:xfrm>
            </p:grpSpPr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9E9D7806-16D2-0CCD-902E-5A52AFCE0800}"/>
                    </a:ext>
                  </a:extLst>
                </p:cNvPr>
                <p:cNvSpPr/>
                <p:nvPr/>
              </p:nvSpPr>
              <p:spPr>
                <a:xfrm>
                  <a:off x="7882599" y="3876124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17" name="Oval 16">
                  <a:extLst>
                    <a:ext uri="{FF2B5EF4-FFF2-40B4-BE49-F238E27FC236}">
                      <a16:creationId xmlns:a16="http://schemas.microsoft.com/office/drawing/2014/main" id="{1D8C020A-34E0-0107-0037-616FE171534D}"/>
                    </a:ext>
                  </a:extLst>
                </p:cNvPr>
                <p:cNvSpPr/>
                <p:nvPr/>
              </p:nvSpPr>
              <p:spPr>
                <a:xfrm>
                  <a:off x="8180789" y="3294522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18" name="Oval 17">
                  <a:extLst>
                    <a:ext uri="{FF2B5EF4-FFF2-40B4-BE49-F238E27FC236}">
                      <a16:creationId xmlns:a16="http://schemas.microsoft.com/office/drawing/2014/main" id="{896E6FBC-CAD1-EE66-5D72-8BC49A52CF37}"/>
                    </a:ext>
                  </a:extLst>
                </p:cNvPr>
                <p:cNvSpPr/>
                <p:nvPr/>
              </p:nvSpPr>
              <p:spPr>
                <a:xfrm>
                  <a:off x="8522327" y="3762673"/>
                  <a:ext cx="758952" cy="758952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83F32537-B105-3989-308F-14683100C6F4}"/>
                    </a:ext>
                  </a:extLst>
                </p:cNvPr>
                <p:cNvSpPr/>
                <p:nvPr/>
              </p:nvSpPr>
              <p:spPr>
                <a:xfrm>
                  <a:off x="8870534" y="3795551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A5419285-3E12-9902-59DD-8EB680764489}"/>
                    </a:ext>
                  </a:extLst>
                </p:cNvPr>
                <p:cNvSpPr/>
                <p:nvPr/>
              </p:nvSpPr>
              <p:spPr>
                <a:xfrm>
                  <a:off x="8315848" y="4166925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B1004EDF-D9E5-114D-9B4B-3D3393A78E45}"/>
                    </a:ext>
                  </a:extLst>
                </p:cNvPr>
                <p:cNvSpPr/>
                <p:nvPr/>
              </p:nvSpPr>
              <p:spPr>
                <a:xfrm>
                  <a:off x="8557855" y="3383197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7D3B194B-E1BF-EB91-C51A-7265265960CB}"/>
                    </a:ext>
                  </a:extLst>
                </p:cNvPr>
                <p:cNvSpPr/>
                <p:nvPr/>
              </p:nvSpPr>
              <p:spPr>
                <a:xfrm>
                  <a:off x="8131157" y="3707231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94F89A8B-00D4-D1CC-E022-2A1BF1B41F76}"/>
                    </a:ext>
                  </a:extLst>
                </p:cNvPr>
                <p:cNvSpPr/>
                <p:nvPr/>
              </p:nvSpPr>
              <p:spPr>
                <a:xfrm>
                  <a:off x="8655085" y="3909357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</p:grp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65967962-6C84-57EA-D1C2-1589024BB39F}"/>
                  </a:ext>
                </a:extLst>
              </p:cNvPr>
              <p:cNvSpPr/>
              <p:nvPr/>
            </p:nvSpPr>
            <p:spPr>
              <a:xfrm>
                <a:off x="2784010" y="709077"/>
                <a:ext cx="215639" cy="201049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CC">
                      <a:shade val="30000"/>
                      <a:satMod val="115000"/>
                    </a:srgbClr>
                  </a:gs>
                  <a:gs pos="50000">
                    <a:srgbClr val="FF33CC">
                      <a:shade val="67500"/>
                      <a:satMod val="115000"/>
                    </a:srgbClr>
                  </a:gs>
                  <a:gs pos="100000">
                    <a:srgbClr val="FF33CC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099DEA8F-C2C3-749B-871C-3A59FC254B64}"/>
                  </a:ext>
                </a:extLst>
              </p:cNvPr>
              <p:cNvSpPr/>
              <p:nvPr/>
            </p:nvSpPr>
            <p:spPr>
              <a:xfrm>
                <a:off x="1863338" y="1118398"/>
                <a:ext cx="1176918" cy="1100626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E8C6D24A-6B9F-4852-1974-E619E7634F71}"/>
                  </a:ext>
                </a:extLst>
              </p:cNvPr>
              <p:cNvSpPr/>
              <p:nvPr/>
            </p:nvSpPr>
            <p:spPr>
              <a:xfrm>
                <a:off x="1704258" y="941560"/>
                <a:ext cx="1495078" cy="1454300"/>
              </a:xfrm>
              <a:prstGeom prst="ellipse">
                <a:avLst/>
              </a:prstGeom>
              <a:noFill/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61" name="Arrow: Down 60">
                <a:extLst>
                  <a:ext uri="{FF2B5EF4-FFF2-40B4-BE49-F238E27FC236}">
                    <a16:creationId xmlns:a16="http://schemas.microsoft.com/office/drawing/2014/main" id="{2C18F7B5-D91F-96D3-542D-E0CE896FE62E}"/>
                  </a:ext>
                </a:extLst>
              </p:cNvPr>
              <p:cNvSpPr/>
              <p:nvPr/>
            </p:nvSpPr>
            <p:spPr>
              <a:xfrm rot="2266779">
                <a:off x="2649637" y="884280"/>
                <a:ext cx="103951" cy="342265"/>
              </a:xfrm>
              <a:prstGeom prst="downArrow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5" name="TextBox 64">
                    <a:extLst>
                      <a:ext uri="{FF2B5EF4-FFF2-40B4-BE49-F238E27FC236}">
                        <a16:creationId xmlns:a16="http://schemas.microsoft.com/office/drawing/2014/main" id="{CD734FC7-8A8A-4B55-1833-B6F92AAF36D0}"/>
                      </a:ext>
                    </a:extLst>
                  </p:cNvPr>
                  <p:cNvSpPr txBox="1"/>
                  <p:nvPr/>
                </p:nvSpPr>
                <p:spPr>
                  <a:xfrm>
                    <a:off x="2666080" y="617864"/>
                    <a:ext cx="442667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̅"/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oMath>
                      </m:oMathPara>
                    </a14:m>
                    <a:endParaRPr lang="LID4096" dirty="0"/>
                  </a:p>
                </p:txBody>
              </p:sp>
            </mc:Choice>
            <mc:Fallback xmlns="">
              <p:sp>
                <p:nvSpPr>
                  <p:cNvPr id="65" name="TextBox 64">
                    <a:extLst>
                      <a:ext uri="{FF2B5EF4-FFF2-40B4-BE49-F238E27FC236}">
                        <a16:creationId xmlns:a16="http://schemas.microsoft.com/office/drawing/2014/main" id="{CD734FC7-8A8A-4B55-1833-B6F92AAF36D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666080" y="617864"/>
                    <a:ext cx="442667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r="-32530"/>
                    </a:stretch>
                  </a:blipFill>
                </p:spPr>
                <p:txBody>
                  <a:bodyPr/>
                  <a:lstStyle/>
                  <a:p>
                    <a:r>
                      <a:rPr lang="LID4096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68958AE8-977A-8B0B-29E2-40D01EF238EA}"/>
                  </a:ext>
                </a:extLst>
              </p:cNvPr>
              <p:cNvSpPr/>
              <p:nvPr/>
            </p:nvSpPr>
            <p:spPr>
              <a:xfrm>
                <a:off x="1863338" y="843751"/>
                <a:ext cx="125368" cy="13275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5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5">
                      <a:lumMod val="7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>
                  <a:solidFill>
                    <a:srgbClr val="0070C0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E9E10CAA-A092-E707-DC4A-914BBF61D1F0}"/>
                      </a:ext>
                    </a:extLst>
                  </p:cNvPr>
                  <p:cNvSpPr txBox="1"/>
                  <p:nvPr/>
                </p:nvSpPr>
                <p:spPr>
                  <a:xfrm>
                    <a:off x="1633993" y="630139"/>
                    <a:ext cx="49513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oMath>
                      </m:oMathPara>
                    </a14:m>
                    <a:endParaRPr lang="LID4096" dirty="0"/>
                  </a:p>
                </p:txBody>
              </p:sp>
            </mc:Choice>
            <mc:Fallback xmlns="">
              <p:sp>
                <p:nvSpPr>
                  <p:cNvPr id="62" name="TextBox 61">
                    <a:extLst>
                      <a:ext uri="{FF2B5EF4-FFF2-40B4-BE49-F238E27FC236}">
                        <a16:creationId xmlns:a16="http://schemas.microsoft.com/office/drawing/2014/main" id="{E9E10CAA-A092-E707-DC4A-914BBF61D1F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633993" y="630139"/>
                    <a:ext cx="495136" cy="3693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LID4096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67" name="Arrow: Down 66">
                <a:extLst>
                  <a:ext uri="{FF2B5EF4-FFF2-40B4-BE49-F238E27FC236}">
                    <a16:creationId xmlns:a16="http://schemas.microsoft.com/office/drawing/2014/main" id="{A96EA353-FE94-BD01-E55D-885B35328DDD}"/>
                  </a:ext>
                </a:extLst>
              </p:cNvPr>
              <p:cNvSpPr/>
              <p:nvPr/>
            </p:nvSpPr>
            <p:spPr>
              <a:xfrm rot="6905706">
                <a:off x="2186293" y="824212"/>
                <a:ext cx="105561" cy="461051"/>
              </a:xfrm>
              <a:prstGeom prst="downArrow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</p:grpSp>
        <p:pic>
          <p:nvPicPr>
            <p:cNvPr id="117" name="Picture 116" descr="A blue circle in black background&#10;&#10;Description automatically generated">
              <a:extLst>
                <a:ext uri="{FF2B5EF4-FFF2-40B4-BE49-F238E27FC236}">
                  <a16:creationId xmlns:a16="http://schemas.microsoft.com/office/drawing/2014/main" id="{C91E389F-1BA4-4EEA-1AC1-A28B2E59C1F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5629" y="917116"/>
              <a:ext cx="2036271" cy="1695915"/>
            </a:xfrm>
            <a:prstGeom prst="rect">
              <a:avLst/>
            </a:prstGeom>
          </p:spPr>
        </p:pic>
        <p:pic>
          <p:nvPicPr>
            <p:cNvPr id="118" name="Picture 117" descr="A blue circle in black background&#10;&#10;Description automatically generated">
              <a:extLst>
                <a:ext uri="{FF2B5EF4-FFF2-40B4-BE49-F238E27FC236}">
                  <a16:creationId xmlns:a16="http://schemas.microsoft.com/office/drawing/2014/main" id="{6EA1B0EE-E91D-A8B8-1B80-431FF4A325B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5968" y="1053424"/>
              <a:ext cx="1873360" cy="1560234"/>
            </a:xfrm>
            <a:prstGeom prst="rect">
              <a:avLst/>
            </a:prstGeom>
          </p:spPr>
        </p:pic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75F0772D-03EF-DEBB-558B-3786C8B1143E}"/>
              </a:ext>
            </a:extLst>
          </p:cNvPr>
          <p:cNvGrpSpPr/>
          <p:nvPr/>
        </p:nvGrpSpPr>
        <p:grpSpPr>
          <a:xfrm>
            <a:off x="2106050" y="2228197"/>
            <a:ext cx="2702411" cy="1699404"/>
            <a:chOff x="4138349" y="2237067"/>
            <a:chExt cx="2702411" cy="1699404"/>
          </a:xfrm>
        </p:grpSpPr>
        <p:pic>
          <p:nvPicPr>
            <p:cNvPr id="116" name="Picture 115" descr="A blue circle in black background&#10;&#10;Description automatically generated">
              <a:extLst>
                <a:ext uri="{FF2B5EF4-FFF2-40B4-BE49-F238E27FC236}">
                  <a16:creationId xmlns:a16="http://schemas.microsoft.com/office/drawing/2014/main" id="{4A4FA11D-D6CD-0AA9-F8D2-04315F915A0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089" y="2373681"/>
              <a:ext cx="1873360" cy="1560234"/>
            </a:xfrm>
            <a:prstGeom prst="rect">
              <a:avLst/>
            </a:prstGeom>
          </p:spPr>
        </p:pic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619506A2-74A4-6E2A-1301-F7EE8B2CCA8A}"/>
                </a:ext>
              </a:extLst>
            </p:cNvPr>
            <p:cNvGrpSpPr/>
            <p:nvPr/>
          </p:nvGrpSpPr>
          <p:grpSpPr>
            <a:xfrm>
              <a:off x="4138349" y="2237067"/>
              <a:ext cx="2702411" cy="1699404"/>
              <a:chOff x="3228097" y="2313243"/>
              <a:chExt cx="2702411" cy="1699404"/>
            </a:xfrm>
          </p:grpSpPr>
          <p:sp>
            <p:nvSpPr>
              <p:cNvPr id="53" name="Arrow: Right 52">
                <a:extLst>
                  <a:ext uri="{FF2B5EF4-FFF2-40B4-BE49-F238E27FC236}">
                    <a16:creationId xmlns:a16="http://schemas.microsoft.com/office/drawing/2014/main" id="{52389E7B-4FDE-C1F8-7E1A-1FC720B2D788}"/>
                  </a:ext>
                </a:extLst>
              </p:cNvPr>
              <p:cNvSpPr/>
              <p:nvPr/>
            </p:nvSpPr>
            <p:spPr>
              <a:xfrm rot="2305871">
                <a:off x="3228097" y="2313243"/>
                <a:ext cx="482515" cy="466923"/>
              </a:xfrm>
              <a:prstGeom prst="rightArrow">
                <a:avLst/>
              </a:prstGeom>
              <a:noFill/>
              <a:ln w="38100">
                <a:solidFill>
                  <a:srgbClr val="FF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6D618816-DD45-116D-2318-074CEF6D4D9E}"/>
                  </a:ext>
                </a:extLst>
              </p:cNvPr>
              <p:cNvGrpSpPr/>
              <p:nvPr/>
            </p:nvGrpSpPr>
            <p:grpSpPr>
              <a:xfrm>
                <a:off x="3533353" y="2429179"/>
                <a:ext cx="2397155" cy="1583468"/>
                <a:chOff x="4820661" y="1884230"/>
                <a:chExt cx="2201612" cy="1454300"/>
              </a:xfrm>
            </p:grpSpPr>
            <p:grpSp>
              <p:nvGrpSpPr>
                <p:cNvPr id="4" name="Group 3">
                  <a:extLst>
                    <a:ext uri="{FF2B5EF4-FFF2-40B4-BE49-F238E27FC236}">
                      <a16:creationId xmlns:a16="http://schemas.microsoft.com/office/drawing/2014/main" id="{5352D8FD-D30A-EE01-534E-A1150C46DE55}"/>
                    </a:ext>
                  </a:extLst>
                </p:cNvPr>
                <p:cNvGrpSpPr/>
                <p:nvPr/>
              </p:nvGrpSpPr>
              <p:grpSpPr>
                <a:xfrm>
                  <a:off x="4820661" y="1884230"/>
                  <a:ext cx="1495078" cy="1454300"/>
                  <a:chOff x="9314499" y="4468306"/>
                  <a:chExt cx="2184716" cy="2144413"/>
                </a:xfrm>
              </p:grpSpPr>
              <p:grpSp>
                <p:nvGrpSpPr>
                  <p:cNvPr id="10" name="Group 9">
                    <a:extLst>
                      <a:ext uri="{FF2B5EF4-FFF2-40B4-BE49-F238E27FC236}">
                        <a16:creationId xmlns:a16="http://schemas.microsoft.com/office/drawing/2014/main" id="{71ECD4D7-B02D-9AEF-8DF9-C353E3730010}"/>
                      </a:ext>
                    </a:extLst>
                  </p:cNvPr>
                  <p:cNvGrpSpPr/>
                  <p:nvPr/>
                </p:nvGrpSpPr>
                <p:grpSpPr>
                  <a:xfrm>
                    <a:off x="9892743" y="5117255"/>
                    <a:ext cx="1028229" cy="886391"/>
                    <a:chOff x="7040872" y="2007819"/>
                    <a:chExt cx="1158842" cy="1028800"/>
                  </a:xfrm>
                </p:grpSpPr>
                <p:sp>
                  <p:nvSpPr>
                    <p:cNvPr id="19" name="Oval 18">
                      <a:extLst>
                        <a:ext uri="{FF2B5EF4-FFF2-40B4-BE49-F238E27FC236}">
                          <a16:creationId xmlns:a16="http://schemas.microsoft.com/office/drawing/2014/main" id="{738B7574-6A71-C1D7-2A8A-0875E37C6E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040872" y="2007819"/>
                      <a:ext cx="1158842" cy="1028800"/>
                    </a:xfrm>
                    <a:prstGeom prst="ellipse">
                      <a:avLst/>
                    </a:prstGeom>
                    <a:noFill/>
                    <a:ln w="31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LID4096" dirty="0"/>
                    </a:p>
                  </p:txBody>
                </p:sp>
                <p:grpSp>
                  <p:nvGrpSpPr>
                    <p:cNvPr id="21" name="Group 20">
                      <a:extLst>
                        <a:ext uri="{FF2B5EF4-FFF2-40B4-BE49-F238E27FC236}">
                          <a16:creationId xmlns:a16="http://schemas.microsoft.com/office/drawing/2014/main" id="{770B005E-F8C7-DE87-3D45-82EBA0269F7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270462" y="2168444"/>
                      <a:ext cx="751934" cy="680881"/>
                      <a:chOff x="7882599" y="3294522"/>
                      <a:chExt cx="1746887" cy="1631355"/>
                    </a:xfrm>
                  </p:grpSpPr>
                  <p:sp>
                    <p:nvSpPr>
                      <p:cNvPr id="26" name="Oval 25">
                        <a:extLst>
                          <a:ext uri="{FF2B5EF4-FFF2-40B4-BE49-F238E27FC236}">
                            <a16:creationId xmlns:a16="http://schemas.microsoft.com/office/drawing/2014/main" id="{9D16B60B-AEF7-B433-F49D-C3C5D7DE0EA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882599" y="3876124"/>
                        <a:ext cx="758952" cy="75895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27" name="Oval 26">
                        <a:extLst>
                          <a:ext uri="{FF2B5EF4-FFF2-40B4-BE49-F238E27FC236}">
                            <a16:creationId xmlns:a16="http://schemas.microsoft.com/office/drawing/2014/main" id="{592D735A-5885-48B9-21BA-142A31E0693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80789" y="3294522"/>
                        <a:ext cx="758952" cy="75895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>
                              <a:shade val="30000"/>
                              <a:satMod val="115000"/>
                            </a:srgbClr>
                          </a:gs>
                          <a:gs pos="50000">
                            <a:srgbClr val="FF0000">
                              <a:shade val="67500"/>
                              <a:satMod val="115000"/>
                            </a:srgbClr>
                          </a:gs>
                          <a:gs pos="100000">
                            <a:srgbClr val="FF0000">
                              <a:shade val="100000"/>
                              <a:satMod val="115000"/>
                            </a:srgbClr>
                          </a:gs>
                        </a:gsLst>
                        <a:lin ang="16200000" scaled="1"/>
                        <a:tileRect/>
                      </a:gra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28" name="Oval 27">
                        <a:extLst>
                          <a:ext uri="{FF2B5EF4-FFF2-40B4-BE49-F238E27FC236}">
                            <a16:creationId xmlns:a16="http://schemas.microsoft.com/office/drawing/2014/main" id="{127C5AAE-5281-9C7B-D9F4-BD3B70B9A0E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22327" y="3762673"/>
                        <a:ext cx="758952" cy="758952"/>
                      </a:xfrm>
                      <a:prstGeom prst="ellipse">
                        <a:avLst/>
                      </a:prstGeom>
                      <a:solidFill>
                        <a:schemeClr val="tx2">
                          <a:lumMod val="60000"/>
                          <a:lumOff val="40000"/>
                        </a:schemeClr>
                      </a:solidFill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29" name="Oval 28">
                        <a:extLst>
                          <a:ext uri="{FF2B5EF4-FFF2-40B4-BE49-F238E27FC236}">
                            <a16:creationId xmlns:a16="http://schemas.microsoft.com/office/drawing/2014/main" id="{CAA8F83E-09E2-E4B1-0D75-E52D7EE0E97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870534" y="3795551"/>
                        <a:ext cx="758952" cy="75895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>
                              <a:shade val="30000"/>
                              <a:satMod val="115000"/>
                            </a:srgbClr>
                          </a:gs>
                          <a:gs pos="50000">
                            <a:srgbClr val="FF0000">
                              <a:shade val="67500"/>
                              <a:satMod val="115000"/>
                            </a:srgbClr>
                          </a:gs>
                          <a:gs pos="100000">
                            <a:srgbClr val="FF0000">
                              <a:shade val="100000"/>
                              <a:satMod val="115000"/>
                            </a:srgbClr>
                          </a:gs>
                        </a:gsLst>
                        <a:lin ang="2700000" scaled="1"/>
                        <a:tileRect/>
                      </a:gra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30" name="Oval 29">
                        <a:extLst>
                          <a:ext uri="{FF2B5EF4-FFF2-40B4-BE49-F238E27FC236}">
                            <a16:creationId xmlns:a16="http://schemas.microsoft.com/office/drawing/2014/main" id="{636EC54E-5F74-8612-9A90-CAB16529BB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15848" y="4166925"/>
                        <a:ext cx="758952" cy="75895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>
                              <a:shade val="30000"/>
                              <a:satMod val="115000"/>
                            </a:srgbClr>
                          </a:gs>
                          <a:gs pos="50000">
                            <a:srgbClr val="FF0000">
                              <a:shade val="67500"/>
                              <a:satMod val="115000"/>
                            </a:srgbClr>
                          </a:gs>
                          <a:gs pos="100000">
                            <a:srgbClr val="FF0000">
                              <a:shade val="100000"/>
                              <a:satMod val="115000"/>
                            </a:srgb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31" name="Oval 30">
                        <a:extLst>
                          <a:ext uri="{FF2B5EF4-FFF2-40B4-BE49-F238E27FC236}">
                            <a16:creationId xmlns:a16="http://schemas.microsoft.com/office/drawing/2014/main" id="{51E9CAE5-0ABA-57AE-80BD-B363E209704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57855" y="3383197"/>
                        <a:ext cx="758952" cy="75895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32" name="Oval 31">
                        <a:extLst>
                          <a:ext uri="{FF2B5EF4-FFF2-40B4-BE49-F238E27FC236}">
                            <a16:creationId xmlns:a16="http://schemas.microsoft.com/office/drawing/2014/main" id="{1F943C1F-54F4-A9E1-7FE1-DED794F5363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131157" y="3707231"/>
                        <a:ext cx="758952" cy="75895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rgbClr val="FF0000">
                              <a:shade val="30000"/>
                              <a:satMod val="115000"/>
                            </a:srgbClr>
                          </a:gs>
                          <a:gs pos="50000">
                            <a:srgbClr val="FF0000">
                              <a:shade val="67500"/>
                              <a:satMod val="115000"/>
                            </a:srgbClr>
                          </a:gs>
                          <a:gs pos="100000">
                            <a:srgbClr val="FF0000">
                              <a:shade val="100000"/>
                              <a:satMod val="115000"/>
                            </a:srgbClr>
                          </a:gs>
                        </a:gsLst>
                        <a:lin ang="18900000" scaled="1"/>
                        <a:tileRect/>
                      </a:gra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  <p:sp>
                    <p:nvSpPr>
                      <p:cNvPr id="33" name="Oval 32">
                        <a:extLst>
                          <a:ext uri="{FF2B5EF4-FFF2-40B4-BE49-F238E27FC236}">
                            <a16:creationId xmlns:a16="http://schemas.microsoft.com/office/drawing/2014/main" id="{381DCC4E-05E9-E1B8-83C5-37F2D9FC833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655085" y="3909357"/>
                        <a:ext cx="758952" cy="758952"/>
                      </a:xfrm>
                      <a:prstGeom prst="ellipse">
                        <a:avLst/>
                      </a:prstGeom>
                      <a:gradFill flip="none" rotWithShape="1">
                        <a:gsLst>
                          <a:gs pos="0">
                            <a:schemeClr val="tx2">
                              <a:lumMod val="60000"/>
                              <a:lumOff val="40000"/>
                              <a:shade val="30000"/>
                              <a:satMod val="115000"/>
                            </a:schemeClr>
                          </a:gs>
                          <a:gs pos="50000">
                            <a:schemeClr val="tx2">
                              <a:lumMod val="60000"/>
                              <a:lumOff val="40000"/>
                              <a:shade val="67500"/>
                              <a:satMod val="115000"/>
                            </a:schemeClr>
                          </a:gs>
                          <a:gs pos="100000">
                            <a:schemeClr val="tx2">
                              <a:lumMod val="60000"/>
                              <a:lumOff val="40000"/>
                              <a:shade val="100000"/>
                              <a:satMod val="115000"/>
                            </a:schemeClr>
                          </a:gs>
                        </a:gsLst>
                        <a:lin ang="16200000" scaled="1"/>
                        <a:tileRect/>
                      </a:gra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LID4096" dirty="0"/>
                      </a:p>
                    </p:txBody>
                  </p:sp>
                </p:grpSp>
              </p:grpSp>
              <p:sp>
                <p:nvSpPr>
                  <p:cNvPr id="12" name="Oval 11">
                    <a:extLst>
                      <a:ext uri="{FF2B5EF4-FFF2-40B4-BE49-F238E27FC236}">
                        <a16:creationId xmlns:a16="http://schemas.microsoft.com/office/drawing/2014/main" id="{B079438D-1F96-74C5-2723-FEBE271DC9AE}"/>
                      </a:ext>
                    </a:extLst>
                  </p:cNvPr>
                  <p:cNvSpPr/>
                  <p:nvPr/>
                </p:nvSpPr>
                <p:spPr>
                  <a:xfrm>
                    <a:off x="9546958" y="4729059"/>
                    <a:ext cx="1719798" cy="1622909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/>
                  </a:p>
                </p:txBody>
              </p:sp>
              <p:sp>
                <p:nvSpPr>
                  <p:cNvPr id="13" name="Oval 12">
                    <a:extLst>
                      <a:ext uri="{FF2B5EF4-FFF2-40B4-BE49-F238E27FC236}">
                        <a16:creationId xmlns:a16="http://schemas.microsoft.com/office/drawing/2014/main" id="{68120EB4-1662-1EEC-3CB2-A1AC3FF16508}"/>
                      </a:ext>
                    </a:extLst>
                  </p:cNvPr>
                  <p:cNvSpPr/>
                  <p:nvPr/>
                </p:nvSpPr>
                <p:spPr>
                  <a:xfrm>
                    <a:off x="9314499" y="4468306"/>
                    <a:ext cx="2184716" cy="2144413"/>
                  </a:xfrm>
                  <a:prstGeom prst="ellipse">
                    <a:avLst/>
                  </a:prstGeom>
                  <a:noFill/>
                  <a:ln w="28575"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/>
                  </a:p>
                </p:txBody>
              </p:sp>
              <p:sp>
                <p:nvSpPr>
                  <p:cNvPr id="14" name="Arrow: Down 13">
                    <a:extLst>
                      <a:ext uri="{FF2B5EF4-FFF2-40B4-BE49-F238E27FC236}">
                        <a16:creationId xmlns:a16="http://schemas.microsoft.com/office/drawing/2014/main" id="{53A3F3E4-09C3-EA29-5993-971F5276DA81}"/>
                      </a:ext>
                    </a:extLst>
                  </p:cNvPr>
                  <p:cNvSpPr/>
                  <p:nvPr/>
                </p:nvSpPr>
                <p:spPr>
                  <a:xfrm>
                    <a:off x="10336319" y="4945857"/>
                    <a:ext cx="144930" cy="181631"/>
                  </a:xfrm>
                  <a:prstGeom prst="downArrow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11" name="Oval 10">
                    <a:extLst>
                      <a:ext uri="{FF2B5EF4-FFF2-40B4-BE49-F238E27FC236}">
                        <a16:creationId xmlns:a16="http://schemas.microsoft.com/office/drawing/2014/main" id="{5012E4D6-EB67-716A-9330-C2150A2C95C1}"/>
                      </a:ext>
                    </a:extLst>
                  </p:cNvPr>
                  <p:cNvSpPr/>
                  <p:nvPr/>
                </p:nvSpPr>
                <p:spPr>
                  <a:xfrm>
                    <a:off x="10258444" y="4629669"/>
                    <a:ext cx="315107" cy="296453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33CC">
                          <a:shade val="30000"/>
                          <a:satMod val="115000"/>
                        </a:srgbClr>
                      </a:gs>
                      <a:gs pos="50000">
                        <a:srgbClr val="FF33CC">
                          <a:shade val="67500"/>
                          <a:satMod val="115000"/>
                        </a:srgbClr>
                      </a:gs>
                      <a:gs pos="100000">
                        <a:srgbClr val="FF33CC">
                          <a:shade val="100000"/>
                          <a:satMod val="115000"/>
                        </a:srgbClr>
                      </a:gs>
                    </a:gsLst>
                    <a:lin ang="162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</p:grp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4" name="TextBox 33">
                      <a:extLst>
                        <a:ext uri="{FF2B5EF4-FFF2-40B4-BE49-F238E27FC236}">
                          <a16:creationId xmlns:a16="http://schemas.microsoft.com/office/drawing/2014/main" id="{015AB346-6E90-09DD-18BF-589384FCBA4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368729" y="1921580"/>
                      <a:ext cx="442667" cy="310937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acc>
                              <m:accPr>
                                <m:chr m:val="̅"/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oMath>
                        </m:oMathPara>
                      </a14:m>
                      <a:endParaRPr lang="LID4096" dirty="0"/>
                    </a:p>
                  </p:txBody>
                </p:sp>
              </mc:Choice>
              <mc:Fallback xmlns="">
                <p:sp>
                  <p:nvSpPr>
                    <p:cNvPr id="34" name="TextBox 33">
                      <a:extLst>
                        <a:ext uri="{FF2B5EF4-FFF2-40B4-BE49-F238E27FC236}">
                          <a16:creationId xmlns:a16="http://schemas.microsoft.com/office/drawing/2014/main" id="{015AB346-6E90-09DD-18BF-589384FCBA40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5368729" y="1921580"/>
                      <a:ext cx="442667" cy="310937"/>
                    </a:xfrm>
                    <a:prstGeom prst="rect">
                      <a:avLst/>
                    </a:prstGeom>
                    <a:blipFill>
                      <a:blip r:embed="rId9"/>
                      <a:stretch>
                        <a:fillRect r="-26582" b="-3571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LID4096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p:sp>
              <p:nvSpPr>
                <p:cNvPr id="68" name="Oval 67">
                  <a:extLst>
                    <a:ext uri="{FF2B5EF4-FFF2-40B4-BE49-F238E27FC236}">
                      <a16:creationId xmlns:a16="http://schemas.microsoft.com/office/drawing/2014/main" id="{EA45627D-9BF3-8D64-4646-D384FF1CFC8C}"/>
                    </a:ext>
                  </a:extLst>
                </p:cNvPr>
                <p:cNvSpPr/>
                <p:nvPr/>
              </p:nvSpPr>
              <p:spPr>
                <a:xfrm rot="7398309">
                  <a:off x="6647445" y="2363628"/>
                  <a:ext cx="125368" cy="13275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5">
                        <a:lumMod val="75000"/>
                        <a:shade val="30000"/>
                        <a:satMod val="115000"/>
                      </a:schemeClr>
                    </a:gs>
                    <a:gs pos="50000">
                      <a:schemeClr val="accent5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accent5">
                        <a:lumMod val="75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>
                    <a:solidFill>
                      <a:srgbClr val="0070C0"/>
                    </a:solidFill>
                  </a:endParaRPr>
                </a:p>
              </p:txBody>
            </p:sp>
            <p:sp>
              <p:nvSpPr>
                <p:cNvPr id="81" name="Arrow: Down 80">
                  <a:extLst>
                    <a:ext uri="{FF2B5EF4-FFF2-40B4-BE49-F238E27FC236}">
                      <a16:creationId xmlns:a16="http://schemas.microsoft.com/office/drawing/2014/main" id="{31D855E1-49EB-9EEA-1C65-D28FA7E22BCB}"/>
                    </a:ext>
                  </a:extLst>
                </p:cNvPr>
                <p:cNvSpPr/>
                <p:nvPr/>
              </p:nvSpPr>
              <p:spPr>
                <a:xfrm rot="15646440">
                  <a:off x="6425677" y="2340177"/>
                  <a:ext cx="105561" cy="235964"/>
                </a:xfrm>
                <a:prstGeom prst="downArrow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86" name="TextBox 85">
                      <a:extLst>
                        <a:ext uri="{FF2B5EF4-FFF2-40B4-BE49-F238E27FC236}">
                          <a16:creationId xmlns:a16="http://schemas.microsoft.com/office/drawing/2014/main" id="{7C5179A3-BC7E-EB87-1FF9-D6D22927B8C3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527137" y="2083186"/>
                      <a:ext cx="495136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/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p>
                              <m:sSupPr>
                                <m:ctrlPr>
                                  <a:rPr lang="sv-SE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sv-SE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sv-SE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</m:sup>
                            </m:sSup>
                          </m:oMath>
                        </m:oMathPara>
                      </a14:m>
                      <a:endParaRPr lang="LID4096" dirty="0"/>
                    </a:p>
                  </p:txBody>
                </p:sp>
              </mc:Choice>
              <mc:Fallback xmlns="">
                <p:sp>
                  <p:nvSpPr>
                    <p:cNvPr id="86" name="TextBox 85">
                      <a:extLst>
                        <a:ext uri="{FF2B5EF4-FFF2-40B4-BE49-F238E27FC236}">
                          <a16:creationId xmlns:a16="http://schemas.microsoft.com/office/drawing/2014/main" id="{7C5179A3-BC7E-EB87-1FF9-D6D22927B8C3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6527137" y="2083186"/>
                      <a:ext cx="495136" cy="369332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LID4096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CACD46F0-3335-4482-3769-6D8A75999295}"/>
                  </a:ext>
                </a:extLst>
              </p:cNvPr>
              <p:cNvSpPr/>
              <p:nvPr/>
            </p:nvSpPr>
            <p:spPr>
              <a:xfrm rot="7398309">
                <a:off x="3422334" y="3812105"/>
                <a:ext cx="136503" cy="144541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75000"/>
                      <a:shade val="30000"/>
                      <a:satMod val="115000"/>
                    </a:schemeClr>
                  </a:gs>
                  <a:gs pos="50000">
                    <a:schemeClr val="accent5">
                      <a:lumMod val="75000"/>
                      <a:shade val="67500"/>
                      <a:satMod val="115000"/>
                    </a:schemeClr>
                  </a:gs>
                  <a:gs pos="100000">
                    <a:schemeClr val="accent5">
                      <a:lumMod val="75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07" name="Arrow: Down 106">
                <a:extLst>
                  <a:ext uri="{FF2B5EF4-FFF2-40B4-BE49-F238E27FC236}">
                    <a16:creationId xmlns:a16="http://schemas.microsoft.com/office/drawing/2014/main" id="{27A269AD-4CE6-8E81-D0FA-F8320D880D11}"/>
                  </a:ext>
                </a:extLst>
              </p:cNvPr>
              <p:cNvSpPr/>
              <p:nvPr/>
            </p:nvSpPr>
            <p:spPr>
              <a:xfrm rot="3195050">
                <a:off x="3682180" y="3559482"/>
                <a:ext cx="103498" cy="359069"/>
              </a:xfrm>
              <a:prstGeom prst="downArrow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8" name="TextBox 107">
                    <a:extLst>
                      <a:ext uri="{FF2B5EF4-FFF2-40B4-BE49-F238E27FC236}">
                        <a16:creationId xmlns:a16="http://schemas.microsoft.com/office/drawing/2014/main" id="{86B4D6B6-73A4-C0FD-8F47-BCB3A7224369}"/>
                      </a:ext>
                    </a:extLst>
                  </p:cNvPr>
                  <p:cNvSpPr txBox="1"/>
                  <p:nvPr/>
                </p:nvSpPr>
                <p:spPr>
                  <a:xfrm>
                    <a:off x="3264346" y="3523385"/>
                    <a:ext cx="539113" cy="40213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sv-SE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oMath>
                      </m:oMathPara>
                    </a14:m>
                    <a:endParaRPr lang="LID4096" dirty="0"/>
                  </a:p>
                </p:txBody>
              </p:sp>
            </mc:Choice>
            <mc:Fallback xmlns="">
              <p:sp>
                <p:nvSpPr>
                  <p:cNvPr id="108" name="TextBox 107">
                    <a:extLst>
                      <a:ext uri="{FF2B5EF4-FFF2-40B4-BE49-F238E27FC236}">
                        <a16:creationId xmlns:a16="http://schemas.microsoft.com/office/drawing/2014/main" id="{86B4D6B6-73A4-C0FD-8F47-BCB3A7224369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64346" y="3523385"/>
                    <a:ext cx="539113" cy="402135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LID4096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EDE4864B-A6DF-8B25-3ED8-173EA04A0843}"/>
                </a:ext>
              </a:extLst>
            </p:cNvPr>
            <p:cNvSpPr/>
            <p:nvPr/>
          </p:nvSpPr>
          <p:spPr>
            <a:xfrm rot="20670422">
              <a:off x="5457544" y="2276200"/>
              <a:ext cx="831528" cy="631767"/>
            </a:xfrm>
            <a:custGeom>
              <a:avLst/>
              <a:gdLst>
                <a:gd name="connsiteX0" fmla="*/ 26570 w 831528"/>
                <a:gd name="connsiteY0" fmla="*/ 631767 h 631767"/>
                <a:gd name="connsiteX1" fmla="*/ 18257 w 831528"/>
                <a:gd name="connsiteY1" fmla="*/ 423949 h 631767"/>
                <a:gd name="connsiteX2" fmla="*/ 234388 w 831528"/>
                <a:gd name="connsiteY2" fmla="*/ 606829 h 631767"/>
                <a:gd name="connsiteX3" fmla="*/ 192825 w 831528"/>
                <a:gd name="connsiteY3" fmla="*/ 290945 h 631767"/>
                <a:gd name="connsiteX4" fmla="*/ 433894 w 831528"/>
                <a:gd name="connsiteY4" fmla="*/ 498763 h 631767"/>
                <a:gd name="connsiteX5" fmla="*/ 408956 w 831528"/>
                <a:gd name="connsiteY5" fmla="*/ 191192 h 631767"/>
                <a:gd name="connsiteX6" fmla="*/ 633399 w 831528"/>
                <a:gd name="connsiteY6" fmla="*/ 349134 h 631767"/>
                <a:gd name="connsiteX7" fmla="*/ 608461 w 831528"/>
                <a:gd name="connsiteY7" fmla="*/ 116378 h 631767"/>
                <a:gd name="connsiteX8" fmla="*/ 816279 w 831528"/>
                <a:gd name="connsiteY8" fmla="*/ 232756 h 631767"/>
                <a:gd name="connsiteX9" fmla="*/ 799654 w 831528"/>
                <a:gd name="connsiteY9" fmla="*/ 0 h 631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1528" h="631767">
                  <a:moveTo>
                    <a:pt x="26570" y="631767"/>
                  </a:moveTo>
                  <a:cubicBezTo>
                    <a:pt x="5095" y="529936"/>
                    <a:pt x="-16379" y="428105"/>
                    <a:pt x="18257" y="423949"/>
                  </a:cubicBezTo>
                  <a:cubicBezTo>
                    <a:pt x="52893" y="419793"/>
                    <a:pt x="205293" y="628996"/>
                    <a:pt x="234388" y="606829"/>
                  </a:cubicBezTo>
                  <a:cubicBezTo>
                    <a:pt x="263483" y="584662"/>
                    <a:pt x="159574" y="308956"/>
                    <a:pt x="192825" y="290945"/>
                  </a:cubicBezTo>
                  <a:cubicBezTo>
                    <a:pt x="226076" y="272934"/>
                    <a:pt x="397872" y="515388"/>
                    <a:pt x="433894" y="498763"/>
                  </a:cubicBezTo>
                  <a:cubicBezTo>
                    <a:pt x="469916" y="482137"/>
                    <a:pt x="375705" y="216130"/>
                    <a:pt x="408956" y="191192"/>
                  </a:cubicBezTo>
                  <a:cubicBezTo>
                    <a:pt x="442207" y="166254"/>
                    <a:pt x="600148" y="361603"/>
                    <a:pt x="633399" y="349134"/>
                  </a:cubicBezTo>
                  <a:cubicBezTo>
                    <a:pt x="666650" y="336665"/>
                    <a:pt x="577981" y="135774"/>
                    <a:pt x="608461" y="116378"/>
                  </a:cubicBezTo>
                  <a:cubicBezTo>
                    <a:pt x="638941" y="96982"/>
                    <a:pt x="784414" y="252152"/>
                    <a:pt x="816279" y="232756"/>
                  </a:cubicBezTo>
                  <a:cubicBezTo>
                    <a:pt x="848144" y="213360"/>
                    <a:pt x="823899" y="106680"/>
                    <a:pt x="799654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sp>
        <p:nvSpPr>
          <p:cNvPr id="269" name="TextBox 268">
            <a:extLst>
              <a:ext uri="{FF2B5EF4-FFF2-40B4-BE49-F238E27FC236}">
                <a16:creationId xmlns:a16="http://schemas.microsoft.com/office/drawing/2014/main" id="{FA9ABA25-2790-AD7E-C7A5-E224A3CFF5FD}"/>
              </a:ext>
            </a:extLst>
          </p:cNvPr>
          <p:cNvSpPr txBox="1"/>
          <p:nvPr/>
        </p:nvSpPr>
        <p:spPr>
          <a:xfrm>
            <a:off x="58273" y="2898052"/>
            <a:ext cx="2300474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v-SE" sz="1600" b="1" dirty="0">
                <a:latin typeface="Helvetica Light"/>
              </a:rPr>
              <a:t>Cascade</a:t>
            </a:r>
            <a:r>
              <a:rPr lang="sv-SE" sz="1600" dirty="0">
                <a:latin typeface="Helvetica Light"/>
              </a:rPr>
              <a:t> emitting x-rays and Auger electrons.</a:t>
            </a:r>
            <a:endParaRPr lang="LID4096" sz="1600" dirty="0">
              <a:latin typeface="Helvetica Light"/>
            </a:endParaRPr>
          </a:p>
        </p:txBody>
      </p:sp>
      <p:sp>
        <p:nvSpPr>
          <p:cNvPr id="270" name="TextBox 269">
            <a:extLst>
              <a:ext uri="{FF2B5EF4-FFF2-40B4-BE49-F238E27FC236}">
                <a16:creationId xmlns:a16="http://schemas.microsoft.com/office/drawing/2014/main" id="{98FDF060-6C35-3554-D810-170B46D08432}"/>
              </a:ext>
            </a:extLst>
          </p:cNvPr>
          <p:cNvSpPr txBox="1"/>
          <p:nvPr/>
        </p:nvSpPr>
        <p:spPr>
          <a:xfrm>
            <a:off x="650888" y="4597140"/>
            <a:ext cx="347984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sv-SE" sz="1600" dirty="0">
                <a:latin typeface="Helvetica Light"/>
              </a:rPr>
              <a:t>Antiproton approaching stripped nucleus, </a:t>
            </a:r>
            <a:r>
              <a:rPr lang="sv-SE" sz="1600" b="1" dirty="0">
                <a:latin typeface="Helvetica Light"/>
              </a:rPr>
              <a:t>strong interaction influences orbitals</a:t>
            </a:r>
            <a:r>
              <a:rPr lang="sv-SE" sz="1600" dirty="0">
                <a:latin typeface="Helvetica Light"/>
              </a:rPr>
              <a:t>. </a:t>
            </a:r>
            <a:endParaRPr lang="LID4096" sz="1600" dirty="0">
              <a:latin typeface="Helvetica Light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76CC26D-A928-8662-FA82-30AB5B892DFF}"/>
              </a:ext>
            </a:extLst>
          </p:cNvPr>
          <p:cNvGrpSpPr/>
          <p:nvPr/>
        </p:nvGrpSpPr>
        <p:grpSpPr>
          <a:xfrm>
            <a:off x="5924049" y="4996950"/>
            <a:ext cx="1785239" cy="1861050"/>
            <a:chOff x="1642385" y="1072039"/>
            <a:chExt cx="2056546" cy="2144963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46A3D298-D67A-EBD9-0A94-0170DF013D94}"/>
                </a:ext>
              </a:extLst>
            </p:cNvPr>
            <p:cNvGrpSpPr/>
            <p:nvPr/>
          </p:nvGrpSpPr>
          <p:grpSpPr>
            <a:xfrm>
              <a:off x="1995497" y="1313404"/>
              <a:ext cx="1386875" cy="1225846"/>
              <a:chOff x="7882599" y="1300632"/>
              <a:chExt cx="4133097" cy="4365103"/>
            </a:xfrm>
          </p:grpSpPr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CC4878F8-2515-2B7F-3204-41F34531291B}"/>
                  </a:ext>
                </a:extLst>
              </p:cNvPr>
              <p:cNvSpPr/>
              <p:nvPr/>
            </p:nvSpPr>
            <p:spPr>
              <a:xfrm>
                <a:off x="7882599" y="3876124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tx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tx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6C4E9F59-3ECE-3F24-AC01-773C84793FCB}"/>
                  </a:ext>
                </a:extLst>
              </p:cNvPr>
              <p:cNvSpPr/>
              <p:nvPr/>
            </p:nvSpPr>
            <p:spPr>
              <a:xfrm>
                <a:off x="8180789" y="3294522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73A43896-C7AB-B4BC-1760-367541E765CB}"/>
                  </a:ext>
                </a:extLst>
              </p:cNvPr>
              <p:cNvSpPr/>
              <p:nvPr/>
            </p:nvSpPr>
            <p:spPr>
              <a:xfrm>
                <a:off x="8522327" y="3762673"/>
                <a:ext cx="758952" cy="758952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22574C80-2607-43C0-2523-F2C854D2EA49}"/>
                  </a:ext>
                </a:extLst>
              </p:cNvPr>
              <p:cNvSpPr/>
              <p:nvPr/>
            </p:nvSpPr>
            <p:spPr>
              <a:xfrm>
                <a:off x="11256745" y="4906782"/>
                <a:ext cx="758951" cy="758953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27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120" name="Oval 119">
                <a:extLst>
                  <a:ext uri="{FF2B5EF4-FFF2-40B4-BE49-F238E27FC236}">
                    <a16:creationId xmlns:a16="http://schemas.microsoft.com/office/drawing/2014/main" id="{27AEC639-5FF8-9CFE-E2FD-079A2A4E9ABB}"/>
                  </a:ext>
                </a:extLst>
              </p:cNvPr>
              <p:cNvSpPr/>
              <p:nvPr/>
            </p:nvSpPr>
            <p:spPr>
              <a:xfrm>
                <a:off x="8315848" y="4166925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EC1C316C-CC0B-D319-7730-CD74C32F6F4C}"/>
                  </a:ext>
                </a:extLst>
              </p:cNvPr>
              <p:cNvSpPr/>
              <p:nvPr/>
            </p:nvSpPr>
            <p:spPr>
              <a:xfrm>
                <a:off x="8557855" y="3383197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tx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tx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3A7DBD5D-E54E-434F-3E93-0B5205AD26C9}"/>
                  </a:ext>
                </a:extLst>
              </p:cNvPr>
              <p:cNvSpPr/>
              <p:nvPr/>
            </p:nvSpPr>
            <p:spPr>
              <a:xfrm>
                <a:off x="8131157" y="3707231"/>
                <a:ext cx="758952" cy="758952"/>
              </a:xfrm>
              <a:prstGeom prst="ellipse">
                <a:avLst/>
              </a:prstGeom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89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7BA603F0-3FBD-1ECA-D49E-53AE68AA6B58}"/>
                  </a:ext>
                </a:extLst>
              </p:cNvPr>
              <p:cNvSpPr/>
              <p:nvPr/>
            </p:nvSpPr>
            <p:spPr>
              <a:xfrm>
                <a:off x="11256745" y="1300632"/>
                <a:ext cx="758951" cy="758953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  <a:shade val="30000"/>
                      <a:satMod val="115000"/>
                    </a:schemeClr>
                  </a:gs>
                  <a:gs pos="50000">
                    <a:schemeClr val="tx2">
                      <a:lumMod val="60000"/>
                      <a:lumOff val="40000"/>
                      <a:shade val="67500"/>
                      <a:satMod val="115000"/>
                    </a:schemeClr>
                  </a:gs>
                  <a:gs pos="100000">
                    <a:schemeClr val="tx2">
                      <a:lumMod val="60000"/>
                      <a:lumOff val="4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</p:grpSp>
        <p:sp>
          <p:nvSpPr>
            <p:cNvPr id="63" name="Star: 7 Points 62">
              <a:extLst>
                <a:ext uri="{FF2B5EF4-FFF2-40B4-BE49-F238E27FC236}">
                  <a16:creationId xmlns:a16="http://schemas.microsoft.com/office/drawing/2014/main" id="{C31F5077-193C-37E2-33DC-D409787C7067}"/>
                </a:ext>
              </a:extLst>
            </p:cNvPr>
            <p:cNvSpPr/>
            <p:nvPr/>
          </p:nvSpPr>
          <p:spPr>
            <a:xfrm>
              <a:off x="2451798" y="1708592"/>
              <a:ext cx="618973" cy="677895"/>
            </a:xfrm>
            <a:prstGeom prst="star7">
              <a:avLst>
                <a:gd name="adj" fmla="val 16540"/>
                <a:gd name="hf" fmla="val 102572"/>
                <a:gd name="vf" fmla="val 105210"/>
              </a:avLst>
            </a:prstGeom>
            <a:solidFill>
              <a:srgbClr val="FFC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E"/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56292C88-38E4-348A-672E-7EB97AA432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78493" y="1389401"/>
              <a:ext cx="114234" cy="6774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3155E31E-38A4-D67F-2A10-D74DBA696EB5}"/>
                </a:ext>
              </a:extLst>
            </p:cNvPr>
            <p:cNvCxnSpPr>
              <a:cxnSpLocks/>
            </p:cNvCxnSpPr>
            <p:nvPr/>
          </p:nvCxnSpPr>
          <p:spPr>
            <a:xfrm>
              <a:off x="2772382" y="2056150"/>
              <a:ext cx="18772" cy="88050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Arrow: Right 79">
              <a:extLst>
                <a:ext uri="{FF2B5EF4-FFF2-40B4-BE49-F238E27FC236}">
                  <a16:creationId xmlns:a16="http://schemas.microsoft.com/office/drawing/2014/main" id="{C7FC8807-679E-A50D-5850-49687798769A}"/>
                </a:ext>
              </a:extLst>
            </p:cNvPr>
            <p:cNvSpPr/>
            <p:nvPr/>
          </p:nvSpPr>
          <p:spPr>
            <a:xfrm rot="9825741">
              <a:off x="1642385" y="2095476"/>
              <a:ext cx="307571" cy="340822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82" name="Arrow: Right 81">
              <a:extLst>
                <a:ext uri="{FF2B5EF4-FFF2-40B4-BE49-F238E27FC236}">
                  <a16:creationId xmlns:a16="http://schemas.microsoft.com/office/drawing/2014/main" id="{610025A8-1515-9033-EC57-5EA5428B39A4}"/>
                </a:ext>
              </a:extLst>
            </p:cNvPr>
            <p:cNvSpPr/>
            <p:nvPr/>
          </p:nvSpPr>
          <p:spPr>
            <a:xfrm rot="19123607">
              <a:off x="3345727" y="1129700"/>
              <a:ext cx="302967" cy="167470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83" name="Arrow: Right 82">
              <a:extLst>
                <a:ext uri="{FF2B5EF4-FFF2-40B4-BE49-F238E27FC236}">
                  <a16:creationId xmlns:a16="http://schemas.microsoft.com/office/drawing/2014/main" id="{2BB0D70F-F173-BF6E-1328-A8505BDCA4BF}"/>
                </a:ext>
              </a:extLst>
            </p:cNvPr>
            <p:cNvSpPr/>
            <p:nvPr/>
          </p:nvSpPr>
          <p:spPr>
            <a:xfrm rot="1266240">
              <a:off x="3395964" y="2447399"/>
              <a:ext cx="302967" cy="167470"/>
            </a:xfrm>
            <a:prstGeom prst="rightArrow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80C468BA-75FE-F4C1-3E18-E5DA4401C06C}"/>
                </a:ext>
              </a:extLst>
            </p:cNvPr>
            <p:cNvSpPr/>
            <p:nvPr/>
          </p:nvSpPr>
          <p:spPr>
            <a:xfrm rot="1587478">
              <a:off x="2850454" y="1354295"/>
              <a:ext cx="95250" cy="6289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1E9EA3CA-5F11-667A-EA3F-CB504BD6F26E}"/>
                </a:ext>
              </a:extLst>
            </p:cNvPr>
            <p:cNvSpPr/>
            <p:nvPr/>
          </p:nvSpPr>
          <p:spPr>
            <a:xfrm rot="5142037">
              <a:off x="2748586" y="3013100"/>
              <a:ext cx="95250" cy="6289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7353930C-00DB-0C71-C9BE-F48B156B11AC}"/>
                    </a:ext>
                  </a:extLst>
                </p:cNvPr>
                <p:cNvSpPr txBox="1"/>
                <p:nvPr/>
              </p:nvSpPr>
              <p:spPr>
                <a:xfrm>
                  <a:off x="2817558" y="1072039"/>
                  <a:ext cx="24538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LID4096" dirty="0"/>
                </a:p>
              </p:txBody>
            </p:sp>
          </mc:Choice>
          <mc:Fallback xmlns="">
            <p:sp>
              <p:nvSpPr>
                <p:cNvPr id="98" name="TextBox 97">
                  <a:extLst>
                    <a:ext uri="{FF2B5EF4-FFF2-40B4-BE49-F238E27FC236}">
                      <a16:creationId xmlns:a16="http://schemas.microsoft.com/office/drawing/2014/main" id="{7353930C-00DB-0C71-C9BE-F48B156B11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17558" y="1072039"/>
                  <a:ext cx="245387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22857" b="-12500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9" name="TextBox 98">
                  <a:extLst>
                    <a:ext uri="{FF2B5EF4-FFF2-40B4-BE49-F238E27FC236}">
                      <a16:creationId xmlns:a16="http://schemas.microsoft.com/office/drawing/2014/main" id="{2FB92C3C-D948-7EE9-B1F0-03DC75D62A8F}"/>
                    </a:ext>
                  </a:extLst>
                </p:cNvPr>
                <p:cNvSpPr txBox="1"/>
                <p:nvPr/>
              </p:nvSpPr>
              <p:spPr>
                <a:xfrm>
                  <a:off x="2913508" y="2940003"/>
                  <a:ext cx="24538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sv-SE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LID4096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44CACA7C-0258-46F7-9824-331F9983F7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3508" y="2940003"/>
                  <a:ext cx="245387" cy="276999"/>
                </a:xfrm>
                <a:prstGeom prst="rect">
                  <a:avLst/>
                </a:prstGeom>
                <a:blipFill>
                  <a:blip r:embed="rId13"/>
                  <a:stretch>
                    <a:fillRect l="-4167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62817BC8-5E27-8613-77A4-1C6DE406B1A6}"/>
              </a:ext>
            </a:extLst>
          </p:cNvPr>
          <p:cNvGrpSpPr/>
          <p:nvPr/>
        </p:nvGrpSpPr>
        <p:grpSpPr>
          <a:xfrm>
            <a:off x="4353911" y="3777522"/>
            <a:ext cx="1339782" cy="1412424"/>
            <a:chOff x="6450876" y="3568243"/>
            <a:chExt cx="1339782" cy="1412424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74571E94-B3FB-2053-262B-0AF85A2C8D36}"/>
                </a:ext>
              </a:extLst>
            </p:cNvPr>
            <p:cNvGrpSpPr/>
            <p:nvPr/>
          </p:nvGrpSpPr>
          <p:grpSpPr>
            <a:xfrm>
              <a:off x="6450876" y="3568243"/>
              <a:ext cx="1339782" cy="1412424"/>
              <a:chOff x="9546958" y="4522472"/>
              <a:chExt cx="1719798" cy="1829496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C98401D9-E5E2-638F-6E8C-5CE453374628}"/>
                  </a:ext>
                </a:extLst>
              </p:cNvPr>
              <p:cNvGrpSpPr/>
              <p:nvPr/>
            </p:nvGrpSpPr>
            <p:grpSpPr>
              <a:xfrm>
                <a:off x="9770082" y="4992131"/>
                <a:ext cx="1290240" cy="1130174"/>
                <a:chOff x="6902632" y="1862592"/>
                <a:chExt cx="1454136" cy="1311750"/>
              </a:xfrm>
            </p:grpSpPr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943C4C8B-2C60-8D46-3414-71D0D27335CD}"/>
                    </a:ext>
                  </a:extLst>
                </p:cNvPr>
                <p:cNvSpPr/>
                <p:nvPr/>
              </p:nvSpPr>
              <p:spPr>
                <a:xfrm>
                  <a:off x="6902632" y="1862592"/>
                  <a:ext cx="1454136" cy="1311750"/>
                </a:xfrm>
                <a:prstGeom prst="ellipse">
                  <a:avLst/>
                </a:prstGeom>
                <a:no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F80528DA-C9F7-218B-621E-D7746F2B09AA}"/>
                    </a:ext>
                  </a:extLst>
                </p:cNvPr>
                <p:cNvGrpSpPr/>
                <p:nvPr/>
              </p:nvGrpSpPr>
              <p:grpSpPr>
                <a:xfrm>
                  <a:off x="7270462" y="2168444"/>
                  <a:ext cx="751934" cy="680881"/>
                  <a:chOff x="7882599" y="3294522"/>
                  <a:chExt cx="1746887" cy="1631355"/>
                </a:xfrm>
              </p:grpSpPr>
              <p:sp>
                <p:nvSpPr>
                  <p:cNvPr id="43" name="Oval 42">
                    <a:extLst>
                      <a:ext uri="{FF2B5EF4-FFF2-40B4-BE49-F238E27FC236}">
                        <a16:creationId xmlns:a16="http://schemas.microsoft.com/office/drawing/2014/main" id="{1A071DD3-6692-3B1E-2A97-CF12FA3920AC}"/>
                      </a:ext>
                    </a:extLst>
                  </p:cNvPr>
                  <p:cNvSpPr/>
                  <p:nvPr/>
                </p:nvSpPr>
                <p:spPr>
                  <a:xfrm>
                    <a:off x="7882599" y="3876124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tx2">
                          <a:lumMod val="60000"/>
                          <a:lumOff val="40000"/>
                          <a:shade val="30000"/>
                          <a:satMod val="115000"/>
                        </a:schemeClr>
                      </a:gs>
                      <a:gs pos="50000">
                        <a:schemeClr val="tx2">
                          <a:lumMod val="60000"/>
                          <a:lumOff val="40000"/>
                          <a:shade val="67500"/>
                          <a:satMod val="115000"/>
                        </a:schemeClr>
                      </a:gs>
                      <a:gs pos="100000">
                        <a:schemeClr val="tx2">
                          <a:lumMod val="60000"/>
                          <a:lumOff val="40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44" name="Oval 43">
                    <a:extLst>
                      <a:ext uri="{FF2B5EF4-FFF2-40B4-BE49-F238E27FC236}">
                        <a16:creationId xmlns:a16="http://schemas.microsoft.com/office/drawing/2014/main" id="{8877A5DE-3E9E-B7A5-AB2E-D252C7309A91}"/>
                      </a:ext>
                    </a:extLst>
                  </p:cNvPr>
                  <p:cNvSpPr/>
                  <p:nvPr/>
                </p:nvSpPr>
                <p:spPr>
                  <a:xfrm>
                    <a:off x="8180789" y="3294522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162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45" name="Oval 44">
                    <a:extLst>
                      <a:ext uri="{FF2B5EF4-FFF2-40B4-BE49-F238E27FC236}">
                        <a16:creationId xmlns:a16="http://schemas.microsoft.com/office/drawing/2014/main" id="{3EF56B63-A5CA-0B02-C7CB-6EE091236B28}"/>
                      </a:ext>
                    </a:extLst>
                  </p:cNvPr>
                  <p:cNvSpPr/>
                  <p:nvPr/>
                </p:nvSpPr>
                <p:spPr>
                  <a:xfrm>
                    <a:off x="8522327" y="3762673"/>
                    <a:ext cx="758952" cy="758952"/>
                  </a:xfrm>
                  <a:prstGeom prst="ellipse">
                    <a:avLst/>
                  </a:prstGeom>
                  <a:solidFill>
                    <a:schemeClr val="tx2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46" name="Oval 45">
                    <a:extLst>
                      <a:ext uri="{FF2B5EF4-FFF2-40B4-BE49-F238E27FC236}">
                        <a16:creationId xmlns:a16="http://schemas.microsoft.com/office/drawing/2014/main" id="{947E7671-C83D-DA19-A790-D970CBA0B102}"/>
                      </a:ext>
                    </a:extLst>
                  </p:cNvPr>
                  <p:cNvSpPr/>
                  <p:nvPr/>
                </p:nvSpPr>
                <p:spPr>
                  <a:xfrm>
                    <a:off x="8870534" y="3795551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27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47" name="Oval 46">
                    <a:extLst>
                      <a:ext uri="{FF2B5EF4-FFF2-40B4-BE49-F238E27FC236}">
                        <a16:creationId xmlns:a16="http://schemas.microsoft.com/office/drawing/2014/main" id="{1A41E5D2-626C-3EBC-997A-FCD0C62C09F8}"/>
                      </a:ext>
                    </a:extLst>
                  </p:cNvPr>
                  <p:cNvSpPr/>
                  <p:nvPr/>
                </p:nvSpPr>
                <p:spPr>
                  <a:xfrm>
                    <a:off x="8315848" y="4166925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189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48" name="Oval 47">
                    <a:extLst>
                      <a:ext uri="{FF2B5EF4-FFF2-40B4-BE49-F238E27FC236}">
                        <a16:creationId xmlns:a16="http://schemas.microsoft.com/office/drawing/2014/main" id="{0C1F25D2-B7D5-F12F-C70F-15FAC4A624C5}"/>
                      </a:ext>
                    </a:extLst>
                  </p:cNvPr>
                  <p:cNvSpPr/>
                  <p:nvPr/>
                </p:nvSpPr>
                <p:spPr>
                  <a:xfrm>
                    <a:off x="8557855" y="3383197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tx2">
                          <a:lumMod val="60000"/>
                          <a:lumOff val="40000"/>
                          <a:shade val="30000"/>
                          <a:satMod val="115000"/>
                        </a:schemeClr>
                      </a:gs>
                      <a:gs pos="50000">
                        <a:schemeClr val="tx2">
                          <a:lumMod val="60000"/>
                          <a:lumOff val="40000"/>
                          <a:shade val="67500"/>
                          <a:satMod val="115000"/>
                        </a:schemeClr>
                      </a:gs>
                      <a:gs pos="100000">
                        <a:schemeClr val="tx2">
                          <a:lumMod val="60000"/>
                          <a:lumOff val="40000"/>
                          <a:shade val="100000"/>
                          <a:satMod val="115000"/>
                        </a:schemeClr>
                      </a:gs>
                    </a:gsLst>
                    <a:lin ang="189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49" name="Oval 48">
                    <a:extLst>
                      <a:ext uri="{FF2B5EF4-FFF2-40B4-BE49-F238E27FC236}">
                        <a16:creationId xmlns:a16="http://schemas.microsoft.com/office/drawing/2014/main" id="{1E460797-2FB1-0868-4983-9446346B43B7}"/>
                      </a:ext>
                    </a:extLst>
                  </p:cNvPr>
                  <p:cNvSpPr/>
                  <p:nvPr/>
                </p:nvSpPr>
                <p:spPr>
                  <a:xfrm>
                    <a:off x="8131157" y="3707231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FF0000">
                          <a:shade val="30000"/>
                          <a:satMod val="115000"/>
                        </a:srgbClr>
                      </a:gs>
                      <a:gs pos="50000">
                        <a:srgbClr val="FF0000">
                          <a:shade val="67500"/>
                          <a:satMod val="115000"/>
                        </a:srgbClr>
                      </a:gs>
                      <a:gs pos="100000">
                        <a:srgbClr val="FF0000">
                          <a:shade val="100000"/>
                          <a:satMod val="115000"/>
                        </a:srgbClr>
                      </a:gs>
                    </a:gsLst>
                    <a:lin ang="189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  <p:sp>
                <p:nvSpPr>
                  <p:cNvPr id="50" name="Oval 49">
                    <a:extLst>
                      <a:ext uri="{FF2B5EF4-FFF2-40B4-BE49-F238E27FC236}">
                        <a16:creationId xmlns:a16="http://schemas.microsoft.com/office/drawing/2014/main" id="{5613783D-7DCC-D0F4-A279-A559C139D85D}"/>
                      </a:ext>
                    </a:extLst>
                  </p:cNvPr>
                  <p:cNvSpPr/>
                  <p:nvPr/>
                </p:nvSpPr>
                <p:spPr>
                  <a:xfrm>
                    <a:off x="8655085" y="3909357"/>
                    <a:ext cx="758952" cy="758952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tx2">
                          <a:lumMod val="60000"/>
                          <a:lumOff val="40000"/>
                          <a:shade val="30000"/>
                          <a:satMod val="115000"/>
                        </a:schemeClr>
                      </a:gs>
                      <a:gs pos="50000">
                        <a:schemeClr val="tx2">
                          <a:lumMod val="60000"/>
                          <a:lumOff val="40000"/>
                          <a:shade val="67500"/>
                          <a:satMod val="115000"/>
                        </a:schemeClr>
                      </a:gs>
                      <a:gs pos="100000">
                        <a:schemeClr val="tx2">
                          <a:lumMod val="60000"/>
                          <a:lumOff val="40000"/>
                          <a:shade val="100000"/>
                          <a:satMod val="115000"/>
                        </a:schemeClr>
                      </a:gs>
                    </a:gsLst>
                    <a:lin ang="16200000" scaled="1"/>
                    <a:tileRect/>
                  </a:gra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LID4096" dirty="0"/>
                  </a:p>
                </p:txBody>
              </p:sp>
            </p:grpSp>
          </p:grp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CFD39F1C-59E4-B28B-7A53-25AB6C661FC4}"/>
                  </a:ext>
                </a:extLst>
              </p:cNvPr>
              <p:cNvSpPr/>
              <p:nvPr/>
            </p:nvSpPr>
            <p:spPr>
              <a:xfrm>
                <a:off x="9546958" y="4729059"/>
                <a:ext cx="1719798" cy="1622909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/>
              </a:p>
            </p:txBody>
          </p:sp>
          <p:sp>
            <p:nvSpPr>
              <p:cNvPr id="40" name="Arrow: Down 39">
                <a:extLst>
                  <a:ext uri="{FF2B5EF4-FFF2-40B4-BE49-F238E27FC236}">
                    <a16:creationId xmlns:a16="http://schemas.microsoft.com/office/drawing/2014/main" id="{10C996FF-2A13-FA01-5508-745463D6FBA1}"/>
                  </a:ext>
                </a:extLst>
              </p:cNvPr>
              <p:cNvSpPr/>
              <p:nvPr/>
            </p:nvSpPr>
            <p:spPr>
              <a:xfrm>
                <a:off x="10340783" y="4826564"/>
                <a:ext cx="121694" cy="192890"/>
              </a:xfrm>
              <a:prstGeom prst="downArrow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A5F8F22C-C013-B5C0-15A3-2FDCF0F9AF3C}"/>
                  </a:ext>
                </a:extLst>
              </p:cNvPr>
              <p:cNvSpPr/>
              <p:nvPr/>
            </p:nvSpPr>
            <p:spPr>
              <a:xfrm>
                <a:off x="10247738" y="4522472"/>
                <a:ext cx="315107" cy="296453"/>
              </a:xfrm>
              <a:prstGeom prst="ellipse">
                <a:avLst/>
              </a:prstGeom>
              <a:gradFill flip="none" rotWithShape="1">
                <a:gsLst>
                  <a:gs pos="0">
                    <a:srgbClr val="FF33CC">
                      <a:shade val="30000"/>
                      <a:satMod val="115000"/>
                    </a:srgbClr>
                  </a:gs>
                  <a:gs pos="50000">
                    <a:srgbClr val="FF33CC">
                      <a:shade val="67500"/>
                      <a:satMod val="115000"/>
                    </a:srgbClr>
                  </a:gs>
                  <a:gs pos="100000">
                    <a:srgbClr val="FF33CC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</p:grpSp>
        <p:sp>
          <p:nvSpPr>
            <p:cNvPr id="3" name="Arc 2">
              <a:extLst>
                <a:ext uri="{FF2B5EF4-FFF2-40B4-BE49-F238E27FC236}">
                  <a16:creationId xmlns:a16="http://schemas.microsoft.com/office/drawing/2014/main" id="{EB5A9BE8-F4D0-34A2-5B9D-7DB59E115475}"/>
                </a:ext>
              </a:extLst>
            </p:cNvPr>
            <p:cNvSpPr/>
            <p:nvPr/>
          </p:nvSpPr>
          <p:spPr>
            <a:xfrm>
              <a:off x="6975364" y="4095171"/>
              <a:ext cx="434813" cy="394255"/>
            </a:xfrm>
            <a:prstGeom prst="arc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7" name="Arc 6">
              <a:extLst>
                <a:ext uri="{FF2B5EF4-FFF2-40B4-BE49-F238E27FC236}">
                  <a16:creationId xmlns:a16="http://schemas.microsoft.com/office/drawing/2014/main" id="{248C4278-2124-0414-937B-3B274B27C08B}"/>
                </a:ext>
              </a:extLst>
            </p:cNvPr>
            <p:cNvSpPr/>
            <p:nvPr/>
          </p:nvSpPr>
          <p:spPr>
            <a:xfrm>
              <a:off x="7019764" y="4048053"/>
              <a:ext cx="434813" cy="394255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9" name="Arc 8">
              <a:extLst>
                <a:ext uri="{FF2B5EF4-FFF2-40B4-BE49-F238E27FC236}">
                  <a16:creationId xmlns:a16="http://schemas.microsoft.com/office/drawing/2014/main" id="{BAFA3F23-58D5-8F66-AD89-454F8D3AA8A4}"/>
                </a:ext>
              </a:extLst>
            </p:cNvPr>
            <p:cNvSpPr/>
            <p:nvPr/>
          </p:nvSpPr>
          <p:spPr>
            <a:xfrm rot="10800000">
              <a:off x="6872992" y="4244293"/>
              <a:ext cx="434813" cy="394255"/>
            </a:xfrm>
            <a:prstGeom prst="arc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39" name="Arc 38">
              <a:extLst>
                <a:ext uri="{FF2B5EF4-FFF2-40B4-BE49-F238E27FC236}">
                  <a16:creationId xmlns:a16="http://schemas.microsoft.com/office/drawing/2014/main" id="{C91FC26E-E5B1-5945-1D35-F7686F19A878}"/>
                </a:ext>
              </a:extLst>
            </p:cNvPr>
            <p:cNvSpPr/>
            <p:nvPr/>
          </p:nvSpPr>
          <p:spPr>
            <a:xfrm rot="11346011">
              <a:off x="6824082" y="4315138"/>
              <a:ext cx="434813" cy="394255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</p:grpSp>
      <p:sp>
        <p:nvSpPr>
          <p:cNvPr id="70" name="Arrow: Right 69">
            <a:extLst>
              <a:ext uri="{FF2B5EF4-FFF2-40B4-BE49-F238E27FC236}">
                <a16:creationId xmlns:a16="http://schemas.microsoft.com/office/drawing/2014/main" id="{17C31FB4-89C7-1556-A829-FD10D8AB828B}"/>
              </a:ext>
            </a:extLst>
          </p:cNvPr>
          <p:cNvSpPr/>
          <p:nvPr/>
        </p:nvSpPr>
        <p:spPr>
          <a:xfrm rot="2305871">
            <a:off x="3948794" y="3681763"/>
            <a:ext cx="482515" cy="466923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71" name="Arrow: Right 70">
            <a:extLst>
              <a:ext uri="{FF2B5EF4-FFF2-40B4-BE49-F238E27FC236}">
                <a16:creationId xmlns:a16="http://schemas.microsoft.com/office/drawing/2014/main" id="{0DADC5FC-42EF-A52A-0635-35A8762C2E15}"/>
              </a:ext>
            </a:extLst>
          </p:cNvPr>
          <p:cNvSpPr/>
          <p:nvPr/>
        </p:nvSpPr>
        <p:spPr>
          <a:xfrm rot="2305871">
            <a:off x="5602106" y="5053431"/>
            <a:ext cx="482515" cy="466923"/>
          </a:xfrm>
          <a:prstGeom prst="rightArrow">
            <a:avLst/>
          </a:prstGeom>
          <a:noFill/>
          <a:ln w="381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72" name="Slide Number Placeholder 71">
            <a:extLst>
              <a:ext uri="{FF2B5EF4-FFF2-40B4-BE49-F238E27FC236}">
                <a16:creationId xmlns:a16="http://schemas.microsoft.com/office/drawing/2014/main" id="{2631838E-E5BF-44EE-B42E-90D9FBC35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044215" y="6345074"/>
            <a:ext cx="2743200" cy="365125"/>
          </a:xfrm>
        </p:spPr>
        <p:txBody>
          <a:bodyPr/>
          <a:lstStyle/>
          <a:p>
            <a:fld id="{2667558A-FF61-4234-9705-D2FDAD19235C}" type="slidenum">
              <a:rPr lang="LID4096" smtClean="0"/>
              <a:t>4</a:t>
            </a:fld>
            <a:endParaRPr lang="LID4096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42805EC-E1C8-EDD7-BABC-C3AE5981FF81}"/>
              </a:ext>
            </a:extLst>
          </p:cNvPr>
          <p:cNvGrpSpPr/>
          <p:nvPr/>
        </p:nvGrpSpPr>
        <p:grpSpPr>
          <a:xfrm>
            <a:off x="6402595" y="683197"/>
            <a:ext cx="5614959" cy="4184956"/>
            <a:chOff x="799385" y="2677226"/>
            <a:chExt cx="4657856" cy="3881546"/>
          </a:xfrm>
        </p:grpSpPr>
        <p:pic>
          <p:nvPicPr>
            <p:cNvPr id="55" name="Picture 54" descr="A colorful chart with numbers&#10;&#10;Description automatically generated with medium confidence">
              <a:extLst>
                <a:ext uri="{FF2B5EF4-FFF2-40B4-BE49-F238E27FC236}">
                  <a16:creationId xmlns:a16="http://schemas.microsoft.com/office/drawing/2014/main" id="{19CB0CD4-89AE-014C-E8ED-26389F89A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9385" y="2677226"/>
              <a:ext cx="4657856" cy="388154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2B0E2247-BAE0-E816-8D3E-DE0D5205AABC}"/>
                    </a:ext>
                  </a:extLst>
                </p:cNvPr>
                <p:cNvSpPr txBox="1"/>
                <p:nvPr/>
              </p:nvSpPr>
              <p:spPr>
                <a:xfrm>
                  <a:off x="1081054" y="2736510"/>
                  <a:ext cx="1606529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sv-SE" sz="4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sv-SE" sz="4000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</m:acc>
                        <m:r>
                          <a:rPr lang="sv-SE" sz="40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sv-SE" sz="4000" b="0" i="0" baseline="30000" smtClean="0">
                            <a:latin typeface="Cambria Math" panose="02040503050406030204" pitchFamily="18" charset="0"/>
                          </a:rPr>
                          <m:t>40</m:t>
                        </m:r>
                        <m:r>
                          <m:rPr>
                            <m:sty m:val="p"/>
                          </m:rPr>
                          <a:rPr lang="sv-SE" sz="4000" b="0" i="0" smtClean="0">
                            <a:latin typeface="Cambria Math" panose="02040503050406030204" pitchFamily="18" charset="0"/>
                          </a:rPr>
                          <m:t>Ar</m:t>
                        </m:r>
                      </m:oMath>
                    </m:oMathPara>
                  </a14:m>
                  <a:endParaRPr lang="en-SE" sz="4000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98665BC-1C06-4814-9825-B918AAF0C72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1054" y="2736510"/>
                  <a:ext cx="1606529" cy="707886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SE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293341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 animBg="1"/>
      <p:bldP spid="71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B9DF04-4468-33B4-5023-D83381E934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AFDB8-7CC4-9FCA-F5E5-124209F0E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300" y="277812"/>
            <a:ext cx="8403431" cy="1325563"/>
          </a:xfrm>
        </p:spPr>
        <p:txBody>
          <a:bodyPr/>
          <a:lstStyle/>
          <a:p>
            <a:r>
              <a:rPr lang="sv-SE" dirty="0"/>
              <a:t>Clean injection approaches</a:t>
            </a:r>
            <a:endParaRPr lang="en-S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CA9BD-A5CD-EB27-BAB1-AE34809572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369" y="1978819"/>
            <a:ext cx="10515600" cy="4351338"/>
          </a:xfrm>
        </p:spPr>
        <p:txBody>
          <a:bodyPr>
            <a:normAutofit/>
          </a:bodyPr>
          <a:lstStyle/>
          <a:p>
            <a:r>
              <a:rPr lang="sv-SE" b="1" u="sng" dirty="0"/>
              <a:t>Anion source</a:t>
            </a:r>
          </a:p>
          <a:p>
            <a:pPr marL="0" indent="0">
              <a:buNone/>
            </a:pPr>
            <a:endParaRPr lang="sv-SE" b="1" u="sng" dirty="0"/>
          </a:p>
          <a:p>
            <a:pPr>
              <a:buFontTx/>
              <a:buChar char="-"/>
            </a:pPr>
            <a:r>
              <a:rPr lang="sv-SE" b="1" u="sng" dirty="0"/>
              <a:t>Alternative? </a:t>
            </a:r>
          </a:p>
          <a:p>
            <a:pPr>
              <a:buFontTx/>
              <a:buChar char="-"/>
            </a:pPr>
            <a:r>
              <a:rPr lang="sv-SE" dirty="0"/>
              <a:t>Pulsed gas injection</a:t>
            </a:r>
          </a:p>
          <a:p>
            <a:pPr>
              <a:buFontTx/>
              <a:buChar char="-"/>
            </a:pPr>
            <a:r>
              <a:rPr lang="sv-SE" dirty="0"/>
              <a:t>Laser ablation</a:t>
            </a:r>
          </a:p>
        </p:txBody>
      </p:sp>
    </p:spTree>
    <p:extLst>
      <p:ext uri="{BB962C8B-B14F-4D97-AF65-F5344CB8AC3E}">
        <p14:creationId xmlns:p14="http://schemas.microsoft.com/office/powerpoint/2010/main" val="29471282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E1C0D64-57C1-EAF7-18B5-AF6BD0CBE423}"/>
              </a:ext>
            </a:extLst>
          </p:cNvPr>
          <p:cNvSpPr txBox="1"/>
          <p:nvPr/>
        </p:nvSpPr>
        <p:spPr>
          <a:xfrm>
            <a:off x="721902" y="1579772"/>
            <a:ext cx="1991571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Helvetica Light"/>
              </a:rPr>
              <a:t>Antiprotonic atom </a:t>
            </a:r>
          </a:p>
          <a:p>
            <a:pPr algn="ctr"/>
            <a:r>
              <a:rPr lang="en-US" b="1" dirty="0">
                <a:latin typeface="Helvetica Light"/>
              </a:rPr>
              <a:t>spectroscopy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028799-1CC2-5AF6-9041-77E36237C21B}"/>
              </a:ext>
            </a:extLst>
          </p:cNvPr>
          <p:cNvSpPr txBox="1"/>
          <p:nvPr/>
        </p:nvSpPr>
        <p:spPr>
          <a:xfrm>
            <a:off x="499286" y="4743999"/>
            <a:ext cx="2649610" cy="646331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Helvetica Light"/>
              </a:rPr>
              <a:t>Novel synthesis of radioactive HCIs</a:t>
            </a:r>
          </a:p>
        </p:txBody>
      </p:sp>
      <p:sp>
        <p:nvSpPr>
          <p:cNvPr id="7" name="Arrow: Bent 6">
            <a:extLst>
              <a:ext uri="{FF2B5EF4-FFF2-40B4-BE49-F238E27FC236}">
                <a16:creationId xmlns:a16="http://schemas.microsoft.com/office/drawing/2014/main" id="{8DEB2AC8-00C7-79A0-B912-F27B6365325C}"/>
              </a:ext>
            </a:extLst>
          </p:cNvPr>
          <p:cNvSpPr/>
          <p:nvPr/>
        </p:nvSpPr>
        <p:spPr>
          <a:xfrm>
            <a:off x="2589264" y="2048588"/>
            <a:ext cx="7013471" cy="1327020"/>
          </a:xfrm>
          <a:prstGeom prst="bentArrow">
            <a:avLst>
              <a:gd name="adj1" fmla="val 18920"/>
              <a:gd name="adj2" fmla="val 25000"/>
              <a:gd name="adj3" fmla="val 25000"/>
              <a:gd name="adj4" fmla="val 43750"/>
            </a:avLst>
          </a:prstGeom>
          <a:gradFill>
            <a:gsLst>
              <a:gs pos="0">
                <a:schemeClr val="accent6">
                  <a:lumMod val="50000"/>
                </a:schemeClr>
              </a:gs>
              <a:gs pos="40800">
                <a:schemeClr val="accent6">
                  <a:lumMod val="50000"/>
                </a:schemeClr>
              </a:gs>
              <a:gs pos="100000">
                <a:srgbClr val="FFC000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>
              <a:solidFill>
                <a:schemeClr val="tx1"/>
              </a:solidFill>
            </a:endParaRPr>
          </a:p>
        </p:txBody>
      </p:sp>
      <p:sp>
        <p:nvSpPr>
          <p:cNvPr id="8" name="Arrow: Bent 7">
            <a:extLst>
              <a:ext uri="{FF2B5EF4-FFF2-40B4-BE49-F238E27FC236}">
                <a16:creationId xmlns:a16="http://schemas.microsoft.com/office/drawing/2014/main" id="{6C1CD46C-B701-BBF0-064F-1CE33AE46AC7}"/>
              </a:ext>
            </a:extLst>
          </p:cNvPr>
          <p:cNvSpPr/>
          <p:nvPr/>
        </p:nvSpPr>
        <p:spPr>
          <a:xfrm flipV="1">
            <a:off x="2591317" y="3555228"/>
            <a:ext cx="6556777" cy="1252933"/>
          </a:xfrm>
          <a:prstGeom prst="bentArrow">
            <a:avLst>
              <a:gd name="adj1" fmla="val 18920"/>
              <a:gd name="adj2" fmla="val 25000"/>
              <a:gd name="adj3" fmla="val 25000"/>
              <a:gd name="adj4" fmla="val 43750"/>
            </a:avLst>
          </a:prstGeom>
          <a:gradFill>
            <a:gsLst>
              <a:gs pos="0">
                <a:schemeClr val="accent6">
                  <a:lumMod val="50000"/>
                </a:schemeClr>
              </a:gs>
              <a:gs pos="40800">
                <a:schemeClr val="accent6">
                  <a:lumMod val="50000"/>
                </a:schemeClr>
              </a:gs>
              <a:gs pos="100000">
                <a:srgbClr val="FFC000"/>
              </a:gs>
            </a:gsLst>
            <a:lin ang="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561BE66-E5EF-83C9-6DCB-50BB61CE348C}"/>
              </a:ext>
            </a:extLst>
          </p:cNvPr>
          <p:cNvSpPr txBox="1"/>
          <p:nvPr/>
        </p:nvSpPr>
        <p:spPr>
          <a:xfrm>
            <a:off x="9526171" y="1902938"/>
            <a:ext cx="232531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latin typeface="Helvetica Light"/>
              </a:rPr>
              <a:t>(QED/QCD/BSM)</a:t>
            </a:r>
          </a:p>
          <a:p>
            <a:pPr algn="ctr"/>
            <a:r>
              <a:rPr lang="en-US" b="1" dirty="0">
                <a:latin typeface="Helvetica Light"/>
              </a:rPr>
              <a:t>Exotic bound states</a:t>
            </a:r>
          </a:p>
          <a:p>
            <a:pPr algn="ctr"/>
            <a:r>
              <a:rPr lang="en-US" b="1" dirty="0">
                <a:latin typeface="Helvetica Light"/>
              </a:rPr>
              <a:t>Dark matter search</a:t>
            </a:r>
            <a:endParaRPr lang="LID4096" b="1" dirty="0">
              <a:latin typeface="Helvetica Ligh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7E2FFE-A98A-6704-C652-6C201D512533}"/>
              </a:ext>
            </a:extLst>
          </p:cNvPr>
          <p:cNvSpPr txBox="1"/>
          <p:nvPr/>
        </p:nvSpPr>
        <p:spPr>
          <a:xfrm>
            <a:off x="9199827" y="3564048"/>
            <a:ext cx="27270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>
                <a:latin typeface="Helvetica Light"/>
              </a:rPr>
              <a:t>Nuclear structure studies:</a:t>
            </a:r>
            <a:endParaRPr lang="LID4096" b="1" u="sng" dirty="0">
              <a:latin typeface="Helvetica Ligh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15C200-2687-8ACB-2F4B-B6D5779D1E2E}"/>
              </a:ext>
            </a:extLst>
          </p:cNvPr>
          <p:cNvSpPr txBox="1"/>
          <p:nvPr/>
        </p:nvSpPr>
        <p:spPr>
          <a:xfrm>
            <a:off x="6692066" y="1736827"/>
            <a:ext cx="29106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Helvetica Light"/>
              </a:rPr>
              <a:t>Laser/microwave spectroscopy</a:t>
            </a:r>
          </a:p>
          <a:p>
            <a:pPr algn="ctr"/>
            <a:endParaRPr lang="LID4096" sz="1600" dirty="0">
              <a:latin typeface="Helvetica Ligh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B0F815F-004F-25C5-52C0-1D6DFD23D98A}"/>
              </a:ext>
            </a:extLst>
          </p:cNvPr>
          <p:cNvSpPr txBox="1"/>
          <p:nvPr/>
        </p:nvSpPr>
        <p:spPr>
          <a:xfrm>
            <a:off x="2973291" y="3728264"/>
            <a:ext cx="28020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Helvetica Light"/>
              </a:rPr>
              <a:t>TOF spectroscopy </a:t>
            </a:r>
            <a:r>
              <a:rPr lang="en-US" sz="1600" dirty="0">
                <a:latin typeface="Helvetica Light"/>
              </a:rPr>
              <a:t>of captured HCI fragments</a:t>
            </a:r>
            <a:endParaRPr lang="LID4096" sz="1600" dirty="0">
              <a:latin typeface="Helvetica Ligh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5E50288-46D1-5EF0-11B2-1C99E41FC0E5}"/>
              </a:ext>
            </a:extLst>
          </p:cNvPr>
          <p:cNvGrpSpPr/>
          <p:nvPr/>
        </p:nvGrpSpPr>
        <p:grpSpPr>
          <a:xfrm>
            <a:off x="1215616" y="2864255"/>
            <a:ext cx="995137" cy="1010379"/>
            <a:chOff x="9546958" y="4522472"/>
            <a:chExt cx="1719798" cy="1829496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3D73294-A2D0-C991-B577-A6FD6F54D417}"/>
                </a:ext>
              </a:extLst>
            </p:cNvPr>
            <p:cNvGrpSpPr/>
            <p:nvPr/>
          </p:nvGrpSpPr>
          <p:grpSpPr>
            <a:xfrm>
              <a:off x="9770082" y="4992131"/>
              <a:ext cx="1290240" cy="1130174"/>
              <a:chOff x="6902632" y="1862592"/>
              <a:chExt cx="1454136" cy="1311750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20A8357E-D210-6EFA-52EB-E6D893694C6F}"/>
                  </a:ext>
                </a:extLst>
              </p:cNvPr>
              <p:cNvSpPr/>
              <p:nvPr/>
            </p:nvSpPr>
            <p:spPr>
              <a:xfrm>
                <a:off x="6902632" y="1862592"/>
                <a:ext cx="1454136" cy="1311750"/>
              </a:xfrm>
              <a:prstGeom prst="ellipse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LID4096" dirty="0"/>
              </a:p>
            </p:txBody>
          </p: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6E77896D-30C5-208C-FE96-2DD2EA8165CF}"/>
                  </a:ext>
                </a:extLst>
              </p:cNvPr>
              <p:cNvGrpSpPr/>
              <p:nvPr/>
            </p:nvGrpSpPr>
            <p:grpSpPr>
              <a:xfrm>
                <a:off x="7270462" y="2168444"/>
                <a:ext cx="751934" cy="680881"/>
                <a:chOff x="7882599" y="3294522"/>
                <a:chExt cx="1746887" cy="1631355"/>
              </a:xfrm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89D7D292-F7EF-8512-0FB5-B7A5EA3300DD}"/>
                    </a:ext>
                  </a:extLst>
                </p:cNvPr>
                <p:cNvSpPr/>
                <p:nvPr/>
              </p:nvSpPr>
              <p:spPr>
                <a:xfrm>
                  <a:off x="7882599" y="3876124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000ABBDE-F9D2-7E57-9CCF-1AF6F68DC9B7}"/>
                    </a:ext>
                  </a:extLst>
                </p:cNvPr>
                <p:cNvSpPr/>
                <p:nvPr/>
              </p:nvSpPr>
              <p:spPr>
                <a:xfrm>
                  <a:off x="8180789" y="3294522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59231ADC-3D47-22A3-A101-BA76551E8E35}"/>
                    </a:ext>
                  </a:extLst>
                </p:cNvPr>
                <p:cNvSpPr/>
                <p:nvPr/>
              </p:nvSpPr>
              <p:spPr>
                <a:xfrm>
                  <a:off x="8522327" y="3762673"/>
                  <a:ext cx="758952" cy="758952"/>
                </a:xfrm>
                <a:prstGeom prst="ellips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468C52B9-700E-5BC0-11B8-09B10AEC345A}"/>
                    </a:ext>
                  </a:extLst>
                </p:cNvPr>
                <p:cNvSpPr/>
                <p:nvPr/>
              </p:nvSpPr>
              <p:spPr>
                <a:xfrm>
                  <a:off x="8870534" y="3795551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27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A4D813E1-B7C6-262B-A15D-F3EFA4256C65}"/>
                    </a:ext>
                  </a:extLst>
                </p:cNvPr>
                <p:cNvSpPr/>
                <p:nvPr/>
              </p:nvSpPr>
              <p:spPr>
                <a:xfrm>
                  <a:off x="8315848" y="4166925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D0041A99-CF90-17D9-DC5E-BF33FF310D30}"/>
                    </a:ext>
                  </a:extLst>
                </p:cNvPr>
                <p:cNvSpPr/>
                <p:nvPr/>
              </p:nvSpPr>
              <p:spPr>
                <a:xfrm>
                  <a:off x="8557855" y="3383197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B9FC06B3-381B-E81A-22D9-391C6F21AAE5}"/>
                    </a:ext>
                  </a:extLst>
                </p:cNvPr>
                <p:cNvSpPr/>
                <p:nvPr/>
              </p:nvSpPr>
              <p:spPr>
                <a:xfrm>
                  <a:off x="8131157" y="3707231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89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C981938F-FDA4-6884-81AD-9110B903A4D2}"/>
                    </a:ext>
                  </a:extLst>
                </p:cNvPr>
                <p:cNvSpPr/>
                <p:nvPr/>
              </p:nvSpPr>
              <p:spPr>
                <a:xfrm>
                  <a:off x="8655085" y="3909357"/>
                  <a:ext cx="758952" cy="75895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  <a:shade val="30000"/>
                        <a:satMod val="115000"/>
                      </a:schemeClr>
                    </a:gs>
                    <a:gs pos="50000">
                      <a:schemeClr val="tx2">
                        <a:lumMod val="60000"/>
                        <a:lumOff val="40000"/>
                        <a:shade val="67500"/>
                        <a:satMod val="115000"/>
                      </a:schemeClr>
                    </a:gs>
                    <a:gs pos="100000">
                      <a:schemeClr val="tx2">
                        <a:lumMod val="60000"/>
                        <a:lumOff val="40000"/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LID4096" dirty="0"/>
                </a:p>
              </p:txBody>
            </p:sp>
          </p:grpSp>
        </p:grp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251095B-D665-6D28-4AB1-0192B706D539}"/>
                </a:ext>
              </a:extLst>
            </p:cNvPr>
            <p:cNvSpPr/>
            <p:nvPr/>
          </p:nvSpPr>
          <p:spPr>
            <a:xfrm>
              <a:off x="9546958" y="4729059"/>
              <a:ext cx="1719798" cy="162290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FF39D770-830D-31D2-058F-66B00065DD51}"/>
                </a:ext>
              </a:extLst>
            </p:cNvPr>
            <p:cNvSpPr/>
            <p:nvPr/>
          </p:nvSpPr>
          <p:spPr>
            <a:xfrm>
              <a:off x="10247738" y="4522472"/>
              <a:ext cx="315107" cy="296453"/>
            </a:xfrm>
            <a:prstGeom prst="ellipse">
              <a:avLst/>
            </a:prstGeom>
            <a:gradFill flip="none" rotWithShape="1">
              <a:gsLst>
                <a:gs pos="0">
                  <a:srgbClr val="FF33CC">
                    <a:shade val="30000"/>
                    <a:satMod val="115000"/>
                  </a:srgbClr>
                </a:gs>
                <a:gs pos="50000">
                  <a:srgbClr val="FF33CC">
                    <a:shade val="67500"/>
                    <a:satMod val="115000"/>
                  </a:srgbClr>
                </a:gs>
                <a:gs pos="100000">
                  <a:srgbClr val="FF33CC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LID4096" dirty="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507BFE85-9B9A-5DEE-4ED6-2B52E14FEE7E}"/>
              </a:ext>
            </a:extLst>
          </p:cNvPr>
          <p:cNvSpPr txBox="1"/>
          <p:nvPr/>
        </p:nvSpPr>
        <p:spPr>
          <a:xfrm>
            <a:off x="6973718" y="4759774"/>
            <a:ext cx="21291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Helvetica Light"/>
              </a:rPr>
              <a:t>Multi-step antiproton annihilation</a:t>
            </a:r>
          </a:p>
          <a:p>
            <a:pPr algn="ctr"/>
            <a:r>
              <a:rPr lang="en-US" sz="1600" b="1" dirty="0">
                <a:latin typeface="Helvetica Light"/>
              </a:rPr>
              <a:t>(Formation of highly exotic HCIs)</a:t>
            </a:r>
            <a:endParaRPr lang="LID4096" sz="1600" dirty="0">
              <a:latin typeface="Helvetica Light"/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6BE7EC50-CA50-DC1E-A416-E2B13520B739}"/>
              </a:ext>
            </a:extLst>
          </p:cNvPr>
          <p:cNvSpPr txBox="1">
            <a:spLocks/>
          </p:cNvSpPr>
          <p:nvPr/>
        </p:nvSpPr>
        <p:spPr>
          <a:xfrm>
            <a:off x="2781466" y="68341"/>
            <a:ext cx="6807302" cy="891132"/>
          </a:xfrm>
          <a:prstGeom prst="rect">
            <a:avLst/>
          </a:prstGeom>
        </p:spPr>
        <p:txBody>
          <a:bodyPr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6000" b="1" dirty="0"/>
              <a:t>Summary and outlook:</a:t>
            </a:r>
            <a:endParaRPr lang="LID4096" sz="6000" b="1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C0FEC08-0416-E81D-D47F-7795275DD575}"/>
              </a:ext>
            </a:extLst>
          </p:cNvPr>
          <p:cNvSpPr/>
          <p:nvPr/>
        </p:nvSpPr>
        <p:spPr>
          <a:xfrm>
            <a:off x="4492884" y="2208572"/>
            <a:ext cx="393912" cy="39391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B764A024-9CD2-0338-BA23-F040587B8164}"/>
              </a:ext>
            </a:extLst>
          </p:cNvPr>
          <p:cNvSpPr/>
          <p:nvPr/>
        </p:nvSpPr>
        <p:spPr>
          <a:xfrm>
            <a:off x="3944375" y="4364050"/>
            <a:ext cx="393912" cy="39391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7067743-1F54-6F51-D6CC-91F89AABC2B8}"/>
              </a:ext>
            </a:extLst>
          </p:cNvPr>
          <p:cNvSpPr txBox="1"/>
          <p:nvPr/>
        </p:nvSpPr>
        <p:spPr>
          <a:xfrm>
            <a:off x="3005686" y="1356254"/>
            <a:ext cx="29280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Helvetica Light"/>
              </a:rPr>
              <a:t>   X-ray spectroscopy on target</a:t>
            </a:r>
          </a:p>
          <a:p>
            <a:pPr marL="285750" indent="-285750" algn="ctr">
              <a:buFontTx/>
              <a:buChar char="-"/>
            </a:pPr>
            <a:r>
              <a:rPr lang="en-US" sz="1600" b="1" dirty="0">
                <a:latin typeface="Helvetica Light"/>
              </a:rPr>
              <a:t>Resonance effects</a:t>
            </a:r>
          </a:p>
          <a:p>
            <a:pPr marL="285750" indent="-285750" algn="ctr">
              <a:buFontTx/>
              <a:buChar char="-"/>
            </a:pPr>
            <a:r>
              <a:rPr lang="en-US" sz="1600" b="1" dirty="0">
                <a:latin typeface="Helvetica Light"/>
              </a:rPr>
              <a:t>Strong interaction shift</a:t>
            </a:r>
          </a:p>
          <a:p>
            <a:pPr marL="285750" indent="-285750" algn="ctr">
              <a:buFontTx/>
              <a:buChar char="-"/>
            </a:pPr>
            <a:endParaRPr lang="en-US" sz="1600" b="1" dirty="0">
              <a:latin typeface="Helvetica Light"/>
            </a:endParaRPr>
          </a:p>
          <a:p>
            <a:pPr algn="ctr"/>
            <a:endParaRPr lang="en-US" sz="1600" b="1" dirty="0">
              <a:latin typeface="Helvetica Light"/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CA7700E-8A5B-10D0-83BB-A524D6DF2356}"/>
              </a:ext>
            </a:extLst>
          </p:cNvPr>
          <p:cNvSpPr/>
          <p:nvPr/>
        </p:nvSpPr>
        <p:spPr>
          <a:xfrm>
            <a:off x="6473950" y="2189357"/>
            <a:ext cx="393912" cy="39391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00117EAE-5652-8AC0-4202-565450CADE5E}"/>
              </a:ext>
            </a:extLst>
          </p:cNvPr>
          <p:cNvSpPr/>
          <p:nvPr/>
        </p:nvSpPr>
        <p:spPr>
          <a:xfrm>
            <a:off x="7953953" y="2189357"/>
            <a:ext cx="393912" cy="39391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E8DF3517-4644-7906-12CD-E4BFED0DA73F}"/>
              </a:ext>
            </a:extLst>
          </p:cNvPr>
          <p:cNvSpPr/>
          <p:nvPr/>
        </p:nvSpPr>
        <p:spPr>
          <a:xfrm>
            <a:off x="5166547" y="4333437"/>
            <a:ext cx="393912" cy="39391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A62E14CF-2B5D-467F-47B6-9FFDB3B5553E}"/>
              </a:ext>
            </a:extLst>
          </p:cNvPr>
          <p:cNvSpPr/>
          <p:nvPr/>
        </p:nvSpPr>
        <p:spPr>
          <a:xfrm>
            <a:off x="6410450" y="4323103"/>
            <a:ext cx="393912" cy="39391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43E5E1C-0109-0D32-58D8-938C0593E2AE}"/>
              </a:ext>
            </a:extLst>
          </p:cNvPr>
          <p:cNvSpPr txBox="1"/>
          <p:nvPr/>
        </p:nvSpPr>
        <p:spPr>
          <a:xfrm>
            <a:off x="4629636" y="4815524"/>
            <a:ext cx="1820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Helvetica Light"/>
              </a:rPr>
              <a:t>Cooling of HCIs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F10B9EA-FC81-6F70-E7E6-7D44834C9F18}"/>
              </a:ext>
            </a:extLst>
          </p:cNvPr>
          <p:cNvSpPr txBox="1"/>
          <p:nvPr/>
        </p:nvSpPr>
        <p:spPr>
          <a:xfrm>
            <a:off x="5390151" y="2655514"/>
            <a:ext cx="23843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Helvetica Light"/>
              </a:rPr>
              <a:t>Laser triggered </a:t>
            </a:r>
            <a:r>
              <a:rPr lang="en-US" sz="1600" dirty="0">
                <a:latin typeface="Helvetica Light"/>
              </a:rPr>
              <a:t>synthesis of antiprotonic atoms</a:t>
            </a:r>
            <a:endParaRPr lang="LID4096" sz="1600" dirty="0">
              <a:latin typeface="Helvetica Ligh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A38366F-3184-FC81-D712-60F8B161B228}"/>
              </a:ext>
            </a:extLst>
          </p:cNvPr>
          <p:cNvSpPr txBox="1"/>
          <p:nvPr/>
        </p:nvSpPr>
        <p:spPr>
          <a:xfrm>
            <a:off x="5740781" y="3723045"/>
            <a:ext cx="19190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Helvetica Light"/>
              </a:rPr>
              <a:t>Mass spectroscopy</a:t>
            </a:r>
          </a:p>
          <a:p>
            <a:r>
              <a:rPr lang="en-US" sz="1600" b="1" dirty="0">
                <a:latin typeface="Helvetica Light"/>
              </a:rPr>
              <a:t>using MR-TOF/RF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71BC72F-910E-BEF0-2951-E17038611747}"/>
              </a:ext>
            </a:extLst>
          </p:cNvPr>
          <p:cNvSpPr txBox="1"/>
          <p:nvPr/>
        </p:nvSpPr>
        <p:spPr>
          <a:xfrm>
            <a:off x="9140005" y="3896673"/>
            <a:ext cx="30621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Helvetica Light"/>
              </a:rPr>
              <a:t>Annihilation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Helvetica Light"/>
              </a:rPr>
              <a:t>Nuclear periphery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Helvetica Light"/>
              </a:rPr>
              <a:t>Mass spectroscopy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Helvetica Light"/>
              </a:rPr>
              <a:t>Decay spectroscopy of HCIs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Helvetica Light"/>
              </a:rPr>
              <a:t>Laser spectroscopy of H-like ions</a:t>
            </a:r>
          </a:p>
          <a:p>
            <a:endParaRPr lang="en-US" sz="1600" b="1" dirty="0">
              <a:latin typeface="Helvetica Light"/>
            </a:endParaRPr>
          </a:p>
          <a:p>
            <a:endParaRPr lang="en-US" sz="1600" b="1" dirty="0">
              <a:latin typeface="Helvetica Light"/>
            </a:endParaRPr>
          </a:p>
          <a:p>
            <a:endParaRPr lang="en-US" sz="1600" b="1" dirty="0">
              <a:latin typeface="Helvetica Light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066785D7-1059-5ADC-AED8-1A3A3B30CFBB}"/>
              </a:ext>
            </a:extLst>
          </p:cNvPr>
          <p:cNvSpPr/>
          <p:nvPr/>
        </p:nvSpPr>
        <p:spPr>
          <a:xfrm>
            <a:off x="7841357" y="4313039"/>
            <a:ext cx="393912" cy="393912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56" name="Slide Number Placeholder 55">
            <a:extLst>
              <a:ext uri="{FF2B5EF4-FFF2-40B4-BE49-F238E27FC236}">
                <a16:creationId xmlns:a16="http://schemas.microsoft.com/office/drawing/2014/main" id="{AE3433E5-E80E-50D8-ED97-2E69D0DC6B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8122" y="5835650"/>
            <a:ext cx="2743200" cy="365125"/>
          </a:xfrm>
        </p:spPr>
        <p:txBody>
          <a:bodyPr/>
          <a:lstStyle/>
          <a:p>
            <a:fld id="{2667558A-FF61-4234-9705-D2FDAD19235C}" type="slidenum">
              <a:rPr lang="LID4096" smtClean="0"/>
              <a:t>41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955830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8" grpId="0" animBg="1"/>
      <p:bldP spid="9" grpId="0"/>
      <p:bldP spid="12" grpId="0"/>
      <p:bldP spid="13" grpId="0"/>
      <p:bldP spid="17" grpId="0"/>
      <p:bldP spid="33" grpId="0"/>
      <p:bldP spid="36" grpId="0" animBg="1"/>
      <p:bldP spid="37" grpId="0" animBg="1"/>
      <p:bldP spid="38" grpId="0"/>
      <p:bldP spid="39" grpId="0" animBg="1"/>
      <p:bldP spid="40" grpId="0" animBg="1"/>
      <p:bldP spid="41" grpId="0" animBg="1"/>
      <p:bldP spid="42" grpId="0" animBg="1"/>
      <p:bldP spid="44" grpId="0"/>
      <p:bldP spid="45" grpId="0"/>
      <p:bldP spid="46" grpId="0"/>
      <p:bldP spid="48" grpId="0"/>
      <p:bldP spid="5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2696BB-234A-6269-A9D5-7EA3EBF5E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Collissonal cooling on buffer gas </a:t>
            </a:r>
            <a:r>
              <a:rPr lang="en-SE" dirty="0"/>
              <a:t>2</a:t>
            </a:r>
            <a:r>
              <a:rPr lang="sv-SE" dirty="0"/>
              <a:t>e-</a:t>
            </a:r>
            <a:r>
              <a:rPr lang="en-SE" dirty="0"/>
              <a:t>12</a:t>
            </a:r>
            <a:r>
              <a:rPr lang="sv-SE" dirty="0"/>
              <a:t> mbar in sun region:</a:t>
            </a:r>
            <a:endParaRPr lang="en-SE" dirty="0"/>
          </a:p>
        </p:txBody>
      </p:sp>
      <p:pic>
        <p:nvPicPr>
          <p:cNvPr id="5" name="Content Placeholder 4" descr="A graph and diagram of a graph&#10;&#10;Description automatically generated">
            <a:extLst>
              <a:ext uri="{FF2B5EF4-FFF2-40B4-BE49-F238E27FC236}">
                <a16:creationId xmlns:a16="http://schemas.microsoft.com/office/drawing/2014/main" id="{9516F54B-1972-FA12-4D0D-FE00C3E195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48" y="1996324"/>
            <a:ext cx="11095397" cy="4295935"/>
          </a:xfrm>
        </p:spPr>
      </p:pic>
    </p:spTree>
    <p:extLst>
      <p:ext uri="{BB962C8B-B14F-4D97-AF65-F5344CB8AC3E}">
        <p14:creationId xmlns:p14="http://schemas.microsoft.com/office/powerpoint/2010/main" val="146906326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8AB81-E232-2D01-D32B-870386E39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7900" y="49156"/>
            <a:ext cx="7805708" cy="1325563"/>
          </a:xfrm>
        </p:spPr>
        <p:txBody>
          <a:bodyPr/>
          <a:lstStyle/>
          <a:p>
            <a:r>
              <a:rPr lang="sv-SE" dirty="0"/>
              <a:t>Electron cooling script working</a:t>
            </a:r>
            <a:endParaRPr lang="en-SE" dirty="0"/>
          </a:p>
        </p:txBody>
      </p:sp>
      <p:pic>
        <p:nvPicPr>
          <p:cNvPr id="5" name="Content Placeholder 4" descr="A graph with red and blue lines&#10;&#10;Description automatically generated">
            <a:extLst>
              <a:ext uri="{FF2B5EF4-FFF2-40B4-BE49-F238E27FC236}">
                <a16:creationId xmlns:a16="http://schemas.microsoft.com/office/drawing/2014/main" id="{73635AC1-2F73-2B32-16CA-92A08C7FD4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173"/>
          <a:stretch/>
        </p:blipFill>
        <p:spPr>
          <a:xfrm>
            <a:off x="222646" y="1028937"/>
            <a:ext cx="11746708" cy="5576579"/>
          </a:xfrm>
        </p:spPr>
      </p:pic>
      <p:sp>
        <p:nvSpPr>
          <p:cNvPr id="6" name="Arrow: Down 5">
            <a:extLst>
              <a:ext uri="{FF2B5EF4-FFF2-40B4-BE49-F238E27FC236}">
                <a16:creationId xmlns:a16="http://schemas.microsoft.com/office/drawing/2014/main" id="{B04C3A65-D60E-126E-2E6E-377CF489681F}"/>
              </a:ext>
            </a:extLst>
          </p:cNvPr>
          <p:cNvSpPr/>
          <p:nvPr/>
        </p:nvSpPr>
        <p:spPr>
          <a:xfrm rot="8258022">
            <a:off x="2300903" y="1721030"/>
            <a:ext cx="830638" cy="746877"/>
          </a:xfrm>
          <a:prstGeom prst="downArrow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61D5D06A-9DB9-BCB4-43DE-76D6D7686D9C}"/>
              </a:ext>
            </a:extLst>
          </p:cNvPr>
          <p:cNvSpPr/>
          <p:nvPr/>
        </p:nvSpPr>
        <p:spPr>
          <a:xfrm rot="10800000">
            <a:off x="7654851" y="5829063"/>
            <a:ext cx="529820" cy="90826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F64D47-4B46-DBC4-6E37-CAFD0F3D5711}"/>
              </a:ext>
            </a:extLst>
          </p:cNvPr>
          <p:cNvSpPr txBox="1"/>
          <p:nvPr/>
        </p:nvSpPr>
        <p:spPr>
          <a:xfrm>
            <a:off x="4019677" y="6024015"/>
            <a:ext cx="3608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Antiprotons are cooled within 10s</a:t>
            </a:r>
            <a:endParaRPr lang="en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14F4103-3AF2-0F85-A946-230584B00FF1}"/>
                  </a:ext>
                </a:extLst>
              </p:cNvPr>
              <p:cNvSpPr txBox="1"/>
              <p:nvPr/>
            </p:nvSpPr>
            <p:spPr>
              <a:xfrm>
                <a:off x="2411822" y="1865332"/>
                <a:ext cx="3754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sv-SE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sv-SE" b="1" i="0" smtClean="0">
                              <a:latin typeface="Cambria Math" panose="02040503050406030204" pitchFamily="18" charset="0"/>
                            </a:rPr>
                            <m:t>𝐏</m:t>
                          </m:r>
                        </m:e>
                      </m:acc>
                    </m:oMath>
                  </m:oMathPara>
                </a14:m>
                <a:endParaRPr lang="en-SE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14F4103-3AF2-0F85-A946-230584B00F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1822" y="1865332"/>
                <a:ext cx="375424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933C253A-6E3B-E4B9-0313-F2EAC39FCFE1}"/>
              </a:ext>
            </a:extLst>
          </p:cNvPr>
          <p:cNvSpPr txBox="1"/>
          <p:nvPr/>
        </p:nvSpPr>
        <p:spPr>
          <a:xfrm>
            <a:off x="6972883" y="913809"/>
            <a:ext cx="4996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Many antiprotons trapped in microwells</a:t>
            </a:r>
            <a:endParaRPr lang="en-SE" dirty="0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8EC8DAF7-70C3-BE55-6BC6-55C7504320F7}"/>
              </a:ext>
            </a:extLst>
          </p:cNvPr>
          <p:cNvSpPr/>
          <p:nvPr/>
        </p:nvSpPr>
        <p:spPr>
          <a:xfrm>
            <a:off x="7620511" y="1741991"/>
            <a:ext cx="529820" cy="908263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12" name="Content Placeholder 7" descr="A graph with lines and numbers&#10;&#10;Description automatically generated">
            <a:extLst>
              <a:ext uri="{FF2B5EF4-FFF2-40B4-BE49-F238E27FC236}">
                <a16:creationId xmlns:a16="http://schemas.microsoft.com/office/drawing/2014/main" id="{1901E701-F92D-95D5-5568-5F82A58242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74" t="18902" r="2180" b="17457"/>
          <a:stretch/>
        </p:blipFill>
        <p:spPr>
          <a:xfrm>
            <a:off x="2829782" y="2587391"/>
            <a:ext cx="3150119" cy="324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0844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228EA-A25A-1FE9-E180-517CC7B9FF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2368" y="0"/>
            <a:ext cx="5730038" cy="935372"/>
          </a:xfrm>
        </p:spPr>
        <p:txBody>
          <a:bodyPr/>
          <a:lstStyle/>
          <a:p>
            <a:r>
              <a:rPr lang="en-SE" dirty="0"/>
              <a:t>Capture cross-section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9C743E-4370-D897-BAB6-11B3AA1552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967" r="14979"/>
          <a:stretch/>
        </p:blipFill>
        <p:spPr>
          <a:xfrm>
            <a:off x="7314026" y="1471787"/>
            <a:ext cx="4497883" cy="43977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9BED3C7-F7EE-4146-37AE-6B72F2BB41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74256"/>
            <a:ext cx="7400524" cy="5113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12021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20AF7-D143-B9B3-4736-7F877FA4F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42504"/>
          </a:xfrm>
        </p:spPr>
        <p:txBody>
          <a:bodyPr/>
          <a:lstStyle/>
          <a:p>
            <a:r>
              <a:rPr lang="sv-SE" dirty="0"/>
              <a:t>Study of new trap</a:t>
            </a:r>
            <a:endParaRPr lang="en-SE" dirty="0"/>
          </a:p>
        </p:txBody>
      </p:sp>
      <p:pic>
        <p:nvPicPr>
          <p:cNvPr id="9" name="Content Placeholder 8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5B15F531-35C4-12DD-59EA-6FA3E30A9D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63" y="968873"/>
            <a:ext cx="11543474" cy="5771738"/>
          </a:xfrm>
        </p:spPr>
      </p:pic>
    </p:spTree>
    <p:extLst>
      <p:ext uri="{BB962C8B-B14F-4D97-AF65-F5344CB8AC3E}">
        <p14:creationId xmlns:p14="http://schemas.microsoft.com/office/powerpoint/2010/main" val="354500851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A9ABB-7A23-D1F1-D2B7-41ED809FB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28" y="0"/>
            <a:ext cx="9229991" cy="1325563"/>
          </a:xfrm>
        </p:spPr>
        <p:txBody>
          <a:bodyPr>
            <a:normAutofit/>
          </a:bodyPr>
          <a:lstStyle/>
          <a:p>
            <a:r>
              <a:rPr lang="sv-SE" dirty="0"/>
              <a:t>Cold antiprotons observed</a:t>
            </a:r>
            <a:endParaRPr lang="en-SE" dirty="0"/>
          </a:p>
        </p:txBody>
      </p:sp>
      <p:pic>
        <p:nvPicPr>
          <p:cNvPr id="5" name="Content Placeholder 4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057F3D93-546C-F36E-9968-B14BD312AB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81"/>
          <a:stretch/>
        </p:blipFill>
        <p:spPr>
          <a:xfrm>
            <a:off x="6096000" y="415820"/>
            <a:ext cx="6058772" cy="6197324"/>
          </a:xfr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6117A45-BD78-7A64-7639-AE96723B636E}"/>
              </a:ext>
            </a:extLst>
          </p:cNvPr>
          <p:cNvSpPr/>
          <p:nvPr/>
        </p:nvSpPr>
        <p:spPr>
          <a:xfrm>
            <a:off x="7014351" y="3079279"/>
            <a:ext cx="349008" cy="31987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8" name="Picture 7" descr="A graph with a blue line&#10;&#10;Description automatically generated with medium confidence">
            <a:extLst>
              <a:ext uri="{FF2B5EF4-FFF2-40B4-BE49-F238E27FC236}">
                <a16:creationId xmlns:a16="http://schemas.microsoft.com/office/drawing/2014/main" id="{73BD0EDA-462F-76C6-8430-3186059595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074"/>
          <a:stretch/>
        </p:blipFill>
        <p:spPr>
          <a:xfrm>
            <a:off x="0" y="1573662"/>
            <a:ext cx="6138958" cy="4704400"/>
          </a:xfrm>
          <a:prstGeom prst="rect">
            <a:avLst/>
          </a:prstGeom>
        </p:spPr>
      </p:pic>
      <p:pic>
        <p:nvPicPr>
          <p:cNvPr id="9" name="Picture 8" descr="A graph with a blue line&#10;&#10;Description automatically generated with medium confidence">
            <a:extLst>
              <a:ext uri="{FF2B5EF4-FFF2-40B4-BE49-F238E27FC236}">
                <a16:creationId xmlns:a16="http://schemas.microsoft.com/office/drawing/2014/main" id="{B530C3EE-46F4-888B-E32C-050144C172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824"/>
          <a:stretch/>
        </p:blipFill>
        <p:spPr>
          <a:xfrm>
            <a:off x="3283249" y="2991009"/>
            <a:ext cx="2599392" cy="2624267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25EECDD3-3441-D10E-12D2-EF3122BB5223}"/>
              </a:ext>
            </a:extLst>
          </p:cNvPr>
          <p:cNvSpPr/>
          <p:nvPr/>
        </p:nvSpPr>
        <p:spPr>
          <a:xfrm>
            <a:off x="1690080" y="1573662"/>
            <a:ext cx="717776" cy="204359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49146BA-1A7D-B220-89AE-13753DD6B433}"/>
              </a:ext>
            </a:extLst>
          </p:cNvPr>
          <p:cNvSpPr/>
          <p:nvPr/>
        </p:nvSpPr>
        <p:spPr>
          <a:xfrm>
            <a:off x="3163720" y="1709670"/>
            <a:ext cx="444785" cy="136960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C282D4-CD77-A4C0-A8E3-24A42103F328}"/>
              </a:ext>
            </a:extLst>
          </p:cNvPr>
          <p:cNvSpPr txBox="1"/>
          <p:nvPr/>
        </p:nvSpPr>
        <p:spPr>
          <a:xfrm>
            <a:off x="1315930" y="1140897"/>
            <a:ext cx="4140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Direct capture of annihilation fragment?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74398557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1AE80-6273-D9F6-6C55-7D29C221D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2979" y="123568"/>
            <a:ext cx="10515600" cy="1128455"/>
          </a:xfrm>
        </p:spPr>
        <p:txBody>
          <a:bodyPr/>
          <a:lstStyle/>
          <a:p>
            <a:endParaRPr lang="en-SE"/>
          </a:p>
        </p:txBody>
      </p:sp>
      <p:pic>
        <p:nvPicPr>
          <p:cNvPr id="5" name="Content Placeholder 4" descr="A graph showing different colored lines&#10;&#10;Description automatically generated">
            <a:extLst>
              <a:ext uri="{FF2B5EF4-FFF2-40B4-BE49-F238E27FC236}">
                <a16:creationId xmlns:a16="http://schemas.microsoft.com/office/drawing/2014/main" id="{D1E5C51E-3B2D-11AA-C8A2-2253BCD504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65" y="1298745"/>
            <a:ext cx="10391952" cy="5559255"/>
          </a:xfrm>
        </p:spPr>
      </p:pic>
    </p:spTree>
    <p:extLst>
      <p:ext uri="{BB962C8B-B14F-4D97-AF65-F5344CB8AC3E}">
        <p14:creationId xmlns:p14="http://schemas.microsoft.com/office/powerpoint/2010/main" val="145341899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7BC02-1F08-387E-00AD-2A9C651D4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191" y="109452"/>
            <a:ext cx="9878005" cy="1177925"/>
          </a:xfrm>
        </p:spPr>
        <p:txBody>
          <a:bodyPr>
            <a:normAutofit/>
          </a:bodyPr>
          <a:lstStyle/>
          <a:p>
            <a:r>
              <a:rPr lang="en-GB" sz="5400" b="1" dirty="0"/>
              <a:t>Low energy antiproton interactions</a:t>
            </a:r>
            <a:endParaRPr lang="en-SE" sz="54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DF3050-0B2B-D981-D7F1-05B41769B3B9}"/>
              </a:ext>
            </a:extLst>
          </p:cNvPr>
          <p:cNvSpPr txBox="1"/>
          <p:nvPr/>
        </p:nvSpPr>
        <p:spPr>
          <a:xfrm>
            <a:off x="10226139" y="1322307"/>
            <a:ext cx="537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2kV</a:t>
            </a:r>
            <a:endParaRPr lang="en-SE" dirty="0"/>
          </a:p>
        </p:txBody>
      </p:sp>
      <p:pic>
        <p:nvPicPr>
          <p:cNvPr id="6" name="Content Placeholder 10" descr="A graph showing a slope of a slope&#10;&#10;Description automatically generated with medium confidence">
            <a:extLst>
              <a:ext uri="{FF2B5EF4-FFF2-40B4-BE49-F238E27FC236}">
                <a16:creationId xmlns:a16="http://schemas.microsoft.com/office/drawing/2014/main" id="{35D6BF0E-D6B3-D658-0ABF-43E542B8EA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43" y="1831540"/>
            <a:ext cx="4995922" cy="3778216"/>
          </a:xfrm>
          <a:prstGeom prst="rect">
            <a:avLst/>
          </a:prstGeom>
        </p:spPr>
      </p:pic>
      <p:pic>
        <p:nvPicPr>
          <p:cNvPr id="16" name="Picture 15" descr="A graph of a running graph&#10;&#10;Description automatically generated">
            <a:extLst>
              <a:ext uri="{FF2B5EF4-FFF2-40B4-BE49-F238E27FC236}">
                <a16:creationId xmlns:a16="http://schemas.microsoft.com/office/drawing/2014/main" id="{75CB351F-F34F-B761-FAE2-FB4E1D372DC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88"/>
          <a:stretch/>
        </p:blipFill>
        <p:spPr>
          <a:xfrm>
            <a:off x="6161349" y="1230204"/>
            <a:ext cx="5110847" cy="482872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98F6AB9-25AB-DF04-EAE5-2B9ADB852052}"/>
              </a:ext>
            </a:extLst>
          </p:cNvPr>
          <p:cNvSpPr txBox="1"/>
          <p:nvPr/>
        </p:nvSpPr>
        <p:spPr>
          <a:xfrm>
            <a:off x="1170784" y="1462208"/>
            <a:ext cx="4374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/>
              <a:t>Signal of m/q=2 peak vs annihilation event: </a:t>
            </a:r>
            <a:endParaRPr lang="LID4096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3DC12C6-CEED-0394-51B7-F7DBAA42222F}"/>
              </a:ext>
            </a:extLst>
          </p:cNvPr>
          <p:cNvSpPr txBox="1"/>
          <p:nvPr/>
        </p:nvSpPr>
        <p:spPr>
          <a:xfrm>
            <a:off x="7072647" y="1322307"/>
            <a:ext cx="3804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&lt;</a:t>
            </a:r>
            <a:r>
              <a:rPr lang="sv-SE" sz="3200" b="1" dirty="0"/>
              <a:t>1 keV trapped pbars</a:t>
            </a:r>
            <a:endParaRPr lang="LID4096" sz="3200" b="1" dirty="0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59BFC496-20A9-34AF-B559-C21EB45E2E86}"/>
              </a:ext>
            </a:extLst>
          </p:cNvPr>
          <p:cNvSpPr/>
          <p:nvPr/>
        </p:nvSpPr>
        <p:spPr>
          <a:xfrm rot="10800000">
            <a:off x="8418192" y="2995407"/>
            <a:ext cx="597159" cy="1016695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16D42252-3BCD-AA3A-1787-ADF29953E0C3}"/>
              </a:ext>
            </a:extLst>
          </p:cNvPr>
          <p:cNvSpPr txBox="1">
            <a:spLocks/>
          </p:cNvSpPr>
          <p:nvPr/>
        </p:nvSpPr>
        <p:spPr>
          <a:xfrm>
            <a:off x="451014" y="5984882"/>
            <a:ext cx="11420669" cy="8867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/>
              <a:t>What could result in the formation of m/q=2 from nitrogen?</a:t>
            </a:r>
            <a:endParaRPr lang="LID4096" sz="4800" dirty="0"/>
          </a:p>
        </p:txBody>
      </p:sp>
    </p:spTree>
    <p:extLst>
      <p:ext uri="{BB962C8B-B14F-4D97-AF65-F5344CB8AC3E}">
        <p14:creationId xmlns:p14="http://schemas.microsoft.com/office/powerpoint/2010/main" val="278141362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47C0EB5-D514-926B-E318-F03BCFB6A3EA}"/>
              </a:ext>
            </a:extLst>
          </p:cNvPr>
          <p:cNvSpPr txBox="1"/>
          <p:nvPr/>
        </p:nvSpPr>
        <p:spPr>
          <a:xfrm>
            <a:off x="1119658" y="3322426"/>
            <a:ext cx="492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(b)</a:t>
            </a:r>
            <a:endParaRPr lang="en-SE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4AD481-5026-F7C3-BC05-5918949319F2}"/>
              </a:ext>
            </a:extLst>
          </p:cNvPr>
          <p:cNvSpPr txBox="1"/>
          <p:nvPr/>
        </p:nvSpPr>
        <p:spPr>
          <a:xfrm>
            <a:off x="346078" y="40347"/>
            <a:ext cx="113916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800" dirty="0"/>
              <a:t>Overview of the fragment capture procedure</a:t>
            </a:r>
            <a:endParaRPr lang="LID4096" sz="4800" dirty="0"/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94DC3657-3849-1392-3F99-DFB157CCAF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78" y="1132024"/>
            <a:ext cx="11577302" cy="47501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88F9C79-BF0E-67F3-64EA-A5950D55230E}"/>
              </a:ext>
            </a:extLst>
          </p:cNvPr>
          <p:cNvSpPr/>
          <p:nvPr/>
        </p:nvSpPr>
        <p:spPr>
          <a:xfrm>
            <a:off x="268620" y="3157152"/>
            <a:ext cx="4908861" cy="26694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8" name="Picture 7" descr="A graph of a signal&#10;&#10;Description automatically generated with medium confidence">
            <a:extLst>
              <a:ext uri="{FF2B5EF4-FFF2-40B4-BE49-F238E27FC236}">
                <a16:creationId xmlns:a16="http://schemas.microsoft.com/office/drawing/2014/main" id="{81046CE6-400C-6EB0-9480-6463D51A4F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724" y="3161950"/>
            <a:ext cx="3908853" cy="3010873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690DD0B5-F8DD-63B2-539B-36EFC4029429}"/>
              </a:ext>
            </a:extLst>
          </p:cNvPr>
          <p:cNvSpPr/>
          <p:nvPr/>
        </p:nvSpPr>
        <p:spPr>
          <a:xfrm>
            <a:off x="4618566" y="5562076"/>
            <a:ext cx="636373" cy="185695"/>
          </a:xfrm>
          <a:prstGeom prst="ellipse">
            <a:avLst/>
          </a:prstGeom>
          <a:solidFill>
            <a:srgbClr val="FFD299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25641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8E179856-C88C-9F7E-0238-4AAC8BD61CA1}"/>
              </a:ext>
            </a:extLst>
          </p:cNvPr>
          <p:cNvGrpSpPr/>
          <p:nvPr/>
        </p:nvGrpSpPr>
        <p:grpSpPr>
          <a:xfrm>
            <a:off x="182957" y="939132"/>
            <a:ext cx="6270566" cy="1819413"/>
            <a:chOff x="1964495" y="816945"/>
            <a:chExt cx="8231266" cy="2471441"/>
          </a:xfrm>
        </p:grpSpPr>
        <p:pic>
          <p:nvPicPr>
            <p:cNvPr id="8" name="Picture 7" descr="A white background with black lines&#10;&#10;Description automatically generated">
              <a:extLst>
                <a:ext uri="{FF2B5EF4-FFF2-40B4-BE49-F238E27FC236}">
                  <a16:creationId xmlns:a16="http://schemas.microsoft.com/office/drawing/2014/main" id="{F0B3F1CB-FFE5-72C5-A83C-745A576CB1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1" r="7966"/>
            <a:stretch/>
          </p:blipFill>
          <p:spPr>
            <a:xfrm>
              <a:off x="1964495" y="816945"/>
              <a:ext cx="8231266" cy="2471441"/>
            </a:xfrm>
            <a:prstGeom prst="rect">
              <a:avLst/>
            </a:prstGeom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480304B-2FD4-432E-5428-A18930BC939C}"/>
                </a:ext>
              </a:extLst>
            </p:cNvPr>
            <p:cNvGrpSpPr/>
            <p:nvPr/>
          </p:nvGrpSpPr>
          <p:grpSpPr>
            <a:xfrm>
              <a:off x="3135568" y="1228088"/>
              <a:ext cx="6934695" cy="1777938"/>
              <a:chOff x="3135568" y="1228088"/>
              <a:chExt cx="6934695" cy="1777938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01E575FC-0B12-5EC5-B95A-86046930A847}"/>
                  </a:ext>
                </a:extLst>
              </p:cNvPr>
              <p:cNvSpPr/>
              <p:nvPr/>
            </p:nvSpPr>
            <p:spPr>
              <a:xfrm>
                <a:off x="3219450" y="1273689"/>
                <a:ext cx="349250" cy="48138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B43A3B5-3494-50DE-3E39-F934F12A8033}"/>
                  </a:ext>
                </a:extLst>
              </p:cNvPr>
              <p:cNvSpPr txBox="1"/>
              <p:nvPr/>
            </p:nvSpPr>
            <p:spPr>
              <a:xfrm>
                <a:off x="3135568" y="1228088"/>
                <a:ext cx="4331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A+</a:t>
                </a:r>
                <a:endParaRPr lang="en-SE" dirty="0"/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03C5A01B-2354-65D9-207F-1C10AC32968C}"/>
                  </a:ext>
                </a:extLst>
              </p:cNvPr>
              <p:cNvSpPr/>
              <p:nvPr/>
            </p:nvSpPr>
            <p:spPr>
              <a:xfrm>
                <a:off x="6988508" y="2272401"/>
                <a:ext cx="793750" cy="36933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384AE9C-CFAD-A3C5-E1CF-13E2B0384A51}"/>
                  </a:ext>
                </a:extLst>
              </p:cNvPr>
              <p:cNvSpPr txBox="1"/>
              <p:nvPr/>
            </p:nvSpPr>
            <p:spPr>
              <a:xfrm>
                <a:off x="7101755" y="2190026"/>
                <a:ext cx="4331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A+</a:t>
                </a:r>
                <a:endParaRPr lang="en-SE" dirty="0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BF856FD9-4BDC-8710-38CE-8DB1D815BFB0}"/>
                  </a:ext>
                </a:extLst>
              </p:cNvPr>
              <p:cNvSpPr/>
              <p:nvPr/>
            </p:nvSpPr>
            <p:spPr>
              <a:xfrm>
                <a:off x="9243174" y="1846944"/>
                <a:ext cx="203200" cy="1015663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15" name="Arrow: Right 14">
                <a:extLst>
                  <a:ext uri="{FF2B5EF4-FFF2-40B4-BE49-F238E27FC236}">
                    <a16:creationId xmlns:a16="http://schemas.microsoft.com/office/drawing/2014/main" id="{493C98C7-11CA-5F0F-E66C-72B683B6895D}"/>
                  </a:ext>
                </a:extLst>
              </p:cNvPr>
              <p:cNvSpPr/>
              <p:nvPr/>
            </p:nvSpPr>
            <p:spPr>
              <a:xfrm>
                <a:off x="7942211" y="2354776"/>
                <a:ext cx="279400" cy="204582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A6E7D44C-87DD-E163-C2A4-E1508692213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60750" y="3006026"/>
                <a:ext cx="584847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19E763D-C54F-43F1-90AB-BC8D96979433}"/>
                  </a:ext>
                </a:extLst>
              </p:cNvPr>
              <p:cNvSpPr txBox="1"/>
              <p:nvPr/>
            </p:nvSpPr>
            <p:spPr>
              <a:xfrm>
                <a:off x="9446374" y="2170109"/>
                <a:ext cx="6238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MCP</a:t>
                </a:r>
                <a:endParaRPr lang="en-SE" dirty="0"/>
              </a:p>
            </p:txBody>
          </p:sp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EA4FC44-DED8-4749-D86F-EE3CB84CFF90}"/>
              </a:ext>
            </a:extLst>
          </p:cNvPr>
          <p:cNvGrpSpPr/>
          <p:nvPr/>
        </p:nvGrpSpPr>
        <p:grpSpPr>
          <a:xfrm>
            <a:off x="799385" y="2677226"/>
            <a:ext cx="4657856" cy="3881546"/>
            <a:chOff x="799385" y="2677226"/>
            <a:chExt cx="4657856" cy="3881546"/>
          </a:xfrm>
        </p:grpSpPr>
        <p:pic>
          <p:nvPicPr>
            <p:cNvPr id="6" name="Picture 5" descr="A colorful chart with numbers&#10;&#10;Description automatically generated with medium confidence">
              <a:extLst>
                <a:ext uri="{FF2B5EF4-FFF2-40B4-BE49-F238E27FC236}">
                  <a16:creationId xmlns:a16="http://schemas.microsoft.com/office/drawing/2014/main" id="{62E9598E-A9A8-63B7-A4E6-367402CE78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9385" y="2677226"/>
              <a:ext cx="4657856" cy="388154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98665BC-1C06-4814-9825-B918AAF0C72C}"/>
                    </a:ext>
                  </a:extLst>
                </p:cNvPr>
                <p:cNvSpPr txBox="1"/>
                <p:nvPr/>
              </p:nvSpPr>
              <p:spPr>
                <a:xfrm>
                  <a:off x="1081054" y="2736510"/>
                  <a:ext cx="1606529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sv-SE" sz="4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sv-SE" sz="4000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</m:acc>
                        <m:r>
                          <a:rPr lang="sv-SE" sz="40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sv-SE" sz="4000" b="0" i="0" baseline="30000" smtClean="0">
                            <a:latin typeface="Cambria Math" panose="02040503050406030204" pitchFamily="18" charset="0"/>
                          </a:rPr>
                          <m:t>40</m:t>
                        </m:r>
                        <m:r>
                          <m:rPr>
                            <m:sty m:val="p"/>
                          </m:rPr>
                          <a:rPr lang="sv-SE" sz="4000" b="0" i="0" smtClean="0">
                            <a:latin typeface="Cambria Math" panose="02040503050406030204" pitchFamily="18" charset="0"/>
                          </a:rPr>
                          <m:t>Ar</m:t>
                        </m:r>
                      </m:oMath>
                    </m:oMathPara>
                  </a14:m>
                  <a:endParaRPr lang="en-SE" sz="4000" dirty="0"/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798665BC-1C06-4814-9825-B918AAF0C72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81054" y="2736510"/>
                  <a:ext cx="1606529" cy="707886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SE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8" name="Content Placeholder 27" descr="A graph of a number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20DAF935-859B-5E92-EFCA-63A11FA6AC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8" t="3605" r="2265" b="4159"/>
          <a:stretch/>
        </p:blipFill>
        <p:spPr>
          <a:xfrm>
            <a:off x="5599953" y="2562757"/>
            <a:ext cx="6270566" cy="4090961"/>
          </a:xfr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98E0197-142F-A040-531D-B1A0E98DD295}"/>
              </a:ext>
            </a:extLst>
          </p:cNvPr>
          <p:cNvSpPr txBox="1"/>
          <p:nvPr/>
        </p:nvSpPr>
        <p:spPr>
          <a:xfrm>
            <a:off x="294945" y="855688"/>
            <a:ext cx="1954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Trapped fragments</a:t>
            </a:r>
            <a:endParaRPr lang="en-SE" dirty="0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4564C7B8-8E8E-A863-F274-1BA4EB796F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4820" y="49373"/>
            <a:ext cx="10557406" cy="767044"/>
          </a:xfrm>
        </p:spPr>
        <p:txBody>
          <a:bodyPr>
            <a:normAutofit fontScale="90000"/>
          </a:bodyPr>
          <a:lstStyle/>
          <a:p>
            <a:r>
              <a:rPr lang="sv-SE" b="1" dirty="0">
                <a:latin typeface="Helvetica Light"/>
              </a:rPr>
              <a:t>Trapping and TOF spectroscopy of fragments</a:t>
            </a:r>
            <a:endParaRPr lang="LID4096" b="1" dirty="0">
              <a:latin typeface="Helvetica Light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CE15678-B052-F07E-6BA1-6CA940C5D1E1}"/>
              </a:ext>
            </a:extLst>
          </p:cNvPr>
          <p:cNvSpPr/>
          <p:nvPr/>
        </p:nvSpPr>
        <p:spPr>
          <a:xfrm>
            <a:off x="3986019" y="2753427"/>
            <a:ext cx="336034" cy="390859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ED317E4-9017-9C3A-6DD2-66F1D81D1015}"/>
                  </a:ext>
                </a:extLst>
              </p:cNvPr>
              <p:cNvSpPr txBox="1"/>
              <p:nvPr/>
            </p:nvSpPr>
            <p:spPr>
              <a:xfrm>
                <a:off x="7546663" y="2109798"/>
                <a:ext cx="2829472" cy="39421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b="1" i="1" dirty="0" smtClean="0">
                              <a:latin typeface="Cambria Math" panose="02040503050406030204" pitchFamily="18" charset="0"/>
                            </a:rPr>
                            <m:t>𝒏𝒑</m:t>
                          </m:r>
                        </m:sub>
                      </m:sSub>
                      <m:r>
                        <a:rPr lang="en-US" b="1" i="1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𝒀</m:t>
                      </m:r>
                      <m:r>
                        <a:rPr lang="en-US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𝑵</m:t>
                      </m:r>
                      <m:r>
                        <a:rPr lang="en-US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)/</m:t>
                      </m:r>
                      <m:r>
                        <a:rPr lang="en-US" b="1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𝒀</m:t>
                      </m:r>
                      <m:r>
                        <a:rPr lang="en-US" b="1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1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en-US" b="1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b="1" i="1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800" b="1" dirty="0">
                  <a:solidFill>
                    <a:srgbClr val="FF0000"/>
                  </a:solidFill>
                  <a:latin typeface="Helvetica Light"/>
                </a:endParaRP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ED317E4-9017-9C3A-6DD2-66F1D81D10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6663" y="2109798"/>
                <a:ext cx="2829472" cy="394210"/>
              </a:xfrm>
              <a:prstGeom prst="rect">
                <a:avLst/>
              </a:prstGeom>
              <a:blipFill>
                <a:blip r:embed="rId7"/>
                <a:stretch>
                  <a:fillRect b="-5970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>
            <a:extLst>
              <a:ext uri="{FF2B5EF4-FFF2-40B4-BE49-F238E27FC236}">
                <a16:creationId xmlns:a16="http://schemas.microsoft.com/office/drawing/2014/main" id="{20D47EFB-7B44-3C70-EEE4-23BA9674BD01}"/>
              </a:ext>
            </a:extLst>
          </p:cNvPr>
          <p:cNvSpPr/>
          <p:nvPr/>
        </p:nvSpPr>
        <p:spPr>
          <a:xfrm>
            <a:off x="4229602" y="3125521"/>
            <a:ext cx="336034" cy="35617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3E2E6B6-BF5F-6255-6729-0DB953DF09A2}"/>
              </a:ext>
            </a:extLst>
          </p:cNvPr>
          <p:cNvCxnSpPr/>
          <p:nvPr/>
        </p:nvCxnSpPr>
        <p:spPr>
          <a:xfrm>
            <a:off x="6303616" y="3175000"/>
            <a:ext cx="5566903" cy="0"/>
          </a:xfrm>
          <a:prstGeom prst="line">
            <a:avLst/>
          </a:prstGeom>
          <a:ln w="381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87F13BDE-0DA4-7EED-453A-F8D2FB9E59A8}"/>
              </a:ext>
            </a:extLst>
          </p:cNvPr>
          <p:cNvCxnSpPr/>
          <p:nvPr/>
        </p:nvCxnSpPr>
        <p:spPr>
          <a:xfrm>
            <a:off x="6303615" y="4152900"/>
            <a:ext cx="5566903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8BEBA2A6-68A1-FA67-B219-8B48E51EB77D}"/>
                  </a:ext>
                </a:extLst>
              </p:cNvPr>
              <p:cNvSpPr txBox="1"/>
              <p:nvPr/>
            </p:nvSpPr>
            <p:spPr>
              <a:xfrm>
                <a:off x="6453523" y="3829756"/>
                <a:ext cx="113524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𝒀</m:t>
                      </m:r>
                      <m:r>
                        <a:rPr lang="en-US" sz="18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8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𝒁</m:t>
                      </m:r>
                      <m:r>
                        <a:rPr lang="en-US" sz="18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800" b="1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SE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8BEBA2A6-68A1-FA67-B219-8B48E51EB7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3523" y="3829756"/>
                <a:ext cx="1135247" cy="369332"/>
              </a:xfrm>
              <a:prstGeom prst="rect">
                <a:avLst/>
              </a:prstGeom>
              <a:blipFill>
                <a:blip r:embed="rId8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0D95677-0E1B-CAA6-A229-44D5B4A174F7}"/>
                  </a:ext>
                </a:extLst>
              </p:cNvPr>
              <p:cNvSpPr txBox="1"/>
              <p:nvPr/>
            </p:nvSpPr>
            <p:spPr>
              <a:xfrm>
                <a:off x="6256123" y="2818341"/>
                <a:ext cx="153004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𝒀</m:t>
                      </m:r>
                      <m:r>
                        <a:rPr lang="en-US" sz="1800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800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𝑵</m:t>
                      </m:r>
                      <m:r>
                        <a:rPr lang="en-US" sz="1800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800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n-US" sz="1800" b="1" i="1" dirty="0" smtClean="0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SE" dirty="0"/>
              </a:p>
            </p:txBody>
          </p:sp>
        </mc:Choice>
        <mc:Fallback xmlns=""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B0D95677-0E1B-CAA6-A229-44D5B4A174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6123" y="2818341"/>
                <a:ext cx="1530045" cy="369332"/>
              </a:xfrm>
              <a:prstGeom prst="rect">
                <a:avLst/>
              </a:prstGeom>
              <a:blipFill>
                <a:blip r:embed="rId9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9" name="Picture 48">
            <a:extLst>
              <a:ext uri="{FF2B5EF4-FFF2-40B4-BE49-F238E27FC236}">
                <a16:creationId xmlns:a16="http://schemas.microsoft.com/office/drawing/2014/main" id="{1D9D0EBA-FD8C-15E9-8EC0-D0ED37D4CE27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63274" t="46873"/>
          <a:stretch/>
        </p:blipFill>
        <p:spPr>
          <a:xfrm>
            <a:off x="8957315" y="650759"/>
            <a:ext cx="1753898" cy="144889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CE1FF5B5-B2FB-D825-E648-A82D7551202B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62684" t="8947" r="9322" b="51378"/>
          <a:stretch/>
        </p:blipFill>
        <p:spPr>
          <a:xfrm>
            <a:off x="7270262" y="746051"/>
            <a:ext cx="1642372" cy="1329277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E7BB9150-CDFD-900A-F21F-309987E9C31F}"/>
              </a:ext>
            </a:extLst>
          </p:cNvPr>
          <p:cNvSpPr txBox="1"/>
          <p:nvPr/>
        </p:nvSpPr>
        <p:spPr>
          <a:xfrm>
            <a:off x="7355451" y="647283"/>
            <a:ext cx="1389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Neutron skin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505428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44" grpId="0"/>
      <p:bldP spid="46" grpId="0"/>
      <p:bldP spid="47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0AF10-851B-8F38-F6B3-0F19897E8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08929" y="-297657"/>
            <a:ext cx="8497752" cy="1325563"/>
          </a:xfrm>
        </p:spPr>
        <p:txBody>
          <a:bodyPr/>
          <a:lstStyle/>
          <a:p>
            <a:r>
              <a:rPr lang="en-SE" dirty="0"/>
              <a:t>Helium interaction with antiprotons</a:t>
            </a:r>
          </a:p>
        </p:txBody>
      </p:sp>
      <p:pic>
        <p:nvPicPr>
          <p:cNvPr id="8" name="Content Placeholder 6" descr="A screenshot of a graph&#10;&#10;Description automatically generated">
            <a:extLst>
              <a:ext uri="{FF2B5EF4-FFF2-40B4-BE49-F238E27FC236}">
                <a16:creationId xmlns:a16="http://schemas.microsoft.com/office/drawing/2014/main" id="{5232C894-63E2-791A-1131-B8A0004852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928" y="857789"/>
            <a:ext cx="4466813" cy="54825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448E733-54C0-BBD6-287D-0195C2321FA8}"/>
              </a:ext>
            </a:extLst>
          </p:cNvPr>
          <p:cNvSpPr txBox="1"/>
          <p:nvPr/>
        </p:nvSpPr>
        <p:spPr>
          <a:xfrm>
            <a:off x="8380030" y="646263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200" dirty="0"/>
              <a:t>He</a:t>
            </a:r>
            <a:r>
              <a:rPr lang="en-SE" sz="1200" baseline="30000" dirty="0"/>
              <a:t>2+</a:t>
            </a:r>
          </a:p>
        </p:txBody>
      </p:sp>
      <p:pic>
        <p:nvPicPr>
          <p:cNvPr id="13" name="Picture 12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9D01D5E1-76EC-00DA-A225-04B4A988F0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73"/>
          <a:stretch/>
        </p:blipFill>
        <p:spPr>
          <a:xfrm>
            <a:off x="91539" y="1674341"/>
            <a:ext cx="7093374" cy="420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383258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8A5F7-4272-B35D-913D-A82846AF3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7333" y="-210609"/>
            <a:ext cx="5638800" cy="1325563"/>
          </a:xfrm>
        </p:spPr>
        <p:txBody>
          <a:bodyPr/>
          <a:lstStyle/>
          <a:p>
            <a:r>
              <a:rPr lang="sv-SE" dirty="0"/>
              <a:t>RGA measurment</a:t>
            </a:r>
            <a:endParaRPr lang="en-SE" dirty="0"/>
          </a:p>
        </p:txBody>
      </p:sp>
      <p:pic>
        <p:nvPicPr>
          <p:cNvPr id="5" name="Content Placeholder 4" descr="A screen shot of a graph&#10;&#10;Description automatically generated">
            <a:extLst>
              <a:ext uri="{FF2B5EF4-FFF2-40B4-BE49-F238E27FC236}">
                <a16:creationId xmlns:a16="http://schemas.microsoft.com/office/drawing/2014/main" id="{9FA8B976-0F10-ADB8-A7D0-F7DDB1AF62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617"/>
          <a:stretch/>
        </p:blipFill>
        <p:spPr>
          <a:xfrm>
            <a:off x="702733" y="868189"/>
            <a:ext cx="7083397" cy="5441260"/>
          </a:xfrm>
        </p:spPr>
      </p:pic>
    </p:spTree>
    <p:extLst>
      <p:ext uri="{BB962C8B-B14F-4D97-AF65-F5344CB8AC3E}">
        <p14:creationId xmlns:p14="http://schemas.microsoft.com/office/powerpoint/2010/main" val="85008643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C3321-4A3F-1A6D-2CC1-A836522DC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57B0D-9BCA-BA21-6D96-D32A28BA4D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53D177-A4B3-3A9C-122F-460A64974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5106" y="3429000"/>
            <a:ext cx="6046894" cy="33437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147497-4D12-47AA-1697-0B0AE52CD8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38941"/>
            <a:ext cx="6223663" cy="33156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3B2734-2538-F34B-8303-B5E9B42D05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8360" y="196685"/>
            <a:ext cx="5592253" cy="3024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87556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FFC9D-5456-8F9E-B29F-515AF68679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A3C690-C3F5-D54A-C0A1-CE809D50AF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16" y="140042"/>
            <a:ext cx="8076852" cy="39831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3AE8319-3842-E6EC-E78C-CDEEC60B9B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295790"/>
            <a:ext cx="5704699" cy="112647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860BA28-002E-F854-409C-357E0DCEEA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4356" y="556634"/>
            <a:ext cx="3800292" cy="241430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38D8B4A-47CF-D08C-0450-A048DAC4CB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31510" y="3162446"/>
            <a:ext cx="4402197" cy="340691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41D2406-26F0-B2E0-01B1-CE0481F6105A}"/>
              </a:ext>
            </a:extLst>
          </p:cNvPr>
          <p:cNvSpPr txBox="1"/>
          <p:nvPr/>
        </p:nvSpPr>
        <p:spPr>
          <a:xfrm>
            <a:off x="2084832" y="5594904"/>
            <a:ext cx="286649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800" b="1" dirty="0">
                <a:highlight>
                  <a:srgbClr val="FFFF00"/>
                </a:highlight>
              </a:rPr>
              <a:t>Ar1+ : 2 e -16 cm2</a:t>
            </a:r>
          </a:p>
          <a:p>
            <a:r>
              <a:rPr lang="en-SE" sz="2800" b="1" dirty="0">
                <a:highlight>
                  <a:srgbClr val="FFFF00"/>
                </a:highlight>
              </a:rPr>
              <a:t>Ar2+ : 3 e -17 cm2</a:t>
            </a:r>
          </a:p>
        </p:txBody>
      </p:sp>
    </p:spTree>
    <p:extLst>
      <p:ext uri="{BB962C8B-B14F-4D97-AF65-F5344CB8AC3E}">
        <p14:creationId xmlns:p14="http://schemas.microsoft.com/office/powerpoint/2010/main" val="158320836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2D822-248D-EAAA-8AE3-89A4C2206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63D9821-E126-94EE-DA70-1668457E43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6001588" cy="3886742"/>
          </a:xfr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38401E-1928-617A-F470-A5D40FD64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2852" y="1973137"/>
            <a:ext cx="4739148" cy="36844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A664383-2E3B-06A8-80A3-95E846A5AED8}"/>
              </a:ext>
            </a:extLst>
          </p:cNvPr>
          <p:cNvSpPr txBox="1"/>
          <p:nvPr/>
        </p:nvSpPr>
        <p:spPr>
          <a:xfrm>
            <a:off x="6019607" y="5577430"/>
            <a:ext cx="32063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800" b="1" dirty="0">
                <a:highlight>
                  <a:srgbClr val="FFFF00"/>
                </a:highlight>
              </a:rPr>
              <a:t>He1+ : 4.0 e -17 cm2</a:t>
            </a:r>
          </a:p>
          <a:p>
            <a:r>
              <a:rPr lang="en-SE" sz="2800" b="1" dirty="0">
                <a:highlight>
                  <a:srgbClr val="FFFF00"/>
                </a:highlight>
              </a:rPr>
              <a:t>He2+ : 1.8 e -18 cm2</a:t>
            </a:r>
          </a:p>
        </p:txBody>
      </p:sp>
    </p:spTree>
    <p:extLst>
      <p:ext uri="{BB962C8B-B14F-4D97-AF65-F5344CB8AC3E}">
        <p14:creationId xmlns:p14="http://schemas.microsoft.com/office/powerpoint/2010/main" val="63684607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CE9ED-940F-83F1-960B-E34F0BB09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04ED3-090F-7450-DCAC-2967318522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9FD008-B336-F668-7D17-0D34DFA796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676" y="318653"/>
            <a:ext cx="10726647" cy="6220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46893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2647C-A4A4-36C0-F0F0-A342F4623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5" name="Content Placeholder 4" descr="A screenshot of a graph&#10;&#10;Description automatically generated">
            <a:extLst>
              <a:ext uri="{FF2B5EF4-FFF2-40B4-BE49-F238E27FC236}">
                <a16:creationId xmlns:a16="http://schemas.microsoft.com/office/drawing/2014/main" id="{F078C0CC-0DF7-69D2-B713-35FE1C4D32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84" y="106098"/>
            <a:ext cx="10824191" cy="6848105"/>
          </a:xfrm>
        </p:spPr>
      </p:pic>
    </p:spTree>
    <p:extLst>
      <p:ext uri="{BB962C8B-B14F-4D97-AF65-F5344CB8AC3E}">
        <p14:creationId xmlns:p14="http://schemas.microsoft.com/office/powerpoint/2010/main" val="123201608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9F686-12A1-2EBC-A1DE-B1EE39210A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v-SE" sz="11500" dirty="0"/>
              <a:t>Outlook</a:t>
            </a:r>
            <a:endParaRPr lang="LID4096" sz="115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C91BF5-CDCA-E27D-0B95-8BFCE5234E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17219683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with different colored bars&#10;&#10;Description automatically generated">
            <a:extLst>
              <a:ext uri="{FF2B5EF4-FFF2-40B4-BE49-F238E27FC236}">
                <a16:creationId xmlns:a16="http://schemas.microsoft.com/office/drawing/2014/main" id="{A2D60F53-3BB3-C881-9B8E-22E67AE5F8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7" t="10299" r="5593"/>
          <a:stretch/>
        </p:blipFill>
        <p:spPr>
          <a:xfrm>
            <a:off x="6840118" y="1710183"/>
            <a:ext cx="5178486" cy="37440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2E5B2C-12A0-3975-A895-558B0F2AF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7784" y="102723"/>
            <a:ext cx="10216431" cy="1325563"/>
          </a:xfrm>
        </p:spPr>
        <p:txBody>
          <a:bodyPr>
            <a:normAutofit/>
          </a:bodyPr>
          <a:lstStyle/>
          <a:p>
            <a:r>
              <a:rPr lang="sv-SE" sz="5400" dirty="0"/>
              <a:t>Suggested measurements for 2024</a:t>
            </a:r>
            <a:endParaRPr lang="LID4096" sz="5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548E27-A941-E42A-98C9-7D642D45B1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395" y="1592946"/>
            <a:ext cx="7330991" cy="3861294"/>
          </a:xfrm>
        </p:spPr>
        <p:txBody>
          <a:bodyPr>
            <a:normAutofit fontScale="47500" lnSpcReduction="20000"/>
          </a:bodyPr>
          <a:lstStyle/>
          <a:p>
            <a:r>
              <a:rPr lang="sv-SE" sz="5800" b="1" u="sng" dirty="0"/>
              <a:t>Argon (A=40):</a:t>
            </a:r>
          </a:p>
          <a:p>
            <a:pPr marL="0" indent="0">
              <a:buNone/>
            </a:pPr>
            <a:r>
              <a:rPr lang="sv-SE" sz="4000" dirty="0"/>
              <a:t>	- 10x capture yield fragment yield expected</a:t>
            </a:r>
          </a:p>
          <a:p>
            <a:pPr marL="0" indent="0">
              <a:buNone/>
            </a:pPr>
            <a:r>
              <a:rPr lang="sv-SE" sz="4000" dirty="0"/>
              <a:t>	- Formation of 18+ very difficult with collissions.	</a:t>
            </a:r>
          </a:p>
          <a:p>
            <a:r>
              <a:rPr lang="sv-SE" sz="5800" b="1" dirty="0"/>
              <a:t>Helium (A=4)</a:t>
            </a:r>
            <a:r>
              <a:rPr lang="sv-SE" sz="5800" dirty="0"/>
              <a:t>: </a:t>
            </a:r>
          </a:p>
          <a:p>
            <a:pPr marL="0" indent="0">
              <a:buNone/>
            </a:pPr>
            <a:r>
              <a:rPr lang="sv-SE" sz="3600" dirty="0"/>
              <a:t>	</a:t>
            </a:r>
            <a:r>
              <a:rPr lang="sv-SE" sz="4200" dirty="0"/>
              <a:t>- Reference where we expect minimal fragments trapped. </a:t>
            </a:r>
          </a:p>
          <a:p>
            <a:r>
              <a:rPr lang="sv-SE" sz="5800" b="1" dirty="0"/>
              <a:t>Krypton (A=83):</a:t>
            </a:r>
          </a:p>
          <a:p>
            <a:pPr marL="0" indent="0">
              <a:buNone/>
            </a:pPr>
            <a:r>
              <a:rPr lang="sv-SE" sz="3600" dirty="0"/>
              <a:t>	</a:t>
            </a:r>
            <a:r>
              <a:rPr lang="sv-SE" sz="4200" dirty="0"/>
              <a:t> - Heaviest gas available, largest trappable fraction of HCI.</a:t>
            </a:r>
          </a:p>
          <a:p>
            <a:r>
              <a:rPr lang="sv-SE" sz="5800" b="1" dirty="0"/>
              <a:t>Nitrogen (A=14):</a:t>
            </a:r>
          </a:p>
          <a:p>
            <a:pPr marL="0" indent="0">
              <a:buNone/>
            </a:pPr>
            <a:r>
              <a:rPr lang="sv-SE" sz="4200" dirty="0"/>
              <a:t>	- For continued technical development, refine resolution     	and stability.</a:t>
            </a:r>
          </a:p>
          <a:p>
            <a:pPr marL="0" indent="0">
              <a:buNone/>
            </a:pPr>
            <a:endParaRPr lang="sv-SE" sz="5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A86F78-C6C8-7C0D-BBD8-16EE26DBDEBC}"/>
              </a:ext>
            </a:extLst>
          </p:cNvPr>
          <p:cNvSpPr txBox="1"/>
          <p:nvPr/>
        </p:nvSpPr>
        <p:spPr>
          <a:xfrm>
            <a:off x="1838685" y="5401060"/>
            <a:ext cx="7922810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800" dirty="0"/>
              <a:t>Antiprotonic atom spectroscopy at AEGIS</a:t>
            </a:r>
          </a:p>
          <a:p>
            <a:pPr marL="0" indent="0">
              <a:buNone/>
            </a:pPr>
            <a:r>
              <a:rPr lang="sv-SE" sz="1800" dirty="0"/>
              <a:t>	 - Continuing LEAR era measurments: Plenty of physics cases!</a:t>
            </a:r>
          </a:p>
          <a:p>
            <a:pPr marL="0" indent="0">
              <a:buNone/>
            </a:pPr>
            <a:r>
              <a:rPr lang="sv-SE" sz="1800" dirty="0"/>
              <a:t>	 - Teaching us the procedure for antiprotonic atom x-ray spectroscopy.</a:t>
            </a:r>
          </a:p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675680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422E8-FC68-899C-6580-673DD0C6A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4241" y="-198357"/>
            <a:ext cx="7685690" cy="1325563"/>
          </a:xfrm>
        </p:spPr>
        <p:txBody>
          <a:bodyPr>
            <a:normAutofit/>
          </a:bodyPr>
          <a:lstStyle/>
          <a:p>
            <a:r>
              <a:rPr lang="sv-SE" sz="6600" dirty="0"/>
              <a:t>Summary of outlook:</a:t>
            </a:r>
            <a:endParaRPr lang="LID4096" sz="6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C9CD0-6A69-5EC4-B8B5-D2A3068158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27206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sv-SE" dirty="0"/>
              <a:t>Continued </a:t>
            </a:r>
            <a:r>
              <a:rPr lang="sv-SE" b="1" dirty="0"/>
              <a:t>development of trapping procedure and identification of HCI fragments </a:t>
            </a:r>
            <a:r>
              <a:rPr lang="sv-SE" dirty="0"/>
              <a:t>from antiproton-atom interaction using gas injection (the dirty method).</a:t>
            </a:r>
          </a:p>
          <a:p>
            <a:endParaRPr lang="sv-SE" dirty="0"/>
          </a:p>
          <a:p>
            <a:r>
              <a:rPr lang="sv-SE" b="1" dirty="0"/>
              <a:t>First x-ray spectroscopy of </a:t>
            </a:r>
            <a:r>
              <a:rPr lang="sv-SE" dirty="0"/>
              <a:t>antiprotonic atoms at AEGIS (initially on target). Characterizing background for spectroscopy inside the trap. Many ’simple’physics cases.</a:t>
            </a:r>
          </a:p>
          <a:p>
            <a:endParaRPr lang="sv-SE" dirty="0"/>
          </a:p>
          <a:p>
            <a:r>
              <a:rPr lang="sv-SE" b="1" dirty="0"/>
              <a:t>(Triggered formation of antiprotonic atoms </a:t>
            </a:r>
            <a:r>
              <a:rPr lang="sv-SE" dirty="0"/>
              <a:t>through target ablation near trapped cold antiprotons?)</a:t>
            </a:r>
          </a:p>
          <a:p>
            <a:endParaRPr lang="sv-SE" dirty="0"/>
          </a:p>
          <a:p>
            <a:r>
              <a:rPr lang="sv-SE" b="1" dirty="0"/>
              <a:t>Purchase of laser systems </a:t>
            </a:r>
            <a:r>
              <a:rPr lang="sv-SE" dirty="0"/>
              <a:t>for photodetachment and Rydberg excititatation: Triggered formation of antiprotonic atoms with cotrapped anions.</a:t>
            </a:r>
          </a:p>
          <a:p>
            <a:endParaRPr lang="LID4096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12AB33-92EA-FB06-8008-70150977AA26}"/>
              </a:ext>
            </a:extLst>
          </p:cNvPr>
          <p:cNvSpPr txBox="1"/>
          <p:nvPr/>
        </p:nvSpPr>
        <p:spPr>
          <a:xfrm>
            <a:off x="398800" y="5593015"/>
            <a:ext cx="12360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>
                <a:solidFill>
                  <a:srgbClr val="FF0000"/>
                </a:solidFill>
              </a:rPr>
              <a:t>Goal: Laser triggered formation of antiprotonic atoms (laser/x-ray/auger spectroscopy) and trapping and cooling of resulting HCI fragments.  </a:t>
            </a:r>
            <a:endParaRPr lang="LID4096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630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3d modeling, LEGO, pixel&#10;&#10;Description automatically generated">
            <a:extLst>
              <a:ext uri="{FF2B5EF4-FFF2-40B4-BE49-F238E27FC236}">
                <a16:creationId xmlns:a16="http://schemas.microsoft.com/office/drawing/2014/main" id="{E2F47CEA-4A51-9C25-7FBB-5C3CB5E7DF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476399" y="623717"/>
            <a:ext cx="5183075" cy="2204841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1D0723B5-A475-E85A-CA1E-E86C4B8F03C5}"/>
              </a:ext>
            </a:extLst>
          </p:cNvPr>
          <p:cNvSpPr/>
          <p:nvPr/>
        </p:nvSpPr>
        <p:spPr>
          <a:xfrm rot="10800000">
            <a:off x="8487400" y="1520351"/>
            <a:ext cx="1035208" cy="306804"/>
          </a:xfrm>
          <a:prstGeom prst="rightArrow">
            <a:avLst/>
          </a:prstGeom>
          <a:solidFill>
            <a:srgbClr val="FF33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5B962C2-EBCD-807B-EE17-0ED272F01B9E}"/>
                  </a:ext>
                </a:extLst>
              </p:cNvPr>
              <p:cNvSpPr txBox="1"/>
              <p:nvPr/>
            </p:nvSpPr>
            <p:spPr>
              <a:xfrm>
                <a:off x="8831549" y="1003200"/>
                <a:ext cx="1382117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endParaRPr lang="LID4096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5B962C2-EBCD-807B-EE17-0ED272F01B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1549" y="1003200"/>
                <a:ext cx="1382117" cy="58477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D01BC3D4-1EE2-8410-7423-725AF22C54E3}"/>
              </a:ext>
            </a:extLst>
          </p:cNvPr>
          <p:cNvGrpSpPr/>
          <p:nvPr/>
        </p:nvGrpSpPr>
        <p:grpSpPr>
          <a:xfrm>
            <a:off x="2159057" y="3263622"/>
            <a:ext cx="7163008" cy="1273073"/>
            <a:chOff x="2434827" y="763107"/>
            <a:chExt cx="9784653" cy="152363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C50B8AA-93B6-A83B-E010-51B9D83B72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38412" b="48430"/>
            <a:stretch/>
          </p:blipFill>
          <p:spPr>
            <a:xfrm>
              <a:off x="2434827" y="1311090"/>
              <a:ext cx="9784653" cy="758426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DF04CDA-0288-279B-9CF7-C6B7AD921C4D}"/>
                </a:ext>
              </a:extLst>
            </p:cNvPr>
            <p:cNvCxnSpPr>
              <a:cxnSpLocks/>
            </p:cNvCxnSpPr>
            <p:nvPr/>
          </p:nvCxnSpPr>
          <p:spPr>
            <a:xfrm>
              <a:off x="8140350" y="1037993"/>
              <a:ext cx="0" cy="121137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003EAB1-0B5A-FBF2-14BA-3A20B612FCB1}"/>
                </a:ext>
              </a:extLst>
            </p:cNvPr>
            <p:cNvCxnSpPr>
              <a:cxnSpLocks/>
            </p:cNvCxnSpPr>
            <p:nvPr/>
          </p:nvCxnSpPr>
          <p:spPr>
            <a:xfrm>
              <a:off x="11299524" y="1037993"/>
              <a:ext cx="0" cy="124875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3AED6EC-126B-DEEC-76B4-ED0BAFC9DC3C}"/>
                </a:ext>
              </a:extLst>
            </p:cNvPr>
            <p:cNvCxnSpPr>
              <a:cxnSpLocks/>
            </p:cNvCxnSpPr>
            <p:nvPr/>
          </p:nvCxnSpPr>
          <p:spPr>
            <a:xfrm>
              <a:off x="8140350" y="1231219"/>
              <a:ext cx="3159174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6C43386-3E67-3146-A278-9AC1BAD0429F}"/>
                </a:ext>
              </a:extLst>
            </p:cNvPr>
            <p:cNvSpPr txBox="1"/>
            <p:nvPr/>
          </p:nvSpPr>
          <p:spPr>
            <a:xfrm>
              <a:off x="9049668" y="763107"/>
              <a:ext cx="1340534" cy="4788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2000" b="1" dirty="0"/>
                <a:t>0.545m</a:t>
              </a:r>
              <a:endParaRPr lang="LID4096" sz="2000" b="1" dirty="0"/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531A7F6F-1927-E971-980E-60EB26623E9A}"/>
              </a:ext>
            </a:extLst>
          </p:cNvPr>
          <p:cNvSpPr/>
          <p:nvPr/>
        </p:nvSpPr>
        <p:spPr>
          <a:xfrm>
            <a:off x="1844428" y="3875916"/>
            <a:ext cx="165625" cy="401866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A29875F-C270-E623-2D93-F9FBE19A6894}"/>
              </a:ext>
            </a:extLst>
          </p:cNvPr>
          <p:cNvSpPr txBox="1"/>
          <p:nvPr/>
        </p:nvSpPr>
        <p:spPr>
          <a:xfrm>
            <a:off x="1633132" y="4243253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MCP</a:t>
            </a:r>
            <a:endParaRPr lang="LID4096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D7C7801-5B59-DD9E-474D-2D3A2FA34A11}"/>
              </a:ext>
            </a:extLst>
          </p:cNvPr>
          <p:cNvSpPr txBox="1"/>
          <p:nvPr/>
        </p:nvSpPr>
        <p:spPr>
          <a:xfrm>
            <a:off x="3376085" y="2940316"/>
            <a:ext cx="1480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/>
              <a:t>Ion trajectory</a:t>
            </a:r>
            <a:endParaRPr lang="LID4096" b="1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B3E7FF73-C22E-11B2-FE48-498CC4EE90F0}"/>
              </a:ext>
            </a:extLst>
          </p:cNvPr>
          <p:cNvCxnSpPr>
            <a:cxnSpLocks/>
          </p:cNvCxnSpPr>
          <p:nvPr/>
        </p:nvCxnSpPr>
        <p:spPr>
          <a:xfrm flipH="1">
            <a:off x="2026674" y="4056291"/>
            <a:ext cx="4278748" cy="1361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2B7428A9-1B46-CDED-81F7-67D00BA0D0AA}"/>
              </a:ext>
            </a:extLst>
          </p:cNvPr>
          <p:cNvSpPr txBox="1"/>
          <p:nvPr/>
        </p:nvSpPr>
        <p:spPr>
          <a:xfrm>
            <a:off x="5439534" y="2859853"/>
            <a:ext cx="46738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dirty="0"/>
              <a:t>Nitrogen gas injection at 1e-8 mbar</a:t>
            </a:r>
            <a:endParaRPr lang="LID4096" sz="2400" b="1" dirty="0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197DCB9-C205-48E8-7A85-C6DAC466368E}"/>
              </a:ext>
            </a:extLst>
          </p:cNvPr>
          <p:cNvCxnSpPr>
            <a:cxnSpLocks/>
          </p:cNvCxnSpPr>
          <p:nvPr/>
        </p:nvCxnSpPr>
        <p:spPr>
          <a:xfrm>
            <a:off x="6329856" y="3493302"/>
            <a:ext cx="0" cy="104339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0C26116-C1C6-B225-7A49-B4C9214F3270}"/>
              </a:ext>
            </a:extLst>
          </p:cNvPr>
          <p:cNvCxnSpPr>
            <a:cxnSpLocks/>
          </p:cNvCxnSpPr>
          <p:nvPr/>
        </p:nvCxnSpPr>
        <p:spPr>
          <a:xfrm flipV="1">
            <a:off x="1945657" y="3578351"/>
            <a:ext cx="4378182" cy="24571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2D1FDD61-C11C-3ACF-9A9C-B8A9B6031B17}"/>
              </a:ext>
            </a:extLst>
          </p:cNvPr>
          <p:cNvSpPr txBox="1"/>
          <p:nvPr/>
        </p:nvSpPr>
        <p:spPr>
          <a:xfrm>
            <a:off x="10010465" y="3814717"/>
            <a:ext cx="10352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b="1" dirty="0"/>
              <a:t>ELENA</a:t>
            </a:r>
            <a:endParaRPr lang="LID4096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E230A2A-12E5-1F7A-A2C0-D59090D6636F}"/>
              </a:ext>
            </a:extLst>
          </p:cNvPr>
          <p:cNvSpPr txBox="1"/>
          <p:nvPr/>
        </p:nvSpPr>
        <p:spPr>
          <a:xfrm>
            <a:off x="3625417" y="3230070"/>
            <a:ext cx="9813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b="1" dirty="0"/>
              <a:t>1.035m</a:t>
            </a:r>
            <a:endParaRPr lang="LID4096" sz="2000" b="1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E158E56-DC2A-77FF-2288-28A22787BADA}"/>
              </a:ext>
            </a:extLst>
          </p:cNvPr>
          <p:cNvSpPr/>
          <p:nvPr/>
        </p:nvSpPr>
        <p:spPr>
          <a:xfrm>
            <a:off x="3743044" y="1436409"/>
            <a:ext cx="3109133" cy="48715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2EA0F416-615A-3DF4-C4A6-B80517A015A5}"/>
              </a:ext>
            </a:extLst>
          </p:cNvPr>
          <p:cNvSpPr/>
          <p:nvPr/>
        </p:nvSpPr>
        <p:spPr>
          <a:xfrm>
            <a:off x="1310184" y="2842395"/>
            <a:ext cx="9505584" cy="394689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212D87AA-947B-473E-3496-BC80839304FB}"/>
              </a:ext>
            </a:extLst>
          </p:cNvPr>
          <p:cNvCxnSpPr>
            <a:cxnSpLocks/>
          </p:cNvCxnSpPr>
          <p:nvPr/>
        </p:nvCxnSpPr>
        <p:spPr>
          <a:xfrm flipH="1">
            <a:off x="1298352" y="1455845"/>
            <a:ext cx="2444692" cy="13865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81B4ECCF-35F6-DA02-2319-6D2BB0657DDA}"/>
              </a:ext>
            </a:extLst>
          </p:cNvPr>
          <p:cNvCxnSpPr>
            <a:cxnSpLocks/>
          </p:cNvCxnSpPr>
          <p:nvPr/>
        </p:nvCxnSpPr>
        <p:spPr>
          <a:xfrm>
            <a:off x="6815363" y="1436409"/>
            <a:ext cx="3939910" cy="14059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Oval 79">
            <a:extLst>
              <a:ext uri="{FF2B5EF4-FFF2-40B4-BE49-F238E27FC236}">
                <a16:creationId xmlns:a16="http://schemas.microsoft.com/office/drawing/2014/main" id="{406DFC1D-F1FC-7BD9-8976-0BB9B554DA20}"/>
              </a:ext>
            </a:extLst>
          </p:cNvPr>
          <p:cNvSpPr/>
          <p:nvPr/>
        </p:nvSpPr>
        <p:spPr>
          <a:xfrm>
            <a:off x="3838066" y="1522640"/>
            <a:ext cx="92858" cy="312607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E8BBE08F-475F-1399-4F39-81FC024F48FD}"/>
              </a:ext>
            </a:extLst>
          </p:cNvPr>
          <p:cNvSpPr/>
          <p:nvPr/>
        </p:nvSpPr>
        <p:spPr>
          <a:xfrm flipV="1">
            <a:off x="6529518" y="3957661"/>
            <a:ext cx="1970347" cy="176346"/>
          </a:xfrm>
          <a:prstGeom prst="ellipse">
            <a:avLst/>
          </a:prstGeom>
          <a:solidFill>
            <a:srgbClr val="FF98D8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EE3E3E-728B-C3B6-47B7-B8BC7FF84A7B}"/>
              </a:ext>
            </a:extLst>
          </p:cNvPr>
          <p:cNvSpPr txBox="1"/>
          <p:nvPr/>
        </p:nvSpPr>
        <p:spPr>
          <a:xfrm>
            <a:off x="197476" y="-7488"/>
            <a:ext cx="122527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/>
              <a:t>Capturing positive ions formed from antiproton annihilations</a:t>
            </a:r>
            <a:endParaRPr lang="en-SE" sz="3600" b="1" dirty="0"/>
          </a:p>
        </p:txBody>
      </p:sp>
      <p:pic>
        <p:nvPicPr>
          <p:cNvPr id="15" name="Picture 14" descr="A diagram of a tube with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7D81615F-6FAB-C638-0EE1-9EF82FE6912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3" t="37893" r="20011"/>
          <a:stretch/>
        </p:blipFill>
        <p:spPr>
          <a:xfrm>
            <a:off x="5833031" y="4522823"/>
            <a:ext cx="3353103" cy="2211052"/>
          </a:xfrm>
          <a:prstGeom prst="rect">
            <a:avLst/>
          </a:prstGeom>
        </p:spPr>
      </p:pic>
      <p:pic>
        <p:nvPicPr>
          <p:cNvPr id="16" name="Picture 15" descr="A diagram of a tube with different colors&#10;&#10;Description automatically generated with medium confidence">
            <a:extLst>
              <a:ext uri="{FF2B5EF4-FFF2-40B4-BE49-F238E27FC236}">
                <a16:creationId xmlns:a16="http://schemas.microsoft.com/office/drawing/2014/main" id="{CB5D59EE-8048-B12E-ED00-1569BDC7CE5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75" r="65025"/>
          <a:stretch/>
        </p:blipFill>
        <p:spPr>
          <a:xfrm>
            <a:off x="2497546" y="4404712"/>
            <a:ext cx="3158843" cy="2506378"/>
          </a:xfrm>
          <a:prstGeom prst="rect">
            <a:avLst/>
          </a:prstGeom>
        </p:spPr>
      </p:pic>
      <p:sp>
        <p:nvSpPr>
          <p:cNvPr id="18" name="Arrow: Right 17">
            <a:extLst>
              <a:ext uri="{FF2B5EF4-FFF2-40B4-BE49-F238E27FC236}">
                <a16:creationId xmlns:a16="http://schemas.microsoft.com/office/drawing/2014/main" id="{7A56EED1-1B95-1C34-67BC-0896F439A9B4}"/>
              </a:ext>
            </a:extLst>
          </p:cNvPr>
          <p:cNvSpPr/>
          <p:nvPr/>
        </p:nvSpPr>
        <p:spPr>
          <a:xfrm rot="10800000">
            <a:off x="9437459" y="3892432"/>
            <a:ext cx="573006" cy="306804"/>
          </a:xfrm>
          <a:prstGeom prst="rightArrow">
            <a:avLst/>
          </a:prstGeom>
          <a:solidFill>
            <a:srgbClr val="FF33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F2A470B-DC22-036D-9509-EB5014883E6F}"/>
                  </a:ext>
                </a:extLst>
              </p:cNvPr>
              <p:cNvSpPr txBox="1"/>
              <p:nvPr/>
            </p:nvSpPr>
            <p:spPr>
              <a:xfrm>
                <a:off x="9626448" y="3307656"/>
                <a:ext cx="1382117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:endParaRPr lang="LID4096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9F2A470B-DC22-036D-9509-EB5014883E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6448" y="3307656"/>
                <a:ext cx="1382117" cy="58477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Oval 22">
            <a:extLst>
              <a:ext uri="{FF2B5EF4-FFF2-40B4-BE49-F238E27FC236}">
                <a16:creationId xmlns:a16="http://schemas.microsoft.com/office/drawing/2014/main" id="{0453B500-E6C8-C27F-6D5C-5046F46C9CD8}"/>
              </a:ext>
            </a:extLst>
          </p:cNvPr>
          <p:cNvSpPr/>
          <p:nvPr/>
        </p:nvSpPr>
        <p:spPr>
          <a:xfrm flipV="1">
            <a:off x="5641456" y="1587974"/>
            <a:ext cx="869870" cy="177417"/>
          </a:xfrm>
          <a:prstGeom prst="ellipse">
            <a:avLst/>
          </a:prstGeom>
          <a:solidFill>
            <a:srgbClr val="FF33CC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30" name="Slide Number Placeholder 29">
            <a:extLst>
              <a:ext uri="{FF2B5EF4-FFF2-40B4-BE49-F238E27FC236}">
                <a16:creationId xmlns:a16="http://schemas.microsoft.com/office/drawing/2014/main" id="{B71A3E5F-A09A-723B-2ED9-94AE07FD4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67558A-FF61-4234-9705-D2FDAD19235C}" type="slidenum">
              <a:rPr lang="LID4096" smtClean="0"/>
              <a:t>6</a:t>
            </a:fld>
            <a:endParaRPr lang="LID4096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436E6793-644D-EFD0-446F-B47D65A1F777}"/>
              </a:ext>
            </a:extLst>
          </p:cNvPr>
          <p:cNvSpPr/>
          <p:nvPr/>
        </p:nvSpPr>
        <p:spPr>
          <a:xfrm rot="1873791">
            <a:off x="6903369" y="908278"/>
            <a:ext cx="537381" cy="723029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2044A5-13EC-5E57-6B16-92EBABA75A9C}"/>
              </a:ext>
            </a:extLst>
          </p:cNvPr>
          <p:cNvSpPr txBox="1"/>
          <p:nvPr/>
        </p:nvSpPr>
        <p:spPr>
          <a:xfrm>
            <a:off x="6917430" y="601816"/>
            <a:ext cx="1065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Gas valve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70778315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B84AE-97EB-1600-982E-D8ADDBE657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Noise filtering</a:t>
            </a:r>
            <a:endParaRPr lang="en-SE" dirty="0"/>
          </a:p>
        </p:txBody>
      </p:sp>
      <p:pic>
        <p:nvPicPr>
          <p:cNvPr id="11" name="Picture 10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030426A3-000F-932E-665F-5F9CE0E0DF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86"/>
          <a:stretch/>
        </p:blipFill>
        <p:spPr>
          <a:xfrm>
            <a:off x="216570" y="1589415"/>
            <a:ext cx="5763126" cy="5008594"/>
          </a:xfrm>
          <a:prstGeom prst="rect">
            <a:avLst/>
          </a:prstGeom>
        </p:spPr>
      </p:pic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9DD500D3-58A9-B2C1-DC49-0766BCAE77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03"/>
          <a:stretch/>
        </p:blipFill>
        <p:spPr>
          <a:xfrm>
            <a:off x="6314943" y="2645230"/>
            <a:ext cx="5251499" cy="3169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03259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42353-2B56-14C7-1105-B3ACFF120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8356" y="147091"/>
            <a:ext cx="8811127" cy="792538"/>
          </a:xfrm>
        </p:spPr>
        <p:txBody>
          <a:bodyPr/>
          <a:lstStyle/>
          <a:p>
            <a:r>
              <a:rPr lang="en-GB" dirty="0"/>
              <a:t>Pbar trapping voltage vs MCP signal</a:t>
            </a:r>
            <a:endParaRPr lang="en-SE" dirty="0"/>
          </a:p>
        </p:txBody>
      </p:sp>
      <p:pic>
        <p:nvPicPr>
          <p:cNvPr id="5" name="Content Placeholder 4" descr="A screen shot of a graph&#10;&#10;Description automatically generated">
            <a:extLst>
              <a:ext uri="{FF2B5EF4-FFF2-40B4-BE49-F238E27FC236}">
                <a16:creationId xmlns:a16="http://schemas.microsoft.com/office/drawing/2014/main" id="{D9D4EA66-375B-99D7-C0EC-2DBDA3C4EE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5" t="10232" b="5546"/>
          <a:stretch/>
        </p:blipFill>
        <p:spPr>
          <a:xfrm>
            <a:off x="7946982" y="1022685"/>
            <a:ext cx="3519455" cy="5688224"/>
          </a:xfrm>
        </p:spPr>
      </p:pic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98AE066F-24CB-746D-B776-B5D148C5E8C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3" t="7793" r="7974"/>
          <a:stretch/>
        </p:blipFill>
        <p:spPr>
          <a:xfrm>
            <a:off x="269098" y="1460253"/>
            <a:ext cx="7263658" cy="5250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96075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A graph with a red line&#10;&#10;Description automatically generated">
            <a:extLst>
              <a:ext uri="{FF2B5EF4-FFF2-40B4-BE49-F238E27FC236}">
                <a16:creationId xmlns:a16="http://schemas.microsoft.com/office/drawing/2014/main" id="{B10D052A-2257-D07D-FBDB-5E03864CC0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8" t="9147"/>
          <a:stretch/>
        </p:blipFill>
        <p:spPr>
          <a:xfrm>
            <a:off x="236220" y="1402635"/>
            <a:ext cx="11094521" cy="5304423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D637FE7-4203-65D8-22D7-48A6F3724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780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sv-SE" sz="6000" dirty="0"/>
              <a:t>Fast TOF component?</a:t>
            </a:r>
            <a:br>
              <a:rPr lang="sv-SE" dirty="0"/>
            </a:br>
            <a:endParaRPr lang="LID4096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6E99191-C75B-7BDB-E15B-6A69FAD00F20}"/>
              </a:ext>
            </a:extLst>
          </p:cNvPr>
          <p:cNvCxnSpPr>
            <a:cxnSpLocks/>
          </p:cNvCxnSpPr>
          <p:nvPr/>
        </p:nvCxnSpPr>
        <p:spPr>
          <a:xfrm>
            <a:off x="2743001" y="2281459"/>
            <a:ext cx="0" cy="3587674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A graph showing a curve&#10;&#10;Description automatically generated">
            <a:extLst>
              <a:ext uri="{FF2B5EF4-FFF2-40B4-BE49-F238E27FC236}">
                <a16:creationId xmlns:a16="http://schemas.microsoft.com/office/drawing/2014/main" id="{16F69647-8AFB-F939-3268-C4456F32475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3" r="9000"/>
          <a:stretch/>
        </p:blipFill>
        <p:spPr>
          <a:xfrm>
            <a:off x="6096000" y="780187"/>
            <a:ext cx="5770424" cy="42906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00E211B7-DBE4-1234-5087-F77E51624D6B}"/>
              </a:ext>
            </a:extLst>
          </p:cNvPr>
          <p:cNvSpPr/>
          <p:nvPr/>
        </p:nvSpPr>
        <p:spPr>
          <a:xfrm rot="10800000">
            <a:off x="7456607" y="2457557"/>
            <a:ext cx="811083" cy="908927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AFC473E-C32B-A790-7B25-22F9A6EAFECD}"/>
                  </a:ext>
                </a:extLst>
              </p:cNvPr>
              <p:cNvSpPr txBox="1"/>
              <p:nvPr/>
            </p:nvSpPr>
            <p:spPr>
              <a:xfrm>
                <a:off x="7576449" y="2773442"/>
                <a:ext cx="612943" cy="9042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5400" b="1" i="1" baseline="30000" smtClean="0">
                          <a:latin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LID4096" sz="5400" b="1" baseline="30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AFC473E-C32B-A790-7B25-22F9A6EAFE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6449" y="2773442"/>
                <a:ext cx="612943" cy="904222"/>
              </a:xfrm>
              <a:prstGeom prst="rect">
                <a:avLst/>
              </a:prstGeom>
              <a:blipFill>
                <a:blip r:embed="rId4"/>
                <a:stretch>
                  <a:fillRect t="-3378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6A010E16-01B9-E6B5-0D49-148BD8478643}"/>
              </a:ext>
            </a:extLst>
          </p:cNvPr>
          <p:cNvSpPr txBox="1"/>
          <p:nvPr/>
        </p:nvSpPr>
        <p:spPr>
          <a:xfrm>
            <a:off x="347761" y="922024"/>
            <a:ext cx="54357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/>
              <a:t>Isolating peak with 250 ns gate:</a:t>
            </a:r>
            <a:endParaRPr lang="en-SE" sz="3200" dirty="0"/>
          </a:p>
        </p:txBody>
      </p:sp>
    </p:spTree>
    <p:extLst>
      <p:ext uri="{BB962C8B-B14F-4D97-AF65-F5344CB8AC3E}">
        <p14:creationId xmlns:p14="http://schemas.microsoft.com/office/powerpoint/2010/main" val="287106805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02C4D-C404-7673-2155-72BB0FE71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789" y="29576"/>
            <a:ext cx="9168276" cy="925806"/>
          </a:xfrm>
        </p:spPr>
        <p:txBody>
          <a:bodyPr>
            <a:normAutofit/>
          </a:bodyPr>
          <a:lstStyle/>
          <a:p>
            <a:r>
              <a:rPr lang="sv-SE" dirty="0"/>
              <a:t>Ion time changes the 7+ population</a:t>
            </a:r>
            <a:endParaRPr lang="LID4096" dirty="0"/>
          </a:p>
        </p:txBody>
      </p:sp>
      <p:pic>
        <p:nvPicPr>
          <p:cNvPr id="5" name="Content Placeholder 4" descr="A graph of a graph&#10;&#10;Description automatically generated">
            <a:extLst>
              <a:ext uri="{FF2B5EF4-FFF2-40B4-BE49-F238E27FC236}">
                <a16:creationId xmlns:a16="http://schemas.microsoft.com/office/drawing/2014/main" id="{DEA2D7DF-9182-AB26-A53A-F791CCEA79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59" t="10404" r="8900" b="3143"/>
          <a:stretch/>
        </p:blipFill>
        <p:spPr>
          <a:xfrm>
            <a:off x="-1" y="1224887"/>
            <a:ext cx="8092035" cy="5192013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3AB755-962D-1718-B4BD-5D536F80622C}"/>
              </a:ext>
            </a:extLst>
          </p:cNvPr>
          <p:cNvSpPr txBox="1"/>
          <p:nvPr/>
        </p:nvSpPr>
        <p:spPr>
          <a:xfrm>
            <a:off x="2132274" y="2153559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FF7D0B"/>
                </a:solidFill>
              </a:rPr>
              <a:t>20s</a:t>
            </a:r>
            <a:endParaRPr lang="LID4096" b="1" dirty="0">
              <a:solidFill>
                <a:srgbClr val="FF7D0B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5ED4A6-CC2C-F8F5-8866-60E79DEF7E0F}"/>
              </a:ext>
            </a:extLst>
          </p:cNvPr>
          <p:cNvSpPr txBox="1"/>
          <p:nvPr/>
        </p:nvSpPr>
        <p:spPr>
          <a:xfrm>
            <a:off x="2086897" y="3451562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1F77B4"/>
                </a:solidFill>
              </a:rPr>
              <a:t>5s</a:t>
            </a:r>
            <a:endParaRPr lang="LID4096" b="1" dirty="0">
              <a:solidFill>
                <a:srgbClr val="1F77B4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A82102-FF8C-6E96-CCC1-1534A99F6131}"/>
              </a:ext>
            </a:extLst>
          </p:cNvPr>
          <p:cNvSpPr txBox="1"/>
          <p:nvPr/>
        </p:nvSpPr>
        <p:spPr>
          <a:xfrm>
            <a:off x="2086897" y="1331124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2A9F2A"/>
                </a:solidFill>
              </a:rPr>
              <a:t>40s</a:t>
            </a:r>
            <a:endParaRPr lang="LID4096" b="1" dirty="0">
              <a:solidFill>
                <a:srgbClr val="2A9F2A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D4EA91-384A-2F6B-278B-85FC70CA87B2}"/>
              </a:ext>
            </a:extLst>
          </p:cNvPr>
          <p:cNvSpPr txBox="1"/>
          <p:nvPr/>
        </p:nvSpPr>
        <p:spPr>
          <a:xfrm>
            <a:off x="2088500" y="5568053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1D9A1D"/>
                </a:solidFill>
              </a:rPr>
              <a:t>40s</a:t>
            </a:r>
            <a:endParaRPr lang="LID4096" b="1" dirty="0">
              <a:solidFill>
                <a:srgbClr val="1D9A1D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B1E22C0-39DB-1F25-06BE-3D53A73A13EB}"/>
              </a:ext>
            </a:extLst>
          </p:cNvPr>
          <p:cNvSpPr txBox="1"/>
          <p:nvPr/>
        </p:nvSpPr>
        <p:spPr>
          <a:xfrm>
            <a:off x="2082595" y="5307974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FF7D0B"/>
                </a:solidFill>
              </a:rPr>
              <a:t>20s</a:t>
            </a:r>
            <a:endParaRPr lang="LID4096" b="1" dirty="0">
              <a:solidFill>
                <a:srgbClr val="FF7D0B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7D0A12-2DDA-650D-7BF4-9A79E0610641}"/>
              </a:ext>
            </a:extLst>
          </p:cNvPr>
          <p:cNvSpPr txBox="1"/>
          <p:nvPr/>
        </p:nvSpPr>
        <p:spPr>
          <a:xfrm>
            <a:off x="2098779" y="5068216"/>
            <a:ext cx="393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1F77B4"/>
                </a:solidFill>
              </a:rPr>
              <a:t>5s</a:t>
            </a:r>
            <a:endParaRPr lang="LID4096" b="1" dirty="0">
              <a:solidFill>
                <a:srgbClr val="1F77B4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1A5DED1-BD5B-4C10-CB0F-CFB028B943E1}"/>
              </a:ext>
            </a:extLst>
          </p:cNvPr>
          <p:cNvSpPr txBox="1">
            <a:spLocks/>
          </p:cNvSpPr>
          <p:nvPr/>
        </p:nvSpPr>
        <p:spPr>
          <a:xfrm>
            <a:off x="250894" y="1755877"/>
            <a:ext cx="323681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LID4096" dirty="0"/>
          </a:p>
        </p:txBody>
      </p:sp>
      <p:pic>
        <p:nvPicPr>
          <p:cNvPr id="4" name="Picture 3" descr="A graph with a red line and blue dots&#10;&#10;Description automatically generated">
            <a:extLst>
              <a:ext uri="{FF2B5EF4-FFF2-40B4-BE49-F238E27FC236}">
                <a16:creationId xmlns:a16="http://schemas.microsoft.com/office/drawing/2014/main" id="{CE998CAC-2E25-2F31-0E9F-6190991C39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7551" y="3429000"/>
            <a:ext cx="3464738" cy="3109603"/>
          </a:xfrm>
          <a:prstGeom prst="rect">
            <a:avLst/>
          </a:prstGeom>
        </p:spPr>
      </p:pic>
      <p:pic>
        <p:nvPicPr>
          <p:cNvPr id="14" name="Picture 13" descr="A graph with a line and a green line&#10;&#10;Description automatically generated">
            <a:extLst>
              <a:ext uri="{FF2B5EF4-FFF2-40B4-BE49-F238E27FC236}">
                <a16:creationId xmlns:a16="http://schemas.microsoft.com/office/drawing/2014/main" id="{4D6E8C56-D804-9F9F-E11C-698173DCCD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677" y="791852"/>
            <a:ext cx="3216721" cy="289424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30D12C4-780D-97D5-A467-2FDDC03DC4E9}"/>
              </a:ext>
            </a:extLst>
          </p:cNvPr>
          <p:cNvSpPr txBox="1"/>
          <p:nvPr/>
        </p:nvSpPr>
        <p:spPr>
          <a:xfrm>
            <a:off x="2343538" y="6453538"/>
            <a:ext cx="5208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The other peaks do not change significantly with time</a:t>
            </a:r>
            <a:endParaRPr lang="LID4096" dirty="0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D2C8F746-E4F4-FD8B-E93B-11B0D3EDE0D6}"/>
              </a:ext>
            </a:extLst>
          </p:cNvPr>
          <p:cNvSpPr/>
          <p:nvPr/>
        </p:nvSpPr>
        <p:spPr>
          <a:xfrm rot="10800000">
            <a:off x="2077344" y="4287879"/>
            <a:ext cx="402609" cy="704059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58B09BFD-02C8-77D4-1B4C-7CB75FD5E163}"/>
              </a:ext>
            </a:extLst>
          </p:cNvPr>
          <p:cNvSpPr/>
          <p:nvPr/>
        </p:nvSpPr>
        <p:spPr>
          <a:xfrm rot="10800000">
            <a:off x="4046017" y="2238973"/>
            <a:ext cx="402609" cy="704059"/>
          </a:xfrm>
          <a:prstGeom prst="downArrow">
            <a:avLst/>
          </a:prstGeom>
          <a:solidFill>
            <a:srgbClr val="219C2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4794284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3E0C9-72CD-919C-F8DD-109D5CF77B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424350-25DC-6923-916E-278A05903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6BD7B7-E542-0CDF-CBBF-ECEECDA786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363" y="1825625"/>
            <a:ext cx="11287285" cy="3397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43199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 descr="A graph with a red line&#10;&#10;Description automatically generated">
            <a:extLst>
              <a:ext uri="{FF2B5EF4-FFF2-40B4-BE49-F238E27FC236}">
                <a16:creationId xmlns:a16="http://schemas.microsoft.com/office/drawing/2014/main" id="{A4F47479-D52B-1F44-A916-1789A33450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99"/>
          <a:stretch/>
        </p:blipFill>
        <p:spPr>
          <a:xfrm>
            <a:off x="537531" y="2944850"/>
            <a:ext cx="6096001" cy="3830046"/>
          </a:xfrm>
        </p:spPr>
      </p:pic>
      <p:sp>
        <p:nvSpPr>
          <p:cNvPr id="26" name="Title 1">
            <a:extLst>
              <a:ext uri="{FF2B5EF4-FFF2-40B4-BE49-F238E27FC236}">
                <a16:creationId xmlns:a16="http://schemas.microsoft.com/office/drawing/2014/main" id="{288818B1-8AEC-CDC9-AFC2-5F64749E7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1142" y="-16730"/>
            <a:ext cx="9940356" cy="848222"/>
          </a:xfrm>
        </p:spPr>
        <p:txBody>
          <a:bodyPr>
            <a:normAutofit fontScale="90000"/>
          </a:bodyPr>
          <a:lstStyle/>
          <a:p>
            <a:r>
              <a:rPr lang="en-US" sz="5400" b="1" dirty="0"/>
              <a:t>Time-of-flight calibration using </a:t>
            </a:r>
            <a:r>
              <a:rPr lang="en-US" sz="5400" b="1" dirty="0" err="1"/>
              <a:t>Pbars</a:t>
            </a:r>
            <a:endParaRPr lang="LID4096" sz="5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A454E52-7F1C-34FF-A154-57E1F342E4F5}"/>
                  </a:ext>
                </a:extLst>
              </p:cNvPr>
              <p:cNvSpPr txBox="1"/>
              <p:nvPr/>
            </p:nvSpPr>
            <p:spPr>
              <a:xfrm>
                <a:off x="4034921" y="5054589"/>
                <a:ext cx="2150012" cy="7745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sv-SE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𝑒𝑓𝑓</m:t>
                              </m:r>
                            </m:sub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𝑒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num>
                        <m:den>
                          <m:sSup>
                            <m:sSup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LID4096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A454E52-7F1C-34FF-A154-57E1F342E4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921" y="5054589"/>
                <a:ext cx="2150012" cy="77457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DD85025-CB19-EDC3-4007-51C2662E6935}"/>
                  </a:ext>
                </a:extLst>
              </p:cNvPr>
              <p:cNvSpPr txBox="1"/>
              <p:nvPr/>
            </p:nvSpPr>
            <p:spPr>
              <a:xfrm>
                <a:off x="1265946" y="3739873"/>
                <a:ext cx="2640590" cy="49667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sv-SE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sv-SE" sz="2400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e>
                      <m:sub>
                        <m:r>
                          <a:rPr lang="sv-SE" sz="2400" b="1" i="1" smtClean="0">
                            <a:latin typeface="Cambria Math" panose="02040503050406030204" pitchFamily="18" charset="0"/>
                          </a:rPr>
                          <m:t>𝒆𝒇𝒇</m:t>
                        </m:r>
                      </m:sub>
                    </m:sSub>
                    <m:r>
                      <a:rPr lang="sv-SE" sz="2400" b="1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sv-SE" sz="2400" b="1" dirty="0"/>
                  <a:t>1.049(5) m</a:t>
                </a:r>
                <a:endParaRPr lang="LID4096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DD85025-CB19-EDC3-4007-51C2662E69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5946" y="3739873"/>
                <a:ext cx="2640590" cy="496674"/>
              </a:xfrm>
              <a:prstGeom prst="rect">
                <a:avLst/>
              </a:prstGeom>
              <a:blipFill>
                <a:blip r:embed="rId4"/>
                <a:stretch>
                  <a:fillRect l="-693" t="-8537" b="-20732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1A013AC5-4F03-91CF-E01A-08C4BB18D196}"/>
              </a:ext>
            </a:extLst>
          </p:cNvPr>
          <p:cNvSpPr/>
          <p:nvPr/>
        </p:nvSpPr>
        <p:spPr>
          <a:xfrm>
            <a:off x="1146043" y="3683376"/>
            <a:ext cx="2717999" cy="63000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2" name="Content Placeholder 4" descr="A graph of a graph&#10;&#10;Description automatically generated">
            <a:extLst>
              <a:ext uri="{FF2B5EF4-FFF2-40B4-BE49-F238E27FC236}">
                <a16:creationId xmlns:a16="http://schemas.microsoft.com/office/drawing/2014/main" id="{51CD1312-B69B-8DCD-F761-0C2AC79E970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09" t="10452" r="6399" b="7546"/>
          <a:stretch/>
        </p:blipFill>
        <p:spPr>
          <a:xfrm>
            <a:off x="7226886" y="831492"/>
            <a:ext cx="4647089" cy="5488347"/>
          </a:xfrm>
          <a:prstGeom prst="rect">
            <a:avLst/>
          </a:prstGeom>
        </p:spPr>
      </p:pic>
      <p:pic>
        <p:nvPicPr>
          <p:cNvPr id="6" name="Picture 5" descr="A white background with black lines&#10;&#10;Description automatically generated">
            <a:extLst>
              <a:ext uri="{FF2B5EF4-FFF2-40B4-BE49-F238E27FC236}">
                <a16:creationId xmlns:a16="http://schemas.microsoft.com/office/drawing/2014/main" id="{083E0269-338A-BFC1-774D-D017207A60D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82" r="43991"/>
          <a:stretch/>
        </p:blipFill>
        <p:spPr>
          <a:xfrm flipV="1">
            <a:off x="1321001" y="1028840"/>
            <a:ext cx="4520999" cy="165463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75A18A3-1F6A-3485-D95B-D7E698ECEFB6}"/>
              </a:ext>
            </a:extLst>
          </p:cNvPr>
          <p:cNvSpPr/>
          <p:nvPr/>
        </p:nvSpPr>
        <p:spPr>
          <a:xfrm>
            <a:off x="1321001" y="835447"/>
            <a:ext cx="4933749" cy="191106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5F117CB-AAC7-37A2-0668-167DACDFF327}"/>
              </a:ext>
            </a:extLst>
          </p:cNvPr>
          <p:cNvSpPr/>
          <p:nvPr/>
        </p:nvSpPr>
        <p:spPr>
          <a:xfrm>
            <a:off x="2466943" y="1935876"/>
            <a:ext cx="254198" cy="3693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1184614-FDAD-670D-04A2-483547BE1BC2}"/>
                  </a:ext>
                </a:extLst>
              </p:cNvPr>
              <p:cNvSpPr txBox="1"/>
              <p:nvPr/>
            </p:nvSpPr>
            <p:spPr>
              <a:xfrm>
                <a:off x="2401104" y="1972377"/>
                <a:ext cx="3858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</m:oMath>
                  </m:oMathPara>
                </a14:m>
                <a:endParaRPr lang="en-SE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1184614-FDAD-670D-04A2-483547BE1B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01104" y="1972377"/>
                <a:ext cx="385875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val 9">
            <a:extLst>
              <a:ext uri="{FF2B5EF4-FFF2-40B4-BE49-F238E27FC236}">
                <a16:creationId xmlns:a16="http://schemas.microsoft.com/office/drawing/2014/main" id="{2C91B33D-652E-638D-27D7-D728B349F943}"/>
              </a:ext>
            </a:extLst>
          </p:cNvPr>
          <p:cNvSpPr/>
          <p:nvPr/>
        </p:nvSpPr>
        <p:spPr>
          <a:xfrm>
            <a:off x="5775287" y="1341828"/>
            <a:ext cx="85209" cy="578315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73E1E9A-CE28-B65B-8CBF-AA500365878E}"/>
              </a:ext>
            </a:extLst>
          </p:cNvPr>
          <p:cNvCxnSpPr>
            <a:cxnSpLocks/>
          </p:cNvCxnSpPr>
          <p:nvPr/>
        </p:nvCxnSpPr>
        <p:spPr>
          <a:xfrm>
            <a:off x="1497929" y="2487623"/>
            <a:ext cx="1289050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0751B39-DB19-BC1C-60FC-60FF20D814F0}"/>
              </a:ext>
            </a:extLst>
          </p:cNvPr>
          <p:cNvCxnSpPr>
            <a:cxnSpLocks/>
          </p:cNvCxnSpPr>
          <p:nvPr/>
        </p:nvCxnSpPr>
        <p:spPr>
          <a:xfrm flipV="1">
            <a:off x="1441866" y="1896920"/>
            <a:ext cx="1368646" cy="28806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Arrow: Down 29">
            <a:extLst>
              <a:ext uri="{FF2B5EF4-FFF2-40B4-BE49-F238E27FC236}">
                <a16:creationId xmlns:a16="http://schemas.microsoft.com/office/drawing/2014/main" id="{17444F4C-25BE-D3AA-CF25-C532218C1F33}"/>
              </a:ext>
            </a:extLst>
          </p:cNvPr>
          <p:cNvSpPr/>
          <p:nvPr/>
        </p:nvSpPr>
        <p:spPr>
          <a:xfrm rot="10800000">
            <a:off x="1635832" y="1665370"/>
            <a:ext cx="254198" cy="211687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D495EB4-C0A6-B635-4CF7-23273959A50E}"/>
              </a:ext>
            </a:extLst>
          </p:cNvPr>
          <p:cNvSpPr txBox="1"/>
          <p:nvPr/>
        </p:nvSpPr>
        <p:spPr>
          <a:xfrm>
            <a:off x="1302505" y="2138811"/>
            <a:ext cx="73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-160V</a:t>
            </a:r>
            <a:endParaRPr lang="en-SE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1D58D429-8464-56C5-119D-1C60A796BBEF}"/>
              </a:ext>
            </a:extLst>
          </p:cNvPr>
          <p:cNvSpPr/>
          <p:nvPr/>
        </p:nvSpPr>
        <p:spPr>
          <a:xfrm>
            <a:off x="4742248" y="1481170"/>
            <a:ext cx="432361" cy="3135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6DEA8BE-9E57-A3F8-B686-3E48CF49012C}"/>
                  </a:ext>
                </a:extLst>
              </p:cNvPr>
              <p:cNvSpPr txBox="1"/>
              <p:nvPr/>
            </p:nvSpPr>
            <p:spPr>
              <a:xfrm>
                <a:off x="4806929" y="1459606"/>
                <a:ext cx="3029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0" i="1" dirty="0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</m:oMath>
                  </m:oMathPara>
                </a14:m>
                <a:endParaRPr lang="en-SE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6DEA8BE-9E57-A3F8-B686-3E48CF4901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6929" y="1459606"/>
                <a:ext cx="302998" cy="369332"/>
              </a:xfrm>
              <a:prstGeom prst="rect">
                <a:avLst/>
              </a:prstGeom>
              <a:blipFill>
                <a:blip r:embed="rId8"/>
                <a:stretch>
                  <a:fillRect r="-6122"/>
                </a:stretch>
              </a:blipFill>
            </p:spPr>
            <p:txBody>
              <a:bodyPr/>
              <a:lstStyle/>
              <a:p>
                <a:r>
                  <a:rPr lang="en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Rectangle 32">
            <a:extLst>
              <a:ext uri="{FF2B5EF4-FFF2-40B4-BE49-F238E27FC236}">
                <a16:creationId xmlns:a16="http://schemas.microsoft.com/office/drawing/2014/main" id="{EA16AD32-DA9B-99AB-A30F-8F9692AC4202}"/>
              </a:ext>
            </a:extLst>
          </p:cNvPr>
          <p:cNvSpPr/>
          <p:nvPr/>
        </p:nvSpPr>
        <p:spPr>
          <a:xfrm>
            <a:off x="1861621" y="3167557"/>
            <a:ext cx="2717999" cy="1524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DC52A74B-8FB8-FB6C-7CD2-D793D0066138}"/>
              </a:ext>
            </a:extLst>
          </p:cNvPr>
          <p:cNvSpPr/>
          <p:nvPr/>
        </p:nvSpPr>
        <p:spPr>
          <a:xfrm>
            <a:off x="5295900" y="1517156"/>
            <a:ext cx="254199" cy="211688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6B667857-2C61-B559-C291-E4C7D4CD0A59}"/>
              </a:ext>
            </a:extLst>
          </p:cNvPr>
          <p:cNvCxnSpPr>
            <a:cxnSpLocks/>
          </p:cNvCxnSpPr>
          <p:nvPr/>
        </p:nvCxnSpPr>
        <p:spPr>
          <a:xfrm>
            <a:off x="2594041" y="1239970"/>
            <a:ext cx="310567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0CCB130-E898-F78F-B20E-47E6419303AC}"/>
              </a:ext>
            </a:extLst>
          </p:cNvPr>
          <p:cNvSpPr txBox="1"/>
          <p:nvPr/>
        </p:nvSpPr>
        <p:spPr>
          <a:xfrm>
            <a:off x="3249394" y="901902"/>
            <a:ext cx="21970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1.035 m (MCP side)</a:t>
            </a:r>
            <a:endParaRPr lang="LID4096" sz="1800" b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B9156C8-0DE4-7712-CF57-44A96F54C231}"/>
              </a:ext>
            </a:extLst>
          </p:cNvPr>
          <p:cNvSpPr txBox="1"/>
          <p:nvPr/>
        </p:nvSpPr>
        <p:spPr>
          <a:xfrm>
            <a:off x="8239887" y="6258879"/>
            <a:ext cx="31184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Time-of-flight (s*1e-5 ) </a:t>
            </a:r>
            <a:endParaRPr lang="en-SE" sz="2400" dirty="0"/>
          </a:p>
        </p:txBody>
      </p:sp>
    </p:spTree>
    <p:extLst>
      <p:ext uri="{BB962C8B-B14F-4D97-AF65-F5344CB8AC3E}">
        <p14:creationId xmlns:p14="http://schemas.microsoft.com/office/powerpoint/2010/main" val="296758901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graph of a graph&#10;&#10;Description automatically generated">
            <a:extLst>
              <a:ext uri="{FF2B5EF4-FFF2-40B4-BE49-F238E27FC236}">
                <a16:creationId xmlns:a16="http://schemas.microsoft.com/office/drawing/2014/main" id="{45CF98E1-6B49-9EA5-0E11-C1135D78E2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3" t="10412" r="7306" b="2464"/>
          <a:stretch/>
        </p:blipFill>
        <p:spPr>
          <a:xfrm>
            <a:off x="1534510" y="1372887"/>
            <a:ext cx="9122979" cy="5434005"/>
          </a:xfrm>
        </p:spPr>
      </p:pic>
      <p:sp>
        <p:nvSpPr>
          <p:cNvPr id="3" name="Arrow: Down 2">
            <a:extLst>
              <a:ext uri="{FF2B5EF4-FFF2-40B4-BE49-F238E27FC236}">
                <a16:creationId xmlns:a16="http://schemas.microsoft.com/office/drawing/2014/main" id="{D39A5E31-C220-34D5-7C33-1CCF5B1959B7}"/>
              </a:ext>
            </a:extLst>
          </p:cNvPr>
          <p:cNvSpPr/>
          <p:nvPr/>
        </p:nvSpPr>
        <p:spPr>
          <a:xfrm rot="10800000">
            <a:off x="5820899" y="3322058"/>
            <a:ext cx="390150" cy="550539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B2330FD-685C-1FE4-BB70-B525B50A9C36}"/>
                  </a:ext>
                </a:extLst>
              </p:cNvPr>
              <p:cNvSpPr txBox="1"/>
              <p:nvPr/>
            </p:nvSpPr>
            <p:spPr>
              <a:xfrm>
                <a:off x="5508762" y="3879741"/>
                <a:ext cx="980489" cy="4873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sv-SE" sz="24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sv-SE" sz="2400" b="1" i="0" smtClean="0">
                              <a:latin typeface="Cambria Math" panose="02040503050406030204" pitchFamily="18" charset="0"/>
                            </a:rPr>
                            <m:t>𝐇</m:t>
                          </m:r>
                        </m:e>
                        <m:sub>
                          <m:r>
                            <a:rPr lang="sv-SE" sz="2400" b="1" i="0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  <m:sup>
                          <m:r>
                            <a:rPr lang="sv-SE" sz="2400" b="1" i="0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sv-SE" sz="2400" b="1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LID4096" b="1" baseline="300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B2330FD-685C-1FE4-BB70-B525B50A9C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762" y="3879741"/>
                <a:ext cx="980489" cy="48737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9E7A20E4-0971-D0CF-0793-7C3136242820}"/>
              </a:ext>
            </a:extLst>
          </p:cNvPr>
          <p:cNvSpPr/>
          <p:nvPr/>
        </p:nvSpPr>
        <p:spPr>
          <a:xfrm>
            <a:off x="5478235" y="4371820"/>
            <a:ext cx="958098" cy="50012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63EC0FC-DE55-C7FF-3210-0EBD9D198B3C}"/>
                  </a:ext>
                </a:extLst>
              </p:cNvPr>
              <p:cNvSpPr txBox="1"/>
              <p:nvPr/>
            </p:nvSpPr>
            <p:spPr>
              <a:xfrm>
                <a:off x="5455631" y="4367629"/>
                <a:ext cx="1086288" cy="5309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v-SE" sz="28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v-SE" sz="2800" b="1" i="0" smtClean="0">
                              <a:latin typeface="Cambria Math" panose="02040503050406030204" pitchFamily="18" charset="0"/>
                            </a:rPr>
                            <m:t>𝐍</m:t>
                          </m:r>
                        </m:e>
                        <m:sup>
                          <m:r>
                            <a:rPr lang="sv-SE" sz="2800" b="1" i="0" smtClean="0">
                              <a:latin typeface="Cambria Math" panose="02040503050406030204" pitchFamily="18" charset="0"/>
                            </a:rPr>
                            <m:t>𝟕</m:t>
                          </m:r>
                          <m:r>
                            <a:rPr lang="sv-SE" sz="2800" b="1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LID4096" b="1" baseline="30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63EC0FC-DE55-C7FF-3210-0EBD9D198B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5631" y="4367629"/>
                <a:ext cx="1086288" cy="53091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FC8E2A3-B33C-E158-BA80-828B44A3DF3C}"/>
                  </a:ext>
                </a:extLst>
              </p:cNvPr>
              <p:cNvSpPr txBox="1"/>
              <p:nvPr/>
            </p:nvSpPr>
            <p:spPr>
              <a:xfrm>
                <a:off x="5507884" y="4743127"/>
                <a:ext cx="958100" cy="470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sv-SE" sz="24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sv-SE" sz="2400" b="1" i="0" smtClean="0">
                              <a:latin typeface="Cambria Math" panose="02040503050406030204" pitchFamily="18" charset="0"/>
                            </a:rPr>
                            <m:t>𝐎</m:t>
                          </m:r>
                        </m:e>
                        <m:sup>
                          <m:r>
                            <a:rPr lang="sv-SE" sz="2400" b="1" i="0" smtClean="0">
                              <a:latin typeface="Cambria Math" panose="02040503050406030204" pitchFamily="18" charset="0"/>
                            </a:rPr>
                            <m:t>𝟖</m:t>
                          </m:r>
                          <m:r>
                            <a:rPr lang="sv-SE" sz="2400" b="1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LID4096" b="1" baseline="30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FC8E2A3-B33C-E158-BA80-828B44A3DF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7884" y="4743127"/>
                <a:ext cx="958100" cy="4700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le 1">
            <a:extLst>
              <a:ext uri="{FF2B5EF4-FFF2-40B4-BE49-F238E27FC236}">
                <a16:creationId xmlns:a16="http://schemas.microsoft.com/office/drawing/2014/main" id="{A2C1B029-5F7D-9D2F-6713-83ADAB43D039}"/>
              </a:ext>
            </a:extLst>
          </p:cNvPr>
          <p:cNvSpPr txBox="1">
            <a:spLocks/>
          </p:cNvSpPr>
          <p:nvPr/>
        </p:nvSpPr>
        <p:spPr>
          <a:xfrm>
            <a:off x="2197359" y="51108"/>
            <a:ext cx="8039878" cy="1383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                  Peak at m/q=2 </a:t>
            </a:r>
          </a:p>
          <a:p>
            <a:r>
              <a:rPr lang="en-US" b="1" dirty="0"/>
              <a:t>Fully stripped nitrogen identified?</a:t>
            </a:r>
            <a:endParaRPr lang="LID4096" b="1" dirty="0"/>
          </a:p>
        </p:txBody>
      </p:sp>
      <p:pic>
        <p:nvPicPr>
          <p:cNvPr id="13" name="Picture 12" descr="A blue glove with black writing on it&#10;&#10;Description automatically generated">
            <a:extLst>
              <a:ext uri="{FF2B5EF4-FFF2-40B4-BE49-F238E27FC236}">
                <a16:creationId xmlns:a16="http://schemas.microsoft.com/office/drawing/2014/main" id="{93F90E02-EBBA-E46C-5817-9B760439E2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792" y="3884313"/>
            <a:ext cx="2630292" cy="1980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51548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C1BA513-A456-E447-AB77-23B944DF0B1C}"/>
              </a:ext>
            </a:extLst>
          </p:cNvPr>
          <p:cNvSpPr txBox="1">
            <a:spLocks/>
          </p:cNvSpPr>
          <p:nvPr/>
        </p:nvSpPr>
        <p:spPr>
          <a:xfrm>
            <a:off x="1195765" y="-311687"/>
            <a:ext cx="10439615" cy="1492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v-SE" sz="4800" b="1" dirty="0"/>
              <a:t>Collissional ionization with antiprotons?</a:t>
            </a:r>
          </a:p>
        </p:txBody>
      </p:sp>
      <p:pic>
        <p:nvPicPr>
          <p:cNvPr id="5" name="Content Placeholder 6" descr="A graph of energy and energy&#10;&#10;Description automatically generated">
            <a:extLst>
              <a:ext uri="{FF2B5EF4-FFF2-40B4-BE49-F238E27FC236}">
                <a16:creationId xmlns:a16="http://schemas.microsoft.com/office/drawing/2014/main" id="{21013347-8098-4034-411D-A95C4C15F1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22" y="1199056"/>
            <a:ext cx="5542384" cy="4459888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979BA630-36CA-9E40-51D6-533E3FDF9114}"/>
              </a:ext>
            </a:extLst>
          </p:cNvPr>
          <p:cNvSpPr/>
          <p:nvPr/>
        </p:nvSpPr>
        <p:spPr>
          <a:xfrm>
            <a:off x="2696550" y="1918931"/>
            <a:ext cx="895738" cy="895738"/>
          </a:xfrm>
          <a:prstGeom prst="ellipse">
            <a:avLst/>
          </a:prstGeom>
          <a:solidFill>
            <a:srgbClr val="D632D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C885B46-FDB7-92B5-7DA7-FFDA4A2A13DA}"/>
              </a:ext>
            </a:extLst>
          </p:cNvPr>
          <p:cNvSpPr/>
          <p:nvPr/>
        </p:nvSpPr>
        <p:spPr>
          <a:xfrm>
            <a:off x="2169152" y="2377644"/>
            <a:ext cx="292360" cy="30493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095188C-8C67-CBD8-8ACE-A833651D13E1}"/>
                  </a:ext>
                </a:extLst>
              </p:cNvPr>
              <p:cNvSpPr txBox="1"/>
              <p:nvPr/>
            </p:nvSpPr>
            <p:spPr>
              <a:xfrm>
                <a:off x="2908072" y="2059189"/>
                <a:ext cx="30299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400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4000" b="0" i="1" dirty="0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acc>
                    </m:oMath>
                  </m:oMathPara>
                </a14:m>
                <a:endParaRPr lang="en-SE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095188C-8C67-CBD8-8ACE-A833651D13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8072" y="2059189"/>
                <a:ext cx="302998" cy="707886"/>
              </a:xfrm>
              <a:prstGeom prst="rect">
                <a:avLst/>
              </a:prstGeom>
              <a:blipFill>
                <a:blip r:embed="rId3"/>
                <a:stretch>
                  <a:fillRect r="-30000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Arrow: Right 8">
            <a:extLst>
              <a:ext uri="{FF2B5EF4-FFF2-40B4-BE49-F238E27FC236}">
                <a16:creationId xmlns:a16="http://schemas.microsoft.com/office/drawing/2014/main" id="{D2886398-44CD-8100-D2BC-8DF9D553D716}"/>
              </a:ext>
            </a:extLst>
          </p:cNvPr>
          <p:cNvSpPr/>
          <p:nvPr/>
        </p:nvSpPr>
        <p:spPr>
          <a:xfrm rot="9980802">
            <a:off x="1635826" y="2519731"/>
            <a:ext cx="496470" cy="25947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4BD99F-C16F-8226-22A0-EFE2C0D58EBD}"/>
              </a:ext>
            </a:extLst>
          </p:cNvPr>
          <p:cNvSpPr txBox="1"/>
          <p:nvPr/>
        </p:nvSpPr>
        <p:spPr>
          <a:xfrm>
            <a:off x="2142447" y="2345443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e-</a:t>
            </a:r>
            <a:endParaRPr lang="LID4096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5CE19B3-EA5A-B7B3-C9CE-7788830F13DA}"/>
              </a:ext>
            </a:extLst>
          </p:cNvPr>
          <p:cNvSpPr txBox="1"/>
          <p:nvPr/>
        </p:nvSpPr>
        <p:spPr>
          <a:xfrm>
            <a:off x="1886340" y="2043800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20 eV</a:t>
            </a:r>
            <a:endParaRPr lang="LID4096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C95C09-788A-3FC6-CE6B-CB4FEB9CFB70}"/>
              </a:ext>
            </a:extLst>
          </p:cNvPr>
          <p:cNvSpPr txBox="1"/>
          <p:nvPr/>
        </p:nvSpPr>
        <p:spPr>
          <a:xfrm>
            <a:off x="2840588" y="2794675"/>
            <a:ext cx="834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10 KeV</a:t>
            </a:r>
            <a:endParaRPr lang="LID4096" dirty="0"/>
          </a:p>
        </p:txBody>
      </p:sp>
      <p:pic>
        <p:nvPicPr>
          <p:cNvPr id="13" name="Picture 12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57B4E47F-A7FC-B41A-CE4A-AC8DDEA161A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86"/>
          <a:stretch/>
        </p:blipFill>
        <p:spPr>
          <a:xfrm>
            <a:off x="6415573" y="1444726"/>
            <a:ext cx="5188036" cy="425108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38393F2-3E13-FE9A-CBBF-8AF52D565DA6}"/>
              </a:ext>
            </a:extLst>
          </p:cNvPr>
          <p:cNvSpPr txBox="1"/>
          <p:nvPr/>
        </p:nvSpPr>
        <p:spPr>
          <a:xfrm>
            <a:off x="2100592" y="798702"/>
            <a:ext cx="83548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2800" b="1" dirty="0"/>
              <a:t>3000 eV is required to form N</a:t>
            </a:r>
            <a:r>
              <a:rPr lang="sv-SE" sz="2800" b="1" baseline="30000" dirty="0"/>
              <a:t>7+</a:t>
            </a:r>
            <a:r>
              <a:rPr lang="sv-SE" sz="2800" b="1" dirty="0"/>
              <a:t> from the </a:t>
            </a:r>
            <a:r>
              <a:rPr lang="sv-SE" sz="2800" dirty="0"/>
              <a:t>N</a:t>
            </a:r>
            <a:r>
              <a:rPr lang="sv-SE" sz="2800" baseline="-25000" dirty="0"/>
              <a:t>2</a:t>
            </a:r>
            <a:r>
              <a:rPr lang="sv-SE" sz="2800" b="1" dirty="0"/>
              <a:t> molecule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6A9F66-6C03-D660-E54D-230F8059ACF1}"/>
              </a:ext>
            </a:extLst>
          </p:cNvPr>
          <p:cNvSpPr txBox="1"/>
          <p:nvPr/>
        </p:nvSpPr>
        <p:spPr>
          <a:xfrm>
            <a:off x="1997955" y="5681735"/>
            <a:ext cx="79908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2400" b="1" dirty="0"/>
              <a:t>Could electrons accelerated by HV electrodes strip nitrogen?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10AEB6-59AF-AACA-6A5F-CD48B04A5231}"/>
              </a:ext>
            </a:extLst>
          </p:cNvPr>
          <p:cNvSpPr txBox="1"/>
          <p:nvPr/>
        </p:nvSpPr>
        <p:spPr>
          <a:xfrm>
            <a:off x="1884061" y="6161532"/>
            <a:ext cx="92608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v-SE" sz="3600" b="1" dirty="0"/>
              <a:t>Simulation by Bharat using CST in progress...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8DEB43A5-5574-98D7-2B80-CF4632832238}"/>
              </a:ext>
            </a:extLst>
          </p:cNvPr>
          <p:cNvSpPr/>
          <p:nvPr/>
        </p:nvSpPr>
        <p:spPr>
          <a:xfrm rot="10145138">
            <a:off x="3652335" y="1984876"/>
            <a:ext cx="373228" cy="580810"/>
          </a:xfrm>
          <a:prstGeom prst="rightArrow">
            <a:avLst/>
          </a:prstGeom>
          <a:solidFill>
            <a:srgbClr val="D632D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3D565F28-AD8B-1D5B-F7A5-FBFAD5DDB3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4490" y="3429000"/>
            <a:ext cx="3561184" cy="1540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64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 animBg="1"/>
      <p:bldP spid="10" grpId="0"/>
      <p:bldP spid="11" grpId="0"/>
      <p:bldP spid="12" grpId="0"/>
      <p:bldP spid="15" grpId="0"/>
      <p:bldP spid="17" grpId="0"/>
      <p:bldP spid="19" grpId="0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8CB11-B5D2-3EEE-F3CD-9160A8325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10" name="WhatsApp Video 2024-12-05 at 17.45.00_b1ce5517">
            <a:hlinkClick r:id="" action="ppaction://media"/>
            <a:extLst>
              <a:ext uri="{FF2B5EF4-FFF2-40B4-BE49-F238E27FC236}">
                <a16:creationId xmlns:a16="http://schemas.microsoft.com/office/drawing/2014/main" id="{09F4A410-355B-2AAE-9912-18EECCA900BC}"/>
              </a:ext>
            </a:extLst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6933" y="0"/>
            <a:ext cx="12375274" cy="6960934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A786840-CCB8-99A5-D0E1-D6245D6BE1BF}"/>
              </a:ext>
            </a:extLst>
          </p:cNvPr>
          <p:cNvSpPr txBox="1"/>
          <p:nvPr/>
        </p:nvSpPr>
        <p:spPr>
          <a:xfrm>
            <a:off x="8669867" y="566241"/>
            <a:ext cx="2624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dirty="0"/>
              <a:t>Animation by Jakub</a:t>
            </a:r>
            <a:endParaRPr lang="en-SE" sz="2400" dirty="0"/>
          </a:p>
        </p:txBody>
      </p:sp>
    </p:spTree>
    <p:extLst>
      <p:ext uri="{BB962C8B-B14F-4D97-AF65-F5344CB8AC3E}">
        <p14:creationId xmlns:p14="http://schemas.microsoft.com/office/powerpoint/2010/main" val="355961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16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with red lines&#10;&#10;Description automatically generated">
            <a:extLst>
              <a:ext uri="{FF2B5EF4-FFF2-40B4-BE49-F238E27FC236}">
                <a16:creationId xmlns:a16="http://schemas.microsoft.com/office/drawing/2014/main" id="{1F9AB7E0-F693-9F02-2F5F-6DDEF7AA8D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12" y="2816018"/>
            <a:ext cx="11846002" cy="389591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E64CBE5-37FA-AC05-46B3-E14771DC767E}"/>
              </a:ext>
            </a:extLst>
          </p:cNvPr>
          <p:cNvSpPr txBox="1"/>
          <p:nvPr/>
        </p:nvSpPr>
        <p:spPr>
          <a:xfrm>
            <a:off x="1110072" y="-33342"/>
            <a:ext cx="109225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5400" dirty="0"/>
              <a:t>Sample data during air leak campaign</a:t>
            </a:r>
            <a:endParaRPr lang="LID4096" sz="5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B3FD7B-917B-0843-BD34-1CB7EB40DFB3}"/>
              </a:ext>
            </a:extLst>
          </p:cNvPr>
          <p:cNvSpPr txBox="1"/>
          <p:nvPr/>
        </p:nvSpPr>
        <p:spPr>
          <a:xfrm>
            <a:off x="1599001" y="5844194"/>
            <a:ext cx="200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MCP TOF signal</a:t>
            </a:r>
            <a:endParaRPr lang="LID4096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4BA64A9-C440-96A2-B5CD-A5B38EC8AC67}"/>
              </a:ext>
            </a:extLst>
          </p:cNvPr>
          <p:cNvSpPr txBox="1"/>
          <p:nvPr/>
        </p:nvSpPr>
        <p:spPr>
          <a:xfrm>
            <a:off x="5125298" y="2918945"/>
            <a:ext cx="2993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Scintillator signal (SC21)</a:t>
            </a:r>
            <a:endParaRPr lang="LID4096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5FEFD1-55A2-B788-FC8D-B33BB7262098}"/>
              </a:ext>
            </a:extLst>
          </p:cNvPr>
          <p:cNvSpPr txBox="1"/>
          <p:nvPr/>
        </p:nvSpPr>
        <p:spPr>
          <a:xfrm>
            <a:off x="9122329" y="2859688"/>
            <a:ext cx="2414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/>
              <a:t>MCP screen profile</a:t>
            </a:r>
            <a:endParaRPr lang="LID4096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6D48D71-1C92-C910-21DF-C0D4471C1221}"/>
              </a:ext>
            </a:extLst>
          </p:cNvPr>
          <p:cNvGrpSpPr/>
          <p:nvPr/>
        </p:nvGrpSpPr>
        <p:grpSpPr>
          <a:xfrm>
            <a:off x="2160712" y="702169"/>
            <a:ext cx="7496472" cy="1895751"/>
            <a:chOff x="1132308" y="713250"/>
            <a:chExt cx="9840492" cy="2575136"/>
          </a:xfrm>
        </p:grpSpPr>
        <p:pic>
          <p:nvPicPr>
            <p:cNvPr id="10" name="Picture 9" descr="A white background with black lines&#10;&#10;Description automatically generated">
              <a:extLst>
                <a:ext uri="{FF2B5EF4-FFF2-40B4-BE49-F238E27FC236}">
                  <a16:creationId xmlns:a16="http://schemas.microsoft.com/office/drawing/2014/main" id="{A6713D4F-7D61-FD45-FEF9-DD90E1334E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9200" y="816945"/>
              <a:ext cx="9753600" cy="2471441"/>
            </a:xfrm>
            <a:prstGeom prst="rect">
              <a:avLst/>
            </a:prstGeom>
          </p:spPr>
        </p:pic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421EB8DD-77AC-E518-BFEE-E440D7D3E5B6}"/>
                </a:ext>
              </a:extLst>
            </p:cNvPr>
            <p:cNvGrpSpPr/>
            <p:nvPr/>
          </p:nvGrpSpPr>
          <p:grpSpPr>
            <a:xfrm>
              <a:off x="1132308" y="713250"/>
              <a:ext cx="8937955" cy="2292776"/>
              <a:chOff x="1132308" y="713250"/>
              <a:chExt cx="8937955" cy="2292776"/>
            </a:xfrm>
          </p:grpSpPr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D87DC3BF-F8D7-773C-C2C0-9079DFBEC27A}"/>
                  </a:ext>
                </a:extLst>
              </p:cNvPr>
              <p:cNvSpPr/>
              <p:nvPr/>
            </p:nvSpPr>
            <p:spPr>
              <a:xfrm>
                <a:off x="3219450" y="1273689"/>
                <a:ext cx="349250" cy="48138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85BA0B7-D2C8-341A-A266-52687450602A}"/>
                  </a:ext>
                </a:extLst>
              </p:cNvPr>
              <p:cNvSpPr txBox="1"/>
              <p:nvPr/>
            </p:nvSpPr>
            <p:spPr>
              <a:xfrm>
                <a:off x="3135568" y="1228088"/>
                <a:ext cx="4331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A+</a:t>
                </a:r>
                <a:endParaRPr lang="en-SE" dirty="0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8C773466-867D-F6DF-F663-6D3EE6D06006}"/>
                  </a:ext>
                </a:extLst>
              </p:cNvPr>
              <p:cNvSpPr/>
              <p:nvPr/>
            </p:nvSpPr>
            <p:spPr>
              <a:xfrm>
                <a:off x="6988508" y="2272401"/>
                <a:ext cx="793750" cy="369332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00CC704-0A0A-371A-FD28-9B255D2E34A8}"/>
                  </a:ext>
                </a:extLst>
              </p:cNvPr>
              <p:cNvSpPr txBox="1"/>
              <p:nvPr/>
            </p:nvSpPr>
            <p:spPr>
              <a:xfrm>
                <a:off x="7101755" y="2190026"/>
                <a:ext cx="4331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A+</a:t>
                </a:r>
                <a:endParaRPr lang="en-SE" dirty="0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2626A536-9F29-D78E-30FF-797572978076}"/>
                  </a:ext>
                </a:extLst>
              </p:cNvPr>
              <p:cNvSpPr/>
              <p:nvPr/>
            </p:nvSpPr>
            <p:spPr>
              <a:xfrm>
                <a:off x="9243174" y="1846944"/>
                <a:ext cx="203200" cy="1015663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sp>
            <p:nvSpPr>
              <p:cNvPr id="17" name="Arrow: Right 16">
                <a:extLst>
                  <a:ext uri="{FF2B5EF4-FFF2-40B4-BE49-F238E27FC236}">
                    <a16:creationId xmlns:a16="http://schemas.microsoft.com/office/drawing/2014/main" id="{0F8F0130-BDCF-376C-B69B-D9BF9888C4BC}"/>
                  </a:ext>
                </a:extLst>
              </p:cNvPr>
              <p:cNvSpPr/>
              <p:nvPr/>
            </p:nvSpPr>
            <p:spPr>
              <a:xfrm>
                <a:off x="7942211" y="2354776"/>
                <a:ext cx="279400" cy="204582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E"/>
              </a:p>
            </p:txBody>
          </p: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9254A0A-86DE-EDB8-5751-6774AC23B3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76696" y="1960821"/>
                <a:ext cx="16002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D475B35-A0CD-FB53-1B7C-978AB7B2BD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76696" y="1097221"/>
                <a:ext cx="1600200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3F0284F-661A-5916-4831-9D80BFB72FA4}"/>
                  </a:ext>
                </a:extLst>
              </p:cNvPr>
              <p:cNvSpPr txBox="1"/>
              <p:nvPr/>
            </p:nvSpPr>
            <p:spPr>
              <a:xfrm>
                <a:off x="1623388" y="713250"/>
                <a:ext cx="7825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+160V</a:t>
                </a:r>
                <a:endParaRPr lang="en-SE" dirty="0"/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CE19AE0E-004F-76B4-C8AB-1EFBBDA575D0}"/>
                  </a:ext>
                </a:extLst>
              </p:cNvPr>
              <p:cNvSpPr txBox="1"/>
              <p:nvPr/>
            </p:nvSpPr>
            <p:spPr>
              <a:xfrm>
                <a:off x="1132308" y="1514381"/>
                <a:ext cx="14237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Floor Voltage</a:t>
                </a:r>
                <a:endParaRPr lang="en-SE" dirty="0"/>
              </a:p>
            </p:txBody>
          </p: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2E93EE62-3F8F-A2D7-B9B3-CCC1B3028B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60750" y="3006026"/>
                <a:ext cx="584847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2DBD105-C38C-EBB6-27BD-3AB9F8BB7883}"/>
                  </a:ext>
                </a:extLst>
              </p:cNvPr>
              <p:cNvSpPr txBox="1"/>
              <p:nvPr/>
            </p:nvSpPr>
            <p:spPr>
              <a:xfrm>
                <a:off x="9446374" y="2170109"/>
                <a:ext cx="62388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MCP</a:t>
                </a:r>
                <a:endParaRPr lang="en-SE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57843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B3A79-F462-8F7A-D63F-ADC707F1A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945" y="20437"/>
            <a:ext cx="9776109" cy="820800"/>
          </a:xfrm>
        </p:spPr>
        <p:txBody>
          <a:bodyPr>
            <a:normAutofit fontScale="90000"/>
          </a:bodyPr>
          <a:lstStyle/>
          <a:p>
            <a:r>
              <a:rPr lang="en-US" dirty="0"/>
              <a:t>Floor voltage scan with release from MCP side</a:t>
            </a:r>
            <a:endParaRPr lang="LID4096" dirty="0"/>
          </a:p>
        </p:txBody>
      </p:sp>
      <p:pic>
        <p:nvPicPr>
          <p:cNvPr id="4" name="Picture 3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A77B1C46-B43B-9CA1-5F2E-D659B9A072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466"/>
          <a:stretch/>
        </p:blipFill>
        <p:spPr>
          <a:xfrm>
            <a:off x="440742" y="939976"/>
            <a:ext cx="3646150" cy="5856502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A1C212C4-A704-ECB1-CFA2-8421895C543F}"/>
              </a:ext>
            </a:extLst>
          </p:cNvPr>
          <p:cNvSpPr/>
          <p:nvPr/>
        </p:nvSpPr>
        <p:spPr>
          <a:xfrm>
            <a:off x="4374427" y="3211161"/>
            <a:ext cx="318167" cy="820800"/>
          </a:xfrm>
          <a:prstGeom prst="rightArrow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22FEF0F-CA15-E104-9429-B663F3C636F4}"/>
              </a:ext>
            </a:extLst>
          </p:cNvPr>
          <p:cNvCxnSpPr>
            <a:cxnSpLocks/>
          </p:cNvCxnSpPr>
          <p:nvPr/>
        </p:nvCxnSpPr>
        <p:spPr>
          <a:xfrm>
            <a:off x="1590897" y="949593"/>
            <a:ext cx="0" cy="5343936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graph of different colored dots and numbers&#10;&#10;Description automatically generated">
            <a:extLst>
              <a:ext uri="{FF2B5EF4-FFF2-40B4-BE49-F238E27FC236}">
                <a16:creationId xmlns:a16="http://schemas.microsoft.com/office/drawing/2014/main" id="{0484C5C5-E67A-3A8F-CB50-53C8876421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" t="7431" r="8220" b="3366"/>
          <a:stretch/>
        </p:blipFill>
        <p:spPr>
          <a:xfrm>
            <a:off x="4935984" y="782407"/>
            <a:ext cx="6123132" cy="5891994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0CC368D-D795-1A43-D7D0-9BC4A9A78E0D}"/>
              </a:ext>
            </a:extLst>
          </p:cNvPr>
          <p:cNvCxnSpPr>
            <a:cxnSpLocks/>
          </p:cNvCxnSpPr>
          <p:nvPr/>
        </p:nvCxnSpPr>
        <p:spPr>
          <a:xfrm flipH="1">
            <a:off x="5511054" y="5857996"/>
            <a:ext cx="5439348" cy="0"/>
          </a:xfrm>
          <a:prstGeom prst="line">
            <a:avLst/>
          </a:prstGeom>
          <a:ln w="381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BC147F7-D101-58EB-CB19-50741B1905E9}"/>
              </a:ext>
            </a:extLst>
          </p:cNvPr>
          <p:cNvSpPr txBox="1"/>
          <p:nvPr/>
        </p:nvSpPr>
        <p:spPr>
          <a:xfrm>
            <a:off x="5628442" y="5334776"/>
            <a:ext cx="16292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Constant</a:t>
            </a:r>
            <a:endParaRPr lang="en-SE" sz="2800" b="1" dirty="0"/>
          </a:p>
        </p:txBody>
      </p:sp>
      <p:pic>
        <p:nvPicPr>
          <p:cNvPr id="3" name="Picture 2" descr="A graph of a line graph&#10;&#10;Description automatically generated with medium confidence">
            <a:extLst>
              <a:ext uri="{FF2B5EF4-FFF2-40B4-BE49-F238E27FC236}">
                <a16:creationId xmlns:a16="http://schemas.microsoft.com/office/drawing/2014/main" id="{6313C39F-99C0-4894-E623-C90806E2FB5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102" y="1098616"/>
            <a:ext cx="2743952" cy="1855166"/>
          </a:xfrm>
          <a:prstGeom prst="rect">
            <a:avLst/>
          </a:prstGeo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33165C21-57FF-35BA-0CF3-9ED61D5575DE}"/>
              </a:ext>
            </a:extLst>
          </p:cNvPr>
          <p:cNvSpPr/>
          <p:nvPr/>
        </p:nvSpPr>
        <p:spPr>
          <a:xfrm rot="10800000">
            <a:off x="8167692" y="2131656"/>
            <a:ext cx="311150" cy="40005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CA89EB00-D30A-2C22-4946-B868A93A63A7}"/>
              </a:ext>
            </a:extLst>
          </p:cNvPr>
          <p:cNvSpPr/>
          <p:nvPr/>
        </p:nvSpPr>
        <p:spPr>
          <a:xfrm rot="5400000">
            <a:off x="2811133" y="34376"/>
            <a:ext cx="210775" cy="1897769"/>
          </a:xfrm>
          <a:prstGeom prst="leftBrac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AB9448-E97E-269C-BCE0-B9698B022F3B}"/>
              </a:ext>
            </a:extLst>
          </p:cNvPr>
          <p:cNvSpPr txBox="1"/>
          <p:nvPr/>
        </p:nvSpPr>
        <p:spPr>
          <a:xfrm>
            <a:off x="2317886" y="552326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FF0000"/>
                </a:solidFill>
              </a:rPr>
              <a:t>Cold ions</a:t>
            </a:r>
            <a:endParaRPr lang="LID4096" b="1" dirty="0">
              <a:solidFill>
                <a:srgbClr val="FF0000"/>
              </a:solidFill>
            </a:endParaRP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F760A347-2E94-D532-25F4-ECD2D2BF2971}"/>
              </a:ext>
            </a:extLst>
          </p:cNvPr>
          <p:cNvSpPr/>
          <p:nvPr/>
        </p:nvSpPr>
        <p:spPr>
          <a:xfrm rot="12421571">
            <a:off x="1050228" y="5796494"/>
            <a:ext cx="435358" cy="663644"/>
          </a:xfrm>
          <a:prstGeom prst="down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C548FA-4014-0CB2-EE04-7003381C0874}"/>
              </a:ext>
            </a:extLst>
          </p:cNvPr>
          <p:cNvSpPr txBox="1"/>
          <p:nvPr/>
        </p:nvSpPr>
        <p:spPr>
          <a:xfrm>
            <a:off x="346060" y="6414759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A75C29"/>
                </a:solidFill>
              </a:rPr>
              <a:t>Hot ions</a:t>
            </a:r>
            <a:endParaRPr lang="LID4096" b="1" dirty="0">
              <a:solidFill>
                <a:srgbClr val="A75C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978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73630</TotalTime>
  <Words>1883</Words>
  <Application>Microsoft Office PowerPoint</Application>
  <PresentationFormat>Widescreen</PresentationFormat>
  <Paragraphs>428</Paragraphs>
  <Slides>67</Slides>
  <Notes>3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5" baseType="lpstr">
      <vt:lpstr>Arial</vt:lpstr>
      <vt:lpstr>Calibri</vt:lpstr>
      <vt:lpstr>Calibri Light</vt:lpstr>
      <vt:lpstr>Cambria Math</vt:lpstr>
      <vt:lpstr>Helvetica Light</vt:lpstr>
      <vt:lpstr>Lucida Bright</vt:lpstr>
      <vt:lpstr>Wingdings</vt:lpstr>
      <vt:lpstr>Office Theme</vt:lpstr>
      <vt:lpstr>Overview of HCI campaigns 2024</vt:lpstr>
      <vt:lpstr>Highly Charged Ions (HCIs)</vt:lpstr>
      <vt:lpstr>Traditional HCI formation at radioactive beam facilities:</vt:lpstr>
      <vt:lpstr>The life of an antiprotonic atom</vt:lpstr>
      <vt:lpstr>Trapping and TOF spectroscopy of fragments</vt:lpstr>
      <vt:lpstr>PowerPoint Presentation</vt:lpstr>
      <vt:lpstr>PowerPoint Presentation</vt:lpstr>
      <vt:lpstr>PowerPoint Presentation</vt:lpstr>
      <vt:lpstr>Floor voltage scan with release from MCP side</vt:lpstr>
      <vt:lpstr>TOF spectrum vs scintillator signal</vt:lpstr>
      <vt:lpstr>Identification of trapped ions formed from antiproton annihilation</vt:lpstr>
      <vt:lpstr>Argon campaigns 2024:</vt:lpstr>
      <vt:lpstr>Gas injection procedure</vt:lpstr>
      <vt:lpstr>Scan over antiproton storage time</vt:lpstr>
      <vt:lpstr>Argon TOF spectrum:</vt:lpstr>
      <vt:lpstr>PowerPoint Presentation</vt:lpstr>
      <vt:lpstr>November 2024 Argon campaign</vt:lpstr>
      <vt:lpstr>Trap potential study using antiprotons</vt:lpstr>
      <vt:lpstr>Antiproton TOF calibration</vt:lpstr>
      <vt:lpstr>PowerPoint Presentation</vt:lpstr>
      <vt:lpstr>Gas injection timeline</vt:lpstr>
      <vt:lpstr>PowerPoint Presentation</vt:lpstr>
      <vt:lpstr>Helium collissional ionization signal</vt:lpstr>
      <vt:lpstr>Helium signal identified</vt:lpstr>
      <vt:lpstr>Helium signal seen in data from 2023</vt:lpstr>
      <vt:lpstr>Overview of HCI campaigns</vt:lpstr>
      <vt:lpstr>So what is next?</vt:lpstr>
      <vt:lpstr>Antiproton-Helium capture cross-section</vt:lpstr>
      <vt:lpstr>Step 1: Capture and cool antiprotons near HV1</vt:lpstr>
      <vt:lpstr>Step 2: Exposing antiprotons to gas jet</vt:lpstr>
      <vt:lpstr>How much gas is needed?</vt:lpstr>
      <vt:lpstr>PowerPoint Presentation</vt:lpstr>
      <vt:lpstr>PowerPoint Presentation</vt:lpstr>
      <vt:lpstr>PowerPoint Presentation</vt:lpstr>
      <vt:lpstr>Laser ablation</vt:lpstr>
      <vt:lpstr>PowerPoint Presentation</vt:lpstr>
      <vt:lpstr>Outlook: Towards the laser triggered synthesis </vt:lpstr>
      <vt:lpstr>PowerPoint Presentation</vt:lpstr>
      <vt:lpstr>PowerPoint Presentation</vt:lpstr>
      <vt:lpstr>Clean injection approaches</vt:lpstr>
      <vt:lpstr>PowerPoint Presentation</vt:lpstr>
      <vt:lpstr>Collissonal cooling on buffer gas 2e-12 mbar in sun region:</vt:lpstr>
      <vt:lpstr>Electron cooling script working</vt:lpstr>
      <vt:lpstr>Capture cross-section</vt:lpstr>
      <vt:lpstr>Study of new trap</vt:lpstr>
      <vt:lpstr>Cold antiprotons observed</vt:lpstr>
      <vt:lpstr>PowerPoint Presentation</vt:lpstr>
      <vt:lpstr>Low energy antiproton interactions</vt:lpstr>
      <vt:lpstr>PowerPoint Presentation</vt:lpstr>
      <vt:lpstr>Helium interaction with antiprotons</vt:lpstr>
      <vt:lpstr>RGA measurment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Outlook</vt:lpstr>
      <vt:lpstr>Suggested measurements for 2024</vt:lpstr>
      <vt:lpstr>Summary of outlook:</vt:lpstr>
      <vt:lpstr>Noise filtering</vt:lpstr>
      <vt:lpstr>Pbar trapping voltage vs MCP signal</vt:lpstr>
      <vt:lpstr>Fast TOF component? </vt:lpstr>
      <vt:lpstr>Ion time changes the 7+ population</vt:lpstr>
      <vt:lpstr>PowerPoint Presentation</vt:lpstr>
      <vt:lpstr>Time-of-flight calibration using Pbars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Forming HCIs at AEGIS</dc:title>
  <dc:creator>Fredrik Olof Andre Parnefjord Gustafsson</dc:creator>
  <cp:lastModifiedBy>Fredrik Parnefjord Gustafsson</cp:lastModifiedBy>
  <cp:revision>594</cp:revision>
  <dcterms:created xsi:type="dcterms:W3CDTF">2023-07-30T18:17:25Z</dcterms:created>
  <dcterms:modified xsi:type="dcterms:W3CDTF">2024-12-17T09:41:08Z</dcterms:modified>
</cp:coreProperties>
</file>