
<file path=[Content_Types].xml><?xml version="1.0" encoding="utf-8"?>
<Types xmlns="http://schemas.openxmlformats.org/package/2006/content-types">
  <Default Extension="bmp" ContentType="image/bmp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81" r:id="rId6"/>
    <p:sldId id="279" r:id="rId7"/>
    <p:sldId id="280" r:id="rId8"/>
    <p:sldId id="283" r:id="rId9"/>
    <p:sldId id="282" r:id="rId10"/>
    <p:sldId id="278" r:id="rId11"/>
    <p:sldId id="287" r:id="rId12"/>
    <p:sldId id="288" r:id="rId13"/>
    <p:sldId id="284" r:id="rId14"/>
    <p:sldId id="286" r:id="rId15"/>
    <p:sldId id="285" r:id="rId16"/>
  </p:sldIdLst>
  <p:sldSz cx="12192000" cy="6858000"/>
  <p:notesSz cx="6858000" cy="9144000"/>
  <p:defaultTextStyle>
    <a:defPPr rtl="0"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921" autoAdjust="0"/>
  </p:normalViewPr>
  <p:slideViewPr>
    <p:cSldViewPr snapToGrid="0">
      <p:cViewPr varScale="1">
        <p:scale>
          <a:sx n="109" d="100"/>
          <a:sy n="109" d="100"/>
        </p:scale>
        <p:origin x="10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321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B51F934-74D5-4028-8425-505C0B91E914}" type="datetime1">
              <a:rPr lang="en-GB" smtClean="0"/>
              <a:t>10/12/2024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FD2113B-9DEB-4A4E-BD0D-4D90FBF86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644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9372EAA-A351-45B3-8C1E-ACD90B266177}" type="datetime1">
              <a:rPr lang="en-GB" noProof="0" smtClean="0"/>
              <a:t>10/12/2024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725628-3A68-42F4-BA86-981817953149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492586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725628-3A68-42F4-BA86-98181795314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204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spc="200" baseline="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fld id="{0F789F31-AB0B-4000-8531-8D3D3D873521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F55195A-2B6A-4E27-ACFF-8488FFB6BFA6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BDCF88-0507-4982-84E2-59BCB7439B54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52AA140-B716-4FF7-97FD-B5837D711042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b="0" spc="200" baseline="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6383AD-85AB-40D9-BFEE-F9B7C6417993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191546-6DC1-4BBF-8CB3-B8BBAECAFF0C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rtlCol="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rtlCol="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725B95-43F4-427C-8661-34FF4A7E3DD4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77CD8D-156D-4271-AA3F-10403A76218B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697D19-A509-4876-A787-48F6D99E795F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 rtlCol="0"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 rtlCol="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5A3963-C8E5-4ADC-AAE9-520D292ACB28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spc="200" baseline="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30B392-EACB-410D-861D-5830D57C21F2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67E5644-1E61-4311-A31E-84CB9C7AA8A9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8DA77C7A-13D8-498C-89E0-0941066CC99C}" type="datetime1">
              <a:rPr lang="en-GB" noProof="0" smtClean="0"/>
              <a:t>10/12/2024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en-GB" noProof="0" smtClean="0"/>
              <a:pPr/>
              <a:t>‹#›</a:t>
            </a:fld>
            <a:endParaRPr lang="en-GB" noProof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8.png"/><Relationship Id="rId9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microsoft.com/office/2007/relationships/hdphoto" Target="../media/hdphoto7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BD1B1-AA22-48F1-B3ED-579CD28460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444" b="-1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AA48FC5-3C83-4F1B-BC33-DF0B588F8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6786" y="3064931"/>
            <a:ext cx="8295215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D84FB-5D02-47D2-98FD-4F01A02E2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9349" y="3429000"/>
            <a:ext cx="7501651" cy="1090938"/>
          </a:xfrm>
        </p:spPr>
        <p:txBody>
          <a:bodyPr rtlCol="0" anchor="b">
            <a:normAutofit/>
          </a:bodyPr>
          <a:lstStyle/>
          <a:p>
            <a:pPr algn="l" rtl="0"/>
            <a:r>
              <a:rPr lang="en-GB" dirty="0">
                <a:solidFill>
                  <a:srgbClr val="FFFFFF"/>
                </a:solidFill>
              </a:rPr>
              <a:t>The double target holder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F6641D-ADF3-40BD-9BA3-E740E77C88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9349" y="4779313"/>
            <a:ext cx="7501650" cy="514816"/>
          </a:xfrm>
        </p:spPr>
        <p:txBody>
          <a:bodyPr rtlCol="0" anchor="t">
            <a:normAutofit/>
          </a:bodyPr>
          <a:lstStyle/>
          <a:p>
            <a:pPr rtl="0"/>
            <a:r>
              <a:rPr lang="en-GB" dirty="0">
                <a:solidFill>
                  <a:srgbClr val="FFFFFF"/>
                </a:solidFill>
              </a:rPr>
              <a:t>Benji, Rug, Stef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2F01714-1A39-4194-BD47-8A9960C599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09349" y="4666480"/>
            <a:ext cx="6832499" cy="0"/>
          </a:xfrm>
          <a:prstGeom prst="line">
            <a:avLst/>
          </a:prstGeom>
          <a:ln w="22225">
            <a:solidFill>
              <a:srgbClr val="4AC4E3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257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9C0D1-C67B-B0C7-6ACC-DA9202788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Still to be done	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69BCEE-91A0-937B-1265-DA7FFED54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24127" y="1652954"/>
            <a:ext cx="10713603" cy="4656406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add adequate mechanical clamps to hold the targets securely in place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test the transmission target holder under cryogenic conditions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add heater and temperature sensor to the ring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add thermal insulation in order to keep it at RT without heating the environment too much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integrate to the existing trap infrastructure: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new cable management with new connectors for easier maintenance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shift the optical elements for the laser a few mm further downstream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3D print / or micro water jet cut the elements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test the heating of the targets with an infra red camera in a vacuum setup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82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hand holding a metal piece&#10;&#10;Description automatically generated">
            <a:extLst>
              <a:ext uri="{FF2B5EF4-FFF2-40B4-BE49-F238E27FC236}">
                <a16:creationId xmlns:a16="http://schemas.microsoft.com/office/drawing/2014/main" id="{4C3F4089-3E81-E730-591A-F990EEA37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523" y="815769"/>
            <a:ext cx="4240600" cy="56423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B150B8-0F25-9B90-4A00-AED4F6219FF2}"/>
              </a:ext>
            </a:extLst>
          </p:cNvPr>
          <p:cNvSpPr txBox="1"/>
          <p:nvPr/>
        </p:nvSpPr>
        <p:spPr>
          <a:xfrm>
            <a:off x="614597" y="4476638"/>
            <a:ext cx="4403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 support plate </a:t>
            </a:r>
          </a:p>
          <a:p>
            <a:r>
              <a:rPr lang="en-US" dirty="0"/>
              <a:t>(fixed with 4 screws to the trap support plate)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0A6F73D-6109-2C5E-3C71-D9F95AB92E90}"/>
              </a:ext>
            </a:extLst>
          </p:cNvPr>
          <p:cNvCxnSpPr>
            <a:cxnSpLocks/>
          </p:cNvCxnSpPr>
          <p:nvPr/>
        </p:nvCxnSpPr>
        <p:spPr>
          <a:xfrm flipV="1">
            <a:off x="2695159" y="4519246"/>
            <a:ext cx="4505741" cy="20503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1888F8B-2667-1619-F3FC-F47B168C4782}"/>
              </a:ext>
            </a:extLst>
          </p:cNvPr>
          <p:cNvSpPr txBox="1"/>
          <p:nvPr/>
        </p:nvSpPr>
        <p:spPr>
          <a:xfrm>
            <a:off x="1330520" y="280658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Optical unit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500457-9D6A-7997-6056-1CA0CF240FD1}"/>
              </a:ext>
            </a:extLst>
          </p:cNvPr>
          <p:cNvCxnSpPr>
            <a:cxnSpLocks/>
          </p:cNvCxnSpPr>
          <p:nvPr/>
        </p:nvCxnSpPr>
        <p:spPr>
          <a:xfrm>
            <a:off x="2790364" y="3059845"/>
            <a:ext cx="3821451" cy="43949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C4A10DD-B58F-2E25-17CF-72F25F132B39}"/>
              </a:ext>
            </a:extLst>
          </p:cNvPr>
          <p:cNvSpPr txBox="1"/>
          <p:nvPr/>
        </p:nvSpPr>
        <p:spPr>
          <a:xfrm>
            <a:off x="1677228" y="1181366"/>
            <a:ext cx="2055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Alignment motor unit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2476E7A-81B4-78E5-F5CF-790A76FCF01E}"/>
              </a:ext>
            </a:extLst>
          </p:cNvPr>
          <p:cNvCxnSpPr>
            <a:cxnSpLocks/>
          </p:cNvCxnSpPr>
          <p:nvPr/>
        </p:nvCxnSpPr>
        <p:spPr>
          <a:xfrm>
            <a:off x="3859823" y="1468315"/>
            <a:ext cx="3068515" cy="95836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190C740-DA81-DDBD-6478-679170FD5D70}"/>
              </a:ext>
            </a:extLst>
          </p:cNvPr>
          <p:cNvSpPr txBox="1"/>
          <p:nvPr/>
        </p:nvSpPr>
        <p:spPr>
          <a:xfrm>
            <a:off x="445428" y="110274"/>
            <a:ext cx="5275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modular design of the trap extension: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56592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mall square on a finger&#10;&#10;Description automatically generated">
            <a:extLst>
              <a:ext uri="{FF2B5EF4-FFF2-40B4-BE49-F238E27FC236}">
                <a16:creationId xmlns:a16="http://schemas.microsoft.com/office/drawing/2014/main" id="{9254B706-E9C5-CF6D-1573-B4AEE05576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19" t="13404" r="12994" b="25257"/>
          <a:stretch/>
        </p:blipFill>
        <p:spPr>
          <a:xfrm>
            <a:off x="923827" y="1197204"/>
            <a:ext cx="4290219" cy="4713402"/>
          </a:xfrm>
          <a:prstGeom prst="rect">
            <a:avLst/>
          </a:prstGeom>
        </p:spPr>
      </p:pic>
      <p:pic>
        <p:nvPicPr>
          <p:cNvPr id="5" name="Picture 4" descr="A close up of a small metal object&#10;&#10;Description automatically generated">
            <a:extLst>
              <a:ext uri="{FF2B5EF4-FFF2-40B4-BE49-F238E27FC236}">
                <a16:creationId xmlns:a16="http://schemas.microsoft.com/office/drawing/2014/main" id="{285186B3-8B98-B020-2A16-717112E1C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190" y="1144571"/>
            <a:ext cx="3608894" cy="48118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FF15AB-B2BF-5EB6-7E52-489237C2794A}"/>
              </a:ext>
            </a:extLst>
          </p:cNvPr>
          <p:cNvSpPr txBox="1"/>
          <p:nvPr/>
        </p:nvSpPr>
        <p:spPr>
          <a:xfrm>
            <a:off x="3478490" y="216816"/>
            <a:ext cx="4933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Target size 3x3mm in comparison</a:t>
            </a:r>
            <a:endParaRPr lang="en-GB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9341A8-C7DC-750C-74B0-DD79991FE199}"/>
              </a:ext>
            </a:extLst>
          </p:cNvPr>
          <p:cNvSpPr txBox="1"/>
          <p:nvPr/>
        </p:nvSpPr>
        <p:spPr>
          <a:xfrm>
            <a:off x="9813303" y="2403835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SMA HF connector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1FA793C-01A4-C666-C26D-FE8220088F3D}"/>
              </a:ext>
            </a:extLst>
          </p:cNvPr>
          <p:cNvCxnSpPr>
            <a:stCxn id="7" idx="1"/>
          </p:cNvCxnSpPr>
          <p:nvPr/>
        </p:nvCxnSpPr>
        <p:spPr>
          <a:xfrm flipH="1">
            <a:off x="8380429" y="2588501"/>
            <a:ext cx="1432874" cy="6637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661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5FA3D-2C5D-2235-D34F-43BF96FB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criteria for the new target holder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9B362-A658-35E1-47FA-2E2BCAACBE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4126" y="2286000"/>
            <a:ext cx="10034937" cy="402336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Targets need to be much smaller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Reflection target necessary to continue the present tests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but the reflection target should be installed under an angle to the direction of flight,- 		like the 2018 target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Transmission target for starting the tests of Ps formation in forward direction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Minimize the steering of </a:t>
            </a:r>
            <a:r>
              <a:rPr lang="en-US" dirty="0" err="1"/>
              <a:t>pbars</a:t>
            </a:r>
            <a:r>
              <a:rPr lang="en-US" dirty="0"/>
              <a:t>, positrons and Laser as much as possible  		              	</a:t>
            </a:r>
            <a:r>
              <a:rPr lang="en-US" dirty="0" err="1"/>
              <a:t>ie</a:t>
            </a:r>
            <a:r>
              <a:rPr lang="en-US" dirty="0"/>
              <a:t>, by moving the A0 target electrode we should shift form reflection to 		                  	transmission target.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It should be thermally isolated to keep the heat load to the magnets minimal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apply bias voltages of a few 100V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Facilitate maintenance, and easy changes of targets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500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blueprint&#10;&#10;Description automatically generated">
            <a:extLst>
              <a:ext uri="{FF2B5EF4-FFF2-40B4-BE49-F238E27FC236}">
                <a16:creationId xmlns:a16="http://schemas.microsoft.com/office/drawing/2014/main" id="{F833FDFE-D4E9-7722-0BD8-7276F73B7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255" y="0"/>
            <a:ext cx="8323489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3AC3CF-07DF-FA15-3B2B-E055B1851FE1}"/>
              </a:ext>
            </a:extLst>
          </p:cNvPr>
          <p:cNvSpPr txBox="1"/>
          <p:nvPr/>
        </p:nvSpPr>
        <p:spPr>
          <a:xfrm>
            <a:off x="9601201" y="1173191"/>
            <a:ext cx="208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Electrons from the 5T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3D379E-F7EA-5562-FE64-59754DD35CD6}"/>
              </a:ext>
            </a:extLst>
          </p:cNvPr>
          <p:cNvSpPr txBox="1"/>
          <p:nvPr/>
        </p:nvSpPr>
        <p:spPr>
          <a:xfrm>
            <a:off x="9549289" y="2231364"/>
            <a:ext cx="2642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Active area of the 1T MCP</a:t>
            </a:r>
          </a:p>
          <a:p>
            <a:r>
              <a:rPr lang="en-US" dirty="0"/>
              <a:t>  (25mm)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5A08BB-C2A5-6AFF-D2BE-CAB2BFE22013}"/>
              </a:ext>
            </a:extLst>
          </p:cNvPr>
          <p:cNvSpPr txBox="1"/>
          <p:nvPr/>
        </p:nvSpPr>
        <p:spPr>
          <a:xfrm>
            <a:off x="9563819" y="4249945"/>
            <a:ext cx="2166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Inferred size of the </a:t>
            </a:r>
          </a:p>
          <a:p>
            <a:r>
              <a:rPr lang="en-US" dirty="0"/>
              <a:t>1T electrodes (30mm)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3A4E15A-EFB4-0538-A58B-6BA7C986F763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7211683" y="1357857"/>
            <a:ext cx="2389518" cy="13422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4431882-6617-9CA9-7A43-8FA275CC2592}"/>
              </a:ext>
            </a:extLst>
          </p:cNvPr>
          <p:cNvCxnSpPr>
            <a:cxnSpLocks/>
          </p:cNvCxnSpPr>
          <p:nvPr/>
        </p:nvCxnSpPr>
        <p:spPr>
          <a:xfrm flipH="1">
            <a:off x="7625751" y="2562680"/>
            <a:ext cx="2041586" cy="60321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690D210-82C1-A4ED-793B-7B2E970870E2}"/>
              </a:ext>
            </a:extLst>
          </p:cNvPr>
          <p:cNvCxnSpPr>
            <a:cxnSpLocks/>
          </p:cNvCxnSpPr>
          <p:nvPr/>
        </p:nvCxnSpPr>
        <p:spPr>
          <a:xfrm flipH="1" flipV="1">
            <a:off x="7694762" y="4132053"/>
            <a:ext cx="1886311" cy="308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02D19A9-0EFF-A1C3-B4AE-F3DDE32D4D53}"/>
              </a:ext>
            </a:extLst>
          </p:cNvPr>
          <p:cNvSpPr txBox="1"/>
          <p:nvPr/>
        </p:nvSpPr>
        <p:spPr>
          <a:xfrm>
            <a:off x="437072" y="1273833"/>
            <a:ext cx="1478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 target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025BA6-26ED-491D-B379-31FBA4AE353E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1915554" y="1458499"/>
            <a:ext cx="3171351" cy="187062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676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circle with lines and a circle with a blue line&#10;&#10;Description automatically generated with medium confidence">
            <a:extLst>
              <a:ext uri="{FF2B5EF4-FFF2-40B4-BE49-F238E27FC236}">
                <a16:creationId xmlns:a16="http://schemas.microsoft.com/office/drawing/2014/main" id="{72B98579-411B-7BA9-E542-D654DCD12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968" y="-120074"/>
            <a:ext cx="8371258" cy="70328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1A5BCC-041E-C710-8CAA-444287211A3E}"/>
              </a:ext>
            </a:extLst>
          </p:cNvPr>
          <p:cNvSpPr txBox="1"/>
          <p:nvPr/>
        </p:nvSpPr>
        <p:spPr>
          <a:xfrm>
            <a:off x="523336" y="3973902"/>
            <a:ext cx="1901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P-bars from the 5T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B964BB6-0877-5EEB-7064-5004BD37FB6C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2425010" y="3666226"/>
            <a:ext cx="3492711" cy="49234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04B9D43-98DE-CDA0-7D00-023145BC52D2}"/>
              </a:ext>
            </a:extLst>
          </p:cNvPr>
          <p:cNvSpPr txBox="1"/>
          <p:nvPr/>
        </p:nvSpPr>
        <p:spPr>
          <a:xfrm>
            <a:off x="434196" y="2418272"/>
            <a:ext cx="1901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Position of the new target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6B34962-CA3A-5AA0-FAC4-E8E91D713707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335870" y="2741438"/>
            <a:ext cx="3435202" cy="1656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694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circle with lines and a circle with a blue line&#10;&#10;Description automatically generated with medium confidence">
            <a:extLst>
              <a:ext uri="{FF2B5EF4-FFF2-40B4-BE49-F238E27FC236}">
                <a16:creationId xmlns:a16="http://schemas.microsoft.com/office/drawing/2014/main" id="{72B98579-411B-7BA9-E542-D654DCD12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968" y="-120074"/>
            <a:ext cx="8371258" cy="70328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1A5BCC-041E-C710-8CAA-444287211A3E}"/>
              </a:ext>
            </a:extLst>
          </p:cNvPr>
          <p:cNvSpPr txBox="1"/>
          <p:nvPr/>
        </p:nvSpPr>
        <p:spPr>
          <a:xfrm>
            <a:off x="523336" y="3973902"/>
            <a:ext cx="1901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P-bars from the 5T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B964BB6-0877-5EEB-7064-5004BD37FB6C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2425010" y="3666226"/>
            <a:ext cx="3492711" cy="49234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04B9D43-98DE-CDA0-7D00-023145BC52D2}"/>
              </a:ext>
            </a:extLst>
          </p:cNvPr>
          <p:cNvSpPr txBox="1"/>
          <p:nvPr/>
        </p:nvSpPr>
        <p:spPr>
          <a:xfrm>
            <a:off x="434196" y="2418272"/>
            <a:ext cx="1901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Position of the new target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6B34962-CA3A-5AA0-FAC4-E8E91D713707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335870" y="2741438"/>
            <a:ext cx="3435202" cy="1656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62A895C1-D413-9D15-E6FA-D803BFA82BF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240687" y="-1766656"/>
            <a:ext cx="14569450" cy="1116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92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3F55D6-CC21-500B-61BF-8E23913103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61679" y="584810"/>
            <a:ext cx="7468642" cy="57253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F12E75-314F-CFF7-83C5-1CB8199A3295}"/>
              </a:ext>
            </a:extLst>
          </p:cNvPr>
          <p:cNvSpPr txBox="1"/>
          <p:nvPr/>
        </p:nvSpPr>
        <p:spPr>
          <a:xfrm>
            <a:off x="1184418" y="394602"/>
            <a:ext cx="1478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target holder ring</a:t>
            </a:r>
          </a:p>
          <a:p>
            <a:r>
              <a:rPr lang="en-US" dirty="0"/>
              <a:t>3D printed copper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DE73322-6C31-074F-0454-A3A23FCFD945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2662900" y="994767"/>
            <a:ext cx="2252000" cy="11769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BF28606-E16D-1AD9-16ED-B81E3F0E8484}"/>
              </a:ext>
            </a:extLst>
          </p:cNvPr>
          <p:cNvSpPr txBox="1"/>
          <p:nvPr/>
        </p:nvSpPr>
        <p:spPr>
          <a:xfrm>
            <a:off x="982195" y="1933256"/>
            <a:ext cx="1478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Laser ~8mm diameter at the target 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29ABB15-F0FB-5D53-8ABF-947BADA4F6B4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460677" y="2394921"/>
            <a:ext cx="1284846" cy="58567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C9B20C6-493F-AEED-3611-0D9DEB90D53A}"/>
              </a:ext>
            </a:extLst>
          </p:cNvPr>
          <p:cNvSpPr txBox="1"/>
          <p:nvPr/>
        </p:nvSpPr>
        <p:spPr>
          <a:xfrm>
            <a:off x="472241" y="4298387"/>
            <a:ext cx="2175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P-bars 4mm diameter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E579BA9-0F7F-7760-EDC1-528120DA87DA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2647837" y="3411415"/>
            <a:ext cx="3322140" cy="10716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AF7E416-2E0D-8284-9669-C8EE91B4E6EF}"/>
              </a:ext>
            </a:extLst>
          </p:cNvPr>
          <p:cNvSpPr txBox="1"/>
          <p:nvPr/>
        </p:nvSpPr>
        <p:spPr>
          <a:xfrm>
            <a:off x="8309117" y="1892225"/>
            <a:ext cx="261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Reflection target 3x4.5mm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9BD6E14-1E48-A38A-BD27-4AB90AFBF59C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6241002" y="2076891"/>
            <a:ext cx="2068115" cy="9415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43302AE-1DDF-5C7B-B910-3C6037A006C1}"/>
              </a:ext>
            </a:extLst>
          </p:cNvPr>
          <p:cNvSpPr txBox="1"/>
          <p:nvPr/>
        </p:nvSpPr>
        <p:spPr>
          <a:xfrm>
            <a:off x="7355650" y="4407451"/>
            <a:ext cx="2715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Transmission target 3x3 mm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EDC92D7-80D0-8E3B-FE01-FDABADD6B892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6560598" y="3480047"/>
            <a:ext cx="795052" cy="1112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A31AEBE-64A3-35F6-62ED-7DB0393F4DA8}"/>
              </a:ext>
            </a:extLst>
          </p:cNvPr>
          <p:cNvSpPr txBox="1"/>
          <p:nvPr/>
        </p:nvSpPr>
        <p:spPr>
          <a:xfrm>
            <a:off x="3991708" y="0"/>
            <a:ext cx="4270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The double target holder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28856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ouble Target Holder V0">
            <a:hlinkClick r:id="" action="ppaction://media"/>
            <a:extLst>
              <a:ext uri="{FF2B5EF4-FFF2-40B4-BE49-F238E27FC236}">
                <a16:creationId xmlns:a16="http://schemas.microsoft.com/office/drawing/2014/main" id="{49E54191-46F4-A631-7D52-9D53148197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21F066-51E8-31EE-D507-7188EECC345A}"/>
              </a:ext>
            </a:extLst>
          </p:cNvPr>
          <p:cNvSpPr txBox="1"/>
          <p:nvPr/>
        </p:nvSpPr>
        <p:spPr>
          <a:xfrm>
            <a:off x="3991708" y="0"/>
            <a:ext cx="4270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The double target holder</a:t>
            </a:r>
            <a:endParaRPr lang="en-GB" sz="32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F51D6B3-F731-30B9-601F-366E746F1931}"/>
              </a:ext>
            </a:extLst>
          </p:cNvPr>
          <p:cNvGrpSpPr/>
          <p:nvPr/>
        </p:nvGrpSpPr>
        <p:grpSpPr>
          <a:xfrm>
            <a:off x="378458" y="1247457"/>
            <a:ext cx="11431062" cy="2592361"/>
            <a:chOff x="378458" y="1247457"/>
            <a:chExt cx="11431062" cy="259236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A95B1FC-3B82-E82F-8D7A-30A02E48595A}"/>
                </a:ext>
              </a:extLst>
            </p:cNvPr>
            <p:cNvSpPr txBox="1"/>
            <p:nvPr/>
          </p:nvSpPr>
          <p:spPr>
            <a:xfrm>
              <a:off x="437072" y="1273833"/>
              <a:ext cx="14784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Reflection target</a:t>
              </a:r>
              <a:endParaRPr lang="en-GB" dirty="0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A65E39A-9608-EC4B-F7D2-862126B23929}"/>
                </a:ext>
              </a:extLst>
            </p:cNvPr>
            <p:cNvCxnSpPr>
              <a:cxnSpLocks/>
            </p:cNvCxnSpPr>
            <p:nvPr/>
          </p:nvCxnSpPr>
          <p:spPr>
            <a:xfrm>
              <a:off x="1433146" y="1661746"/>
              <a:ext cx="4826977" cy="96715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BF25069-BD34-887A-CD5B-A5DD33234828}"/>
                </a:ext>
              </a:extLst>
            </p:cNvPr>
            <p:cNvSpPr txBox="1"/>
            <p:nvPr/>
          </p:nvSpPr>
          <p:spPr>
            <a:xfrm>
              <a:off x="378458" y="3193487"/>
              <a:ext cx="14784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Transmission target</a:t>
              </a:r>
              <a:endParaRPr lang="en-GB" dirty="0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E93DBBA-9EAB-B883-D64D-E42B2E1A99EC}"/>
                </a:ext>
              </a:extLst>
            </p:cNvPr>
            <p:cNvCxnSpPr>
              <a:cxnSpLocks/>
            </p:cNvCxnSpPr>
            <p:nvPr/>
          </p:nvCxnSpPr>
          <p:spPr>
            <a:xfrm>
              <a:off x="1696915" y="3596054"/>
              <a:ext cx="3525716" cy="9644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6ABCDC0-CA9D-041E-464E-C68655F45F39}"/>
                </a:ext>
              </a:extLst>
            </p:cNvPr>
            <p:cNvSpPr txBox="1"/>
            <p:nvPr/>
          </p:nvSpPr>
          <p:spPr>
            <a:xfrm>
              <a:off x="9959142" y="1247457"/>
              <a:ext cx="185037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Positrons,</a:t>
              </a:r>
            </a:p>
            <a:p>
              <a:r>
                <a:rPr lang="en-US" dirty="0" err="1"/>
                <a:t>Pbars</a:t>
              </a:r>
              <a:r>
                <a:rPr lang="en-US" dirty="0"/>
                <a:t> and </a:t>
              </a:r>
            </a:p>
            <a:p>
              <a:r>
                <a:rPr lang="en-US" dirty="0"/>
                <a:t>Laser </a:t>
              </a:r>
            </a:p>
            <a:p>
              <a:r>
                <a:rPr lang="en-US" dirty="0"/>
                <a:t>do not move when</a:t>
              </a:r>
            </a:p>
            <a:p>
              <a:r>
                <a:rPr lang="en-US" dirty="0"/>
                <a:t>Switching targets</a:t>
              </a:r>
              <a:endParaRPr lang="en-GB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6AEDBCC-F3D4-5C19-ADB1-5961D79CE8DF}"/>
                </a:ext>
              </a:extLst>
            </p:cNvPr>
            <p:cNvCxnSpPr>
              <a:cxnSpLocks/>
              <a:stCxn id="14" idx="1"/>
            </p:cNvCxnSpPr>
            <p:nvPr/>
          </p:nvCxnSpPr>
          <p:spPr>
            <a:xfrm flipH="1">
              <a:off x="6576646" y="1986121"/>
              <a:ext cx="3382496" cy="74828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966BAA7-6991-227E-9F2F-678D005A835B}"/>
                </a:ext>
              </a:extLst>
            </p:cNvPr>
            <p:cNvCxnSpPr>
              <a:cxnSpLocks/>
              <a:stCxn id="14" idx="1"/>
            </p:cNvCxnSpPr>
            <p:nvPr/>
          </p:nvCxnSpPr>
          <p:spPr>
            <a:xfrm flipH="1">
              <a:off x="6761285" y="1986121"/>
              <a:ext cx="3197857" cy="117911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529797E-5EA4-28DB-1509-4B75348529B5}"/>
                </a:ext>
              </a:extLst>
            </p:cNvPr>
            <p:cNvCxnSpPr>
              <a:cxnSpLocks/>
              <a:stCxn id="14" idx="1"/>
            </p:cNvCxnSpPr>
            <p:nvPr/>
          </p:nvCxnSpPr>
          <p:spPr>
            <a:xfrm flipH="1">
              <a:off x="8185638" y="1986121"/>
              <a:ext cx="1773504" cy="121427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591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BD2D2A-1170-2D25-FD94-92C9707B4192}"/>
              </a:ext>
            </a:extLst>
          </p:cNvPr>
          <p:cNvSpPr txBox="1"/>
          <p:nvPr/>
        </p:nvSpPr>
        <p:spPr>
          <a:xfrm>
            <a:off x="509953" y="140677"/>
            <a:ext cx="694587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A possible technical solution from the PCB lab in CERN: </a:t>
            </a:r>
          </a:p>
          <a:p>
            <a:r>
              <a:rPr lang="en-US" sz="1400"/>
              <a:t>                        (they also made our Cupper-Beryllium double-grid on the Grid-Cryo-Motor)</a:t>
            </a:r>
            <a:endParaRPr lang="en-GB" sz="1400" dirty="0"/>
          </a:p>
        </p:txBody>
      </p:sp>
      <p:pic>
        <p:nvPicPr>
          <p:cNvPr id="4" name="Picture 3" descr="A close-up of several objects&#10;&#10;Description automatically generated">
            <a:extLst>
              <a:ext uri="{FF2B5EF4-FFF2-40B4-BE49-F238E27FC236}">
                <a16:creationId xmlns:a16="http://schemas.microsoft.com/office/drawing/2014/main" id="{6C318DE5-5DA9-6493-8E3F-1985A48983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150" b="90564" l="8938" r="90000">
                        <a14:foregroundMark x1="61875" y1="6234" x2="61875" y2="6234"/>
                        <a14:foregroundMark x1="8938" y1="39006" x2="8938" y2="39006"/>
                        <a14:foregroundMark x1="58062" y1="44398" x2="58062" y2="44398"/>
                        <a14:foregroundMark x1="42375" y1="54676" x2="42375" y2="54676"/>
                        <a14:foregroundMark x1="58625" y1="67818" x2="58625" y2="67818"/>
                        <a14:foregroundMark x1="33938" y1="90564" x2="33938" y2="90564"/>
                        <a14:backgroundMark x1="25375" y1="84836" x2="25375" y2="84836"/>
                        <a14:backgroundMark x1="49250" y1="79949" x2="49250" y2="79949"/>
                        <a14:backgroundMark x1="41250" y1="85173" x2="41250" y2="85173"/>
                        <a14:backgroundMark x1="39875" y1="47009" x2="39875" y2="47009"/>
                        <a14:backgroundMark x1="44500" y1="46757" x2="44500" y2="46757"/>
                        <a14:backgroundMark x1="42375" y1="46757" x2="42375" y2="467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624" y="1026862"/>
            <a:ext cx="4596935" cy="3410351"/>
          </a:xfrm>
          <a:prstGeom prst="rect">
            <a:avLst/>
          </a:prstGeom>
        </p:spPr>
      </p:pic>
      <p:pic>
        <p:nvPicPr>
          <p:cNvPr id="8" name="Picture 7" descr="A black rectangular object in a red green and brown frame&#10;&#10;Description automatically generated">
            <a:extLst>
              <a:ext uri="{FF2B5EF4-FFF2-40B4-BE49-F238E27FC236}">
                <a16:creationId xmlns:a16="http://schemas.microsoft.com/office/drawing/2014/main" id="{0AED79D5-BDAB-E6A7-A7BD-8C30FC24CD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2" b="95318" l="10000" r="96438">
                        <a14:foregroundMark x1="40250" y1="7943" x2="40250" y2="7943"/>
                        <a14:foregroundMark x1="49688" y1="89883" x2="49688" y2="89883"/>
                        <a14:foregroundMark x1="51500" y1="90468" x2="51500" y2="90468"/>
                        <a14:foregroundMark x1="43188" y1="95401" x2="43188" y2="95401"/>
                        <a14:foregroundMark x1="92250" y1="39381" x2="92250" y2="39381"/>
                        <a14:foregroundMark x1="92250" y1="39381" x2="92250" y2="39381"/>
                        <a14:foregroundMark x1="95500" y1="66137" x2="95250" y2="64967"/>
                        <a14:foregroundMark x1="96188" y1="57525" x2="96188" y2="57525"/>
                        <a14:foregroundMark x1="95500" y1="56605" x2="95500" y2="56605"/>
                        <a14:foregroundMark x1="69688" y1="23328" x2="69688" y2="23328"/>
                        <a14:foregroundMark x1="79375" y1="21488" x2="79375" y2="21488"/>
                        <a14:foregroundMark x1="91125" y1="10368" x2="91125" y2="10368"/>
                        <a14:foregroundMark x1="88375" y1="52258" x2="88375" y2="52258"/>
                        <a14:foregroundMark x1="88375" y1="52258" x2="96438" y2="23662"/>
                        <a14:foregroundMark x1="43150" y1="3016" x2="43662" y2="2768"/>
                        <a14:backgroundMark x1="32625" y1="18060" x2="63000" y2="3010"/>
                        <a14:backgroundMark x1="29875" y1="8863" x2="51500" y2="2676"/>
                        <a14:backgroundMark x1="40250" y1="1421" x2="40250" y2="1421"/>
                        <a14:backgroundMark x1="42063" y1="2676" x2="54875" y2="3344"/>
                        <a14:backgroundMark x1="54875" y1="3344" x2="58188" y2="3010"/>
                        <a14:backgroundMark x1="50125" y1="8863" x2="63688" y2="1421"/>
                        <a14:backgroundMark x1="63688" y1="1421" x2="65563" y2="1421"/>
                        <a14:backgroundMark x1="41625" y1="2676" x2="46188" y2="10702"/>
                        <a14:backgroundMark x1="39063" y1="4264" x2="45313" y2="7943"/>
                        <a14:backgroundMark x1="43438" y1="3344" x2="46000" y2="20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52439" y="609037"/>
            <a:ext cx="3817436" cy="2853534"/>
          </a:xfrm>
          <a:prstGeom prst="rect">
            <a:avLst/>
          </a:prstGeom>
        </p:spPr>
      </p:pic>
      <p:pic>
        <p:nvPicPr>
          <p:cNvPr id="12" name="Picture 11" descr="A green box with a window&#10;&#10;Description automatically generated">
            <a:extLst>
              <a:ext uri="{FF2B5EF4-FFF2-40B4-BE49-F238E27FC236}">
                <a16:creationId xmlns:a16="http://schemas.microsoft.com/office/drawing/2014/main" id="{A391D83C-17E2-E1AC-FB2B-DBB53B0BE7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59" b="91686" l="8438" r="99063">
                        <a14:foregroundMark x1="73250" y1="24861" x2="73250" y2="24861"/>
                        <a14:foregroundMark x1="92500" y1="5226" x2="92500" y2="5226"/>
                        <a14:foregroundMark x1="94500" y1="36421" x2="94500" y2="36421"/>
                        <a14:foregroundMark x1="98500" y1="4117" x2="98500" y2="4117"/>
                        <a14:foregroundMark x1="99063" y1="39351" x2="99063" y2="39351"/>
                        <a14:foregroundMark x1="8438" y1="51702" x2="8438" y2="51702"/>
                        <a14:foregroundMark x1="42313" y1="91686" x2="42313" y2="916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71919" y="3766173"/>
            <a:ext cx="3916804" cy="3091827"/>
          </a:xfrm>
          <a:prstGeom prst="rect">
            <a:avLst/>
          </a:prstGeom>
        </p:spPr>
      </p:pic>
      <p:pic>
        <p:nvPicPr>
          <p:cNvPr id="16" name="Picture 15" descr="A green calculator with a hole&#10;&#10;Description automatically generated">
            <a:extLst>
              <a:ext uri="{FF2B5EF4-FFF2-40B4-BE49-F238E27FC236}">
                <a16:creationId xmlns:a16="http://schemas.microsoft.com/office/drawing/2014/main" id="{7BFEC5ED-257B-1246-71D1-54AF20FFF4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66073" y="3403887"/>
            <a:ext cx="4733203" cy="277484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897017B-57D7-B435-2965-67F4ED91AC03}"/>
              </a:ext>
            </a:extLst>
          </p:cNvPr>
          <p:cNvCxnSpPr>
            <a:cxnSpLocks/>
          </p:cNvCxnSpPr>
          <p:nvPr/>
        </p:nvCxnSpPr>
        <p:spPr>
          <a:xfrm flipH="1">
            <a:off x="4536831" y="1239715"/>
            <a:ext cx="246184" cy="316524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8C18EC6-4848-331B-CDAF-A7D9BCEBA6DD}"/>
              </a:ext>
            </a:extLst>
          </p:cNvPr>
          <p:cNvSpPr txBox="1"/>
          <p:nvPr/>
        </p:nvSpPr>
        <p:spPr>
          <a:xfrm>
            <a:off x="4642338" y="914400"/>
            <a:ext cx="2797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Cupper Beryllium foil 0.4mm</a:t>
            </a:r>
            <a:endParaRPr lang="en-GB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C94D5F4-C993-6D20-8A4A-1FBC47D07127}"/>
              </a:ext>
            </a:extLst>
          </p:cNvPr>
          <p:cNvCxnSpPr>
            <a:cxnSpLocks/>
          </p:cNvCxnSpPr>
          <p:nvPr/>
        </p:nvCxnSpPr>
        <p:spPr>
          <a:xfrm flipH="1">
            <a:off x="4176346" y="2417885"/>
            <a:ext cx="536331" cy="448407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93C27E5-21EF-310B-4E2E-14ACBA0F9B27}"/>
              </a:ext>
            </a:extLst>
          </p:cNvPr>
          <p:cNvSpPr txBox="1"/>
          <p:nvPr/>
        </p:nvSpPr>
        <p:spPr>
          <a:xfrm>
            <a:off x="4601308" y="2157046"/>
            <a:ext cx="2797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Cupper Beryllium foil 0.2mm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7D16EAE-EE0F-A97B-D7AC-D265E379BE3E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3024554" y="1614882"/>
            <a:ext cx="1887416" cy="1154695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B5329C4-DCEC-6891-23B9-7EBE94B2293C}"/>
              </a:ext>
            </a:extLst>
          </p:cNvPr>
          <p:cNvSpPr txBox="1"/>
          <p:nvPr/>
        </p:nvSpPr>
        <p:spPr>
          <a:xfrm>
            <a:off x="4911970" y="1430216"/>
            <a:ext cx="2719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Transmission Target </a:t>
            </a:r>
            <a:r>
              <a:rPr lang="en-GB" dirty="0"/>
              <a:t>~ 3 um</a:t>
            </a:r>
          </a:p>
        </p:txBody>
      </p:sp>
    </p:spTree>
    <p:extLst>
      <p:ext uri="{BB962C8B-B14F-4D97-AF65-F5344CB8AC3E}">
        <p14:creationId xmlns:p14="http://schemas.microsoft.com/office/powerpoint/2010/main" val="799437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54E98F-A661-1AA3-064B-3FCAA60DDB08}"/>
              </a:ext>
            </a:extLst>
          </p:cNvPr>
          <p:cNvSpPr txBox="1"/>
          <p:nvPr/>
        </p:nvSpPr>
        <p:spPr>
          <a:xfrm>
            <a:off x="545123" y="158262"/>
            <a:ext cx="3638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Reflection target holder:</a:t>
            </a:r>
            <a:endParaRPr lang="en-GB" sz="2800" dirty="0"/>
          </a:p>
        </p:txBody>
      </p:sp>
      <p:pic>
        <p:nvPicPr>
          <p:cNvPr id="4" name="Picture 3" descr="A close-up of a device&#10;&#10;Description automatically generated">
            <a:extLst>
              <a:ext uri="{FF2B5EF4-FFF2-40B4-BE49-F238E27FC236}">
                <a16:creationId xmlns:a16="http://schemas.microsoft.com/office/drawing/2014/main" id="{E2B5E3C5-0E4C-74D7-B820-E83C11EDF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0" b="89940" l="9250" r="90000">
                        <a14:foregroundMark x1="63125" y1="22754" x2="63125" y2="22754"/>
                        <a14:foregroundMark x1="53312" y1="32216" x2="53312" y2="32216"/>
                        <a14:foregroundMark x1="9250" y1="80479" x2="9250" y2="80479"/>
                        <a14:foregroundMark x1="58938" y1="19760" x2="58938" y2="19760"/>
                        <a14:foregroundMark x1="61313" y1="20240" x2="61313" y2="202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5345" y="578537"/>
            <a:ext cx="6741764" cy="3518358"/>
          </a:xfrm>
          <a:prstGeom prst="rect">
            <a:avLst/>
          </a:prstGeom>
        </p:spPr>
      </p:pic>
      <p:pic>
        <p:nvPicPr>
          <p:cNvPr id="6" name="Picture 5" descr="A close-up of a device&#10;&#10;Description automatically generated">
            <a:extLst>
              <a:ext uri="{FF2B5EF4-FFF2-40B4-BE49-F238E27FC236}">
                <a16:creationId xmlns:a16="http://schemas.microsoft.com/office/drawing/2014/main" id="{605ECB5D-CCFB-B851-EEC0-91C31549CC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52" b="89952" l="8188" r="90750">
                        <a14:foregroundMark x1="8188" y1="66570" x2="8188" y2="66570"/>
                        <a14:foregroundMark x1="19063" y1="70242" x2="19063" y2="70242"/>
                        <a14:foregroundMark x1="90750" y1="20483" x2="90750" y2="204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15810" y="2292510"/>
            <a:ext cx="6528862" cy="4223358"/>
          </a:xfrm>
          <a:prstGeom prst="rect">
            <a:avLst/>
          </a:prstGeom>
        </p:spPr>
      </p:pic>
      <p:pic>
        <p:nvPicPr>
          <p:cNvPr id="8" name="Picture 7" descr="A white rectangular object with a black base&#10;&#10;Description automatically generated">
            <a:extLst>
              <a:ext uri="{FF2B5EF4-FFF2-40B4-BE49-F238E27FC236}">
                <a16:creationId xmlns:a16="http://schemas.microsoft.com/office/drawing/2014/main" id="{676AD372-0B55-7099-CC65-B62CEB8997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438" b="93438" l="9950" r="89673">
                        <a14:foregroundMark x1="35390" y1="6438" x2="57179" y2="7187"/>
                        <a14:foregroundMark x1="29219" y1="91688" x2="40050" y2="91438"/>
                        <a14:foregroundMark x1="47607" y1="93438" x2="55542" y2="93438"/>
                        <a14:foregroundMark x1="58438" y1="92188" x2="61335" y2="92188"/>
                        <a14:foregroundMark x1="48111" y1="92313" x2="47607" y2="9256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10420" y="580291"/>
            <a:ext cx="2674657" cy="538973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7A23E73-9E60-D65F-6F8F-469696EAB51E}"/>
              </a:ext>
            </a:extLst>
          </p:cNvPr>
          <p:cNvCxnSpPr>
            <a:cxnSpLocks/>
          </p:cNvCxnSpPr>
          <p:nvPr/>
        </p:nvCxnSpPr>
        <p:spPr>
          <a:xfrm flipH="1">
            <a:off x="5756571" y="633473"/>
            <a:ext cx="536331" cy="448407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B6709ED-0A7A-3585-BF7D-36FC73E0EDB6}"/>
              </a:ext>
            </a:extLst>
          </p:cNvPr>
          <p:cNvSpPr txBox="1"/>
          <p:nvPr/>
        </p:nvSpPr>
        <p:spPr>
          <a:xfrm>
            <a:off x="6181533" y="372634"/>
            <a:ext cx="2797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Cupper Beryllium foil 0.3mm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3914DAE-51C5-894C-C750-6606BD63ED79}"/>
              </a:ext>
            </a:extLst>
          </p:cNvPr>
          <p:cNvCxnSpPr>
            <a:cxnSpLocks/>
          </p:cNvCxnSpPr>
          <p:nvPr/>
        </p:nvCxnSpPr>
        <p:spPr>
          <a:xfrm flipH="1">
            <a:off x="4749553" y="1503485"/>
            <a:ext cx="2093765" cy="476235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41AEA2-F7C3-7CD8-C72B-26507CD574D8}"/>
              </a:ext>
            </a:extLst>
          </p:cNvPr>
          <p:cNvSpPr txBox="1"/>
          <p:nvPr/>
        </p:nvSpPr>
        <p:spPr>
          <a:xfrm>
            <a:off x="6794092" y="1287035"/>
            <a:ext cx="2441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Reflection target 0.5 mm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CE63FCE-FA68-6F73-EF57-A8AD287EAF7A}"/>
              </a:ext>
            </a:extLst>
          </p:cNvPr>
          <p:cNvCxnSpPr>
            <a:cxnSpLocks/>
          </p:cNvCxnSpPr>
          <p:nvPr/>
        </p:nvCxnSpPr>
        <p:spPr>
          <a:xfrm flipH="1">
            <a:off x="6241002" y="2151555"/>
            <a:ext cx="779869" cy="369703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8EFCDBF-8179-2BF6-70AB-36C3FF5108EE}"/>
              </a:ext>
            </a:extLst>
          </p:cNvPr>
          <p:cNvSpPr txBox="1"/>
          <p:nvPr/>
        </p:nvSpPr>
        <p:spPr>
          <a:xfrm>
            <a:off x="6909502" y="1890716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Cupper base 2.0mm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2BBA13B-6CB3-5A20-724D-02D20EC46967}"/>
              </a:ext>
            </a:extLst>
          </p:cNvPr>
          <p:cNvCxnSpPr>
            <a:cxnSpLocks/>
          </p:cNvCxnSpPr>
          <p:nvPr/>
        </p:nvCxnSpPr>
        <p:spPr>
          <a:xfrm flipV="1">
            <a:off x="9090734" y="5442012"/>
            <a:ext cx="1269507" cy="621437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35277D2-9E30-C936-ACF3-9D13506C9FC9}"/>
              </a:ext>
            </a:extLst>
          </p:cNvPr>
          <p:cNvSpPr txBox="1"/>
          <p:nvPr/>
        </p:nvSpPr>
        <p:spPr>
          <a:xfrm>
            <a:off x="8232275" y="5983321"/>
            <a:ext cx="2783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target does not have to </a:t>
            </a:r>
          </a:p>
          <a:p>
            <a:r>
              <a:rPr lang="en-US" dirty="0"/>
              <a:t>perfectly cut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2626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0BD21B179B1749B10B6700D890B8C6" ma:contentTypeVersion="0" ma:contentTypeDescription="Create a new document." ma:contentTypeScope="" ma:versionID="0b203c93e0e26a3a984f780d2ba223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B44E49-C0E3-42CF-8025-6AA2314C5C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444707-9632-47A0-9AF9-0B6588002B7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A47F9CD-CEC7-4184-A11F-7BE050B859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 design</Template>
  <TotalTime>0</TotalTime>
  <Words>434</Words>
  <Application>Microsoft Office PowerPoint</Application>
  <PresentationFormat>Widescreen</PresentationFormat>
  <Paragraphs>65</Paragraphs>
  <Slides>12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Calibri</vt:lpstr>
      <vt:lpstr>Courier New</vt:lpstr>
      <vt:lpstr>Tw Cen MT</vt:lpstr>
      <vt:lpstr>Tw Cen MT Condensed</vt:lpstr>
      <vt:lpstr>Wingdings</vt:lpstr>
      <vt:lpstr>Wingdings 3</vt:lpstr>
      <vt:lpstr>Integral</vt:lpstr>
      <vt:lpstr>The double target holder</vt:lpstr>
      <vt:lpstr>Design criteria for the new target holder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Still to be done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2024-12-10T11:16:41Z</dcterms:created>
  <dcterms:modified xsi:type="dcterms:W3CDTF">2024-12-16T09:37:52Z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0x010100F70BD21B179B1749B10B6700D890B8C6</vt:lpwstr>
  </property>
</Properties>
</file>