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1" r:id="rId9"/>
    <p:sldId id="270" r:id="rId10"/>
    <p:sldId id="263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4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D6B6F-BA7C-C730-B22E-532F1BCFF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A5479E-8EC9-20F0-FF28-CA405B8A2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9B895-F693-8F29-D952-BB488B4AD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0EAB5-275F-A861-49D3-6B1B9AAC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5BB4C-AE6F-0A3B-A1D5-421ACCF74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985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A7984-FED4-2C28-34E3-76CBC6DA7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47A47C-B143-D256-53F7-0908E2F31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51531-A5A6-5DFB-6908-7F82E9BFA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FD98D-1FA5-D10B-02D7-0C09D7F69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D67DC-E1EA-71CA-AACC-80B2C446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16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9DF4D4-D0D5-8554-7652-19F863D9BB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B8940E-7371-0B21-181F-C8FB977A5D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63FB2-54B8-FB82-B2DF-58FDBB29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9219C-F179-F1E8-622C-8E3BA0004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45DCC-B678-407D-9BCE-82313ECEB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591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5E9C8-F1A4-4571-4510-55D485CF0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C69E2-984D-7940-3161-70A4A37EE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BF1F5-789C-88D2-F666-84FC790B6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1CC2C-6290-EF36-CDEA-D674625E0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2A3598-F5BA-333A-D5FE-7EADD0EC8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52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96C2F-9341-31DB-1A21-742ADA8D7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A02BDA-7EF2-7C9A-C4F4-F598964B4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AA53A-AA8F-53B9-3EA4-9FB805E50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44D35-0CC5-061F-C185-FEE5C6F3A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3F108-18D6-33E4-1867-AB95FA83E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303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A8558-AA86-A05E-E641-871310040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51D16-8382-B11A-283A-100DFF06F5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23BD18-E1CB-F0A2-7690-C8EB47D07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C4E0A-2A58-3423-7AE3-38391FBF2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42654-5CD1-6502-76F2-1E617C864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33A71F-2A28-189B-4EC2-8DD60031E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26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3CE07-176A-9FA6-7E23-A8F9288BC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D3198-10E4-0408-CD52-367122EAD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6D0BDE-5359-C463-E321-9E602A8FA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52F1BE-6ACA-1ACD-6303-197C532B8C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307729-2194-AAEA-8F68-4209B11EB9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639CB-1403-4163-C7D9-9C81B190D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20A383-C9B0-183A-B701-EF2333B07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0CE839-681E-6B95-DC21-251E61715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76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8B832-D576-19E3-7AC8-B81C63A71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ED26B8-F276-6AFB-A336-02D5C7677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DF9089-9696-0E59-D49B-8D67E217D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4F7F8A-D4B1-593E-5F7D-3F226B905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49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615630-4D41-3347-35A5-156A4FEA2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7A5E7A-60A8-A672-43DF-A520F64B6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D3AEE-A2EF-6432-8055-4F5FFB22C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807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A8EF6-E8D2-39B7-5E68-04DE65698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72DCD-A2CC-99B7-2104-64D714FFB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C07733-059F-BE00-CE96-0FAEA42A7E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CB3630-8ABE-FD1F-4848-F88155778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5D56C-7B25-7714-64E7-D78E9E3C2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A19B74-F82E-D110-B141-BD3D294A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66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BB9C1-9735-E06C-41EE-E885CC415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652B9D-6B9F-A457-5FED-5282F49617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D9366-34BF-8578-54D0-3B0C515F9F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76F231-5E35-CA05-0E88-30B08DD73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3B959-DBE5-33EE-81CE-EAB48600B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E6D78F-F3B6-3CD2-3CA9-423C55DA2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14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67C998-C821-2D14-069F-7380DC2A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7897C-161C-4A93-4FA7-E279E3D48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66BE5-D4AF-9551-CE0E-D2E30E2FC5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0AD28B-76E1-402B-88D3-055178FCE2EF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CEFCD-8700-1440-80CB-D9FA2618E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94DC6-9B3C-F582-BACD-0BE4CCE78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A53242-0C14-447C-AABB-19A96E1BF8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39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90657-D67A-4F43-B06C-35A0E81A52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Plans for YETS 2024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F0F7B-A875-3B5A-1B2C-E387384A7B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46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74BD7-DD75-3713-9DF1-AD6F1B642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Anion source at </a:t>
            </a:r>
            <a:r>
              <a:rPr lang="en-US" dirty="0" err="1"/>
              <a:t>AEgIS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6ADCB4F-99AB-B16C-EB04-B6889F00D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want to temporarily install the Borealis C2</a:t>
            </a:r>
            <a:r>
              <a:rPr lang="en-US" baseline="30000" dirty="0"/>
              <a:t>- </a:t>
            </a:r>
            <a:r>
              <a:rPr lang="en-US" dirty="0"/>
              <a:t> source at one of the Starship ports to test low- energy ion beam transport into the </a:t>
            </a:r>
            <a:r>
              <a:rPr lang="en-US" dirty="0" err="1"/>
              <a:t>AEgIS</a:t>
            </a:r>
            <a:r>
              <a:rPr lang="en-US" dirty="0"/>
              <a:t> experiment</a:t>
            </a:r>
          </a:p>
          <a:p>
            <a:endParaRPr lang="en-US" dirty="0"/>
          </a:p>
          <a:p>
            <a:r>
              <a:rPr lang="en-US" dirty="0"/>
              <a:t>We are expecting I</a:t>
            </a:r>
            <a:r>
              <a:rPr lang="en-US" baseline="30000" dirty="0"/>
              <a:t>-</a:t>
            </a:r>
            <a:r>
              <a:rPr lang="en-US" dirty="0"/>
              <a:t> source from </a:t>
            </a:r>
            <a:r>
              <a:rPr lang="en-US" dirty="0" err="1"/>
              <a:t>Toruń</a:t>
            </a:r>
            <a:endParaRPr lang="en-US" dirty="0"/>
          </a:p>
          <a:p>
            <a:endParaRPr lang="en-US" dirty="0"/>
          </a:p>
          <a:p>
            <a:r>
              <a:rPr lang="en-US" dirty="0"/>
              <a:t>Installation is not dependent on the state of the main apparatus, we should start as soon as possible</a:t>
            </a:r>
          </a:p>
          <a:p>
            <a:endParaRPr lang="en-US" dirty="0"/>
          </a:p>
          <a:p>
            <a:r>
              <a:rPr lang="en-US" dirty="0"/>
              <a:t>An intervention of 2 weeks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760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2B9A7-6A2B-B021-8EBF-FC9DDDE0E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523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Installation of the Anti-Sun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2C4CF-4A17-1087-1156-2332FA86D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2609"/>
            <a:ext cx="10515600" cy="4351338"/>
          </a:xfrm>
        </p:spPr>
        <p:txBody>
          <a:bodyPr>
            <a:normAutofit/>
          </a:bodyPr>
          <a:lstStyle/>
          <a:p>
            <a:r>
              <a:rPr lang="en-US" sz="2200" dirty="0"/>
              <a:t>A chamber on the 1T beamline that has a primary function to take out the 1T MCP signal</a:t>
            </a:r>
          </a:p>
          <a:p>
            <a:r>
              <a:rPr lang="en-US" sz="2200" dirty="0"/>
              <a:t>We will need to manufacture and assemble the parts of the retractable mirror holder</a:t>
            </a:r>
          </a:p>
          <a:p>
            <a:r>
              <a:rPr lang="en-US" sz="2200" dirty="0"/>
              <a:t>Can technically happen at any time, but since it involves setting up the camera better do it before the beamtime</a:t>
            </a:r>
            <a:endParaRPr lang="en-GB" sz="2200" dirty="0"/>
          </a:p>
        </p:txBody>
      </p:sp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FF00DEBB-0002-270D-B71F-5A37199AE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330" y="2816459"/>
            <a:ext cx="8318670" cy="4041541"/>
          </a:xfrm>
          <a:prstGeom prst="rect">
            <a:avLst/>
          </a:prstGeom>
        </p:spPr>
      </p:pic>
      <p:pic>
        <p:nvPicPr>
          <p:cNvPr id="6" name="Picture 5" descr="A close-up of a metal pipe&#10;&#10;Description automatically generated">
            <a:extLst>
              <a:ext uri="{FF2B5EF4-FFF2-40B4-BE49-F238E27FC236}">
                <a16:creationId xmlns:a16="http://schemas.microsoft.com/office/drawing/2014/main" id="{8FD8DA97-0C22-573E-BDCC-55C68312F3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6" t="9931" r="24028" b="18049"/>
          <a:stretch/>
        </p:blipFill>
        <p:spPr>
          <a:xfrm>
            <a:off x="0" y="3100039"/>
            <a:ext cx="4106439" cy="3757961"/>
          </a:xfrm>
          <a:prstGeom prst="rect">
            <a:avLst/>
          </a:prstGeom>
        </p:spPr>
      </p:pic>
      <p:pic>
        <p:nvPicPr>
          <p:cNvPr id="5" name="Picture 4" descr="A close-up of a ring&#10;&#10;Description automatically generated">
            <a:extLst>
              <a:ext uri="{FF2B5EF4-FFF2-40B4-BE49-F238E27FC236}">
                <a16:creationId xmlns:a16="http://schemas.microsoft.com/office/drawing/2014/main" id="{5D3D6D6B-1566-3A03-4649-3C4C4181DA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9" t="4445" r="32409" b="5765"/>
          <a:stretch/>
        </p:blipFill>
        <p:spPr>
          <a:xfrm>
            <a:off x="6454601" y="2944960"/>
            <a:ext cx="1847362" cy="3186014"/>
          </a:xfrm>
          <a:prstGeom prst="rect">
            <a:avLst/>
          </a:prstGeom>
        </p:spPr>
      </p:pic>
      <p:pic>
        <p:nvPicPr>
          <p:cNvPr id="8" name="Picture 7" descr="A grey circular object with holes&#10;&#10;Description automatically generated">
            <a:extLst>
              <a:ext uri="{FF2B5EF4-FFF2-40B4-BE49-F238E27FC236}">
                <a16:creationId xmlns:a16="http://schemas.microsoft.com/office/drawing/2014/main" id="{B2F421B1-0080-3EF3-A615-E7A227F09E3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3" r="41479"/>
          <a:stretch/>
        </p:blipFill>
        <p:spPr>
          <a:xfrm>
            <a:off x="8320581" y="3429000"/>
            <a:ext cx="232954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3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3D8DC-D263-9854-ABEE-2ED78E9D1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7452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Rethinking of the Hedgehog diagnostics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F64DE-9EE8-6FFF-A66A-35056B75F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3888" y="1107479"/>
            <a:ext cx="10515600" cy="4351338"/>
          </a:xfrm>
        </p:spPr>
        <p:txBody>
          <a:bodyPr/>
          <a:lstStyle/>
          <a:p>
            <a:r>
              <a:rPr lang="en-US" dirty="0"/>
              <a:t>Replace the broken mirror and change the mirror holder</a:t>
            </a:r>
          </a:p>
          <a:p>
            <a:r>
              <a:rPr lang="en-US" dirty="0"/>
              <a:t>Check the cabling on the MCP</a:t>
            </a:r>
          </a:p>
          <a:p>
            <a:r>
              <a:rPr lang="en-US" dirty="0"/>
              <a:t>Since we loose beam via collision with the mirror holders, the whole concept needs to be reconsidered</a:t>
            </a:r>
          </a:p>
          <a:p>
            <a:r>
              <a:rPr lang="en-US" dirty="0"/>
              <a:t>Conceptually easiest solution is to change geometry of the chamber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  <p:pic>
        <p:nvPicPr>
          <p:cNvPr id="4" name="Content Placeholder 4" descr="A close-up of a metal object&#10;&#10;Description automatically generated">
            <a:extLst>
              <a:ext uri="{FF2B5EF4-FFF2-40B4-BE49-F238E27FC236}">
                <a16:creationId xmlns:a16="http://schemas.microsoft.com/office/drawing/2014/main" id="{749665EB-8C61-E0B5-16D5-62CE0DC07D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770" y="3824868"/>
            <a:ext cx="4028229" cy="3033132"/>
          </a:xfrm>
          <a:prstGeom prst="rect">
            <a:avLst/>
          </a:prstGeom>
        </p:spPr>
      </p:pic>
      <p:pic>
        <p:nvPicPr>
          <p:cNvPr id="5" name="Content Placeholder 12" descr="A blue and purple object with a round window&#10;&#10;Description automatically generated">
            <a:extLst>
              <a:ext uri="{FF2B5EF4-FFF2-40B4-BE49-F238E27FC236}">
                <a16:creationId xmlns:a16="http://schemas.microsoft.com/office/drawing/2014/main" id="{464300FC-F3E6-E2B7-8452-1E4FFEB39A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39" y="4059635"/>
            <a:ext cx="5170131" cy="279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69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71106-E40D-BD96-B82E-1BFC79662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New place for the Enviro electronics rack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C6EA6-36F8-7659-7501-0D3AA3D86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5516880" cy="4802187"/>
          </a:xfrm>
        </p:spPr>
        <p:txBody>
          <a:bodyPr>
            <a:normAutofit/>
          </a:bodyPr>
          <a:lstStyle/>
          <a:p>
            <a:r>
              <a:rPr lang="en-US" dirty="0"/>
              <a:t>Moving the rack was necessary for facilitating Giovanni’s extraction experiments</a:t>
            </a:r>
          </a:p>
          <a:p>
            <a:r>
              <a:rPr lang="en-US" dirty="0"/>
              <a:t>Has been adopted as a temporary solution</a:t>
            </a:r>
          </a:p>
          <a:p>
            <a:r>
              <a:rPr lang="en-US" dirty="0"/>
              <a:t>We will not get beam clearance if it won’t change</a:t>
            </a:r>
          </a:p>
          <a:p>
            <a:r>
              <a:rPr lang="en-US" dirty="0"/>
              <a:t>Safety Unit promised to help and co-finance more optimal distribution of the Enviro electronics</a:t>
            </a:r>
            <a:endParaRPr lang="en-GB" dirty="0"/>
          </a:p>
        </p:txBody>
      </p:sp>
      <p:pic>
        <p:nvPicPr>
          <p:cNvPr id="5" name="Picture 4" descr="A machine with wires and a ladder&#10;&#10;Description automatically generated">
            <a:extLst>
              <a:ext uri="{FF2B5EF4-FFF2-40B4-BE49-F238E27FC236}">
                <a16:creationId xmlns:a16="http://schemas.microsoft.com/office/drawing/2014/main" id="{2807299D-22C0-937D-3731-2CD7D9C68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616" y="1291590"/>
            <a:ext cx="2704384" cy="5566410"/>
          </a:xfrm>
          <a:prstGeom prst="rect">
            <a:avLst/>
          </a:prstGeom>
        </p:spPr>
      </p:pic>
      <p:pic>
        <p:nvPicPr>
          <p:cNvPr id="7" name="Picture 6" descr="A group of electrical equipment&#10;&#10;Description automatically generated with medium confidence">
            <a:extLst>
              <a:ext uri="{FF2B5EF4-FFF2-40B4-BE49-F238E27FC236}">
                <a16:creationId xmlns:a16="http://schemas.microsoft.com/office/drawing/2014/main" id="{9629D115-800A-FB73-6A66-0164EDE88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231" y="1291589"/>
            <a:ext cx="2704385" cy="556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1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32327-BE6B-8B69-05B8-DED308FFD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New HV Ps for the injection/extraction 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9FE4B-0EC1-02D8-6E79-1DCFA37BF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73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are currently renting an </a:t>
            </a:r>
            <a:r>
              <a:rPr lang="en-US" dirty="0" err="1"/>
              <a:t>EPool</a:t>
            </a:r>
            <a:r>
              <a:rPr lang="en-US" dirty="0"/>
              <a:t> CAEN crate and 4 HV modules that allow us to power up Starship electrodes up to 6kV</a:t>
            </a:r>
          </a:p>
          <a:p>
            <a:r>
              <a:rPr lang="en-US" dirty="0"/>
              <a:t>New standard CAEN crate and 15 kV modules (POS and NEG) are being purchased</a:t>
            </a:r>
          </a:p>
          <a:p>
            <a:r>
              <a:rPr lang="en-US" dirty="0"/>
              <a:t>We should think about investing 12K in bi-polar remotely switchable modules for the corrector electrodes</a:t>
            </a:r>
          </a:p>
          <a:p>
            <a:r>
              <a:rPr lang="en-US" dirty="0"/>
              <a:t>New crate should be installed on the electronics island with the magnet power supplies </a:t>
            </a:r>
          </a:p>
          <a:p>
            <a:r>
              <a:rPr lang="en-US" dirty="0"/>
              <a:t>Starship needs to be re-cabled </a:t>
            </a:r>
          </a:p>
          <a:p>
            <a:r>
              <a:rPr lang="en-US" dirty="0"/>
              <a:t>Intervention of 1-2 days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B78061-047D-DB20-6E62-574D0F8A8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0594" y="4241005"/>
            <a:ext cx="4921405" cy="261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90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3D5AF-73A3-3700-290F-DC028DCAC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Maintenance of the beamline equipment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92FAA-D457-C15D-25B6-6F83D2FB6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We had a near failure of TP3 (next to the ELENA GV) in the last week of beam. Its our only active TP during data taking, it needs to be serviced!</a:t>
            </a:r>
          </a:p>
          <a:p>
            <a:r>
              <a:rPr lang="en-US" dirty="0"/>
              <a:t>TP2 (Sun) won’t start any more, controller throws out an error. We have an identical pump with the same behavior- we could use it to pump the Anti-Sun. </a:t>
            </a:r>
          </a:p>
          <a:p>
            <a:r>
              <a:rPr lang="en-US" dirty="0"/>
              <a:t>Borealis Backing Pump needs to be refurbished</a:t>
            </a:r>
          </a:p>
          <a:p>
            <a:r>
              <a:rPr lang="en-US" dirty="0"/>
              <a:t>Vacuum gauge on the Hedgehog is not working any more (despite being brand new…)</a:t>
            </a:r>
          </a:p>
          <a:p>
            <a:r>
              <a:rPr lang="en-US" dirty="0"/>
              <a:t>It would be good to repair/replace the stubborn GV at the Starship extraction port…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46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46B53-1696-6A95-444C-0FB733E3E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35363-2C6A-0C21-DB31-253A257FA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Summary of </a:t>
            </a:r>
            <a:r>
              <a:rPr lang="en-US" dirty="0" err="1"/>
              <a:t>Cryo</a:t>
            </a:r>
            <a:r>
              <a:rPr lang="en-US" dirty="0"/>
              <a:t> Shift situation of 2024 and outlook for 2025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Fixing the heat leak on the 1T bellows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Repairing the new 1T MCP assembly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Ion sources at </a:t>
            </a:r>
            <a:r>
              <a:rPr lang="en-US" dirty="0" err="1"/>
              <a:t>AEgIS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Installing the anti-sun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Repair and redesign of the Hedgehog diagnostics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Rearrangement of the Enviro rack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New HV Ps for the beamline electrodes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Maintenance of beamline equipment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46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4E149-DF96-E945-306D-C94C0A1C2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1325563"/>
          </a:xfrm>
        </p:spPr>
        <p:txBody>
          <a:bodyPr/>
          <a:lstStyle/>
          <a:p>
            <a:pPr algn="ctr"/>
            <a:r>
              <a:rPr lang="en-US" dirty="0" err="1"/>
              <a:t>Cryo</a:t>
            </a:r>
            <a:r>
              <a:rPr lang="en-US" dirty="0"/>
              <a:t> shift situation 2024 vs 2025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F333988-AC40-B6BA-EF4E-4A613FC64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64899"/>
            <a:ext cx="10515600" cy="2667371"/>
          </a:xfrm>
        </p:spPr>
        <p:txBody>
          <a:bodyPr>
            <a:normAutofit fontScale="55000" lnSpcReduction="20000"/>
          </a:bodyPr>
          <a:lstStyle/>
          <a:p>
            <a:r>
              <a:rPr lang="en-US" sz="4400" dirty="0"/>
              <a:t>Stefan and </a:t>
            </a:r>
            <a:r>
              <a:rPr lang="en-US" sz="4400" dirty="0" err="1"/>
              <a:t>Valts</a:t>
            </a:r>
            <a:r>
              <a:rPr lang="en-US" sz="4400" dirty="0"/>
              <a:t> leaving in 2025</a:t>
            </a:r>
          </a:p>
          <a:p>
            <a:r>
              <a:rPr lang="en-US" sz="4400" dirty="0" err="1"/>
              <a:t>Kuba</a:t>
            </a:r>
            <a:r>
              <a:rPr lang="en-US" sz="4400" dirty="0"/>
              <a:t> will be stationed at CERN on a permanent basis</a:t>
            </a:r>
          </a:p>
          <a:p>
            <a:r>
              <a:rPr lang="en-US" sz="4400" dirty="0" err="1"/>
              <a:t>Studetns</a:t>
            </a:r>
            <a:r>
              <a:rPr lang="en-US" sz="4400" dirty="0"/>
              <a:t> (</a:t>
            </a:r>
            <a:r>
              <a:rPr lang="en-US" sz="4400" dirty="0" err="1"/>
              <a:t>Lidka</a:t>
            </a:r>
            <a:r>
              <a:rPr lang="en-US" sz="4400" dirty="0"/>
              <a:t>, Kamila, Ahmad, Bharat…)  should be intermittently present to aid the </a:t>
            </a:r>
            <a:r>
              <a:rPr lang="en-US" sz="4400" dirty="0" err="1"/>
              <a:t>cryo</a:t>
            </a:r>
            <a:r>
              <a:rPr lang="en-US" sz="4400" dirty="0"/>
              <a:t> efforts</a:t>
            </a:r>
          </a:p>
          <a:p>
            <a:r>
              <a:rPr lang="en-US" sz="4400" dirty="0"/>
              <a:t>We are very low on Crane Operators- only 3 people with a license remaining!</a:t>
            </a:r>
          </a:p>
          <a:p>
            <a:r>
              <a:rPr lang="en-US" sz="4400" dirty="0"/>
              <a:t>If you can, please inscribe for </a:t>
            </a:r>
            <a:r>
              <a:rPr lang="en-US" sz="4400" b="1" dirty="0"/>
              <a:t>both</a:t>
            </a:r>
            <a:r>
              <a:rPr lang="en-US" sz="4400" dirty="0"/>
              <a:t> </a:t>
            </a:r>
            <a:r>
              <a:rPr lang="en-US" sz="4400" dirty="0" err="1"/>
              <a:t>cryo</a:t>
            </a:r>
            <a:r>
              <a:rPr lang="en-US" sz="4400" dirty="0"/>
              <a:t> and craning courses via CERN’s learning hub 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18CF04-2200-B504-BDB1-0FCFA1447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60" y="1169188"/>
            <a:ext cx="11679280" cy="266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17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F1CC6-3011-E201-8816-FB9D5800E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Heat leak on the 1T bellows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39400-39B0-0284-F498-D3EF02050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1335"/>
            <a:ext cx="10515600" cy="4351338"/>
          </a:xfrm>
        </p:spPr>
        <p:txBody>
          <a:bodyPr/>
          <a:lstStyle/>
          <a:p>
            <a:r>
              <a:rPr lang="en-US" dirty="0"/>
              <a:t>With installation of 1T bellows assembly we introduced a heat leak that increased our </a:t>
            </a:r>
            <a:r>
              <a:rPr lang="en-US" dirty="0" err="1"/>
              <a:t>LHe</a:t>
            </a:r>
            <a:r>
              <a:rPr lang="en-US" dirty="0"/>
              <a:t> consumption from 6 to 10 dewars/week </a:t>
            </a:r>
          </a:p>
          <a:p>
            <a:r>
              <a:rPr lang="en-US" dirty="0"/>
              <a:t>The new demand could not be met by the Central Liquefier and forced us to operate in diminished capacity (5-6 days/week)</a:t>
            </a:r>
          </a:p>
          <a:p>
            <a:r>
              <a:rPr lang="en-US" dirty="0"/>
              <a:t>With a lot of effort and help from the community we managed to run continuously over the last 4 weeks, but with crippling workload for the </a:t>
            </a:r>
            <a:r>
              <a:rPr lang="en-US" dirty="0" err="1"/>
              <a:t>cryo</a:t>
            </a:r>
            <a:r>
              <a:rPr lang="en-US" dirty="0"/>
              <a:t> shifts</a:t>
            </a:r>
          </a:p>
          <a:p>
            <a:r>
              <a:rPr lang="en-US" dirty="0"/>
              <a:t>The situation has to be resolved (</a:t>
            </a:r>
            <a:r>
              <a:rPr lang="en-US" dirty="0" err="1"/>
              <a:t>LHe</a:t>
            </a:r>
            <a:r>
              <a:rPr lang="en-US" dirty="0"/>
              <a:t> consumption needs to go down) ASAP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415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53989-0FA2-9510-5A34-AC6DE7CEE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Heat leak on the 1T bellows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3A11E-7F6D-71CA-6F48-6C6A0DF46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5360" y="158436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Origin of the leak:</a:t>
            </a:r>
          </a:p>
          <a:p>
            <a:pPr marL="0" indent="0"/>
            <a:r>
              <a:rPr lang="en-US" sz="2000" dirty="0"/>
              <a:t> We created an unshielded opening of 150 mm- radiative heating directly onto the 4K parts of the experiment</a:t>
            </a:r>
          </a:p>
          <a:p>
            <a:pPr marL="0" indent="80963"/>
            <a:r>
              <a:rPr lang="en-US" sz="2000" dirty="0"/>
              <a:t>The thermalization elements that we’ve foreseen for the 77K parts of the assembly failed </a:t>
            </a:r>
          </a:p>
          <a:p>
            <a:pPr marL="0" indent="0"/>
            <a:r>
              <a:rPr lang="en-US" sz="2000" dirty="0"/>
              <a:t>Combination of both- we estimate 8 Watt going into the experiment, while our preliminary calculations account for 3-4 Watt</a:t>
            </a:r>
          </a:p>
          <a:p>
            <a:pPr marL="0" indent="0"/>
            <a:r>
              <a:rPr lang="en-US" sz="2000" dirty="0"/>
              <a:t>CERN’s </a:t>
            </a:r>
            <a:r>
              <a:rPr lang="en-US" sz="2000" dirty="0" err="1"/>
              <a:t>cryo</a:t>
            </a:r>
            <a:r>
              <a:rPr lang="en-US" sz="2000" dirty="0"/>
              <a:t> dept is preforming calculations for us that will help estimate and pinpoint the failure   </a:t>
            </a:r>
          </a:p>
          <a:p>
            <a:pPr marL="811213" indent="80963"/>
            <a:endParaRPr lang="en-GB" dirty="0"/>
          </a:p>
        </p:txBody>
      </p:sp>
      <p:pic>
        <p:nvPicPr>
          <p:cNvPr id="5" name="Picture 4" descr="A blue lines on a black background&#10;&#10;Description automatically generated">
            <a:extLst>
              <a:ext uri="{FF2B5EF4-FFF2-40B4-BE49-F238E27FC236}">
                <a16:creationId xmlns:a16="http://schemas.microsoft.com/office/drawing/2014/main" id="{FBCB803C-B890-A984-A4F4-B500038B5D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6" b="6149"/>
          <a:stretch/>
        </p:blipFill>
        <p:spPr>
          <a:xfrm>
            <a:off x="2425729" y="4454599"/>
            <a:ext cx="7175471" cy="240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96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6AF21-115A-CDB2-B410-2BDFF0D4D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Heat leak on the 1T bellows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DB825-4976-354E-03FC-FC323C2D4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 solution: improve on 1T bellows thermalization elements</a:t>
            </a:r>
          </a:p>
          <a:p>
            <a:endParaRPr lang="en-US" dirty="0"/>
          </a:p>
          <a:p>
            <a:r>
              <a:rPr lang="en-US" dirty="0"/>
              <a:t>Exchange the 1.5mm cs, M6 attached copper braids with 40mm copper braids soldered to a copper plate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Double check contact of the thermalization shield with the LN2 vessel 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51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6AF21-115A-CDB2-B410-2BDFF0D4D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Heat leak on the 1T bellows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DB825-4976-354E-03FC-FC323C2D4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Technical solution: heat collector- a thermalized barrier absorbing the radiative heat</a:t>
            </a:r>
          </a:p>
          <a:p>
            <a:endParaRPr lang="en-US" dirty="0"/>
          </a:p>
          <a:p>
            <a:r>
              <a:rPr lang="en-US" dirty="0"/>
              <a:t>Heat absorption has x^2 correlation to the surface</a:t>
            </a:r>
          </a:p>
          <a:p>
            <a:endParaRPr lang="en-US" dirty="0"/>
          </a:p>
          <a:p>
            <a:r>
              <a:rPr lang="en-US" dirty="0"/>
              <a:t>The barrier will be best in form of a disc with an iris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better make sure that the iris is positioned in a place/has diameter big enough to not obstruct the particle beam!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09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6AF21-115A-CDB2-B410-2BDFF0D4D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Heat leak on the 1T bellows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DB825-4976-354E-03FC-FC323C2D4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Technical solution: heat collector- a thermalized barrier absorbing the radiative heat</a:t>
            </a:r>
            <a:endParaRPr lang="en-GB" dirty="0"/>
          </a:p>
        </p:txBody>
      </p:sp>
      <p:pic>
        <p:nvPicPr>
          <p:cNvPr id="5" name="Picture 4" descr="A blue lines on a black background&#10;&#10;Description automatically generated">
            <a:extLst>
              <a:ext uri="{FF2B5EF4-FFF2-40B4-BE49-F238E27FC236}">
                <a16:creationId xmlns:a16="http://schemas.microsoft.com/office/drawing/2014/main" id="{128805CF-3D0B-2CCF-89C2-55D1A09B2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704" y="2634081"/>
            <a:ext cx="5805111" cy="2984298"/>
          </a:xfrm>
          <a:prstGeom prst="rect">
            <a:avLst/>
          </a:prstGeom>
        </p:spPr>
      </p:pic>
      <p:pic>
        <p:nvPicPr>
          <p:cNvPr id="7" name="Picture 6" descr="A blue and orange lines with a black background&#10;&#10;Description automatically generated">
            <a:extLst>
              <a:ext uri="{FF2B5EF4-FFF2-40B4-BE49-F238E27FC236}">
                <a16:creationId xmlns:a16="http://schemas.microsoft.com/office/drawing/2014/main" id="{FC61F9E0-FED4-968A-A902-196DA2BD9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704" y="2634081"/>
            <a:ext cx="5805111" cy="2984298"/>
          </a:xfrm>
          <a:prstGeom prst="rect">
            <a:avLst/>
          </a:prstGeom>
        </p:spPr>
      </p:pic>
      <p:pic>
        <p:nvPicPr>
          <p:cNvPr id="8" name="Content Placeholder 4" descr="A close-up of a copper tube&#10;&#10;Description automatically generated">
            <a:extLst>
              <a:ext uri="{FF2B5EF4-FFF2-40B4-BE49-F238E27FC236}">
                <a16:creationId xmlns:a16="http://schemas.microsoft.com/office/drawing/2014/main" id="{E7603318-9E04-B7BB-E052-0A33ED63D4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601" b="61582" l="9958" r="94812">
                        <a14:foregroundMark x1="94812" y1="44233" x2="94812" y2="44233"/>
                        <a14:backgroundMark x1="28086" y1="58246" x2="28086" y2="582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791" b="34483"/>
          <a:stretch/>
        </p:blipFill>
        <p:spPr>
          <a:xfrm flipH="1">
            <a:off x="2412092" y="5172891"/>
            <a:ext cx="6956333" cy="16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22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A976B-EB98-DEAB-4F19-290149875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Repairs of the 1T MCP assembly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7C882-B216-FEBD-6D85-66C20A726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550" y="1069549"/>
            <a:ext cx="10515600" cy="341101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1T MCP is supposed to move in and out of the beamline to facilitate </a:t>
            </a:r>
            <a:r>
              <a:rPr lang="en-US" dirty="0" err="1"/>
              <a:t>Hbar</a:t>
            </a:r>
            <a:r>
              <a:rPr lang="en-US" dirty="0"/>
              <a:t> extraction</a:t>
            </a:r>
          </a:p>
          <a:p>
            <a:r>
              <a:rPr lang="en-US" dirty="0"/>
              <a:t>During installation, the mechanism got damaged (probably the ceramic ball bearings) and the MCP will not fully move out of the beamline</a:t>
            </a:r>
          </a:p>
          <a:p>
            <a:r>
              <a:rPr lang="en-US" dirty="0"/>
              <a:t>Towards the end of the run the MCP front plate has been damaged</a:t>
            </a:r>
          </a:p>
          <a:p>
            <a:r>
              <a:rPr lang="en-US" dirty="0"/>
              <a:t>The whole detector will have to be replaced</a:t>
            </a:r>
          </a:p>
          <a:p>
            <a:r>
              <a:rPr lang="en-US" dirty="0"/>
              <a:t>Needs to be done as soon as possible, will take 2-3 weeks</a:t>
            </a:r>
            <a:endParaRPr lang="en-GB" dirty="0"/>
          </a:p>
        </p:txBody>
      </p:sp>
      <p:pic>
        <p:nvPicPr>
          <p:cNvPr id="5" name="Picture 4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2BBAD257-1876-A9A7-E6A2-4C58545E4B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4" t="7643" r="20443" b="39186"/>
          <a:stretch/>
        </p:blipFill>
        <p:spPr>
          <a:xfrm>
            <a:off x="3946967" y="4392982"/>
            <a:ext cx="2442403" cy="2465018"/>
          </a:xfrm>
          <a:prstGeom prst="rect">
            <a:avLst/>
          </a:prstGeom>
        </p:spPr>
      </p:pic>
      <p:pic>
        <p:nvPicPr>
          <p:cNvPr id="6" name="Picture 5" descr="Close-up of a machine&#10;&#10;Description automatically generated">
            <a:extLst>
              <a:ext uri="{FF2B5EF4-FFF2-40B4-BE49-F238E27FC236}">
                <a16:creationId xmlns:a16="http://schemas.microsoft.com/office/drawing/2014/main" id="{62EFD488-F9FD-FDBD-F4E6-BC05014EF4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564" y="4392979"/>
            <a:ext cx="3759435" cy="246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24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934</Words>
  <Application>Microsoft Office PowerPoint</Application>
  <PresentationFormat>Widescreen</PresentationFormat>
  <Paragraphs>87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Office Theme</vt:lpstr>
      <vt:lpstr>Plans for YETS 2024</vt:lpstr>
      <vt:lpstr>Contents</vt:lpstr>
      <vt:lpstr>Cryo shift situation 2024 vs 2025</vt:lpstr>
      <vt:lpstr>Heat leak on the 1T bellows</vt:lpstr>
      <vt:lpstr>Heat leak on the 1T bellows</vt:lpstr>
      <vt:lpstr>Heat leak on the 1T bellows</vt:lpstr>
      <vt:lpstr>Heat leak on the 1T bellows</vt:lpstr>
      <vt:lpstr>Heat leak on the 1T bellows</vt:lpstr>
      <vt:lpstr>Repairs of the 1T MCP assembly</vt:lpstr>
      <vt:lpstr>Anion source at AEgIS</vt:lpstr>
      <vt:lpstr>Installation of the Anti-Sun</vt:lpstr>
      <vt:lpstr>Rethinking of the Hedgehog diagnostics</vt:lpstr>
      <vt:lpstr>New place for the Enviro electronics rack</vt:lpstr>
      <vt:lpstr>New HV Ps for the injection/extraction line</vt:lpstr>
      <vt:lpstr>Maintenance of the beamline equipment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Malgorzata Grosbart</dc:creator>
  <cp:lastModifiedBy>Malgorzata Grosbart</cp:lastModifiedBy>
  <cp:revision>5</cp:revision>
  <dcterms:created xsi:type="dcterms:W3CDTF">2024-12-15T11:40:42Z</dcterms:created>
  <dcterms:modified xsi:type="dcterms:W3CDTF">2024-12-18T13:39:41Z</dcterms:modified>
</cp:coreProperties>
</file>