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83" r:id="rId4"/>
    <p:sldId id="271" r:id="rId5"/>
    <p:sldId id="285" r:id="rId6"/>
    <p:sldId id="286" r:id="rId7"/>
    <p:sldId id="279" r:id="rId8"/>
    <p:sldId id="280" r:id="rId9"/>
    <p:sldId id="272" r:id="rId10"/>
    <p:sldId id="276" r:id="rId11"/>
    <p:sldId id="277" r:id="rId12"/>
    <p:sldId id="262" r:id="rId13"/>
    <p:sldId id="259" r:id="rId14"/>
    <p:sldId id="268" r:id="rId15"/>
    <p:sldId id="275" r:id="rId16"/>
    <p:sldId id="289" r:id="rId17"/>
    <p:sldId id="287" r:id="rId18"/>
    <p:sldId id="265" r:id="rId19"/>
    <p:sldId id="281" r:id="rId20"/>
    <p:sldId id="288" r:id="rId21"/>
    <p:sldId id="278" r:id="rId22"/>
    <p:sldId id="273" r:id="rId23"/>
    <p:sldId id="274" r:id="rId24"/>
    <p:sldId id="266" r:id="rId25"/>
    <p:sldId id="267" r:id="rId26"/>
    <p:sldId id="269" r:id="rId27"/>
    <p:sldId id="270" r:id="rId28"/>
  </p:sldIdLst>
  <p:sldSz cx="12192000" cy="6858000"/>
  <p:notesSz cx="6858000" cy="9144000"/>
  <p:defaultTextStyle>
    <a:defPPr>
      <a:defRPr lang="en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51" autoAdjust="0"/>
  </p:normalViewPr>
  <p:slideViewPr>
    <p:cSldViewPr snapToGrid="0">
      <p:cViewPr varScale="1">
        <p:scale>
          <a:sx n="120" d="100"/>
          <a:sy n="120" d="100"/>
        </p:scale>
        <p:origin x="1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F7060-6139-F431-4659-3FD5CBA66A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2CAD70-1153-91E8-DEED-B68B2F44C7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CFC864-FEED-0AA4-D1E5-516DBE613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65918-BEEA-7FDE-E2FC-CD0F1670D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273CAB-3751-D5AF-BA39-9FB2F3025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368013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CE379-E9E6-9A53-1E10-1D7FDBB2D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7176A3-8AFA-30CE-CAD0-B0F42946885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C62FC0-D200-9213-AFD2-F0AC525AC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0C3F4F-6BB7-ED88-A2B3-0AE530860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B2C18-719C-EFF3-4130-8DB5F4F4DE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85772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F8ECFF-395F-F05E-C4FB-0A4B823B47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53276F-3CBC-0E2B-86A4-2C5E217754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DE4604-79F0-2D2A-173D-E6894343B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0DF82D-7E5F-4DF8-4F19-D9DAD94CF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EB1120-E6DE-1012-99D9-E2B8105C0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820283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FA271-C943-CBEC-A025-AC6D2A465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40871E-2445-3422-0C46-B379AD76E4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E2E590-3A53-B78F-083C-ABD14C8D8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C0331-EF43-C9E9-9AD6-4390C7843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0D92C-FAB7-D2F3-A6F3-5EC63B757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395638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4C66F-1B1F-DB2E-6D71-B60DE957E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DDE12C-C992-4562-34F1-FA3FD35BE8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8B348-3C27-976B-9434-884A9A31CF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597433-43F7-D9A9-0533-B9E35CC3E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9BEC3-40B5-BA9A-FB6E-0F949C28A6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665116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BD858-3CEA-F998-45BA-C0158858C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8D856B-59E4-D5E5-D9F4-14C9A29BA34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5F7F66-4219-9BC5-C2F6-08B7C01EFF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5815DB-227B-1EA3-EB08-83BF518202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1E4A2E-6015-03E2-D159-24508BABCE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1841B8-B91A-CAA7-5F09-2B9C17D2F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197631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B1E7A4-00CA-582D-8341-99E7826DBC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E2A8C1B-080A-F31B-E941-604D2F348C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4DCF08-D63D-3886-6B5A-19B3029BE0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980EA5-FD06-B90E-D858-CBEB8C2E45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46CFAC-66B3-C132-4A53-AEB1165539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1D3080-2DF6-5003-9878-F3006228E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A3902E-FA0B-D33A-E08B-2550B0A6D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FD6782-5DE2-D6A0-723E-77B2D5E33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3548108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4F94E-A2A0-15E7-0B0B-8B3CC5114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56B41C-5DCD-3D3F-22FA-2EE821B34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78741A-A5BB-F72C-966A-E59C9D311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7B2F7A-E66D-6424-6461-8D2C9D705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795905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423A22-A4AB-1A94-BDB5-B5F8E0983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5F4CAB-0CF6-FD29-86B2-7A23EC8CC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C2632-CF2B-3644-C36A-7E579FB34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48342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1B3E5-71FC-C410-F9BB-4099CE953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F3A29B-CA2D-538B-5D2A-96655D0B22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A2512A-52BB-F219-0FFC-F5D6593BCE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59C198-5FD2-4117-AF41-F18961F05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162853-9CBE-7FE7-2A32-F0293E2A3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8D43E3-E31C-41A8-DB61-CBC9CC1F44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41877281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EC85D-E85F-513E-0821-34775DC9F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686525-23E9-0EF7-E1A3-31A11C98FE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DFA65-2321-32B9-6A6F-E5FB6C6732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632E9D-C7F4-58B0-AF1E-1C18564CC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B06FAF-902F-74BE-DA0B-5D1084972C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F529A8-6873-6A8F-0F1A-3D2419DFD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632547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1D2120F-28C6-4116-E0EC-4F332BCC2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BFAB43-F6BC-A467-13F2-D851E84B09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82F5A5-223E-F9E7-A73B-35C5352144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8F5268F-5726-483E-B379-597B3A6EFAD1}" type="datetimeFigureOut">
              <a:rPr lang="en-SE" smtClean="0"/>
              <a:t>2024-12-19</a:t>
            </a:fld>
            <a:endParaRPr lang="en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58AAD7-94D3-56D5-BEDE-F7934DAA275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302AC3-6C58-C932-D7B3-50B78280ED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F27051-1B53-43AB-8C8F-4D45161F2618}" type="slidenum">
              <a:rPr lang="en-SE" smtClean="0"/>
              <a:t>‹#›</a:t>
            </a:fld>
            <a:endParaRPr lang="en-SE"/>
          </a:p>
        </p:txBody>
      </p:sp>
    </p:spTree>
    <p:extLst>
      <p:ext uri="{BB962C8B-B14F-4D97-AF65-F5344CB8AC3E}">
        <p14:creationId xmlns:p14="http://schemas.microsoft.com/office/powerpoint/2010/main" val="2837571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AF872-2D7A-3FCC-2BC3-42688A6983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Requirements for </a:t>
            </a:r>
            <a:r>
              <a:rPr lang="en-GB" dirty="0" err="1"/>
              <a:t>AEgIS</a:t>
            </a:r>
            <a:r>
              <a:rPr lang="en-GB" dirty="0"/>
              <a:t> laser system</a:t>
            </a:r>
            <a:br>
              <a:rPr lang="en-GB" dirty="0"/>
            </a:br>
            <a:endParaRPr lang="en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E4735-4B64-B4E1-CEC7-54A4EEE3E9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Fredrik Parnefjord Gustafsson</a:t>
            </a:r>
          </a:p>
          <a:p>
            <a:r>
              <a:rPr lang="en-US" dirty="0"/>
              <a:t>19/12/2024</a:t>
            </a:r>
          </a:p>
          <a:p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5354424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AD104-B5F6-1348-419B-622728F436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5" name="Content Placeholder 4" descr="A graph of different colors&#10;&#10;Description automatically generated">
            <a:extLst>
              <a:ext uri="{FF2B5EF4-FFF2-40B4-BE49-F238E27FC236}">
                <a16:creationId xmlns:a16="http://schemas.microsoft.com/office/drawing/2014/main" id="{61043695-ECA5-A40F-01BD-F8F52C4033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1"/>
          <a:stretch/>
        </p:blipFill>
        <p:spPr>
          <a:xfrm>
            <a:off x="301415" y="38450"/>
            <a:ext cx="11052385" cy="6819550"/>
          </a:xfrm>
        </p:spPr>
      </p:pic>
      <p:grpSp>
        <p:nvGrpSpPr>
          <p:cNvPr id="23" name="Group 22">
            <a:extLst>
              <a:ext uri="{FF2B5EF4-FFF2-40B4-BE49-F238E27FC236}">
                <a16:creationId xmlns:a16="http://schemas.microsoft.com/office/drawing/2014/main" id="{4C69DA7A-4DEC-9F4C-F8D1-AE358DE517B0}"/>
              </a:ext>
            </a:extLst>
          </p:cNvPr>
          <p:cNvGrpSpPr/>
          <p:nvPr/>
        </p:nvGrpSpPr>
        <p:grpSpPr>
          <a:xfrm>
            <a:off x="1924217" y="38449"/>
            <a:ext cx="3089708" cy="6322593"/>
            <a:chOff x="2041881" y="38450"/>
            <a:chExt cx="2972043" cy="6113018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F7215F1D-DE4C-0462-5175-46D5DD28CDE1}"/>
                </a:ext>
              </a:extLst>
            </p:cNvPr>
            <p:cNvCxnSpPr>
              <a:cxnSpLocks/>
            </p:cNvCxnSpPr>
            <p:nvPr/>
          </p:nvCxnSpPr>
          <p:spPr>
            <a:xfrm>
              <a:off x="2965212" y="395193"/>
              <a:ext cx="0" cy="5756275"/>
            </a:xfrm>
            <a:prstGeom prst="line">
              <a:avLst/>
            </a:prstGeom>
            <a:ln w="38100">
              <a:prstDash val="lg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7BAEE8D-5739-17DB-7A0B-7106DC4169F4}"/>
                </a:ext>
              </a:extLst>
            </p:cNvPr>
            <p:cNvCxnSpPr>
              <a:cxnSpLocks/>
            </p:cNvCxnSpPr>
            <p:nvPr/>
          </p:nvCxnSpPr>
          <p:spPr>
            <a:xfrm>
              <a:off x="3758962" y="395193"/>
              <a:ext cx="0" cy="5756275"/>
            </a:xfrm>
            <a:prstGeom prst="line">
              <a:avLst/>
            </a:prstGeom>
            <a:ln w="38100">
              <a:prstDash val="lg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3C2A01B-36AD-BF75-A95F-2A9D75D985EE}"/>
                </a:ext>
              </a:extLst>
            </p:cNvPr>
            <p:cNvCxnSpPr>
              <a:cxnSpLocks/>
            </p:cNvCxnSpPr>
            <p:nvPr/>
          </p:nvCxnSpPr>
          <p:spPr>
            <a:xfrm>
              <a:off x="2412762" y="395193"/>
              <a:ext cx="0" cy="5756275"/>
            </a:xfrm>
            <a:prstGeom prst="line">
              <a:avLst/>
            </a:prstGeom>
            <a:ln w="38100">
              <a:prstDash val="lg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0FB017A-AC67-2EE7-C4F6-C6CFDC04141A}"/>
                </a:ext>
              </a:extLst>
            </p:cNvPr>
            <p:cNvCxnSpPr>
              <a:cxnSpLocks/>
            </p:cNvCxnSpPr>
            <p:nvPr/>
          </p:nvCxnSpPr>
          <p:spPr>
            <a:xfrm>
              <a:off x="3924062" y="395193"/>
              <a:ext cx="0" cy="5756275"/>
            </a:xfrm>
            <a:prstGeom prst="line">
              <a:avLst/>
            </a:prstGeom>
            <a:ln w="38100">
              <a:prstDash val="lg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CC7F99B-0CDE-DF0D-4701-5A8A057FBC26}"/>
                </a:ext>
              </a:extLst>
            </p:cNvPr>
            <p:cNvCxnSpPr>
              <a:cxnSpLocks/>
            </p:cNvCxnSpPr>
            <p:nvPr/>
          </p:nvCxnSpPr>
          <p:spPr>
            <a:xfrm>
              <a:off x="4095512" y="395193"/>
              <a:ext cx="0" cy="5756275"/>
            </a:xfrm>
            <a:prstGeom prst="line">
              <a:avLst/>
            </a:prstGeom>
            <a:ln w="38100">
              <a:prstDash val="lg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55C8A67-BA63-6442-5B68-7CA4DBABE8C2}"/>
                </a:ext>
              </a:extLst>
            </p:cNvPr>
            <p:cNvCxnSpPr>
              <a:cxnSpLocks/>
            </p:cNvCxnSpPr>
            <p:nvPr/>
          </p:nvCxnSpPr>
          <p:spPr>
            <a:xfrm>
              <a:off x="4479874" y="395192"/>
              <a:ext cx="0" cy="5756275"/>
            </a:xfrm>
            <a:prstGeom prst="line">
              <a:avLst/>
            </a:prstGeom>
            <a:ln w="38100">
              <a:prstDash val="lg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1E3C985-A0D3-F70D-BC8E-E43DC294EF7A}"/>
                </a:ext>
              </a:extLst>
            </p:cNvPr>
            <p:cNvSpPr txBox="1"/>
            <p:nvPr/>
          </p:nvSpPr>
          <p:spPr>
            <a:xfrm rot="16200000">
              <a:off x="1763920" y="673154"/>
              <a:ext cx="9252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206 nm</a:t>
              </a:r>
              <a:endParaRPr lang="en-SE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BB73C0A-53D1-9948-94D0-D493BCCB9041}"/>
                </a:ext>
              </a:extLst>
            </p:cNvPr>
            <p:cNvSpPr txBox="1"/>
            <p:nvPr/>
          </p:nvSpPr>
          <p:spPr>
            <a:xfrm rot="16200000">
              <a:off x="2393691" y="1363437"/>
              <a:ext cx="9252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266 nm</a:t>
              </a:r>
              <a:endParaRPr lang="en-SE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85BE9F3-6090-B6AA-FA2A-8ADD07F22F7D}"/>
                </a:ext>
              </a:extLst>
            </p:cNvPr>
            <p:cNvSpPr txBox="1"/>
            <p:nvPr/>
          </p:nvSpPr>
          <p:spPr>
            <a:xfrm rot="16200000">
              <a:off x="3172968" y="1515837"/>
              <a:ext cx="9252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353 nm</a:t>
              </a:r>
              <a:endParaRPr lang="en-SE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F925384-D8F7-0D87-D46C-46F507A9A083}"/>
                </a:ext>
              </a:extLst>
            </p:cNvPr>
            <p:cNvSpPr txBox="1"/>
            <p:nvPr/>
          </p:nvSpPr>
          <p:spPr>
            <a:xfrm rot="16200000">
              <a:off x="4151384" y="1419465"/>
              <a:ext cx="9252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430 nm</a:t>
              </a:r>
              <a:endParaRPr lang="en-SE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FA8A6F7-89C3-AD8C-085C-E200D78013B3}"/>
                </a:ext>
              </a:extLst>
            </p:cNvPr>
            <p:cNvSpPr txBox="1"/>
            <p:nvPr/>
          </p:nvSpPr>
          <p:spPr>
            <a:xfrm>
              <a:off x="2312031" y="38450"/>
              <a:ext cx="27018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Antiprotonic atom needs:</a:t>
              </a:r>
              <a:endParaRPr lang="en-SE" dirty="0"/>
            </a:p>
          </p:txBody>
        </p:sp>
      </p:grpSp>
    </p:spTree>
    <p:extLst>
      <p:ext uri="{BB962C8B-B14F-4D97-AF65-F5344CB8AC3E}">
        <p14:creationId xmlns:p14="http://schemas.microsoft.com/office/powerpoint/2010/main" val="15672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AC285A-8635-7C19-BE8E-26D37989A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0C141-D665-C6B5-D701-011D98D3E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5" name="Content Placeholder 4" descr="A graph of different colors&#10;&#10;Description automatically generated">
            <a:extLst>
              <a:ext uri="{FF2B5EF4-FFF2-40B4-BE49-F238E27FC236}">
                <a16:creationId xmlns:a16="http://schemas.microsoft.com/office/drawing/2014/main" id="{E8356699-F2E3-B862-0AE8-8BBBD38F04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1"/>
          <a:stretch/>
        </p:blipFill>
        <p:spPr>
          <a:xfrm>
            <a:off x="301415" y="38450"/>
            <a:ext cx="11052385" cy="6819550"/>
          </a:xfr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EDBE2913-BD6A-6A12-A004-6AABA6CD1990}"/>
              </a:ext>
            </a:extLst>
          </p:cNvPr>
          <p:cNvGrpSpPr/>
          <p:nvPr/>
        </p:nvGrpSpPr>
        <p:grpSpPr>
          <a:xfrm>
            <a:off x="1900361" y="0"/>
            <a:ext cx="2562736" cy="6353092"/>
            <a:chOff x="2044879" y="80116"/>
            <a:chExt cx="2386414" cy="6171873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3BB20DB8-FE90-2E65-EE8B-AF2872074176}"/>
                </a:ext>
              </a:extLst>
            </p:cNvPr>
            <p:cNvCxnSpPr>
              <a:cxnSpLocks/>
            </p:cNvCxnSpPr>
            <p:nvPr/>
          </p:nvCxnSpPr>
          <p:spPr>
            <a:xfrm>
              <a:off x="2409410" y="451264"/>
              <a:ext cx="0" cy="5756275"/>
            </a:xfrm>
            <a:prstGeom prst="line">
              <a:avLst/>
            </a:prstGeom>
            <a:ln w="38100">
              <a:prstDash val="lg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CEA88778-AD5A-07C0-D834-A32CE8C2C4D0}"/>
                </a:ext>
              </a:extLst>
            </p:cNvPr>
            <p:cNvCxnSpPr>
              <a:cxnSpLocks/>
            </p:cNvCxnSpPr>
            <p:nvPr/>
          </p:nvCxnSpPr>
          <p:spPr>
            <a:xfrm>
              <a:off x="3787360" y="451264"/>
              <a:ext cx="0" cy="5756275"/>
            </a:xfrm>
            <a:prstGeom prst="line">
              <a:avLst/>
            </a:prstGeom>
            <a:ln w="38100">
              <a:prstDash val="lg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5518416-808D-6F63-CCA1-813E34DF7C1D}"/>
                </a:ext>
              </a:extLst>
            </p:cNvPr>
            <p:cNvCxnSpPr>
              <a:cxnSpLocks/>
            </p:cNvCxnSpPr>
            <p:nvPr/>
          </p:nvCxnSpPr>
          <p:spPr>
            <a:xfrm>
              <a:off x="2796760" y="495714"/>
              <a:ext cx="0" cy="5756275"/>
            </a:xfrm>
            <a:prstGeom prst="line">
              <a:avLst/>
            </a:prstGeom>
            <a:ln w="38100">
              <a:prstDash val="lg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BB38CF12-A6C6-05D0-82B1-1403711BEBB8}"/>
                </a:ext>
              </a:extLst>
            </p:cNvPr>
            <p:cNvCxnSpPr>
              <a:cxnSpLocks/>
            </p:cNvCxnSpPr>
            <p:nvPr/>
          </p:nvCxnSpPr>
          <p:spPr>
            <a:xfrm>
              <a:off x="4346160" y="451264"/>
              <a:ext cx="0" cy="5756275"/>
            </a:xfrm>
            <a:prstGeom prst="line">
              <a:avLst/>
            </a:prstGeom>
            <a:ln w="38100">
              <a:prstDash val="lg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66354BA-F096-3161-1E40-368C4708CEC8}"/>
                </a:ext>
              </a:extLst>
            </p:cNvPr>
            <p:cNvSpPr txBox="1"/>
            <p:nvPr/>
          </p:nvSpPr>
          <p:spPr>
            <a:xfrm rot="16200000">
              <a:off x="3194178" y="1203795"/>
              <a:ext cx="1006500" cy="3439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350 nm?</a:t>
              </a:r>
              <a:endParaRPr lang="en-SE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29BA7F4-A54E-29CE-028B-3AC895EA9357}"/>
                </a:ext>
              </a:extLst>
            </p:cNvPr>
            <p:cNvSpPr txBox="1"/>
            <p:nvPr/>
          </p:nvSpPr>
          <p:spPr>
            <a:xfrm rot="16200000">
              <a:off x="3784000" y="1191090"/>
              <a:ext cx="925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410 nm</a:t>
              </a:r>
              <a:endParaRPr lang="en-SE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9F15035A-2463-283E-BDC5-62A5EDB7254A}"/>
                </a:ext>
              </a:extLst>
            </p:cNvPr>
            <p:cNvSpPr txBox="1"/>
            <p:nvPr/>
          </p:nvSpPr>
          <p:spPr>
            <a:xfrm rot="16200000">
              <a:off x="2218504" y="1191090"/>
              <a:ext cx="925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243 nm</a:t>
              </a:r>
              <a:endParaRPr lang="en-SE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243F37B-03F3-65F4-C49F-9CBAED0A6D8B}"/>
                </a:ext>
              </a:extLst>
            </p:cNvPr>
            <p:cNvSpPr txBox="1"/>
            <p:nvPr/>
          </p:nvSpPr>
          <p:spPr>
            <a:xfrm rot="16200000">
              <a:off x="1766918" y="729225"/>
              <a:ext cx="9252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205 nm</a:t>
              </a:r>
              <a:endParaRPr lang="en-SE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0F4152E-1B24-1C40-C2B2-23B71BDB227A}"/>
                </a:ext>
              </a:extLst>
            </p:cNvPr>
            <p:cNvSpPr txBox="1"/>
            <p:nvPr/>
          </p:nvSpPr>
          <p:spPr>
            <a:xfrm>
              <a:off x="2321998" y="80116"/>
              <a:ext cx="21092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Positronium needs:</a:t>
              </a:r>
              <a:endParaRPr lang="en-SE" dirty="0"/>
            </a:p>
          </p:txBody>
        </p:sp>
      </p:grpSp>
    </p:spTree>
    <p:extLst>
      <p:ext uri="{BB962C8B-B14F-4D97-AF65-F5344CB8AC3E}">
        <p14:creationId xmlns:p14="http://schemas.microsoft.com/office/powerpoint/2010/main" val="13302243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E3297C5-8756-EF81-D062-9D1CC21040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3612" y="365125"/>
            <a:ext cx="10518986" cy="26384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514B0E2-7526-B7D2-064B-E2FBFBA8EA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6628" y="2932668"/>
            <a:ext cx="5019696" cy="37775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917A1A3-39E0-1659-6D3F-56511198CE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676" y="2930736"/>
            <a:ext cx="4340683" cy="3733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0799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589C2CE-0222-00DE-C03D-5EC6775FF5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2006" y="152400"/>
            <a:ext cx="9897848" cy="260125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E60D50-71FC-FEB6-8E0C-70A355A97E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2006" y="2753653"/>
            <a:ext cx="4398129" cy="35701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FC2BDF1-4CD7-E5FF-1111-665DC4C70C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0501" y="2709924"/>
            <a:ext cx="4569104" cy="388691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4FF7B31-86C0-7F7D-88E2-AB7A5F5F70CC}"/>
              </a:ext>
            </a:extLst>
          </p:cNvPr>
          <p:cNvSpPr txBox="1"/>
          <p:nvPr/>
        </p:nvSpPr>
        <p:spPr>
          <a:xfrm>
            <a:off x="1691283" y="6289058"/>
            <a:ext cx="379957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0" dirty="0">
                <a:solidFill>
                  <a:srgbClr val="4E4E3E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</a:rPr>
              <a:t>Linewidth is &lt;8 cm⁻¹ for 210 – 405 nm range.</a:t>
            </a:r>
            <a:endParaRPr lang="en-GB" b="0" i="0" dirty="0">
              <a:solidFill>
                <a:srgbClr val="4E4E3E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A1D778-B824-7D0F-1E66-80D55CA5F3F3}"/>
              </a:ext>
            </a:extLst>
          </p:cNvPr>
          <p:cNvSpPr txBox="1"/>
          <p:nvPr/>
        </p:nvSpPr>
        <p:spPr>
          <a:xfrm>
            <a:off x="8904883" y="4041312"/>
            <a:ext cx="18456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0" dirty="0">
                <a:solidFill>
                  <a:srgbClr val="4E4E3E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</a:rPr>
              <a:t>Linewidth &lt;</a:t>
            </a:r>
            <a:r>
              <a:rPr lang="en-GB" sz="1400" dirty="0">
                <a:solidFill>
                  <a:srgbClr val="4E4E3E"/>
                </a:solidFill>
                <a:highlight>
                  <a:srgbClr val="FFFFFF"/>
                </a:highlight>
                <a:latin typeface="segoe ui" panose="020B0502040204020203" pitchFamily="34" charset="0"/>
              </a:rPr>
              <a:t>5</a:t>
            </a:r>
            <a:r>
              <a:rPr lang="en-GB" sz="1400" b="0" i="0" dirty="0">
                <a:solidFill>
                  <a:srgbClr val="4E4E3E"/>
                </a:solidFill>
                <a:effectLst/>
                <a:highlight>
                  <a:srgbClr val="FFFFFF"/>
                </a:highlight>
                <a:latin typeface="segoe ui" panose="020B0502040204020203" pitchFamily="34" charset="0"/>
              </a:rPr>
              <a:t> cm⁻¹</a:t>
            </a:r>
            <a:endParaRPr lang="en-GB" b="0" i="0" dirty="0">
              <a:solidFill>
                <a:srgbClr val="4E4E3E"/>
              </a:solidFill>
              <a:effectLst/>
              <a:highlight>
                <a:srgbClr val="FFFFFF"/>
              </a:highlight>
              <a:latin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A89657B-E44A-5B00-A3B1-2E77F1AEBDF2}"/>
              </a:ext>
            </a:extLst>
          </p:cNvPr>
          <p:cNvSpPr txBox="1"/>
          <p:nvPr/>
        </p:nvSpPr>
        <p:spPr>
          <a:xfrm>
            <a:off x="2917970" y="6520934"/>
            <a:ext cx="13462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/>
              <a:t>&lt;</a:t>
            </a:r>
            <a:r>
              <a:rPr lang="en-SE" sz="1600" dirty="0"/>
              <a:t>240</a:t>
            </a:r>
            <a:r>
              <a:rPr lang="en-GB" sz="1600" dirty="0"/>
              <a:t>GHz</a:t>
            </a:r>
            <a:endParaRPr lang="en-SE" sz="16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691B57-0155-7BBD-6EC3-2D9422B6CA2B}"/>
              </a:ext>
            </a:extLst>
          </p:cNvPr>
          <p:cNvSpPr txBox="1"/>
          <p:nvPr/>
        </p:nvSpPr>
        <p:spPr>
          <a:xfrm>
            <a:off x="8762216" y="4349089"/>
            <a:ext cx="273512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E" sz="4000" dirty="0"/>
              <a:t>150</a:t>
            </a:r>
            <a:r>
              <a:rPr lang="en-GB" sz="4000" dirty="0"/>
              <a:t>GHz</a:t>
            </a:r>
            <a:endParaRPr lang="en-SE" sz="4000" dirty="0"/>
          </a:p>
        </p:txBody>
      </p:sp>
    </p:spTree>
    <p:extLst>
      <p:ext uri="{BB962C8B-B14F-4D97-AF65-F5344CB8AC3E}">
        <p14:creationId xmlns:p14="http://schemas.microsoft.com/office/powerpoint/2010/main" val="615874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2FF1B2-5129-5C9D-A00B-8AC985A45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F8B3DF-3EDE-7F74-8FCE-B342639E91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2138" y="401691"/>
            <a:ext cx="5707936" cy="60911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A2FFAC-2C0A-AD04-4D19-20EB17313B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51" y="1700175"/>
            <a:ext cx="5801237" cy="47927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3193D95-3C3A-97CB-38B4-E32A032B657B}"/>
              </a:ext>
            </a:extLst>
          </p:cNvPr>
          <p:cNvSpPr/>
          <p:nvPr/>
        </p:nvSpPr>
        <p:spPr>
          <a:xfrm>
            <a:off x="708991" y="2975113"/>
            <a:ext cx="3260035" cy="17890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3006F9C-7C5D-69FF-C068-CAA9AF7C1265}"/>
              </a:ext>
            </a:extLst>
          </p:cNvPr>
          <p:cNvSpPr txBox="1"/>
          <p:nvPr/>
        </p:nvSpPr>
        <p:spPr>
          <a:xfrm>
            <a:off x="989274" y="218767"/>
            <a:ext cx="32317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4400" dirty="0"/>
              <a:t>Ti:Sa system</a:t>
            </a:r>
            <a:endParaRPr lang="LID4096" sz="4400" dirty="0"/>
          </a:p>
        </p:txBody>
      </p:sp>
    </p:spTree>
    <p:extLst>
      <p:ext uri="{BB962C8B-B14F-4D97-AF65-F5344CB8AC3E}">
        <p14:creationId xmlns:p14="http://schemas.microsoft.com/office/powerpoint/2010/main" val="29247902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90BC815-D7A8-1246-0B97-90ABCC75F6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7429"/>
          <a:stretch/>
        </p:blipFill>
        <p:spPr>
          <a:xfrm>
            <a:off x="6302245" y="582636"/>
            <a:ext cx="5889755" cy="56590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A20C53D-B61A-93F0-3B05-D775D181EC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774" y="240631"/>
            <a:ext cx="5030636" cy="34941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E0688EB-6FBB-3871-C34D-104C06C843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339" y="3941554"/>
            <a:ext cx="6163505" cy="248781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EFF200F-F0AB-98CF-B50C-B9C7F585AAFA}"/>
              </a:ext>
            </a:extLst>
          </p:cNvPr>
          <p:cNvSpPr/>
          <p:nvPr/>
        </p:nvSpPr>
        <p:spPr>
          <a:xfrm>
            <a:off x="190280" y="5084396"/>
            <a:ext cx="6015789" cy="2021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279620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9402B7-AC01-24D4-DCC9-B177E8082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Price?</a:t>
            </a:r>
            <a:endParaRPr lang="LID4096" dirty="0"/>
          </a:p>
        </p:txBody>
      </p:sp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FD3CB93E-64CB-DB83-AD0E-6F05D2CE403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5723330"/>
              </p:ext>
            </p:extLst>
          </p:nvPr>
        </p:nvGraphicFramePr>
        <p:xfrm>
          <a:off x="928981" y="2066704"/>
          <a:ext cx="10515597" cy="386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199">
                  <a:extLst>
                    <a:ext uri="{9D8B030D-6E8A-4147-A177-3AD203B41FA5}">
                      <a16:colId xmlns:a16="http://schemas.microsoft.com/office/drawing/2014/main" val="2486165428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2462799769"/>
                    </a:ext>
                  </a:extLst>
                </a:gridCol>
                <a:gridCol w="3505199">
                  <a:extLst>
                    <a:ext uri="{9D8B030D-6E8A-4147-A177-3AD203B41FA5}">
                      <a16:colId xmlns:a16="http://schemas.microsoft.com/office/drawing/2014/main" val="40601267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Component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Price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855298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Boston </a:t>
                      </a:r>
                      <a:r>
                        <a:rPr lang="en-US" b="1" dirty="0" err="1"/>
                        <a:t>Nd:YAG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500mJ@1064nm, 270mJ@532nm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€35.000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404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CREDO </a:t>
                      </a:r>
                      <a:r>
                        <a:rPr lang="en-US" b="1" dirty="0" err="1"/>
                        <a:t>Ti:Sa</a:t>
                      </a:r>
                      <a:r>
                        <a:rPr lang="en-US" b="1" dirty="0"/>
                        <a:t> Laser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Titanium:Sapphire</a:t>
                      </a:r>
                      <a:r>
                        <a:rPr lang="en-US" dirty="0"/>
                        <a:t> laser system for ultrafast pulsed operations. Tunable wavelengths for precision applications.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€43.000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33179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/>
                        <a:t>FCU+Cristals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350-470nm (for </a:t>
                      </a:r>
                      <a:r>
                        <a:rPr lang="en-US" b="0" dirty="0" err="1"/>
                        <a:t>Ti:Sa</a:t>
                      </a:r>
                      <a:r>
                        <a:rPr lang="en-US" b="0" dirty="0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€12.000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703911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/>
                        <a:t>Presicion</a:t>
                      </a:r>
                      <a:r>
                        <a:rPr lang="en-US" b="1" dirty="0"/>
                        <a:t> scan Dye laser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/>
                        <a:t>Titanium:Sapphire laser system for ultrafast pulsed operations. Tunable wavelengths for precision applications.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€40.000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4673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err="1"/>
                        <a:t>FCU+Cristals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0" dirty="0"/>
                        <a:t>206-380nm (for Dye laser)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€14.000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133599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76355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AC4070-3288-9489-39A5-9A0C6C5DCE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3465D-4E33-9FA5-F97F-4A233E4790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309983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CAAF17-1CFC-4FBE-A9AE-E5C182746C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99AE5-408F-78A5-3F49-7C43A51352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F15C5E-6F48-E6DC-5257-DB711861FE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996" y="1533549"/>
            <a:ext cx="9322904" cy="5131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48241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EE3DF-7192-B293-1281-B73FBA92B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E" dirty="0"/>
              <a:t>CREDO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1B8CB4-BF66-B8B6-E514-AD5BBA77AF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53BDF09-5D10-74B6-B84A-6CA1424E1C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688"/>
            <a:ext cx="6286309" cy="421173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37C7A5-A6A8-D047-98FE-6E0332414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309" y="1750291"/>
            <a:ext cx="5763105" cy="3958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591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E081B6-EFB2-01D3-5F61-AE49A95B48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Ion program:</a:t>
            </a:r>
            <a:endParaRPr lang="en-SE" dirty="0"/>
          </a:p>
        </p:txBody>
      </p:sp>
      <p:pic>
        <p:nvPicPr>
          <p:cNvPr id="9" name="Picture 8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D59E6DEE-5AF7-4129-B76A-3CE2A6AB25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0050" y="1542650"/>
            <a:ext cx="9148063" cy="4950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2506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54848-C3AF-46A1-E74B-48E908619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A90F1-E068-8485-4E05-5C058EA7C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66537A-9D3A-5C82-A449-BE244C1B6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544" y="822483"/>
            <a:ext cx="5761971" cy="53176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96508CD-3DA7-D54E-C7CE-5205B34A27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7486" y="730567"/>
            <a:ext cx="5968579" cy="5501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87193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602F3-39CE-0F54-8268-D514502B93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0724F-44EB-829C-FBFA-5388C28D9D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C27207-BEDA-7E7F-6F87-A234275AEC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321" y="2248150"/>
            <a:ext cx="11048744" cy="323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2350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D00F582-5E4C-2098-29F9-1B1B66890FA0}"/>
              </a:ext>
            </a:extLst>
          </p:cNvPr>
          <p:cNvCxnSpPr/>
          <p:nvPr/>
        </p:nvCxnSpPr>
        <p:spPr>
          <a:xfrm>
            <a:off x="9136045" y="5979381"/>
            <a:ext cx="18049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265E6AA8-9F00-9A42-5D48-F5ADB7580520}"/>
              </a:ext>
            </a:extLst>
          </p:cNvPr>
          <p:cNvSpPr/>
          <p:nvPr/>
        </p:nvSpPr>
        <p:spPr>
          <a:xfrm>
            <a:off x="9088340" y="4898003"/>
            <a:ext cx="1900361" cy="10336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40F8DCD-1A1E-7D36-431F-76C08F051415}"/>
              </a:ext>
            </a:extLst>
          </p:cNvPr>
          <p:cNvCxnSpPr>
            <a:cxnSpLocks/>
          </p:cNvCxnSpPr>
          <p:nvPr/>
        </p:nvCxnSpPr>
        <p:spPr>
          <a:xfrm>
            <a:off x="9088340" y="4764157"/>
            <a:ext cx="1900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82C43AE-FE35-B24B-1265-4EB032C25638}"/>
              </a:ext>
            </a:extLst>
          </p:cNvPr>
          <p:cNvCxnSpPr>
            <a:cxnSpLocks/>
          </p:cNvCxnSpPr>
          <p:nvPr/>
        </p:nvCxnSpPr>
        <p:spPr>
          <a:xfrm>
            <a:off x="9088339" y="3159318"/>
            <a:ext cx="1900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CA86E29-B4FF-4AF8-29F2-6013FBA485C5}"/>
              </a:ext>
            </a:extLst>
          </p:cNvPr>
          <p:cNvSpPr/>
          <p:nvPr/>
        </p:nvSpPr>
        <p:spPr>
          <a:xfrm>
            <a:off x="9136045" y="1450449"/>
            <a:ext cx="1900361" cy="10336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BF6BAAAD-7E5F-A3F7-AD29-D63584E87A42}"/>
              </a:ext>
            </a:extLst>
          </p:cNvPr>
          <p:cNvSpPr/>
          <p:nvPr/>
        </p:nvSpPr>
        <p:spPr>
          <a:xfrm rot="16200000">
            <a:off x="9093908" y="4936580"/>
            <a:ext cx="1737481" cy="2862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5BBF15D-4F02-6E84-5E3C-403CD3FE1E28}"/>
              </a:ext>
            </a:extLst>
          </p:cNvPr>
          <p:cNvSpPr/>
          <p:nvPr/>
        </p:nvSpPr>
        <p:spPr>
          <a:xfrm rot="16200000">
            <a:off x="9447477" y="3702657"/>
            <a:ext cx="1372925" cy="286247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FEAF84A-A5D3-0840-6065-0ABAA0783EA9}"/>
              </a:ext>
            </a:extLst>
          </p:cNvPr>
          <p:cNvCxnSpPr>
            <a:cxnSpLocks/>
          </p:cNvCxnSpPr>
          <p:nvPr/>
        </p:nvCxnSpPr>
        <p:spPr>
          <a:xfrm>
            <a:off x="9136045" y="1922127"/>
            <a:ext cx="1900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566F959-C913-36F1-6F8E-5429BC1EEF18}"/>
              </a:ext>
            </a:extLst>
          </p:cNvPr>
          <p:cNvSpPr/>
          <p:nvPr/>
        </p:nvSpPr>
        <p:spPr>
          <a:xfrm rot="16200000">
            <a:off x="9825265" y="1457631"/>
            <a:ext cx="617348" cy="28624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1A7F87-EB3E-F092-0635-5C0AD8C043DD}"/>
              </a:ext>
            </a:extLst>
          </p:cNvPr>
          <p:cNvSpPr txBox="1"/>
          <p:nvPr/>
        </p:nvSpPr>
        <p:spPr>
          <a:xfrm>
            <a:off x="8795138" y="5110639"/>
            <a:ext cx="11956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266nm</a:t>
            </a:r>
            <a:endParaRPr lang="LID4096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C32CE2-D6AC-4B64-E3FA-5142B693F782}"/>
              </a:ext>
            </a:extLst>
          </p:cNvPr>
          <p:cNvSpPr txBox="1"/>
          <p:nvPr/>
        </p:nvSpPr>
        <p:spPr>
          <a:xfrm>
            <a:off x="9169843" y="2333443"/>
            <a:ext cx="9362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4xx nm</a:t>
            </a:r>
            <a:endParaRPr lang="LID4096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940F29-BE8A-B2F7-EA50-DE5646311743}"/>
              </a:ext>
            </a:extLst>
          </p:cNvPr>
          <p:cNvSpPr txBox="1"/>
          <p:nvPr/>
        </p:nvSpPr>
        <p:spPr>
          <a:xfrm>
            <a:off x="9060672" y="1525900"/>
            <a:ext cx="1169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1064nm</a:t>
            </a:r>
            <a:endParaRPr lang="LID4096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E5DFAA-A2D5-8C3E-1842-4E0CA0940985}"/>
              </a:ext>
            </a:extLst>
          </p:cNvPr>
          <p:cNvSpPr txBox="1"/>
          <p:nvPr/>
        </p:nvSpPr>
        <p:spPr>
          <a:xfrm>
            <a:off x="11057710" y="47599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I-</a:t>
            </a:r>
            <a:endParaRPr lang="LID4096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C8E759-E368-89D6-28D4-9DB8B927AE5F}"/>
              </a:ext>
            </a:extLst>
          </p:cNvPr>
          <p:cNvSpPr txBox="1"/>
          <p:nvPr/>
        </p:nvSpPr>
        <p:spPr>
          <a:xfrm>
            <a:off x="11093574" y="129208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I+</a:t>
            </a:r>
            <a:endParaRPr lang="LID4096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F500F9-4D72-42B4-5CBE-63A3A5456E8E}"/>
              </a:ext>
            </a:extLst>
          </p:cNvPr>
          <p:cNvSpPr txBox="1"/>
          <p:nvPr/>
        </p:nvSpPr>
        <p:spPr>
          <a:xfrm>
            <a:off x="11141479" y="297256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I*</a:t>
            </a:r>
            <a:endParaRPr lang="LID4096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1EEF552-C873-9347-9B3B-197D78C05136}"/>
              </a:ext>
            </a:extLst>
          </p:cNvPr>
          <p:cNvCxnSpPr>
            <a:cxnSpLocks/>
          </p:cNvCxnSpPr>
          <p:nvPr/>
        </p:nvCxnSpPr>
        <p:spPr>
          <a:xfrm>
            <a:off x="9088339" y="4532243"/>
            <a:ext cx="1900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B8019B7-F373-6C7F-E8DD-0EE131E61826}"/>
              </a:ext>
            </a:extLst>
          </p:cNvPr>
          <p:cNvSpPr txBox="1"/>
          <p:nvPr/>
        </p:nvSpPr>
        <p:spPr>
          <a:xfrm>
            <a:off x="9165868" y="3668962"/>
            <a:ext cx="11956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206nm</a:t>
            </a:r>
            <a:endParaRPr lang="LID4096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B52C868-AB7E-BA4A-01BB-5C3CFAD3AAC3}"/>
              </a:ext>
            </a:extLst>
          </p:cNvPr>
          <p:cNvSpPr/>
          <p:nvPr/>
        </p:nvSpPr>
        <p:spPr>
          <a:xfrm>
            <a:off x="9881703" y="3022499"/>
            <a:ext cx="568285" cy="17374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37D746-9374-22C5-4EEA-9341DCB4B3D9}"/>
              </a:ext>
            </a:extLst>
          </p:cNvPr>
          <p:cNvSpPr txBox="1"/>
          <p:nvPr/>
        </p:nvSpPr>
        <p:spPr>
          <a:xfrm>
            <a:off x="5570713" y="1780007"/>
            <a:ext cx="185530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/>
              <a:t>Upper level:  </a:t>
            </a:r>
          </a:p>
          <a:p>
            <a:pPr marL="0" indent="0">
              <a:buNone/>
            </a:pPr>
            <a:r>
              <a:rPr lang="en-CH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56092.881</a:t>
            </a:r>
            <a:endParaRPr lang="en-US" dirty="0"/>
          </a:p>
          <a:p>
            <a:pPr marL="0" indent="0">
              <a:buNone/>
            </a:pP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r>
              <a:rPr lang="en-US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r>
              <a:rPr lang="en-US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b="0" i="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)6</a:t>
            </a:r>
            <a:r>
              <a:rPr lang="en-US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E8D9F5-D588-E4A7-6BE4-E38A173EA584}"/>
              </a:ext>
            </a:extLst>
          </p:cNvPr>
          <p:cNvSpPr txBox="1"/>
          <p:nvPr/>
        </p:nvSpPr>
        <p:spPr>
          <a:xfrm>
            <a:off x="1325217" y="1840339"/>
            <a:ext cx="18685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/>
              <a:t>Lower level:  </a:t>
            </a:r>
          </a:p>
          <a:p>
            <a:pPr marL="0" indent="0">
              <a:buNone/>
            </a:pPr>
            <a:r>
              <a:rPr lang="en-CH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7602.970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cm-1</a:t>
            </a:r>
          </a:p>
          <a:p>
            <a:pPr marL="0" indent="0">
              <a:buNone/>
            </a:pP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r>
              <a:rPr lang="en-US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r>
              <a:rPr lang="en-US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5  2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P</a:t>
            </a:r>
            <a:r>
              <a:rPr lang="en-US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1/2 </a:t>
            </a:r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972F893C-D819-8521-5F6A-580A9F3F7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435" y="3345082"/>
            <a:ext cx="7774566" cy="3105842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Laser:</a:t>
            </a:r>
          </a:p>
          <a:p>
            <a:pPr marL="0" indent="0">
              <a:buNone/>
            </a:pPr>
            <a:r>
              <a:rPr lang="en-US" dirty="0"/>
              <a:t>Tripled light from Alexandrite laser system available at AEGIS. Generating 2 to 3 </a:t>
            </a:r>
            <a:r>
              <a:rPr lang="en-US" dirty="0" err="1"/>
              <a:t>mJ</a:t>
            </a:r>
            <a:r>
              <a:rPr lang="en-US" dirty="0"/>
              <a:t>/pulse at 206 nm.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3A9E766B-84CF-D5B1-354F-BF71BF51DC55}"/>
              </a:ext>
            </a:extLst>
          </p:cNvPr>
          <p:cNvSpPr/>
          <p:nvPr/>
        </p:nvSpPr>
        <p:spPr>
          <a:xfrm>
            <a:off x="3352800" y="2144580"/>
            <a:ext cx="1855304" cy="278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A6EE0A-0F0D-FAF6-2F5E-68E655D004EC}"/>
              </a:ext>
            </a:extLst>
          </p:cNvPr>
          <p:cNvSpPr txBox="1"/>
          <p:nvPr/>
        </p:nvSpPr>
        <p:spPr>
          <a:xfrm>
            <a:off x="3714186" y="184033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206.16</a:t>
            </a:r>
            <a:r>
              <a:rPr lang="en-US" dirty="0"/>
              <a:t> nm</a:t>
            </a:r>
            <a:endParaRPr lang="LID4096" dirty="0"/>
          </a:p>
        </p:txBody>
      </p: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D68FEC9F-8A27-9FB1-8B13-D92897028016}"/>
              </a:ext>
            </a:extLst>
          </p:cNvPr>
          <p:cNvGraphicFramePr>
            <a:graphicFrameLocks noGrp="1"/>
          </p:cNvGraphicFramePr>
          <p:nvPr/>
        </p:nvGraphicFramePr>
        <p:xfrm>
          <a:off x="3302885" y="2357702"/>
          <a:ext cx="1697926" cy="312420"/>
        </p:xfrm>
        <a:graphic>
          <a:graphicData uri="http://schemas.openxmlformats.org/drawingml/2006/table">
            <a:tbl>
              <a:tblPr/>
              <a:tblGrid>
                <a:gridCol w="848963">
                  <a:extLst>
                    <a:ext uri="{9D8B030D-6E8A-4147-A177-3AD203B41FA5}">
                      <a16:colId xmlns:a16="http://schemas.microsoft.com/office/drawing/2014/main" val="1679350102"/>
                    </a:ext>
                  </a:extLst>
                </a:gridCol>
                <a:gridCol w="848963">
                  <a:extLst>
                    <a:ext uri="{9D8B030D-6E8A-4147-A177-3AD203B41FA5}">
                      <a16:colId xmlns:a16="http://schemas.microsoft.com/office/drawing/2014/main" val="13929544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US" i="1" dirty="0">
                          <a:effectLst/>
                        </a:rPr>
                        <a:t>A</a:t>
                      </a:r>
                      <a:r>
                        <a:rPr lang="en-US" dirty="0">
                          <a:effectLst/>
                        </a:rPr>
                        <a:t>, s</a:t>
                      </a:r>
                      <a:r>
                        <a:rPr lang="en-US" baseline="30000" dirty="0">
                          <a:effectLst/>
                        </a:rPr>
                        <a:t>−1</a:t>
                      </a:r>
                      <a:r>
                        <a:rPr lang="en-US" dirty="0">
                          <a:effectLst/>
                        </a:rPr>
                        <a:t>:</a:t>
                      </a: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effectLst/>
                        </a:rPr>
                        <a:t>3.0e+06</a:t>
                      </a:r>
                    </a:p>
                  </a:txBody>
                  <a:tcPr marL="19050" marR="19050" marT="19050" marB="190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0151281"/>
                  </a:ext>
                </a:extLst>
              </a:tr>
            </a:tbl>
          </a:graphicData>
        </a:graphic>
      </p:graphicFrame>
      <p:sp>
        <p:nvSpPr>
          <p:cNvPr id="34" name="Title 1">
            <a:extLst>
              <a:ext uri="{FF2B5EF4-FFF2-40B4-BE49-F238E27FC236}">
                <a16:creationId xmlns:a16="http://schemas.microsoft.com/office/drawing/2014/main" id="{F62A5601-589E-6406-C313-BD205B5094D7}"/>
              </a:ext>
            </a:extLst>
          </p:cNvPr>
          <p:cNvSpPr txBox="1">
            <a:spLocks/>
          </p:cNvSpPr>
          <p:nvPr/>
        </p:nvSpPr>
        <p:spPr>
          <a:xfrm>
            <a:off x="740636" y="267801"/>
            <a:ext cx="932954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Step 2: Exciting neutral Iodine</a:t>
            </a:r>
            <a:endParaRPr lang="LID4096" dirty="0"/>
          </a:p>
        </p:txBody>
      </p:sp>
      <p:sp>
        <p:nvSpPr>
          <p:cNvPr id="35" name="Arrow: Right 34">
            <a:extLst>
              <a:ext uri="{FF2B5EF4-FFF2-40B4-BE49-F238E27FC236}">
                <a16:creationId xmlns:a16="http://schemas.microsoft.com/office/drawing/2014/main" id="{2A809036-014C-BBA3-633D-F55D3A366CE8}"/>
              </a:ext>
            </a:extLst>
          </p:cNvPr>
          <p:cNvSpPr/>
          <p:nvPr/>
        </p:nvSpPr>
        <p:spPr>
          <a:xfrm rot="16200000">
            <a:off x="9531493" y="2413510"/>
            <a:ext cx="1215222" cy="286247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738120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6D00F582-5E4C-2098-29F9-1B1B66890FA0}"/>
              </a:ext>
            </a:extLst>
          </p:cNvPr>
          <p:cNvCxnSpPr/>
          <p:nvPr/>
        </p:nvCxnSpPr>
        <p:spPr>
          <a:xfrm>
            <a:off x="9136045" y="5979381"/>
            <a:ext cx="180494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265E6AA8-9F00-9A42-5D48-F5ADB7580520}"/>
              </a:ext>
            </a:extLst>
          </p:cNvPr>
          <p:cNvSpPr/>
          <p:nvPr/>
        </p:nvSpPr>
        <p:spPr>
          <a:xfrm>
            <a:off x="9088340" y="4898003"/>
            <a:ext cx="1900361" cy="10336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40F8DCD-1A1E-7D36-431F-76C08F051415}"/>
              </a:ext>
            </a:extLst>
          </p:cNvPr>
          <p:cNvCxnSpPr>
            <a:cxnSpLocks/>
          </p:cNvCxnSpPr>
          <p:nvPr/>
        </p:nvCxnSpPr>
        <p:spPr>
          <a:xfrm>
            <a:off x="9088340" y="4764157"/>
            <a:ext cx="1900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82C43AE-FE35-B24B-1265-4EB032C25638}"/>
              </a:ext>
            </a:extLst>
          </p:cNvPr>
          <p:cNvCxnSpPr>
            <a:cxnSpLocks/>
          </p:cNvCxnSpPr>
          <p:nvPr/>
        </p:nvCxnSpPr>
        <p:spPr>
          <a:xfrm>
            <a:off x="9088339" y="3159318"/>
            <a:ext cx="1900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CA86E29-B4FF-4AF8-29F2-6013FBA485C5}"/>
              </a:ext>
            </a:extLst>
          </p:cNvPr>
          <p:cNvSpPr/>
          <p:nvPr/>
        </p:nvSpPr>
        <p:spPr>
          <a:xfrm>
            <a:off x="9136045" y="1450449"/>
            <a:ext cx="1900361" cy="10336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BF6BAAAD-7E5F-A3F7-AD29-D63584E87A42}"/>
              </a:ext>
            </a:extLst>
          </p:cNvPr>
          <p:cNvSpPr/>
          <p:nvPr/>
        </p:nvSpPr>
        <p:spPr>
          <a:xfrm rot="16200000">
            <a:off x="9035726" y="5011422"/>
            <a:ext cx="1614049" cy="2862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5BBF15D-4F02-6E84-5E3C-403CD3FE1E28}"/>
              </a:ext>
            </a:extLst>
          </p:cNvPr>
          <p:cNvSpPr/>
          <p:nvPr/>
        </p:nvSpPr>
        <p:spPr>
          <a:xfrm rot="16200000">
            <a:off x="9447477" y="3702657"/>
            <a:ext cx="1372925" cy="286247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4D3DE929-99CA-5C61-34D1-5DA9CCE3EEAE}"/>
              </a:ext>
            </a:extLst>
          </p:cNvPr>
          <p:cNvSpPr/>
          <p:nvPr/>
        </p:nvSpPr>
        <p:spPr>
          <a:xfrm rot="16200000">
            <a:off x="9526327" y="2406494"/>
            <a:ext cx="1215222" cy="286247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FEAF84A-A5D3-0840-6065-0ABAA0783EA9}"/>
              </a:ext>
            </a:extLst>
          </p:cNvPr>
          <p:cNvCxnSpPr>
            <a:cxnSpLocks/>
          </p:cNvCxnSpPr>
          <p:nvPr/>
        </p:nvCxnSpPr>
        <p:spPr>
          <a:xfrm>
            <a:off x="9136045" y="1922127"/>
            <a:ext cx="1900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9566F959-C913-36F1-6F8E-5429BC1EEF18}"/>
              </a:ext>
            </a:extLst>
          </p:cNvPr>
          <p:cNvSpPr/>
          <p:nvPr/>
        </p:nvSpPr>
        <p:spPr>
          <a:xfrm rot="16200000">
            <a:off x="9825265" y="1457631"/>
            <a:ext cx="617348" cy="286247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11A7F87-EB3E-F092-0635-5C0AD8C043DD}"/>
              </a:ext>
            </a:extLst>
          </p:cNvPr>
          <p:cNvSpPr txBox="1"/>
          <p:nvPr/>
        </p:nvSpPr>
        <p:spPr>
          <a:xfrm>
            <a:off x="8881937" y="5222885"/>
            <a:ext cx="11956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266nm</a:t>
            </a:r>
            <a:endParaRPr lang="LID4096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C32CE2-D6AC-4B64-E3FA-5142B693F782}"/>
              </a:ext>
            </a:extLst>
          </p:cNvPr>
          <p:cNvSpPr txBox="1"/>
          <p:nvPr/>
        </p:nvSpPr>
        <p:spPr>
          <a:xfrm>
            <a:off x="9169843" y="2333443"/>
            <a:ext cx="93626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4xx nm</a:t>
            </a:r>
            <a:endParaRPr lang="LID4096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4940F29-BE8A-B2F7-EA50-DE5646311743}"/>
              </a:ext>
            </a:extLst>
          </p:cNvPr>
          <p:cNvSpPr txBox="1"/>
          <p:nvPr/>
        </p:nvSpPr>
        <p:spPr>
          <a:xfrm>
            <a:off x="9060672" y="1525900"/>
            <a:ext cx="116984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1064nm</a:t>
            </a:r>
            <a:endParaRPr lang="LID4096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3E5DFAA-A2D5-8C3E-1842-4E0CA0940985}"/>
              </a:ext>
            </a:extLst>
          </p:cNvPr>
          <p:cNvSpPr txBox="1"/>
          <p:nvPr/>
        </p:nvSpPr>
        <p:spPr>
          <a:xfrm>
            <a:off x="11057710" y="475998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I-</a:t>
            </a:r>
            <a:endParaRPr lang="LID4096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2C8E759-E368-89D6-28D4-9DB8B927AE5F}"/>
              </a:ext>
            </a:extLst>
          </p:cNvPr>
          <p:cNvSpPr txBox="1"/>
          <p:nvPr/>
        </p:nvSpPr>
        <p:spPr>
          <a:xfrm>
            <a:off x="11093574" y="129208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I+</a:t>
            </a:r>
            <a:endParaRPr lang="LID4096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BF500F9-4D72-42B4-5CBE-63A3A5456E8E}"/>
              </a:ext>
            </a:extLst>
          </p:cNvPr>
          <p:cNvSpPr txBox="1"/>
          <p:nvPr/>
        </p:nvSpPr>
        <p:spPr>
          <a:xfrm>
            <a:off x="11141479" y="2972563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I*</a:t>
            </a:r>
            <a:endParaRPr lang="LID4096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1EEF552-C873-9347-9B3B-197D78C05136}"/>
              </a:ext>
            </a:extLst>
          </p:cNvPr>
          <p:cNvCxnSpPr>
            <a:cxnSpLocks/>
          </p:cNvCxnSpPr>
          <p:nvPr/>
        </p:nvCxnSpPr>
        <p:spPr>
          <a:xfrm>
            <a:off x="9088339" y="4532243"/>
            <a:ext cx="1900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1B8019B7-F373-6C7F-E8DD-0EE131E61826}"/>
              </a:ext>
            </a:extLst>
          </p:cNvPr>
          <p:cNvSpPr txBox="1"/>
          <p:nvPr/>
        </p:nvSpPr>
        <p:spPr>
          <a:xfrm>
            <a:off x="9165868" y="3668962"/>
            <a:ext cx="11956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206nm</a:t>
            </a:r>
            <a:endParaRPr lang="LID4096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B52C868-AB7E-BA4A-01BB-5C3CFAD3AAC3}"/>
              </a:ext>
            </a:extLst>
          </p:cNvPr>
          <p:cNvSpPr/>
          <p:nvPr/>
        </p:nvSpPr>
        <p:spPr>
          <a:xfrm>
            <a:off x="9856843" y="1658535"/>
            <a:ext cx="568285" cy="173748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337D746-9374-22C5-4EEA-9341DCB4B3D9}"/>
              </a:ext>
            </a:extLst>
          </p:cNvPr>
          <p:cNvSpPr txBox="1"/>
          <p:nvPr/>
        </p:nvSpPr>
        <p:spPr>
          <a:xfrm>
            <a:off x="5570713" y="1780007"/>
            <a:ext cx="185530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/>
              <a:t>Upper level:  </a:t>
            </a:r>
          </a:p>
          <a:p>
            <a:r>
              <a:rPr lang="en-US" dirty="0">
                <a:effectLst/>
              </a:rPr>
              <a:t>From 74897 cm</a:t>
            </a:r>
            <a:r>
              <a:rPr lang="en-US" baseline="30000" dirty="0">
                <a:effectLst/>
              </a:rPr>
              <a:t>−1</a:t>
            </a:r>
            <a:endParaRPr lang="en-US" dirty="0">
              <a:effectLst/>
            </a:endParaRPr>
          </a:p>
          <a:p>
            <a:r>
              <a:rPr lang="en-US" dirty="0"/>
              <a:t>To </a:t>
            </a:r>
          </a:p>
          <a:p>
            <a:r>
              <a:rPr lang="en-US" dirty="0"/>
              <a:t>IP at 84295 cm-1</a:t>
            </a:r>
          </a:p>
          <a:p>
            <a:endParaRPr lang="en-US" dirty="0"/>
          </a:p>
          <a:p>
            <a:r>
              <a:rPr lang="en-US" i="1" dirty="0">
                <a:effectLst/>
              </a:rPr>
              <a:t> </a:t>
            </a:r>
          </a:p>
          <a:p>
            <a:endParaRPr lang="en-US" i="1" dirty="0"/>
          </a:p>
          <a:p>
            <a:endParaRPr lang="en-US" dirty="0">
              <a:effectLst/>
            </a:endParaRPr>
          </a:p>
          <a:p>
            <a:endParaRPr lang="en-US" b="1" u="sng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E8D9F5-D588-E4A7-6BE4-E38A173EA584}"/>
              </a:ext>
            </a:extLst>
          </p:cNvPr>
          <p:cNvSpPr txBox="1"/>
          <p:nvPr/>
        </p:nvSpPr>
        <p:spPr>
          <a:xfrm>
            <a:off x="1325217" y="1840339"/>
            <a:ext cx="18685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u="sng" dirty="0"/>
              <a:t>Lower level:  </a:t>
            </a:r>
          </a:p>
          <a:p>
            <a:pPr marL="0" indent="0">
              <a:buNone/>
            </a:pPr>
            <a:r>
              <a:rPr lang="en-CH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56092.881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cm-1</a:t>
            </a:r>
            <a:endParaRPr lang="en-US" dirty="0"/>
          </a:p>
          <a:p>
            <a:pPr marL="0" indent="0">
              <a:buNone/>
            </a:pP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r>
              <a:rPr lang="en-US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5</a:t>
            </a:r>
            <a:r>
              <a:rPr lang="en-US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</a:t>
            </a:r>
            <a:r>
              <a:rPr lang="en-US" b="0" i="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)6</a:t>
            </a:r>
            <a:r>
              <a:rPr lang="en-US" b="0" i="1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</a:t>
            </a:r>
          </a:p>
        </p:txBody>
      </p:sp>
      <p:sp>
        <p:nvSpPr>
          <p:cNvPr id="28" name="Content Placeholder 27">
            <a:extLst>
              <a:ext uri="{FF2B5EF4-FFF2-40B4-BE49-F238E27FC236}">
                <a16:creationId xmlns:a16="http://schemas.microsoft.com/office/drawing/2014/main" id="{972F893C-D819-8521-5F6A-580A9F3F71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0435" y="3345082"/>
            <a:ext cx="7774566" cy="3105842"/>
          </a:xfrm>
        </p:spPr>
        <p:txBody>
          <a:bodyPr/>
          <a:lstStyle/>
          <a:p>
            <a:pPr marL="0" indent="0">
              <a:buNone/>
            </a:pPr>
            <a:r>
              <a:rPr lang="en-US" sz="2400" b="1" dirty="0"/>
              <a:t>Suggested lasers:</a:t>
            </a:r>
          </a:p>
          <a:p>
            <a:r>
              <a:rPr lang="en-US" dirty="0"/>
              <a:t>366 nm from BBO doubled </a:t>
            </a:r>
            <a:r>
              <a:rPr lang="en-US" dirty="0" err="1"/>
              <a:t>Ti:Sa</a:t>
            </a:r>
            <a:r>
              <a:rPr lang="en-US" dirty="0"/>
              <a:t> laser (same as Rydberg excitation laser.. Daniel </a:t>
            </a:r>
            <a:r>
              <a:rPr lang="en-US" dirty="0" err="1"/>
              <a:t>Comparat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Do we have enough </a:t>
            </a:r>
            <a:r>
              <a:rPr lang="en-US" dirty="0" err="1"/>
              <a:t>Nd:YAG</a:t>
            </a:r>
            <a:r>
              <a:rPr lang="en-US" dirty="0"/>
              <a:t> systems available for the 1064nm light?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9" name="Arrow: Right 28">
            <a:extLst>
              <a:ext uri="{FF2B5EF4-FFF2-40B4-BE49-F238E27FC236}">
                <a16:creationId xmlns:a16="http://schemas.microsoft.com/office/drawing/2014/main" id="{3A9E766B-84CF-D5B1-354F-BF71BF51DC55}"/>
              </a:ext>
            </a:extLst>
          </p:cNvPr>
          <p:cNvSpPr/>
          <p:nvPr/>
        </p:nvSpPr>
        <p:spPr>
          <a:xfrm>
            <a:off x="3352800" y="2144580"/>
            <a:ext cx="1855304" cy="2782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A6EE0A-0F0D-FAF6-2F5E-68E655D004EC}"/>
              </a:ext>
            </a:extLst>
          </p:cNvPr>
          <p:cNvSpPr txBox="1"/>
          <p:nvPr/>
        </p:nvSpPr>
        <p:spPr>
          <a:xfrm>
            <a:off x="3297149" y="1840339"/>
            <a:ext cx="1907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511</a:t>
            </a:r>
            <a:r>
              <a:rPr lang="en-US" dirty="0"/>
              <a:t> nm to </a:t>
            </a:r>
            <a:r>
              <a:rPr lang="en-US" dirty="0">
                <a:solidFill>
                  <a:srgbClr val="000000"/>
                </a:solidFill>
              </a:rPr>
              <a:t>354 nm</a:t>
            </a:r>
            <a:endParaRPr lang="LID4096" dirty="0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F62A5601-589E-6406-C313-BD205B5094D7}"/>
              </a:ext>
            </a:extLst>
          </p:cNvPr>
          <p:cNvSpPr txBox="1">
            <a:spLocks/>
          </p:cNvSpPr>
          <p:nvPr/>
        </p:nvSpPr>
        <p:spPr>
          <a:xfrm>
            <a:off x="376201" y="168196"/>
            <a:ext cx="11192947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Step 3: Exciting neutral Iodine to a Rydberg state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9559417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CC3EE-096E-DDB6-8C9A-ED7571D48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Content Placeholder 4" descr="A graph of different colors&#10;&#10;Description automatically generated">
            <a:extLst>
              <a:ext uri="{FF2B5EF4-FFF2-40B4-BE49-F238E27FC236}">
                <a16:creationId xmlns:a16="http://schemas.microsoft.com/office/drawing/2014/main" id="{76911BB1-C106-ED9B-5D18-715DB73B48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"/>
          <a:stretch/>
        </p:blipFill>
        <p:spPr>
          <a:xfrm>
            <a:off x="629478" y="211398"/>
            <a:ext cx="10410428" cy="6435204"/>
          </a:xfr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9BE5A10-3531-B7BA-9851-129C28A8B2AB}"/>
              </a:ext>
            </a:extLst>
          </p:cNvPr>
          <p:cNvCxnSpPr>
            <a:cxnSpLocks/>
          </p:cNvCxnSpPr>
          <p:nvPr/>
        </p:nvCxnSpPr>
        <p:spPr>
          <a:xfrm>
            <a:off x="2974837" y="305490"/>
            <a:ext cx="0" cy="5756275"/>
          </a:xfrm>
          <a:prstGeom prst="line">
            <a:avLst/>
          </a:prstGeom>
          <a:ln w="3810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CDB3E14-529B-F33B-E02B-DF2EA61F4BAD}"/>
              </a:ext>
            </a:extLst>
          </p:cNvPr>
          <p:cNvCxnSpPr>
            <a:cxnSpLocks/>
          </p:cNvCxnSpPr>
          <p:nvPr/>
        </p:nvCxnSpPr>
        <p:spPr>
          <a:xfrm>
            <a:off x="3768587" y="305490"/>
            <a:ext cx="0" cy="5756275"/>
          </a:xfrm>
          <a:prstGeom prst="line">
            <a:avLst/>
          </a:prstGeom>
          <a:ln w="3810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7441D37-75B8-3E4F-74C2-FD6D17520F67}"/>
              </a:ext>
            </a:extLst>
          </p:cNvPr>
          <p:cNvCxnSpPr>
            <a:cxnSpLocks/>
          </p:cNvCxnSpPr>
          <p:nvPr/>
        </p:nvCxnSpPr>
        <p:spPr>
          <a:xfrm>
            <a:off x="2422387" y="305490"/>
            <a:ext cx="0" cy="5756275"/>
          </a:xfrm>
          <a:prstGeom prst="line">
            <a:avLst/>
          </a:prstGeom>
          <a:ln w="3810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DE137E3-B260-71C0-4522-E15D062D228D}"/>
              </a:ext>
            </a:extLst>
          </p:cNvPr>
          <p:cNvCxnSpPr>
            <a:cxnSpLocks/>
          </p:cNvCxnSpPr>
          <p:nvPr/>
        </p:nvCxnSpPr>
        <p:spPr>
          <a:xfrm>
            <a:off x="3933687" y="305490"/>
            <a:ext cx="0" cy="5756275"/>
          </a:xfrm>
          <a:prstGeom prst="line">
            <a:avLst/>
          </a:prstGeom>
          <a:ln w="3810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596E817-158E-6D75-C2AF-DDA2AB498057}"/>
              </a:ext>
            </a:extLst>
          </p:cNvPr>
          <p:cNvCxnSpPr>
            <a:cxnSpLocks/>
          </p:cNvCxnSpPr>
          <p:nvPr/>
        </p:nvCxnSpPr>
        <p:spPr>
          <a:xfrm>
            <a:off x="4105137" y="305490"/>
            <a:ext cx="0" cy="5756275"/>
          </a:xfrm>
          <a:prstGeom prst="line">
            <a:avLst/>
          </a:prstGeom>
          <a:ln w="3810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5DA3711-D8D2-769F-A5A3-9C80A597BF42}"/>
              </a:ext>
            </a:extLst>
          </p:cNvPr>
          <p:cNvCxnSpPr>
            <a:cxnSpLocks/>
          </p:cNvCxnSpPr>
          <p:nvPr/>
        </p:nvCxnSpPr>
        <p:spPr>
          <a:xfrm>
            <a:off x="4489499" y="305489"/>
            <a:ext cx="0" cy="5756275"/>
          </a:xfrm>
          <a:prstGeom prst="line">
            <a:avLst/>
          </a:prstGeom>
          <a:ln w="3810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D622E0C-3048-6110-DEE9-D5924F05D777}"/>
              </a:ext>
            </a:extLst>
          </p:cNvPr>
          <p:cNvSpPr txBox="1"/>
          <p:nvPr/>
        </p:nvSpPr>
        <p:spPr>
          <a:xfrm rot="16200000">
            <a:off x="1773545" y="583451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206 nm</a:t>
            </a:r>
            <a:endParaRPr lang="en-SE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7D30D7-0AFB-9400-51DA-8FDC580E0265}"/>
              </a:ext>
            </a:extLst>
          </p:cNvPr>
          <p:cNvSpPr txBox="1"/>
          <p:nvPr/>
        </p:nvSpPr>
        <p:spPr>
          <a:xfrm rot="16200000">
            <a:off x="2403316" y="1273734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266 nm</a:t>
            </a:r>
            <a:endParaRPr lang="en-S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8923135-7C20-982A-C09C-DCB3E35884E2}"/>
              </a:ext>
            </a:extLst>
          </p:cNvPr>
          <p:cNvSpPr txBox="1"/>
          <p:nvPr/>
        </p:nvSpPr>
        <p:spPr>
          <a:xfrm rot="16200000">
            <a:off x="3182593" y="1426134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353 nm</a:t>
            </a:r>
            <a:endParaRPr lang="en-S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00F153-9586-7554-E55D-C90A568B2FE0}"/>
              </a:ext>
            </a:extLst>
          </p:cNvPr>
          <p:cNvSpPr txBox="1"/>
          <p:nvPr/>
        </p:nvSpPr>
        <p:spPr>
          <a:xfrm rot="16200000">
            <a:off x="4161009" y="1329762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430 nm</a:t>
            </a:r>
            <a:endParaRPr lang="en-S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931693-2302-09E9-39E2-57B6997E1DE5}"/>
              </a:ext>
            </a:extLst>
          </p:cNvPr>
          <p:cNvSpPr txBox="1"/>
          <p:nvPr/>
        </p:nvSpPr>
        <p:spPr>
          <a:xfrm>
            <a:off x="2321656" y="-51253"/>
            <a:ext cx="2701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Antiprotonic atom needs: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36975115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CC3EE-096E-DDB6-8C9A-ED7571D487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Content Placeholder 4" descr="A graph of different colors&#10;&#10;Description automatically generated">
            <a:extLst>
              <a:ext uri="{FF2B5EF4-FFF2-40B4-BE49-F238E27FC236}">
                <a16:creationId xmlns:a16="http://schemas.microsoft.com/office/drawing/2014/main" id="{76911BB1-C106-ED9B-5D18-715DB73B48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0"/>
          <a:stretch/>
        </p:blipFill>
        <p:spPr>
          <a:xfrm>
            <a:off x="609600" y="211398"/>
            <a:ext cx="10515600" cy="6435204"/>
          </a:xfr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BA4ADB5-505C-1451-570C-1BBC94E99824}"/>
              </a:ext>
            </a:extLst>
          </p:cNvPr>
          <p:cNvCxnSpPr>
            <a:cxnSpLocks/>
          </p:cNvCxnSpPr>
          <p:nvPr/>
        </p:nvCxnSpPr>
        <p:spPr>
          <a:xfrm>
            <a:off x="2409410" y="451264"/>
            <a:ext cx="0" cy="5756275"/>
          </a:xfrm>
          <a:prstGeom prst="line">
            <a:avLst/>
          </a:prstGeom>
          <a:ln w="3810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DF91EDDF-22E8-28CC-0725-1C9DCE320A52}"/>
              </a:ext>
            </a:extLst>
          </p:cNvPr>
          <p:cNvCxnSpPr>
            <a:cxnSpLocks/>
          </p:cNvCxnSpPr>
          <p:nvPr/>
        </p:nvCxnSpPr>
        <p:spPr>
          <a:xfrm>
            <a:off x="3787360" y="451264"/>
            <a:ext cx="0" cy="5756275"/>
          </a:xfrm>
          <a:prstGeom prst="line">
            <a:avLst/>
          </a:prstGeom>
          <a:ln w="3810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D2F787D-0569-DEB1-D133-8CBAE8F20778}"/>
              </a:ext>
            </a:extLst>
          </p:cNvPr>
          <p:cNvCxnSpPr>
            <a:cxnSpLocks/>
          </p:cNvCxnSpPr>
          <p:nvPr/>
        </p:nvCxnSpPr>
        <p:spPr>
          <a:xfrm>
            <a:off x="2796760" y="495714"/>
            <a:ext cx="0" cy="5756275"/>
          </a:xfrm>
          <a:prstGeom prst="line">
            <a:avLst/>
          </a:prstGeom>
          <a:ln w="3810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975A01-3AB5-C53B-9834-C5D5FA03B0F3}"/>
              </a:ext>
            </a:extLst>
          </p:cNvPr>
          <p:cNvCxnSpPr>
            <a:cxnSpLocks/>
          </p:cNvCxnSpPr>
          <p:nvPr/>
        </p:nvCxnSpPr>
        <p:spPr>
          <a:xfrm>
            <a:off x="4346160" y="451264"/>
            <a:ext cx="0" cy="5756275"/>
          </a:xfrm>
          <a:prstGeom prst="line">
            <a:avLst/>
          </a:prstGeom>
          <a:ln w="38100"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05BD22C-D58C-FBE8-DA90-4CD5A34CF781}"/>
              </a:ext>
            </a:extLst>
          </p:cNvPr>
          <p:cNvSpPr txBox="1"/>
          <p:nvPr/>
        </p:nvSpPr>
        <p:spPr>
          <a:xfrm rot="16200000">
            <a:off x="3234801" y="1191090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350 nm</a:t>
            </a:r>
            <a:endParaRPr lang="en-SE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6FA4B2-72BB-5500-B441-996E799EE5AA}"/>
              </a:ext>
            </a:extLst>
          </p:cNvPr>
          <p:cNvSpPr txBox="1"/>
          <p:nvPr/>
        </p:nvSpPr>
        <p:spPr>
          <a:xfrm rot="16200000">
            <a:off x="3784000" y="1191090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410 nm</a:t>
            </a:r>
            <a:endParaRPr lang="en-SE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D670119-A172-7763-E545-25C21BC7C12E}"/>
              </a:ext>
            </a:extLst>
          </p:cNvPr>
          <p:cNvSpPr txBox="1"/>
          <p:nvPr/>
        </p:nvSpPr>
        <p:spPr>
          <a:xfrm rot="16200000">
            <a:off x="2218504" y="1191090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243 nm</a:t>
            </a:r>
            <a:endParaRPr lang="en-S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EB8121-EAC1-F609-9C85-4AC3C6422581}"/>
              </a:ext>
            </a:extLst>
          </p:cNvPr>
          <p:cNvSpPr txBox="1"/>
          <p:nvPr/>
        </p:nvSpPr>
        <p:spPr>
          <a:xfrm rot="16200000">
            <a:off x="1766918" y="729225"/>
            <a:ext cx="925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205 nm</a:t>
            </a:r>
            <a:endParaRPr lang="en-SE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3DBADC-D066-772B-6DDB-9644DC362C46}"/>
              </a:ext>
            </a:extLst>
          </p:cNvPr>
          <p:cNvSpPr txBox="1"/>
          <p:nvPr/>
        </p:nvSpPr>
        <p:spPr>
          <a:xfrm>
            <a:off x="2321998" y="80116"/>
            <a:ext cx="2109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Positronium needs:</a:t>
            </a: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0486090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D8241-3563-E4FF-5803-BAC8F8B5F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GB" dirty="0"/>
              <a:t>CW systems</a:t>
            </a:r>
            <a:endParaRPr lang="en-S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1E3E7D-CD59-3B08-66F9-1A221429C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33953" y="55798"/>
            <a:ext cx="4976807" cy="629117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1494E53-A326-35BE-5D69-CF3EC4B499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8990" y="1529280"/>
            <a:ext cx="4629388" cy="503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19069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10F5D5-EA7D-3E93-B40A-027D583B0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45E6F9-4DBB-64CF-A0A5-D19B45C70E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E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47C647-5578-58ED-794D-61684B4D83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04299" y="1372401"/>
            <a:ext cx="12152243" cy="4722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888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4884" y="365125"/>
            <a:ext cx="8805421" cy="1325563"/>
          </a:xfrm>
        </p:spPr>
        <p:txBody>
          <a:bodyPr>
            <a:normAutofit/>
          </a:bodyPr>
          <a:lstStyle/>
          <a:p>
            <a:r>
              <a:rPr lang="en-US" sz="4000" dirty="0"/>
              <a:t>Saturation Intensity calculations for Iodine 1/3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5777" y="1240137"/>
            <a:ext cx="2860274" cy="493682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9492" y="1848588"/>
            <a:ext cx="6790813" cy="138480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6840" y="3233394"/>
            <a:ext cx="2899160" cy="13224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93170" y="6176963"/>
            <a:ext cx="290345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C. J. Foot, Atomic Physics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E51FBC-CC9B-C165-5B0B-2992C6DAEC89}"/>
              </a:ext>
            </a:extLst>
          </p:cNvPr>
          <p:cNvSpPr txBox="1"/>
          <p:nvPr/>
        </p:nvSpPr>
        <p:spPr>
          <a:xfrm>
            <a:off x="6229321" y="3624607"/>
            <a:ext cx="27831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600" dirty="0"/>
              <a:t> </a:t>
            </a:r>
            <a:r>
              <a:rPr lang="sv-SE" sz="36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~</a:t>
            </a:r>
            <a:r>
              <a:rPr lang="sv-SE" sz="3600" dirty="0"/>
              <a:t>100 uJ/cm2</a:t>
            </a:r>
            <a:endParaRPr lang="LID4096" sz="3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8BE3A7-FB74-EF4F-BF50-311A5C05A8F2}"/>
              </a:ext>
            </a:extLst>
          </p:cNvPr>
          <p:cNvSpPr txBox="1"/>
          <p:nvPr/>
        </p:nvSpPr>
        <p:spPr>
          <a:xfrm>
            <a:off x="185949" y="5875132"/>
            <a:ext cx="34488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Sadiq Nawaz</a:t>
            </a:r>
          </a:p>
          <a:p>
            <a:pPr algn="l" rtl="0" fontAlgn="base"/>
            <a:r>
              <a:rPr lang="en-US" sz="24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Mohammed Waseem</a:t>
            </a:r>
          </a:p>
        </p:txBody>
      </p:sp>
    </p:spTree>
    <p:extLst>
      <p:ext uri="{BB962C8B-B14F-4D97-AF65-F5344CB8AC3E}">
        <p14:creationId xmlns:p14="http://schemas.microsoft.com/office/powerpoint/2010/main" val="3211373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 Width @ 206 nm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line width is equal to the Einstein “A” coefficient </a:t>
            </a:r>
            <a:r>
              <a:rPr lang="el-GR" dirty="0"/>
              <a:t>Γ</a:t>
            </a:r>
            <a:r>
              <a:rPr lang="en-US" dirty="0"/>
              <a:t>=A,</a:t>
            </a:r>
          </a:p>
          <a:p>
            <a:endParaRPr lang="en-US" dirty="0"/>
          </a:p>
          <a:p>
            <a:r>
              <a:rPr lang="en-US" dirty="0"/>
              <a:t>Line Width @ 206 nm= 3E6 /s   = </a:t>
            </a:r>
            <a:r>
              <a:rPr lang="en-US" b="1" dirty="0"/>
              <a:t>3 MHz</a:t>
            </a:r>
          </a:p>
          <a:p>
            <a:endParaRPr lang="en-US" dirty="0"/>
          </a:p>
          <a:p>
            <a:r>
              <a:rPr lang="en-US" dirty="0"/>
              <a:t>Mass of Atomic Iodine =2.1072903E-25 Kg</a:t>
            </a:r>
          </a:p>
          <a:p>
            <a:endParaRPr lang="en-US" dirty="0"/>
          </a:p>
          <a:p>
            <a:r>
              <a:rPr lang="en-US" b="1" dirty="0"/>
              <a:t>Doppler Broadening @ Room Temp ~ 1.6 GHz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DE81472-5963-E931-26D4-82F9B1883141}"/>
              </a:ext>
            </a:extLst>
          </p:cNvPr>
          <p:cNvSpPr txBox="1"/>
          <p:nvPr/>
        </p:nvSpPr>
        <p:spPr>
          <a:xfrm>
            <a:off x="131517" y="5896401"/>
            <a:ext cx="34488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Sadiq Nawaz</a:t>
            </a:r>
          </a:p>
          <a:p>
            <a:pPr algn="l" rtl="0" fontAlgn="base"/>
            <a:r>
              <a:rPr lang="en-US" sz="24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Mohammed Waseem</a:t>
            </a:r>
          </a:p>
        </p:txBody>
      </p:sp>
    </p:spTree>
    <p:extLst>
      <p:ext uri="{BB962C8B-B14F-4D97-AF65-F5344CB8AC3E}">
        <p14:creationId xmlns:p14="http://schemas.microsoft.com/office/powerpoint/2010/main" val="586389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309410" y="1027906"/>
            <a:ext cx="2807179" cy="5309157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-275899"/>
            <a:ext cx="10991654" cy="1325563"/>
          </a:xfrm>
        </p:spPr>
        <p:txBody>
          <a:bodyPr>
            <a:normAutofit/>
          </a:bodyPr>
          <a:lstStyle/>
          <a:p>
            <a:r>
              <a:rPr lang="en-US" sz="4000" dirty="0"/>
              <a:t>Saturation Intensity calculations for Iodine 3/3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4735" y="1027906"/>
            <a:ext cx="6625317" cy="155912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4381" y="6488668"/>
            <a:ext cx="436523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https://www.osti.gov/servlets/purl/1688760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93" y="2758821"/>
            <a:ext cx="8482443" cy="29443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684" y="5720268"/>
            <a:ext cx="2984999" cy="56101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6F6BF4-4D1C-AFBF-6508-940AD42A47F2}"/>
              </a:ext>
            </a:extLst>
          </p:cNvPr>
          <p:cNvSpPr txBox="1"/>
          <p:nvPr/>
        </p:nvSpPr>
        <p:spPr>
          <a:xfrm>
            <a:off x="6721319" y="6000773"/>
            <a:ext cx="34488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Sadiq Nawaz</a:t>
            </a:r>
          </a:p>
          <a:p>
            <a:pPr algn="l" rtl="0" fontAlgn="base"/>
            <a:r>
              <a:rPr lang="en-US" sz="24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Mohammed Waseem</a:t>
            </a:r>
          </a:p>
        </p:txBody>
      </p:sp>
    </p:spTree>
    <p:extLst>
      <p:ext uri="{BB962C8B-B14F-4D97-AF65-F5344CB8AC3E}">
        <p14:creationId xmlns:p14="http://schemas.microsoft.com/office/powerpoint/2010/main" val="33846588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905" y="695777"/>
            <a:ext cx="11522381" cy="577880"/>
          </a:xfrm>
        </p:spPr>
      </p:pic>
      <p:sp>
        <p:nvSpPr>
          <p:cNvPr id="4" name="Rectangle 3"/>
          <p:cNvSpPr/>
          <p:nvPr/>
        </p:nvSpPr>
        <p:spPr>
          <a:xfrm>
            <a:off x="114381" y="6488668"/>
            <a:ext cx="4365234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US" dirty="0"/>
              <a:t>https://www.osti.gov/servlets/purl/1688760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-407872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/>
              <a:t>Saturation Intensity calculations for Iodine 3/3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45" y="1536006"/>
            <a:ext cx="11793673" cy="2603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70" y="2062230"/>
            <a:ext cx="11951927" cy="1943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9046" y="4279769"/>
            <a:ext cx="112122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Saturation intensity @</a:t>
            </a:r>
            <a:r>
              <a:rPr lang="en-US" sz="2000" dirty="0"/>
              <a:t> 589.4 nm, Einstein Coefficient=0.42E6 is    </a:t>
            </a:r>
            <a:r>
              <a:rPr lang="en-US" sz="2000" b="1" dirty="0"/>
              <a:t>0.0427 </a:t>
            </a:r>
            <a:r>
              <a:rPr lang="en-US" sz="2000" b="1" dirty="0" err="1"/>
              <a:t>mW</a:t>
            </a:r>
            <a:r>
              <a:rPr lang="en-US" sz="2000" b="1" dirty="0"/>
              <a:t>/cm^2</a:t>
            </a:r>
            <a:r>
              <a:rPr lang="en-US" sz="2000" dirty="0"/>
              <a:t>,</a:t>
            </a:r>
          </a:p>
          <a:p>
            <a:r>
              <a:rPr lang="en-US" sz="2000" dirty="0"/>
              <a:t> </a:t>
            </a:r>
            <a:r>
              <a:rPr lang="en-US" sz="2000" b="1" dirty="0" err="1"/>
              <a:t>Fluence</a:t>
            </a:r>
            <a:r>
              <a:rPr lang="en-US" sz="2000" b="1" dirty="0"/>
              <a:t> @ 10 Hz=4.27 </a:t>
            </a:r>
            <a:r>
              <a:rPr lang="en-US" sz="2000" b="1" dirty="0" err="1"/>
              <a:t>uJ</a:t>
            </a:r>
            <a:r>
              <a:rPr lang="en-US" sz="2000" b="1" dirty="0"/>
              <a:t>/cm^2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13641" y="5373278"/>
            <a:ext cx="7579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</a:rPr>
              <a:t>Literature not available for 511-354 nm Transitions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DF36DA-45D8-4B44-2AF8-625DA9E6D75F}"/>
              </a:ext>
            </a:extLst>
          </p:cNvPr>
          <p:cNvSpPr txBox="1"/>
          <p:nvPr/>
        </p:nvSpPr>
        <p:spPr>
          <a:xfrm>
            <a:off x="8846146" y="5985932"/>
            <a:ext cx="344887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/>
            <a:r>
              <a:rPr lang="en-US" sz="24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Sadiq Nawaz</a:t>
            </a:r>
          </a:p>
          <a:p>
            <a:pPr algn="l" rtl="0" fontAlgn="base"/>
            <a:r>
              <a:rPr lang="en-US" sz="2400" b="0" i="0" dirty="0">
                <a:solidFill>
                  <a:srgbClr val="242424"/>
                </a:solidFill>
                <a:effectLst/>
                <a:latin typeface="Segoe UI" panose="020B0502040204020203" pitchFamily="34" charset="0"/>
              </a:rPr>
              <a:t>Mohammed Waseem</a:t>
            </a:r>
          </a:p>
        </p:txBody>
      </p:sp>
    </p:spTree>
    <p:extLst>
      <p:ext uri="{BB962C8B-B14F-4D97-AF65-F5344CB8AC3E}">
        <p14:creationId xmlns:p14="http://schemas.microsoft.com/office/powerpoint/2010/main" val="949004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DE982-6CB2-B8C0-C3EB-3C21AC5D1E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5863"/>
            <a:ext cx="10515600" cy="1325563"/>
          </a:xfrm>
        </p:spPr>
        <p:txBody>
          <a:bodyPr/>
          <a:lstStyle/>
          <a:p>
            <a:r>
              <a:rPr lang="sv-SE" dirty="0"/>
              <a:t>B-field splitting of antiprotonic states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A5B97A-BF0F-3A66-2704-31D9126AB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1426"/>
            <a:ext cx="10515600" cy="4351338"/>
          </a:xfrm>
        </p:spPr>
        <p:txBody>
          <a:bodyPr/>
          <a:lstStyle/>
          <a:p>
            <a:endParaRPr lang="LID4096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D7C8E4-8825-E3FB-06B7-E6A4FBDAEF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246" y="1531426"/>
            <a:ext cx="11618728" cy="48231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76849F3-4947-EB70-CA75-3E54A1123A25}"/>
              </a:ext>
            </a:extLst>
          </p:cNvPr>
          <p:cNvSpPr txBox="1"/>
          <p:nvPr/>
        </p:nvSpPr>
        <p:spPr>
          <a:xfrm>
            <a:off x="2845240" y="1612265"/>
            <a:ext cx="2461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Laser accessible range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43ADA31-104D-4540-ECEB-E8E70D458341}"/>
              </a:ext>
            </a:extLst>
          </p:cNvPr>
          <p:cNvSpPr txBox="1"/>
          <p:nvPr/>
        </p:nvSpPr>
        <p:spPr>
          <a:xfrm>
            <a:off x="8786189" y="1531426"/>
            <a:ext cx="2461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Laser accessible range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77EA913-6017-17C5-FC91-4F41543AA0FD}"/>
              </a:ext>
            </a:extLst>
          </p:cNvPr>
          <p:cNvSpPr txBox="1"/>
          <p:nvPr/>
        </p:nvSpPr>
        <p:spPr>
          <a:xfrm>
            <a:off x="4184451" y="6209675"/>
            <a:ext cx="3823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dirty="0"/>
              <a:t>Simulated by Antons</a:t>
            </a:r>
            <a:endParaRPr lang="LID4096" sz="3200" dirty="0"/>
          </a:p>
        </p:txBody>
      </p:sp>
    </p:spTree>
    <p:extLst>
      <p:ext uri="{BB962C8B-B14F-4D97-AF65-F5344CB8AC3E}">
        <p14:creationId xmlns:p14="http://schemas.microsoft.com/office/powerpoint/2010/main" val="484180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C63FD-A2E7-29AB-29A5-713E5E2AD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5" name="Content Placeholder 4" descr="A graph of a graph showing the value of a number of energy levels&#10;&#10;Description automatically generated">
            <a:extLst>
              <a:ext uri="{FF2B5EF4-FFF2-40B4-BE49-F238E27FC236}">
                <a16:creationId xmlns:a16="http://schemas.microsoft.com/office/drawing/2014/main" id="{219E06EF-777D-CEF6-E409-28E2D3CC70D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660" y="158531"/>
            <a:ext cx="10774680" cy="65409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FC4305E-D135-FFFA-B066-E0B5E7718505}"/>
              </a:ext>
            </a:extLst>
          </p:cNvPr>
          <p:cNvSpPr txBox="1"/>
          <p:nvPr/>
        </p:nvSpPr>
        <p:spPr>
          <a:xfrm>
            <a:off x="4504623" y="2477460"/>
            <a:ext cx="20061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0000"/>
                </a:solidFill>
              </a:rPr>
              <a:t>Ti:Sa</a:t>
            </a:r>
            <a:r>
              <a:rPr lang="en-US" dirty="0">
                <a:solidFill>
                  <a:srgbClr val="FF0000"/>
                </a:solidFill>
              </a:rPr>
              <a:t> range:</a:t>
            </a:r>
          </a:p>
          <a:p>
            <a:r>
              <a:rPr lang="en-US" dirty="0">
                <a:solidFill>
                  <a:srgbClr val="FF0000"/>
                </a:solidFill>
              </a:rPr>
              <a:t>750 nm to 850 nm</a:t>
            </a:r>
            <a:endParaRPr lang="LID4096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7586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Fluence</a:t>
            </a:r>
            <a:r>
              <a:rPr lang="en-US" dirty="0"/>
              <a:t> for Anti-protonic Helium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281" y="1825625"/>
            <a:ext cx="12245418" cy="4351338"/>
          </a:xfrm>
        </p:spPr>
        <p:txBody>
          <a:bodyPr>
            <a:normAutofit/>
          </a:bodyPr>
          <a:lstStyle/>
          <a:p>
            <a:r>
              <a:rPr lang="en-US" sz="2400" baseline="30000" dirty="0"/>
              <a:t>(a)</a:t>
            </a:r>
            <a:r>
              <a:rPr lang="en-US" sz="2400" dirty="0"/>
              <a:t> </a:t>
            </a:r>
            <a:r>
              <a:rPr lang="en-US" sz="2400" dirty="0" err="1"/>
              <a:t>Fluence</a:t>
            </a:r>
            <a:r>
              <a:rPr lang="en-US" sz="2400" dirty="0"/>
              <a:t> Anti-protonic Helium @417 nm and 372 nm [-6 GHz detuning]    = </a:t>
            </a:r>
            <a:r>
              <a:rPr lang="en-US" sz="2400" b="1" dirty="0"/>
              <a:t>1-2 </a:t>
            </a:r>
            <a:r>
              <a:rPr lang="en-US" sz="2400" b="1" dirty="0" err="1"/>
              <a:t>mJ</a:t>
            </a:r>
            <a:r>
              <a:rPr lang="en-US" sz="2400" b="1" dirty="0"/>
              <a:t>/cm^2 </a:t>
            </a:r>
            <a:r>
              <a:rPr lang="en-US" sz="2400" dirty="0"/>
              <a:t>for </a:t>
            </a:r>
            <a:r>
              <a:rPr lang="en-US" sz="2400" i="1" dirty="0"/>
              <a:t>n=34 to n=36</a:t>
            </a:r>
          </a:p>
          <a:p>
            <a:endParaRPr lang="en-US" sz="2400" i="1" dirty="0"/>
          </a:p>
          <a:p>
            <a:r>
              <a:rPr lang="en-US" sz="2400" baseline="30000" dirty="0"/>
              <a:t>(b)</a:t>
            </a:r>
            <a:r>
              <a:rPr lang="en-US" sz="2400" dirty="0"/>
              <a:t> Pulse Energy Anti-protonic Helium @blue = 2-</a:t>
            </a:r>
            <a:r>
              <a:rPr lang="en-US" sz="2400" b="1" dirty="0"/>
              <a:t>4 </a:t>
            </a:r>
            <a:r>
              <a:rPr lang="en-US" sz="2400" b="1" dirty="0" err="1"/>
              <a:t>mJ</a:t>
            </a:r>
            <a:r>
              <a:rPr lang="en-US" sz="2400" b="1" dirty="0"/>
              <a:t> Dye laser (Pump laser @ 531 nm has 180 </a:t>
            </a:r>
            <a:r>
              <a:rPr lang="en-US" sz="2400" b="1" dirty="0" err="1"/>
              <a:t>mJ</a:t>
            </a:r>
            <a:r>
              <a:rPr lang="en-US" sz="2400" b="1" dirty="0"/>
              <a:t> energy) </a:t>
            </a:r>
            <a:r>
              <a:rPr lang="en-US" sz="2400" dirty="0"/>
              <a:t>and UV = </a:t>
            </a:r>
            <a:r>
              <a:rPr lang="en-US" sz="2400" b="1" dirty="0"/>
              <a:t>15-40 </a:t>
            </a:r>
            <a:r>
              <a:rPr lang="en-US" sz="2400" b="1" dirty="0" err="1"/>
              <a:t>mJ</a:t>
            </a:r>
            <a:r>
              <a:rPr lang="en-US" sz="2400" b="1" dirty="0"/>
              <a:t> before frequency doubling/tripling with LBO/BBO crystals </a:t>
            </a:r>
            <a:r>
              <a:rPr lang="en-US" sz="2400" dirty="0"/>
              <a:t>(</a:t>
            </a:r>
            <a:r>
              <a:rPr lang="en-US" sz="2400" dirty="0" err="1"/>
              <a:t>Ti:Si</a:t>
            </a:r>
            <a:r>
              <a:rPr lang="en-US" sz="2400" dirty="0"/>
              <a:t> laser with multi-pass amplifier) for </a:t>
            </a:r>
            <a:r>
              <a:rPr lang="en-US" sz="2400" i="1" dirty="0"/>
              <a:t>n=36 n=37, n=38 </a:t>
            </a:r>
            <a:r>
              <a:rPr lang="en-US" sz="2400" b="1" dirty="0"/>
              <a:t>Beam Diameter 3 cm at both wavelengths</a:t>
            </a:r>
          </a:p>
          <a:p>
            <a:endParaRPr lang="en-US" sz="2400" b="1" i="1" dirty="0"/>
          </a:p>
          <a:p>
            <a:endParaRPr lang="en-US" sz="2400" i="1" dirty="0"/>
          </a:p>
          <a:p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31975" y="5807631"/>
            <a:ext cx="119280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lphaLcParenBoth"/>
            </a:pPr>
            <a:r>
              <a:rPr lang="en-US" dirty="0"/>
              <a:t>Two-photon laser spectroscopy of </a:t>
            </a:r>
            <a:r>
              <a:rPr lang="en-US" dirty="0" err="1"/>
              <a:t>antiprotonic</a:t>
            </a:r>
            <a:r>
              <a:rPr lang="en-US" dirty="0"/>
              <a:t> helium and the antiproton-to-electron mass ratio</a:t>
            </a:r>
          </a:p>
          <a:p>
            <a:pPr marL="342900" indent="-342900">
              <a:buFontTx/>
              <a:buAutoNum type="alphaLcParenBoth"/>
            </a:pPr>
            <a:r>
              <a:rPr lang="en-US" dirty="0"/>
              <a:t>Buffer-gas cooling of </a:t>
            </a:r>
            <a:r>
              <a:rPr lang="en-US" dirty="0" err="1"/>
              <a:t>antiprotonic</a:t>
            </a:r>
            <a:r>
              <a:rPr lang="en-US" dirty="0"/>
              <a:t> helium to 1.5 to 1.7 K, and antiproton-to–electron mass ratio</a:t>
            </a:r>
          </a:p>
          <a:p>
            <a:pPr marL="342900" indent="-342900">
              <a:buAutoNum type="alphaLcParenBoth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24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10074</TotalTime>
  <Words>635</Words>
  <Application>Microsoft Office PowerPoint</Application>
  <PresentationFormat>Widescreen</PresentationFormat>
  <Paragraphs>133</Paragraphs>
  <Slides>27</Slides>
  <Notes>0</Notes>
  <HiddenSlides>11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Aptos</vt:lpstr>
      <vt:lpstr>Aptos Display</vt:lpstr>
      <vt:lpstr>Arial</vt:lpstr>
      <vt:lpstr>Arial</vt:lpstr>
      <vt:lpstr>Calibri</vt:lpstr>
      <vt:lpstr>Segoe UI</vt:lpstr>
      <vt:lpstr>Segoe UI</vt:lpstr>
      <vt:lpstr>Office Theme</vt:lpstr>
      <vt:lpstr>Requirements for AEgIS laser system </vt:lpstr>
      <vt:lpstr>Ion program:</vt:lpstr>
      <vt:lpstr>Saturation Intensity calculations for Iodine 1/3</vt:lpstr>
      <vt:lpstr>Line Width @ 206 nm</vt:lpstr>
      <vt:lpstr>Saturation Intensity calculations for Iodine 3/3</vt:lpstr>
      <vt:lpstr>Saturation Intensity calculations for Iodine 3/3</vt:lpstr>
      <vt:lpstr>B-field splitting of antiprotonic states</vt:lpstr>
      <vt:lpstr>PowerPoint Presentation</vt:lpstr>
      <vt:lpstr>Fluence for Anti-protonic Helium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Price?</vt:lpstr>
      <vt:lpstr>PowerPoint Presentation</vt:lpstr>
      <vt:lpstr>PowerPoint Presentation</vt:lpstr>
      <vt:lpstr>CREDO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CW systems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Fredrik Parnefjord Gustafsson</dc:creator>
  <cp:lastModifiedBy>Fredrik Parnefjord Gustafsson</cp:lastModifiedBy>
  <cp:revision>45</cp:revision>
  <dcterms:created xsi:type="dcterms:W3CDTF">2024-06-29T10:43:31Z</dcterms:created>
  <dcterms:modified xsi:type="dcterms:W3CDTF">2024-12-19T09:49:57Z</dcterms:modified>
</cp:coreProperties>
</file>