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4" r:id="rId2"/>
    <p:sldMasterId id="2147483981" r:id="rId3"/>
  </p:sldMasterIdLst>
  <p:notesMasterIdLst>
    <p:notesMasterId r:id="rId31"/>
  </p:notesMasterIdLst>
  <p:handoutMasterIdLst>
    <p:handoutMasterId r:id="rId32"/>
  </p:handoutMasterIdLst>
  <p:sldIdLst>
    <p:sldId id="331" r:id="rId4"/>
    <p:sldId id="616" r:id="rId5"/>
    <p:sldId id="580" r:id="rId6"/>
    <p:sldId id="559" r:id="rId7"/>
    <p:sldId id="602" r:id="rId8"/>
    <p:sldId id="608" r:id="rId9"/>
    <p:sldId id="609" r:id="rId10"/>
    <p:sldId id="612" r:id="rId11"/>
    <p:sldId id="613" r:id="rId12"/>
    <p:sldId id="614" r:id="rId13"/>
    <p:sldId id="615" r:id="rId14"/>
    <p:sldId id="581" r:id="rId15"/>
    <p:sldId id="578" r:id="rId16"/>
    <p:sldId id="582" r:id="rId17"/>
    <p:sldId id="583" r:id="rId18"/>
    <p:sldId id="588" r:id="rId19"/>
    <p:sldId id="584" r:id="rId20"/>
    <p:sldId id="587" r:id="rId21"/>
    <p:sldId id="618" r:id="rId22"/>
    <p:sldId id="619" r:id="rId23"/>
    <p:sldId id="515" r:id="rId24"/>
    <p:sldId id="596" r:id="rId25"/>
    <p:sldId id="598" r:id="rId26"/>
    <p:sldId id="599" r:id="rId27"/>
    <p:sldId id="610" r:id="rId28"/>
    <p:sldId id="611" r:id="rId29"/>
    <p:sldId id="552" r:id="rId30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616"/>
            <p14:sldId id="580"/>
            <p14:sldId id="559"/>
            <p14:sldId id="602"/>
            <p14:sldId id="608"/>
            <p14:sldId id="609"/>
            <p14:sldId id="612"/>
            <p14:sldId id="613"/>
            <p14:sldId id="614"/>
            <p14:sldId id="615"/>
            <p14:sldId id="581"/>
            <p14:sldId id="578"/>
            <p14:sldId id="582"/>
            <p14:sldId id="583"/>
            <p14:sldId id="588"/>
            <p14:sldId id="584"/>
            <p14:sldId id="587"/>
            <p14:sldId id="618"/>
            <p14:sldId id="619"/>
            <p14:sldId id="515"/>
            <p14:sldId id="596"/>
            <p14:sldId id="598"/>
            <p14:sldId id="599"/>
            <p14:sldId id="610"/>
            <p14:sldId id="611"/>
            <p14:sldId id="55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4986"/>
    <a:srgbClr val="C50006"/>
    <a:srgbClr val="DCE6F4"/>
    <a:srgbClr val="EACBCC"/>
    <a:srgbClr val="DFAAAA"/>
    <a:srgbClr val="EFD9DA"/>
    <a:srgbClr val="CC0000"/>
    <a:srgbClr val="E6B7B9"/>
    <a:srgbClr val="3A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7754" autoAdjust="0"/>
  </p:normalViewPr>
  <p:slideViewPr>
    <p:cSldViewPr snapToObjects="1">
      <p:cViewPr varScale="1">
        <p:scale>
          <a:sx n="102" d="100"/>
          <a:sy n="102" d="100"/>
        </p:scale>
        <p:origin x="1002" y="4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9688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303" y="4862120"/>
            <a:ext cx="5204695" cy="46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9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62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96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07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46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1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8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23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16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6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/>
              <a:t>Andreas </a:t>
            </a:r>
            <a:r>
              <a:rPr lang="en-US" dirty="0" err="1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/>
              <a:t>New Physics in the </a:t>
            </a:r>
            <a:r>
              <a:rPr lang="en-US" dirty="0" err="1"/>
              <a:t>Flavour</a:t>
            </a:r>
            <a:r>
              <a:rPr lang="en-US" dirty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4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6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27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21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98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43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7597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21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15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4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4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/>
              <a:t>Titelmasterformat bearbeiten</a:t>
            </a:r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/>
              <a:t>New Physics in the </a:t>
            </a:r>
            <a:r>
              <a:rPr lang="en-US" dirty="0" err="1"/>
              <a:t>Flavour</a:t>
            </a:r>
            <a:r>
              <a:rPr lang="en-US" dirty="0"/>
              <a:t> Sector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/>
              <a:t>Andreas </a:t>
            </a:r>
            <a:r>
              <a:rPr lang="en-US" dirty="0" err="1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360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054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1BC5-3E16-4BCE-8396-4E3CE6EF450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5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544" y="1341438"/>
            <a:ext cx="831768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225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6" r:id="rId9"/>
  </p:sldLayoutIdLst>
  <p:transition spd="med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153E-3E35-4A02-A00D-866062190E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7E71-EE06-4DAD-BB93-06F7BA398D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23.wmf"/><Relationship Id="rId3" Type="http://schemas.openxmlformats.org/officeDocument/2006/relationships/image" Target="../media/image18.png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25.wmf"/><Relationship Id="rId2" Type="http://schemas.openxmlformats.org/officeDocument/2006/relationships/image" Target="../media/image17.png"/><Relationship Id="rId16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wmf"/><Relationship Id="rId4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72" y="386180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ogo S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1498166" cy="84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el 4"/>
          <p:cNvSpPr>
            <a:spLocks noGrp="1"/>
          </p:cNvSpPr>
          <p:nvPr>
            <p:ph type="title"/>
          </p:nvPr>
        </p:nvSpPr>
        <p:spPr>
          <a:xfrm>
            <a:off x="789512" y="4775468"/>
            <a:ext cx="7969249" cy="1090800"/>
          </a:xfrm>
          <a:effectLst/>
        </p:spPr>
        <p:txBody>
          <a:bodyPr/>
          <a:lstStyle/>
          <a:p>
            <a:r>
              <a:rPr lang="en-GB" sz="3200" dirty="0">
                <a:solidFill>
                  <a:srgbClr val="C00000"/>
                </a:solidFill>
              </a:rPr>
              <a:t>New Higgses at the Electroweak Scale and</a:t>
            </a:r>
            <a:br>
              <a:rPr lang="en-GB" sz="3200" dirty="0">
                <a:solidFill>
                  <a:srgbClr val="C00000"/>
                </a:solidFill>
              </a:rPr>
            </a:br>
            <a:r>
              <a:rPr lang="en-GB" sz="3200" dirty="0">
                <a:solidFill>
                  <a:srgbClr val="C00000"/>
                </a:solidFill>
              </a:rPr>
              <a:t>the Multi-Lepton Anomalies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17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0986" y="3808992"/>
            <a:ext cx="7969249" cy="1348199"/>
          </a:xfrm>
        </p:spPr>
        <p:txBody>
          <a:bodyPr/>
          <a:lstStyle/>
          <a:p>
            <a:r>
              <a:rPr lang="en-GB" sz="3200" dirty="0">
                <a:solidFill>
                  <a:srgbClr val="004986"/>
                </a:solidFill>
              </a:rPr>
              <a:t>Andreas Crivellin</a:t>
            </a:r>
          </a:p>
          <a:p>
            <a:r>
              <a:rPr lang="en-GB" sz="2000" dirty="0">
                <a:solidFill>
                  <a:schemeClr val="tx1"/>
                </a:solidFill>
              </a:rPr>
              <a:t>University of Zurich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763688" y="6123667"/>
            <a:ext cx="5544616" cy="4007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dirty="0">
                <a:latin typeface="+mn-lt"/>
              </a:rPr>
              <a:t>CERN, reinterpretation forum,</a:t>
            </a:r>
            <a:r>
              <a:rPr lang="en-GB" sz="2000" b="1" dirty="0">
                <a:latin typeface="+mn-lt"/>
              </a:rPr>
              <a:t> 28.02.2025</a:t>
            </a:r>
            <a:endParaRPr lang="en-GB" sz="2000" b="1" kern="1000" spc="30" dirty="0">
              <a:latin typeface="+mn-lt"/>
              <a:cs typeface="Franklin Gothic Book"/>
            </a:endParaRPr>
          </a:p>
        </p:txBody>
      </p:sp>
      <p:pic>
        <p:nvPicPr>
          <p:cNvPr id="1028" name="Picture 4" descr="CERN Science Gateway (Meyrin) - Lohnt es sich? Aktuell für 2025 (Mit fotos)">
            <a:extLst>
              <a:ext uri="{FF2B5EF4-FFF2-40B4-BE49-F238E27FC236}">
                <a16:creationId xmlns:a16="http://schemas.microsoft.com/office/drawing/2014/main" id="{B8B46B03-55D9-221B-B1F1-11312E612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473" y="296110"/>
            <a:ext cx="5683943" cy="334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75B1AE-1C57-23E8-017C-3496CE10D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26858" y="2830506"/>
            <a:ext cx="2613566" cy="309806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Large Br(H</a:t>
            </a:r>
            <a:r>
              <a:rPr lang="en-US" baseline="-25000" dirty="0">
                <a:latin typeface="Times New Roman"/>
                <a:cs typeface="Times New Roman"/>
              </a:rPr>
              <a:t>152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γγ</a:t>
            </a:r>
            <a:r>
              <a:rPr lang="en-US" dirty="0">
                <a:latin typeface="Times New Roman"/>
                <a:cs typeface="Times New Roman"/>
              </a:rPr>
              <a:t>) via Z</a:t>
            </a:r>
            <a:r>
              <a:rPr lang="en-US" baseline="-25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breaking in 2HDMs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Consistent with vacuum stability, perturbativity</a:t>
              </a:r>
              <a:endParaRPr lang="en-GB" sz="3200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82F39EB-D2C6-D214-61C9-4F34B757B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792" y="997349"/>
            <a:ext cx="5221574" cy="5050241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DB48A86-2A59-DE37-E038-231EC05D3E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2370" y="895626"/>
          <a:ext cx="2108562" cy="589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280" imgH="241200" progId="Equation.DSMT4">
                  <p:embed/>
                </p:oleObj>
              </mc:Choice>
              <mc:Fallback>
                <p:oleObj name="Equation" r:id="rId4" imgW="863280" imgH="2412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DB48A86-2A59-DE37-E038-231EC05D3E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2370" y="895626"/>
                        <a:ext cx="2108562" cy="5891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969FE9EA-95C1-4249-FC66-E73BDE7DD417}"/>
              </a:ext>
            </a:extLst>
          </p:cNvPr>
          <p:cNvSpPr txBox="1">
            <a:spLocks/>
          </p:cNvSpPr>
          <p:nvPr/>
        </p:nvSpPr>
        <p:spPr>
          <a:xfrm>
            <a:off x="450377" y="941333"/>
            <a:ext cx="2897487" cy="46479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sz="2800" dirty="0"/>
          </a:p>
          <a:p>
            <a:r>
              <a:rPr lang="en-US" sz="2800" dirty="0"/>
              <a:t>Dominant effect in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but suppressed in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F89FBA3-6437-B9AB-2F33-CB274CA86B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585" y="1912964"/>
          <a:ext cx="13335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45760" imgH="203040" progId="Equation.DSMT4">
                  <p:embed/>
                </p:oleObj>
              </mc:Choice>
              <mc:Fallback>
                <p:oleObj name="Equation" r:id="rId6" imgW="545760" imgH="2030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F89FBA3-6437-B9AB-2F33-CB274CA86B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8585" y="1912964"/>
                        <a:ext cx="13335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FBF8B79-2E2F-218F-C039-ECF72D5213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9963" y="2898520"/>
          <a:ext cx="11779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82400" imgH="203040" progId="Equation.DSMT4">
                  <p:embed/>
                </p:oleObj>
              </mc:Choice>
              <mc:Fallback>
                <p:oleObj name="Equation" r:id="rId8" imgW="482400" imgH="20304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8FBF8B79-2E2F-218F-C039-ECF72D5213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9963" y="2898520"/>
                        <a:ext cx="1177925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0D43614-06B6-63FE-D66E-F11FC42AA0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95228" y="3295650"/>
          <a:ext cx="337269" cy="3126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77480" imgH="164880" progId="Equation.DSMT4">
                  <p:embed/>
                </p:oleObj>
              </mc:Choice>
              <mc:Fallback>
                <p:oleObj name="Equation" r:id="rId10" imgW="177480" imgH="1648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0D43614-06B6-63FE-D66E-F11FC42AA0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95228" y="3295650"/>
                        <a:ext cx="337269" cy="3126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D3C2D72-5910-B00E-3905-D0A08E7F89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62276" y="4294292"/>
          <a:ext cx="455612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41200" imgH="190440" progId="Equation.DSMT4">
                  <p:embed/>
                </p:oleObj>
              </mc:Choice>
              <mc:Fallback>
                <p:oleObj name="Equation" r:id="rId12" imgW="241200" imgH="1904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D3C2D72-5910-B00E-3905-D0A08E7F89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62276" y="4294292"/>
                        <a:ext cx="455612" cy="36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4703F2C-E119-1EDB-00C0-C4ACC18D2E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2088" y="5456238"/>
          <a:ext cx="2413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26720" imgH="164880" progId="Equation.DSMT4">
                  <p:embed/>
                </p:oleObj>
              </mc:Choice>
              <mc:Fallback>
                <p:oleObj name="Equation" r:id="rId14" imgW="126720" imgH="16488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4703F2C-E119-1EDB-00C0-C4ACC18D2E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62088" y="5456238"/>
                        <a:ext cx="2413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92F4635-1437-B1A5-D831-8C9F605BCE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71800" y="5419632"/>
          <a:ext cx="2413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26720" imgH="164880" progId="Equation.DSMT4">
                  <p:embed/>
                </p:oleObj>
              </mc:Choice>
              <mc:Fallback>
                <p:oleObj name="Equation" r:id="rId16" imgW="126720" imgH="16488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492F4635-1437-B1A5-D831-8C9F605BC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771800" y="5419632"/>
                        <a:ext cx="2413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52963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24936" cy="508500"/>
          </a:xfrm>
          <a:solidFill>
            <a:schemeClr val="bg1"/>
          </a:solidFill>
        </p:spPr>
        <p:txBody>
          <a:bodyPr/>
          <a:lstStyle/>
          <a:p>
            <a:r>
              <a:rPr lang="de-CH" sz="3500" dirty="0"/>
              <a:t>Multi-</a:t>
            </a:r>
            <a:r>
              <a:rPr lang="de-CH" sz="3500" dirty="0" err="1"/>
              <a:t>lepton</a:t>
            </a:r>
            <a:r>
              <a:rPr lang="de-CH" sz="3500" dirty="0"/>
              <a:t> </a:t>
            </a:r>
            <a:r>
              <a:rPr lang="de-CH" sz="3500" dirty="0" err="1"/>
              <a:t>anomalies</a:t>
            </a:r>
            <a:endParaRPr lang="en-GB" sz="3500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14</a:t>
            </a:r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/>
              <a:t>Andreas </a:t>
            </a:r>
            <a:r>
              <a:rPr lang="de-DE" dirty="0" err="1"/>
              <a:t>Crivellin</a:t>
            </a:r>
            <a:endParaRPr lang="de-DE" dirty="0"/>
          </a:p>
        </p:txBody>
      </p:sp>
      <p:sp>
        <p:nvSpPr>
          <p:cNvPr id="16" name="Foliennummernplatzhalter 13"/>
          <p:cNvSpPr txBox="1">
            <a:spLocks/>
          </p:cNvSpPr>
          <p:nvPr/>
        </p:nvSpPr>
        <p:spPr>
          <a:xfrm>
            <a:off x="2771800" y="6656298"/>
            <a:ext cx="3024336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/>
              <a:t>B Meson </a:t>
            </a:r>
            <a:r>
              <a:rPr lang="de-DE" dirty="0" err="1"/>
              <a:t>Decays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err="1"/>
              <a:t>Flavour</a:t>
            </a:r>
            <a:r>
              <a:rPr lang="de-DE" dirty="0"/>
              <a:t> </a:t>
            </a:r>
            <a:r>
              <a:rPr lang="de-DE" dirty="0" err="1"/>
              <a:t>Universality</a:t>
            </a:r>
            <a:r>
              <a:rPr lang="de-DE" dirty="0"/>
              <a:t> Violation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9354AB-9C6F-5646-B3BB-94593CA52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31" y="1264316"/>
            <a:ext cx="8823333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7989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Differential Top-Quark Distributions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79119"/>
            <a:ext cx="9144000" cy="600751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New Physics pollution of this SM measurement?</a:t>
              </a:r>
            </a:p>
          </p:txBody>
        </p:sp>
      </p:grpSp>
      <p:sp>
        <p:nvSpPr>
          <p:cNvPr id="2" name="Rechteck 1"/>
          <p:cNvSpPr/>
          <p:nvPr/>
        </p:nvSpPr>
        <p:spPr bwMode="auto">
          <a:xfrm>
            <a:off x="4763645" y="4437112"/>
            <a:ext cx="504056" cy="504056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004048" y="3619763"/>
            <a:ext cx="1266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2303.15340</a:t>
            </a:r>
          </a:p>
        </p:txBody>
      </p:sp>
      <p:pic>
        <p:nvPicPr>
          <p:cNvPr id="80898" name="Picture 2" descr="C:\Users\andre\AppData\Local\Packages\Microsoft.Windows.Photos_8wekyb3d8bbwe\TempState\ShareServiceTempFolder\image_2024_02_28T15_11_06_203Z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89" y="951672"/>
            <a:ext cx="9001000" cy="45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5249686" y="1035024"/>
            <a:ext cx="4002834" cy="21422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ATLAS: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“No model can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describe all measured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distributions within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their uncertainties.”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D1BE970-0ADD-BF90-C96A-BB74230A85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8400" y="5518997"/>
          <a:ext cx="720080" cy="480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42720" imgH="228600" progId="Equation.DSMT4">
                  <p:embed/>
                </p:oleObj>
              </mc:Choice>
              <mc:Fallback>
                <p:oleObj name="Equation" r:id="rId3" imgW="342720" imgH="228600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D1BE970-0ADD-BF90-C96A-BB74230A85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400" y="5518997"/>
                        <a:ext cx="720080" cy="4800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A56659B-2E3C-0D82-29A4-C71C56F2B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06" y="5445224"/>
            <a:ext cx="9260346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      angle between the leptons from the W decays</a:t>
            </a:r>
          </a:p>
        </p:txBody>
      </p:sp>
      <p:sp>
        <p:nvSpPr>
          <p:cNvPr id="6" name="Rechteck 5"/>
          <p:cNvSpPr/>
          <p:nvPr/>
        </p:nvSpPr>
        <p:spPr>
          <a:xfrm>
            <a:off x="6622500" y="11720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  <a:r>
              <a:rPr lang="en-US" i="1" dirty="0"/>
              <a:t>JHEP</a:t>
            </a:r>
            <a:r>
              <a:rPr lang="en-US" dirty="0"/>
              <a:t> 07 (2023) 141</a:t>
            </a:r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6476421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Differential Top-Quark Distributions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New Physics pollution of this SM measurement?</a:t>
              </a:r>
            </a:p>
          </p:txBody>
        </p:sp>
      </p:grpSp>
      <p:pic>
        <p:nvPicPr>
          <p:cNvPr id="7" name="Picture 25">
            <a:extLst>
              <a:ext uri="{FF2B5EF4-FFF2-40B4-BE49-F238E27FC236}">
                <a16:creationId xmlns:a16="http://schemas.microsoft.com/office/drawing/2014/main" id="{2D6AF1FB-1C5C-5204-BB66-DD9151ADF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980728"/>
            <a:ext cx="4608512" cy="4394909"/>
          </a:xfrm>
          <a:prstGeom prst="rect">
            <a:avLst/>
          </a:prstGeom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0" b="6782"/>
          <a:stretch/>
        </p:blipFill>
        <p:spPr bwMode="auto">
          <a:xfrm>
            <a:off x="641722" y="1037236"/>
            <a:ext cx="262597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4763645" y="4437112"/>
            <a:ext cx="504056" cy="504056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" name="Gerade Verbindung 4"/>
          <p:cNvCxnSpPr/>
          <p:nvPr/>
        </p:nvCxnSpPr>
        <p:spPr bwMode="auto">
          <a:xfrm flipH="1" flipV="1">
            <a:off x="3225850" y="1052736"/>
            <a:ext cx="2041851" cy="33843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Gerade Verbindung 10"/>
          <p:cNvCxnSpPr/>
          <p:nvPr/>
        </p:nvCxnSpPr>
        <p:spPr bwMode="auto">
          <a:xfrm>
            <a:off x="683568" y="3501008"/>
            <a:ext cx="4080077" cy="14401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hteck 13"/>
          <p:cNvSpPr/>
          <p:nvPr/>
        </p:nvSpPr>
        <p:spPr bwMode="auto">
          <a:xfrm>
            <a:off x="683568" y="1052736"/>
            <a:ext cx="2542282" cy="244827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004048" y="3619763"/>
            <a:ext cx="1266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2303.15340</a:t>
            </a: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39059" y="3933056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ATLAS: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“No model can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describe all measured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distributions within their uncertainties.”</a:t>
            </a:r>
          </a:p>
        </p:txBody>
      </p:sp>
    </p:spTree>
    <p:extLst>
      <p:ext uri="{BB962C8B-B14F-4D97-AF65-F5344CB8AC3E}">
        <p14:creationId xmlns:p14="http://schemas.microsoft.com/office/powerpoint/2010/main" val="347691318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7596336" y="116632"/>
            <a:ext cx="1368152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Physics in Top-Quark Distributions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434312"/>
              <a:ext cx="6223298" cy="7099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Related to the 95 </a:t>
              </a:r>
              <a:r>
                <a:rPr lang="en-GB" sz="3200" dirty="0" err="1"/>
                <a:t>GeV</a:t>
              </a:r>
              <a:r>
                <a:rPr lang="en-GB" sz="3200" dirty="0"/>
                <a:t> and 151.5 </a:t>
              </a:r>
              <a:r>
                <a:rPr lang="en-GB" sz="3200" dirty="0" err="1"/>
                <a:t>GeV</a:t>
              </a:r>
              <a:r>
                <a:rPr lang="en-GB" sz="3200" dirty="0"/>
                <a:t> hints?</a:t>
              </a:r>
            </a:p>
          </p:txBody>
        </p:sp>
      </p:grpSp>
      <p:pic>
        <p:nvPicPr>
          <p:cNvPr id="808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1" b="1379"/>
          <a:stretch/>
        </p:blipFill>
        <p:spPr bwMode="auto">
          <a:xfrm>
            <a:off x="5076056" y="916992"/>
            <a:ext cx="3787363" cy="508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95536" y="1052736"/>
            <a:ext cx="4968552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ATLAS analysis normalized to the total cross section</a:t>
            </a:r>
          </a:p>
          <a:p>
            <a:pPr marL="360000"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only sensitive to the shape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of NP</a:t>
            </a:r>
          </a:p>
          <a:p>
            <a:pPr marL="360000"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NP at small angels can explain deficit at large angles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Associated production of new scalars decaying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to WW and bb has a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top-like signature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+mn-lt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BC88046-DCD1-87B5-1CCF-E5031BEFCC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32400" y="4581525"/>
          <a:ext cx="5349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53800" imgH="177480" progId="Equation.DSMT4">
                  <p:embed/>
                </p:oleObj>
              </mc:Choice>
              <mc:Fallback>
                <p:oleObj name="Equation" r:id="rId3" imgW="253800" imgH="17748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4BC88046-DCD1-87B5-1CCF-E5031BEFCC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32400" y="4581525"/>
                        <a:ext cx="534988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B9382B6-405F-1BB9-C875-239F4312AD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95875" y="2060575"/>
          <a:ext cx="560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6400" imgH="177480" progId="Equation.DSMT4">
                  <p:embed/>
                </p:oleObj>
              </mc:Choice>
              <mc:Fallback>
                <p:oleObj name="Equation" r:id="rId5" imgW="266400" imgH="17748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B9382B6-405F-1BB9-C875-239F4312AD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95875" y="2060575"/>
                        <a:ext cx="560388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367289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7596336" y="116632"/>
            <a:ext cx="1368152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208912" cy="508500"/>
          </a:xfrm>
        </p:spPr>
        <p:txBody>
          <a:bodyPr/>
          <a:lstStyle/>
          <a:p>
            <a:r>
              <a:rPr lang="en-GB" dirty="0"/>
              <a:t>Simplified Model: H</a:t>
            </a:r>
            <a:r>
              <a:rPr lang="en-GB" dirty="0">
                <a:latin typeface="Times New Roman"/>
                <a:cs typeface="Times New Roman"/>
              </a:rPr>
              <a:t>→</a:t>
            </a:r>
            <a:r>
              <a:rPr lang="en-GB" dirty="0"/>
              <a:t>SS</a:t>
            </a:r>
            <a:r>
              <a:rPr lang="en-GB" dirty="0">
                <a:latin typeface="+mn-lt"/>
              </a:rPr>
              <a:t>’</a:t>
            </a:r>
            <a:r>
              <a:rPr lang="en-GB" dirty="0">
                <a:latin typeface="Times New Roman"/>
                <a:cs typeface="Times New Roman"/>
              </a:rPr>
              <a:t>→</a:t>
            </a:r>
            <a:r>
              <a:rPr lang="en-GB" dirty="0" err="1">
                <a:latin typeface="Times New Roman"/>
                <a:cs typeface="Times New Roman"/>
              </a:rPr>
              <a:t>WWbb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Deficit at large </a:t>
              </a:r>
              <a:r>
                <a:rPr lang="el-GR" sz="3200" dirty="0"/>
                <a:t>Δφ</a:t>
              </a:r>
              <a:r>
                <a:rPr lang="en-US" sz="3200" baseline="30000" dirty="0"/>
                <a:t>eµ</a:t>
              </a:r>
              <a:r>
                <a:rPr lang="en-US" sz="3200" dirty="0"/>
                <a:t> &amp; m</a:t>
              </a:r>
              <a:r>
                <a:rPr lang="en-US" sz="3200" baseline="30000" dirty="0"/>
                <a:t>eµ</a:t>
              </a:r>
              <a:r>
                <a:rPr lang="en-US" sz="3200" dirty="0"/>
                <a:t> explained as well</a:t>
              </a:r>
              <a:endParaRPr lang="en-GB" sz="3200" dirty="0"/>
            </a:p>
          </p:txBody>
        </p:sp>
      </p:grp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53243"/>
            <a:ext cx="7331251" cy="4255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95536" y="889986"/>
            <a:ext cx="8208912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Fix </a:t>
            </a:r>
            <a:r>
              <a:rPr lang="en-US" altLang="en-US" sz="2800" dirty="0" err="1">
                <a:latin typeface="+mn-lt"/>
              </a:rPr>
              <a:t>m</a:t>
            </a:r>
            <a:r>
              <a:rPr lang="en-US" altLang="en-US" sz="2800" baseline="-25000" dirty="0" err="1">
                <a:latin typeface="+mn-lt"/>
              </a:rPr>
              <a:t>S</a:t>
            </a:r>
            <a:r>
              <a:rPr lang="en-US" altLang="en-US" sz="2800" dirty="0">
                <a:latin typeface="+mn-lt"/>
              </a:rPr>
              <a:t>=151.5GeV and </a:t>
            </a:r>
            <a:r>
              <a:rPr lang="en-US" altLang="en-US" sz="2800" dirty="0" err="1">
                <a:latin typeface="+mn-lt"/>
              </a:rPr>
              <a:t>m</a:t>
            </a:r>
            <a:r>
              <a:rPr lang="en-US" altLang="en-US" sz="2800" baseline="-25000" dirty="0" err="1">
                <a:latin typeface="+mn-lt"/>
              </a:rPr>
              <a:t>S’</a:t>
            </a:r>
            <a:r>
              <a:rPr lang="en-US" altLang="en-US" sz="2800" dirty="0">
                <a:latin typeface="+mn-lt"/>
              </a:rPr>
              <a:t>=95GeV by the hints for narrow resonances. Weak </a:t>
            </a:r>
            <a:r>
              <a:rPr lang="en-US" altLang="en-US" sz="2800" dirty="0" err="1">
                <a:latin typeface="+mn-lt"/>
              </a:rPr>
              <a:t>m</a:t>
            </a:r>
            <a:r>
              <a:rPr lang="en-US" altLang="en-US" sz="2800" baseline="-25000" dirty="0" err="1">
                <a:latin typeface="+mn-lt"/>
              </a:rPr>
              <a:t>H</a:t>
            </a:r>
            <a:r>
              <a:rPr lang="en-US" altLang="en-US" sz="2800" baseline="-25000" dirty="0">
                <a:latin typeface="+mn-lt"/>
              </a:rPr>
              <a:t> </a:t>
            </a:r>
            <a:r>
              <a:rPr lang="en-US" altLang="en-US" sz="2800" dirty="0">
                <a:latin typeface="+mn-lt"/>
              </a:rPr>
              <a:t>(270GeV) dependence. 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5747A8-C5FD-3B5C-E4C7-29261DB4D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304" y="362617"/>
            <a:ext cx="1560632" cy="4372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2308.07953</a:t>
            </a:r>
            <a:r>
              <a:rPr kumimoji="0" lang="en-CH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84119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7596336" y="116632"/>
            <a:ext cx="1368152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208912" cy="508500"/>
          </a:xfrm>
        </p:spPr>
        <p:txBody>
          <a:bodyPr/>
          <a:lstStyle/>
          <a:p>
            <a:r>
              <a:rPr lang="en-GB" dirty="0"/>
              <a:t>Simplified Model: H</a:t>
            </a:r>
            <a:r>
              <a:rPr lang="en-GB" dirty="0">
                <a:latin typeface="Times New Roman"/>
                <a:cs typeface="Times New Roman"/>
              </a:rPr>
              <a:t>→</a:t>
            </a:r>
            <a:r>
              <a:rPr lang="en-GB" dirty="0"/>
              <a:t>SS</a:t>
            </a:r>
            <a:r>
              <a:rPr lang="en-GB" dirty="0">
                <a:latin typeface="+mn-lt"/>
              </a:rPr>
              <a:t>’</a:t>
            </a:r>
            <a:r>
              <a:rPr lang="en-GB" dirty="0">
                <a:latin typeface="Times New Roman"/>
                <a:cs typeface="Times New Roman"/>
              </a:rPr>
              <a:t>→</a:t>
            </a:r>
            <a:r>
              <a:rPr lang="en-GB" dirty="0" err="1">
                <a:latin typeface="Times New Roman"/>
                <a:cs typeface="Times New Roman"/>
              </a:rPr>
              <a:t>WWbb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20111"/>
            <a:ext cx="9144000" cy="659759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Agreement with data significantly improved (&gt;5</a:t>
              </a:r>
              <a:r>
                <a:rPr lang="el-GR" sz="3200" dirty="0"/>
                <a:t>σ</a:t>
              </a:r>
              <a:r>
                <a:rPr lang="en-GB" sz="3200" dirty="0"/>
                <a:t>)</a:t>
              </a:r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29494"/>
            <a:ext cx="8824022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D5747A8-C5FD-3B5C-E4C7-29261DB4D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304" y="362617"/>
            <a:ext cx="1560632" cy="43724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2308.07953</a:t>
            </a:r>
            <a:r>
              <a:rPr kumimoji="0" lang="en-CH" alt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5362166-43B8-023B-0CE1-ABF7D93EF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530" y="5301208"/>
            <a:ext cx="8680006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Improvement of SM prediction imperative!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5893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7596336" y="116632"/>
            <a:ext cx="1368152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-36512" y="5589240"/>
            <a:ext cx="9144000" cy="110376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Consistent with 95 </a:t>
              </a:r>
              <a:r>
                <a:rPr lang="en-US" sz="3200" dirty="0" err="1"/>
                <a:t>GeV</a:t>
              </a:r>
              <a:r>
                <a:rPr lang="en-US" sz="3200" dirty="0"/>
                <a:t> </a:t>
              </a:r>
              <a:r>
                <a:rPr lang="el-GR" sz="3200" dirty="0"/>
                <a:t>γγ</a:t>
              </a:r>
              <a:r>
                <a:rPr lang="en-US" sz="3200" dirty="0"/>
                <a:t> signal strength &amp;</a:t>
              </a:r>
            </a:p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a mass of S with 151.5 GeV</a:t>
              </a:r>
              <a:endParaRPr lang="en-GB" sz="3200" dirty="0"/>
            </a:p>
          </p:txBody>
        </p:sp>
      </p:grp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27438"/>
            <a:ext cx="5828247" cy="456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96586" y="1259304"/>
            <a:ext cx="7775814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S</a:t>
            </a:r>
            <a:r>
              <a:rPr lang="en-GB" dirty="0">
                <a:latin typeface="+mn-lt"/>
              </a:rPr>
              <a:t>’</a:t>
            </a:r>
            <a:r>
              <a:rPr lang="en-US" altLang="en-US" dirty="0">
                <a:latin typeface="+mn-lt"/>
              </a:rPr>
              <a:t>(95): Singlet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decays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dominantly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to bb 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S(152):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decays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dominantly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to WW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3" y="183862"/>
            <a:ext cx="8348527" cy="508500"/>
          </a:xfrm>
        </p:spPr>
        <p:txBody>
          <a:bodyPr/>
          <a:lstStyle/>
          <a:p>
            <a:r>
              <a:rPr lang="en-GB" dirty="0"/>
              <a:t>Is 95 </a:t>
            </a:r>
            <a:r>
              <a:rPr lang="en-GB" dirty="0" err="1"/>
              <a:t>GeV</a:t>
            </a:r>
            <a:r>
              <a:rPr lang="en-GB" dirty="0"/>
              <a:t> a singlet? Relation to 151.5 </a:t>
            </a:r>
            <a:r>
              <a:rPr lang="en-GB" dirty="0" err="1"/>
              <a:t>GeV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2687078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269609" y="1052736"/>
            <a:ext cx="4406847" cy="4064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G.</a:t>
            </a: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Coloretti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A.C.</a:t>
            </a: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and B.</a:t>
            </a: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Mellado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2312.17314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dirty="0">
                <a:latin typeface="Times New Roman"/>
                <a:cs typeface="Times New Roman"/>
              </a:rPr>
              <a:t>2HDMS and top-quark production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Combined explanation possible</a:t>
              </a:r>
              <a:endParaRPr lang="en-GB" sz="3200" dirty="0"/>
            </a:p>
          </p:txBody>
        </p:sp>
      </p:grpSp>
      <p:pic>
        <p:nvPicPr>
          <p:cNvPr id="829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37"/>
          <a:stretch/>
        </p:blipFill>
        <p:spPr bwMode="auto">
          <a:xfrm>
            <a:off x="539552" y="1052736"/>
            <a:ext cx="3222861" cy="1653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51" y="1340768"/>
            <a:ext cx="4758778" cy="47299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64C6A7AB-9B38-F326-FC3F-D9966D4CD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014" y="2996952"/>
            <a:ext cx="835292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  <a:defRPr/>
            </a:pPr>
            <a:r>
              <a:rPr lang="en-US" altLang="en-US" sz="2800" dirty="0">
                <a:latin typeface="+mn-lt"/>
              </a:rPr>
              <a:t>Explains: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Top-quark differential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distributions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Di-photon excesses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Resonant top-quark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production Elevated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4-top cross section</a:t>
            </a:r>
          </a:p>
        </p:txBody>
      </p:sp>
      <p:cxnSp>
        <p:nvCxnSpPr>
          <p:cNvPr id="5" name="Gerade Verbindung 4"/>
          <p:cNvCxnSpPr/>
          <p:nvPr/>
        </p:nvCxnSpPr>
        <p:spPr bwMode="auto">
          <a:xfrm flipV="1">
            <a:off x="4716016" y="2834866"/>
            <a:ext cx="3960440" cy="7200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2157988"/>
              </p:ext>
            </p:extLst>
          </p:nvPr>
        </p:nvGraphicFramePr>
        <p:xfrm>
          <a:off x="4788024" y="2670245"/>
          <a:ext cx="1117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17440" imgH="203040" progId="Equation.DSMT4">
                  <p:embed/>
                </p:oleObj>
              </mc:Choice>
              <mc:Fallback>
                <p:oleObj name="Equation" r:id="rId4" imgW="1117440" imgH="203040" progId="Equation.DSMT4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8024" y="2670245"/>
                        <a:ext cx="11176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D8A534D-4AC1-5E4B-C368-FB5402725337}"/>
              </a:ext>
            </a:extLst>
          </p:cNvPr>
          <p:cNvSpPr txBox="1"/>
          <p:nvPr/>
        </p:nvSpPr>
        <p:spPr>
          <a:xfrm>
            <a:off x="1997629" y="1379184"/>
            <a:ext cx="198107" cy="24961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kern="1000" spc="30" dirty="0">
                <a:latin typeface="Times" panose="02020603050405020304" pitchFamily="18" charset="0"/>
                <a:cs typeface="Times" panose="02020603050405020304" pitchFamily="18" charset="0"/>
              </a:rPr>
              <a:t>1</a:t>
            </a:r>
            <a:endParaRPr lang="en-CH" sz="2200" kern="1000" spc="30" dirty="0" err="1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9326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FAC08CD-4BB0-2FFE-1339-EE55F6316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76" y="2608153"/>
            <a:ext cx="8208912" cy="348553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Generic Georgi-</a:t>
            </a:r>
            <a:r>
              <a:rPr lang="en-US" dirty="0" err="1">
                <a:latin typeface="Times New Roman"/>
                <a:cs typeface="Times New Roman"/>
              </a:rPr>
              <a:t>Machacek</a:t>
            </a:r>
            <a:r>
              <a:rPr lang="en-US" dirty="0">
                <a:latin typeface="Times New Roman"/>
                <a:cs typeface="Times New Roman"/>
              </a:rPr>
              <a:t> Model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Excesses in same-sign WW and ZW</a:t>
              </a:r>
              <a:endParaRPr lang="en-GB" sz="3200" dirty="0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id="{64C6A7AB-9B38-F326-FC3F-D9966D4CD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70" y="951969"/>
            <a:ext cx="835292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  <a:defRPr/>
            </a:pPr>
            <a:r>
              <a:rPr lang="en-US" altLang="en-US" sz="2800" dirty="0">
                <a:latin typeface="+mn-lt"/>
              </a:rPr>
              <a:t>SM extend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SM extended by a Y=0 and a Y=1 triplet</a:t>
            </a:r>
          </a:p>
          <a:p>
            <a:pPr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+mn-lt"/>
              </a:rPr>
              <a:t>Vevs</a:t>
            </a:r>
            <a:r>
              <a:rPr lang="en-US" altLang="en-US" sz="2800" dirty="0">
                <a:latin typeface="+mn-lt"/>
              </a:rPr>
              <a:t> of the triplet can be sizable due to cancellation in the W mass -&gt; sizable vector-boson fusion</a:t>
            </a:r>
          </a:p>
        </p:txBody>
      </p:sp>
    </p:spTree>
    <p:extLst>
      <p:ext uri="{BB962C8B-B14F-4D97-AF65-F5344CB8AC3E}">
        <p14:creationId xmlns:p14="http://schemas.microsoft.com/office/powerpoint/2010/main" val="27186066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24936" cy="508500"/>
          </a:xfrm>
          <a:solidFill>
            <a:schemeClr val="bg1"/>
          </a:solidFill>
        </p:spPr>
        <p:txBody>
          <a:bodyPr/>
          <a:lstStyle/>
          <a:p>
            <a:r>
              <a:rPr lang="de-CH" sz="3500" dirty="0" err="1"/>
              <a:t>Why</a:t>
            </a:r>
            <a:r>
              <a:rPr lang="de-CH" sz="3500" dirty="0"/>
              <a:t> </a:t>
            </a:r>
            <a:r>
              <a:rPr lang="de-CH" sz="3500" dirty="0" err="1"/>
              <a:t>new</a:t>
            </a:r>
            <a:r>
              <a:rPr lang="de-CH" sz="3500" dirty="0"/>
              <a:t> </a:t>
            </a:r>
            <a:r>
              <a:rPr lang="de-CH" sz="3500" dirty="0" err="1"/>
              <a:t>Higgses</a:t>
            </a:r>
            <a:endParaRPr lang="en-GB" sz="3500" dirty="0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14</a:t>
            </a:r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/>
              <a:t>Andreas </a:t>
            </a:r>
            <a:r>
              <a:rPr lang="de-DE" dirty="0" err="1"/>
              <a:t>Crivellin</a:t>
            </a:r>
            <a:endParaRPr lang="de-DE" dirty="0"/>
          </a:p>
        </p:txBody>
      </p:sp>
      <p:sp>
        <p:nvSpPr>
          <p:cNvPr id="16" name="Foliennummernplatzhalter 13"/>
          <p:cNvSpPr txBox="1">
            <a:spLocks/>
          </p:cNvSpPr>
          <p:nvPr/>
        </p:nvSpPr>
        <p:spPr>
          <a:xfrm>
            <a:off x="2771800" y="6656298"/>
            <a:ext cx="3024336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/>
              <a:t>B Meson </a:t>
            </a:r>
            <a:r>
              <a:rPr lang="de-DE" dirty="0" err="1"/>
              <a:t>Decays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Lepton</a:t>
            </a:r>
            <a:r>
              <a:rPr lang="de-DE" dirty="0"/>
              <a:t> </a:t>
            </a:r>
            <a:r>
              <a:rPr lang="de-DE" dirty="0" err="1"/>
              <a:t>Flavour</a:t>
            </a:r>
            <a:r>
              <a:rPr lang="de-DE" dirty="0"/>
              <a:t> </a:t>
            </a:r>
            <a:r>
              <a:rPr lang="de-DE" dirty="0" err="1"/>
              <a:t>Universality</a:t>
            </a:r>
            <a:r>
              <a:rPr lang="de-DE" dirty="0"/>
              <a:t> Violation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67544" y="5745945"/>
            <a:ext cx="8341634" cy="1033334"/>
            <a:chOff x="2250" y="-1597616"/>
            <a:chExt cx="6091499" cy="3600400"/>
          </a:xfrm>
        </p:grpSpPr>
        <p:sp>
          <p:nvSpPr>
            <p:cNvPr id="21" name="Rounded Rectangle 20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dirty="0"/>
                <a:t>Higgs sector very promising place to expect NP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FD86E92-4F0D-033F-4009-5AF297141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4" y="2165605"/>
            <a:ext cx="8388074" cy="3325057"/>
          </a:xfrm>
          <a:prstGeom prst="rect">
            <a:avLst/>
          </a:prstGeom>
        </p:spPr>
      </p:pic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0777FB3B-9C3B-8D18-6A11-E87C77EE4114}"/>
              </a:ext>
            </a:extLst>
          </p:cNvPr>
          <p:cNvSpPr txBox="1">
            <a:spLocks/>
          </p:cNvSpPr>
          <p:nvPr/>
        </p:nvSpPr>
        <p:spPr>
          <a:xfrm>
            <a:off x="467544" y="974732"/>
            <a:ext cx="8586120" cy="49359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/>
              <a:t>No theoretical principle forbids new </a:t>
            </a:r>
            <a:r>
              <a:rPr lang="en-US" sz="2800" dirty="0" err="1"/>
              <a:t>Higgses</a:t>
            </a:r>
            <a:endParaRPr lang="en-US" sz="2800" dirty="0"/>
          </a:p>
          <a:p>
            <a:r>
              <a:rPr lang="en-US" sz="2800" dirty="0"/>
              <a:t>Nearly all top-down approached have new scalars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994088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Generic Georgi-</a:t>
            </a:r>
            <a:r>
              <a:rPr lang="en-US" dirty="0" err="1">
                <a:latin typeface="Times New Roman"/>
                <a:cs typeface="Times New Roman"/>
              </a:rPr>
              <a:t>Machacek</a:t>
            </a:r>
            <a:r>
              <a:rPr lang="en-US" dirty="0">
                <a:latin typeface="Times New Roman"/>
                <a:cs typeface="Times New Roman"/>
              </a:rPr>
              <a:t> Model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Can explain WW, ZW and γ</a:t>
              </a:r>
              <a:r>
                <a:rPr lang="el-GR" sz="3200" dirty="0"/>
                <a:t>γ</a:t>
              </a:r>
              <a:endParaRPr lang="en-GB" sz="3200" dirty="0"/>
            </a:p>
          </p:txBody>
        </p:sp>
      </p:grpSp>
      <p:sp>
        <p:nvSpPr>
          <p:cNvPr id="2" name="Rectangle 3">
            <a:extLst>
              <a:ext uri="{FF2B5EF4-FFF2-40B4-BE49-F238E27FC236}">
                <a16:creationId xmlns:a16="http://schemas.microsoft.com/office/drawing/2014/main" id="{64C6A7AB-9B38-F326-FC3F-D9966D4CD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70" y="951969"/>
            <a:ext cx="835292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indent="0">
              <a:spcBef>
                <a:spcPts val="0"/>
              </a:spcBef>
              <a:buSzPct val="100000"/>
              <a:buNone/>
              <a:defRPr/>
            </a:pPr>
            <a:endParaRPr lang="en-US" altLang="en-US" sz="28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D73A12-15AC-C019-59CB-35A1B590E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993515"/>
            <a:ext cx="4824536" cy="49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5224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>
                <a:solidFill>
                  <a:srgbClr val="A50021"/>
                </a:solidFill>
              </a:rPr>
              <a:t>Conclusions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67922" y="908720"/>
            <a:ext cx="8352928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Hints for narrow resonances at 95 GeV &amp; 152 GeV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Significant tensions in top quark differential distributions (&gt;5</a:t>
            </a:r>
            <a:r>
              <a:rPr lang="el-GR" altLang="en-US" sz="2800" dirty="0">
                <a:latin typeface="+mn-lt"/>
              </a:rPr>
              <a:t>σ</a:t>
            </a:r>
            <a:r>
              <a:rPr lang="en-US" altLang="en-US" sz="2800" dirty="0">
                <a:latin typeface="+mn-lt"/>
              </a:rPr>
              <a:t>) 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Can be explained by EW scale </a:t>
            </a:r>
            <a:r>
              <a:rPr lang="en-US" altLang="en-US" sz="2800">
                <a:latin typeface="+mn-lt"/>
              </a:rPr>
              <a:t>Higgses</a:t>
            </a:r>
            <a:endParaRPr lang="en-US" altLang="en-US" sz="2800" dirty="0">
              <a:latin typeface="+mn-lt"/>
            </a:endParaRP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Model independent searches are useful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Provide as large sidebands as possible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Minimum: Give cut-based results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Best case: Provide PDT</a:t>
            </a:r>
          </a:p>
          <a:p>
            <a:pPr>
              <a:lnSpc>
                <a:spcPct val="110000"/>
              </a:lnSpc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sz="28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+mn-lt"/>
            </a:endParaRPr>
          </a:p>
        </p:txBody>
      </p:sp>
      <p:grpSp>
        <p:nvGrpSpPr>
          <p:cNvPr id="7" name="Group 19"/>
          <p:cNvGrpSpPr/>
          <p:nvPr/>
        </p:nvGrpSpPr>
        <p:grpSpPr>
          <a:xfrm>
            <a:off x="-1" y="5891607"/>
            <a:ext cx="9144000" cy="637624"/>
            <a:chOff x="42194" y="-145803"/>
            <a:chExt cx="6223298" cy="1389918"/>
          </a:xfrm>
        </p:grpSpPr>
        <p:sp>
          <p:nvSpPr>
            <p:cNvPr id="8" name="Rounded Rectangle 20"/>
            <p:cNvSpPr/>
            <p:nvPr/>
          </p:nvSpPr>
          <p:spPr>
            <a:xfrm>
              <a:off x="288553" y="-145803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42194" y="119578"/>
              <a:ext cx="6223298" cy="11245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Most significant hints for new particles at the LHC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7155638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419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GB" dirty="0">
                <a:solidFill>
                  <a:srgbClr val="A50021"/>
                </a:solidFill>
              </a:rPr>
              <a:t>Hints for new Scalars at 152 GeV</a:t>
            </a:r>
          </a:p>
        </p:txBody>
      </p:sp>
      <p:sp>
        <p:nvSpPr>
          <p:cNvPr id="7" name="Inhaltsplatzhalter 1"/>
          <p:cNvSpPr>
            <a:spLocks noGrp="1"/>
          </p:cNvSpPr>
          <p:nvPr>
            <p:ph sz="quarter" idx="13"/>
          </p:nvPr>
        </p:nvSpPr>
        <p:spPr>
          <a:xfrm>
            <a:off x="483568" y="890971"/>
            <a:ext cx="8176861" cy="4853679"/>
          </a:xfrm>
        </p:spPr>
        <p:txBody>
          <a:bodyPr/>
          <a:lstStyle/>
          <a:p>
            <a:r>
              <a:rPr lang="en-US" altLang="en-US" sz="2800" dirty="0"/>
              <a:t>Combination within the simplified model </a:t>
            </a:r>
            <a:br>
              <a:rPr lang="en-US" altLang="en-US" sz="2800" dirty="0"/>
            </a:br>
            <a:r>
              <a:rPr lang="en-US" altLang="en-US" sz="2800" dirty="0"/>
              <a:t>H</a:t>
            </a:r>
            <a:r>
              <a:rPr lang="en-US" altLang="en-US" sz="2800" dirty="0">
                <a:cs typeface="Arial" panose="020B0604020202020204" pitchFamily="34" charset="0"/>
              </a:rPr>
              <a:t>→SS* with S→WW, MET, </a:t>
            </a:r>
            <a:r>
              <a:rPr lang="el-GR" altLang="en-US" sz="2800" dirty="0">
                <a:cs typeface="Arial" panose="020B0604020202020204" pitchFamily="34" charset="0"/>
              </a:rPr>
              <a:t>γγ</a:t>
            </a:r>
            <a:endParaRPr lang="en-US" alt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B8932C-A902-DC66-0E93-6B7BB4350888}"/>
              </a:ext>
            </a:extLst>
          </p:cNvPr>
          <p:cNvSpPr/>
          <p:nvPr/>
        </p:nvSpPr>
        <p:spPr bwMode="auto">
          <a:xfrm>
            <a:off x="2555776" y="5716182"/>
            <a:ext cx="504056" cy="1936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F5A02F-A1EA-4F80-A995-A2F474CE7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820090"/>
            <a:ext cx="7260431" cy="43138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D9AD73-D82A-7634-193E-8DF55A77F7B4}"/>
              </a:ext>
            </a:extLst>
          </p:cNvPr>
          <p:cNvSpPr txBox="1"/>
          <p:nvPr/>
        </p:nvSpPr>
        <p:spPr>
          <a:xfrm>
            <a:off x="6444208" y="45811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preliminary</a:t>
            </a:r>
            <a:endParaRPr lang="en-CH" sz="1800" kern="1000" spc="30" dirty="0" err="1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BD933D0-94BD-A883-5CD3-AC3E975FCF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29" r="29263" b="7321"/>
          <a:stretch/>
        </p:blipFill>
        <p:spPr bwMode="auto">
          <a:xfrm>
            <a:off x="2051720" y="2542907"/>
            <a:ext cx="2679069" cy="1923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&gt;5</a:t>
              </a:r>
              <a:r>
                <a:rPr lang="el-GR" sz="3200" dirty="0"/>
                <a:t>σ</a:t>
              </a:r>
              <a:r>
                <a:rPr lang="en-GB" sz="3200" dirty="0"/>
                <a:t> global significance for simplified model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734054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>
                <a:solidFill>
                  <a:srgbClr val="A50021"/>
                </a:solidFill>
              </a:rPr>
              <a:t>Outlook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35462" y="908720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+mn-lt"/>
              </a:rPr>
              <a:t>Intriguing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anomalies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emerged in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the last years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which point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towards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new </a:t>
            </a:r>
            <a:br>
              <a:rPr lang="en-US" altLang="en-US" dirty="0">
                <a:latin typeface="+mn-lt"/>
              </a:rPr>
            </a:br>
            <a:r>
              <a:rPr lang="en-US" altLang="en-US" dirty="0">
                <a:latin typeface="+mn-lt"/>
              </a:rPr>
              <a:t>particles</a:t>
            </a:r>
          </a:p>
        </p:txBody>
      </p:sp>
      <p:grpSp>
        <p:nvGrpSpPr>
          <p:cNvPr id="22" name="Group 17"/>
          <p:cNvGrpSpPr/>
          <p:nvPr/>
        </p:nvGrpSpPr>
        <p:grpSpPr>
          <a:xfrm>
            <a:off x="357279" y="5682802"/>
            <a:ext cx="8496300" cy="1067341"/>
            <a:chOff x="2250" y="-1597616"/>
            <a:chExt cx="6091499" cy="3600400"/>
          </a:xfrm>
        </p:grpSpPr>
        <p:sp>
          <p:nvSpPr>
            <p:cNvPr id="23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/>
                <a:t>The Standard Model is crumbling</a:t>
              </a:r>
              <a:endParaRPr lang="en-GB" sz="3200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4F3326FB-A4DF-894F-4E26-DC85E130E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183863"/>
            <a:ext cx="5628325" cy="565925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8487038-E2D5-47E9-1889-CC5208B10309}"/>
              </a:ext>
            </a:extLst>
          </p:cNvPr>
          <p:cNvSpPr/>
          <p:nvPr/>
        </p:nvSpPr>
        <p:spPr bwMode="auto">
          <a:xfrm rot="21283667">
            <a:off x="3189551" y="2274333"/>
            <a:ext cx="5358982" cy="864096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776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 err="1">
                <a:latin typeface="Times New Roman"/>
                <a:cs typeface="Times New Roman"/>
              </a:rPr>
              <a:t>Simplifed</a:t>
            </a:r>
            <a:r>
              <a:rPr lang="en-US" dirty="0">
                <a:latin typeface="Times New Roman"/>
                <a:cs typeface="Times New Roman"/>
              </a:rPr>
              <a:t> Model Analysis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Triplet or Doublet?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8C7F0A3-C672-951F-15F9-CC02C1977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18806"/>
            <a:ext cx="7319078" cy="4820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84AD9F-4BC1-27EB-82E8-0DBC958B0B21}"/>
              </a:ext>
            </a:extLst>
          </p:cNvPr>
          <p:cNvSpPr txBox="1"/>
          <p:nvPr/>
        </p:nvSpPr>
        <p:spPr>
          <a:xfrm>
            <a:off x="6372200" y="4865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S. </a:t>
            </a:r>
            <a:r>
              <a:rPr lang="en-US" sz="1800" kern="1000" spc="30" dirty="0" err="1">
                <a:latin typeface="+mn-lt"/>
                <a:cs typeface="Franklin Gothic Book"/>
              </a:rPr>
              <a:t>Banik</a:t>
            </a:r>
            <a:r>
              <a:rPr lang="en-US" sz="1800" kern="1000" spc="30" dirty="0">
                <a:latin typeface="+mn-lt"/>
                <a:cs typeface="Franklin Gothic Book"/>
              </a:rPr>
              <a:t>, AC, 2407.06267</a:t>
            </a:r>
            <a:endParaRPr lang="en-CH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0284428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cs typeface="Times New Roman"/>
              </a:rPr>
              <a:t>h→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US" dirty="0">
                <a:latin typeface="Times New Roman"/>
                <a:cs typeface="Times New Roman"/>
              </a:rPr>
              <a:t>+X from ATLAS 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Triplet consistently explains h→</a:t>
              </a:r>
              <a:r>
                <a:rPr lang="el-GR" sz="3200" dirty="0"/>
                <a:t>γγ+</a:t>
              </a:r>
              <a:r>
                <a:rPr lang="en-GB" sz="3200" dirty="0"/>
                <a:t>X excesses 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91C41D6-C08A-386B-865D-AB743E0C6A62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319090-E00E-39DE-411E-4957A4FE5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9" y="868247"/>
            <a:ext cx="7992888" cy="5178824"/>
          </a:xfrm>
          <a:prstGeom prst="rect">
            <a:avLst/>
          </a:prstGeom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1237D08C-8440-3C5F-72B7-2F63D5FE8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3928" y="339748"/>
            <a:ext cx="5044174" cy="591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Ashanujjaman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S.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Banik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G.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Coloretti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A.C. 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P.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Maharathy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</a:t>
            </a:r>
            <a:b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</a:b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Mellado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2404.14492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8523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cs typeface="Times New Roman"/>
              </a:rPr>
              <a:t>h→</a:t>
            </a:r>
            <a:r>
              <a:rPr lang="el-GR" dirty="0">
                <a:latin typeface="Times New Roman"/>
                <a:cs typeface="Times New Roman"/>
              </a:rPr>
              <a:t>γγ</a:t>
            </a:r>
            <a:r>
              <a:rPr lang="en-US" dirty="0">
                <a:latin typeface="Times New Roman"/>
                <a:cs typeface="Times New Roman"/>
              </a:rPr>
              <a:t>+X Channels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Triplet consistently explains h→</a:t>
              </a:r>
              <a:r>
                <a:rPr lang="el-GR" sz="3200" dirty="0"/>
                <a:t>γγ+</a:t>
              </a:r>
              <a:r>
                <a:rPr lang="en-GB" sz="3200" dirty="0"/>
                <a:t>X excesses 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91C41D6-C08A-386B-865D-AB743E0C6A62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6C92AA-773F-DB49-ADB3-606B38586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06459"/>
            <a:ext cx="7920880" cy="513850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BE2A78E-1A6D-E119-739F-D381E4263AFF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9028B8C-D1D9-4AB7-14D0-675C4A178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754" y="328246"/>
            <a:ext cx="5044174" cy="591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Ashanujjaman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S.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Banik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G.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Coloretti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A.C. 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P.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Maharathy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</a:t>
            </a:r>
            <a:b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</a:b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Mellado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2404.14492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733494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Related to 95GeV and 151GeV?</a:t>
              </a:r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>
                <a:solidFill>
                  <a:srgbClr val="A50021"/>
                </a:solidFill>
              </a:rPr>
              <a:t>Low mass WW resonances searches</a:t>
            </a:r>
            <a:endParaRPr lang="en-GB" dirty="0">
              <a:solidFill>
                <a:srgbClr val="A50021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594065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620623" y="1844824"/>
            <a:ext cx="33023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>
              <a:spcBef>
                <a:spcPct val="0"/>
              </a:spcBef>
            </a:pPr>
            <a:r>
              <a:rPr lang="de-DE" dirty="0">
                <a:solidFill>
                  <a:srgbClr val="004986"/>
                </a:solidFill>
                <a:latin typeface="SFMono-Regular"/>
                <a:cs typeface="Arial" pitchFamily="34" charset="0"/>
              </a:rPr>
              <a:t>G. </a:t>
            </a:r>
            <a:r>
              <a:rPr lang="de-DE" dirty="0" err="1">
                <a:solidFill>
                  <a:srgbClr val="004986"/>
                </a:solidFill>
                <a:latin typeface="SFMono-Regular"/>
                <a:cs typeface="Arial" pitchFamily="34" charset="0"/>
              </a:rPr>
              <a:t>Coloretti</a:t>
            </a:r>
            <a:r>
              <a:rPr lang="de-DE" dirty="0">
                <a:solidFill>
                  <a:srgbClr val="004986"/>
                </a:solidFill>
                <a:latin typeface="SFMono-Regular"/>
                <a:cs typeface="Arial" pitchFamily="34" charset="0"/>
              </a:rPr>
              <a:t>, AC, S. Bhattacharya, </a:t>
            </a:r>
            <a:br>
              <a:rPr lang="de-DE" dirty="0">
                <a:solidFill>
                  <a:srgbClr val="004986"/>
                </a:solidFill>
                <a:latin typeface="SFMono-Regular"/>
                <a:cs typeface="Arial" pitchFamily="34" charset="0"/>
              </a:rPr>
            </a:br>
            <a:r>
              <a:rPr lang="de-DE" dirty="0">
                <a:solidFill>
                  <a:srgbClr val="004986"/>
                </a:solidFill>
                <a:latin typeface="SFMono-Regular"/>
                <a:cs typeface="Arial" pitchFamily="34" charset="0"/>
              </a:rPr>
              <a:t>B. </a:t>
            </a:r>
            <a:r>
              <a:rPr lang="de-DE" dirty="0" err="1">
                <a:solidFill>
                  <a:srgbClr val="004986"/>
                </a:solidFill>
                <a:latin typeface="SFMono-Regular"/>
                <a:cs typeface="Arial" pitchFamily="34" charset="0"/>
              </a:rPr>
              <a:t>Mellado</a:t>
            </a:r>
            <a:r>
              <a:rPr lang="de-DE" dirty="0">
                <a:solidFill>
                  <a:srgbClr val="004986"/>
                </a:solidFill>
                <a:latin typeface="SFMono-Regular"/>
                <a:cs typeface="Arial" pitchFamily="34" charset="0"/>
              </a:rPr>
              <a:t>,</a:t>
            </a:r>
            <a:r>
              <a:rPr lang="de-DE" dirty="0">
                <a:solidFill>
                  <a:srgbClr val="00498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>
                <a:solidFill>
                  <a:srgbClr val="004986"/>
                </a:solidFill>
              </a:rPr>
              <a:t>2302.07276</a:t>
            </a:r>
            <a:endParaRPr lang="de-DE" dirty="0">
              <a:solidFill>
                <a:srgbClr val="0049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158944" y="2220561"/>
            <a:ext cx="1728192" cy="20882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Transverse mass </a:t>
            </a:r>
            <a:br>
              <a:rPr lang="en-US" sz="1800" kern="1000" spc="30" dirty="0">
                <a:latin typeface="+mn-lt"/>
                <a:cs typeface="Franklin Gothic Book"/>
              </a:rPr>
            </a:br>
            <a:r>
              <a:rPr lang="en-US" sz="1800" kern="1000" spc="30" dirty="0">
                <a:latin typeface="+mn-lt"/>
                <a:cs typeface="Franklin Gothic Book"/>
              </a:rPr>
              <a:t>sensitive to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additional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missing energy </a:t>
            </a:r>
            <a:br>
              <a:rPr lang="en-US" sz="1800" kern="1000" spc="30" dirty="0">
                <a:latin typeface="+mn-lt"/>
                <a:cs typeface="Franklin Gothic Book"/>
              </a:rPr>
            </a:br>
            <a:r>
              <a:rPr lang="en-US" sz="1800" kern="1000" spc="30" dirty="0">
                <a:latin typeface="+mn-lt"/>
                <a:cs typeface="Franklin Gothic Book"/>
              </a:rPr>
              <a:t>from associated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production</a:t>
            </a:r>
          </a:p>
        </p:txBody>
      </p:sp>
      <p:sp>
        <p:nvSpPr>
          <p:cNvPr id="16" name="Inhaltsplatzhalter 1"/>
          <p:cNvSpPr txBox="1">
            <a:spLocks/>
          </p:cNvSpPr>
          <p:nvPr/>
        </p:nvSpPr>
        <p:spPr>
          <a:xfrm>
            <a:off x="450377" y="941333"/>
            <a:ext cx="7866039" cy="493593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/>
              <a:t>ATLAS and CMS combination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4000" dirty="0"/>
          </a:p>
          <a:p>
            <a:endParaRPr lang="en-US" sz="2800" dirty="0"/>
          </a:p>
          <a:p>
            <a:r>
              <a:rPr lang="en-US" sz="2800" dirty="0"/>
              <a:t>New physics effect preferred over the whole range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39230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419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GB" dirty="0">
                <a:solidFill>
                  <a:srgbClr val="A50021"/>
                </a:solidFill>
              </a:rPr>
              <a:t>95 GeV C0mbination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3.4</a:t>
              </a:r>
              <a:r>
                <a:rPr lang="el-GR" sz="3200" dirty="0"/>
                <a:t>σ</a:t>
              </a:r>
              <a:r>
                <a:rPr lang="en-US" sz="3200" dirty="0"/>
                <a:t> </a:t>
              </a:r>
              <a:r>
                <a:rPr lang="en-GB" sz="3200" dirty="0"/>
                <a:t>global significance</a:t>
              </a:r>
            </a:p>
          </p:txBody>
        </p:sp>
      </p:grpSp>
      <p:pic>
        <p:nvPicPr>
          <p:cNvPr id="798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7805"/>
          <a:stretch/>
        </p:blipFill>
        <p:spPr bwMode="auto">
          <a:xfrm>
            <a:off x="1787800" y="1988840"/>
            <a:ext cx="5304480" cy="397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1C0305-F237-4DF7-6545-FE3F661EDF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149297"/>
              </p:ext>
            </p:extLst>
          </p:nvPr>
        </p:nvGraphicFramePr>
        <p:xfrm>
          <a:off x="4520406" y="5623432"/>
          <a:ext cx="1056506" cy="366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60240" imgH="228600" progId="Equation.DSMT4">
                  <p:embed/>
                </p:oleObj>
              </mc:Choice>
              <mc:Fallback>
                <p:oleObj name="Equation" r:id="rId3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0406" y="5623432"/>
                        <a:ext cx="1056506" cy="366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F1FECF4-0681-C9B4-3B41-A3ABDC3DD0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5610" y="145965"/>
            <a:ext cx="3103875" cy="6526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S.</a:t>
            </a:r>
            <a:r>
              <a:rPr kumimoji="0" lang="en-US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 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Bhattacharya, G.</a:t>
            </a:r>
            <a:r>
              <a:rPr kumimoji="0" lang="en-US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 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Coloretti, A.</a:t>
            </a:r>
            <a:r>
              <a:rPr lang="en-US" altLang="en-CH" dirty="0">
                <a:latin typeface="SFMono-Regular"/>
              </a:rPr>
              <a:t> 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Crivellin, </a:t>
            </a:r>
            <a:r>
              <a:rPr kumimoji="0" lang="en-US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et al. 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</a:rPr>
              <a:t>arXiv:2306.17209</a:t>
            </a:r>
            <a:r>
              <a:rPr kumimoji="0" lang="en-CH" altLang="en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CH" altLang="en-C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4450B6DD-89F3-926A-122C-EA44163A70C9}"/>
              </a:ext>
            </a:extLst>
          </p:cNvPr>
          <p:cNvSpPr txBox="1">
            <a:spLocks/>
          </p:cNvSpPr>
          <p:nvPr/>
        </p:nvSpPr>
        <p:spPr>
          <a:xfrm>
            <a:off x="448736" y="908720"/>
            <a:ext cx="8176861" cy="48536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sz="3000" dirty="0"/>
              <a:t>LEP used to reduce the LLE</a:t>
            </a:r>
          </a:p>
          <a:p>
            <a:r>
              <a:rPr lang="en-US" altLang="en-US" sz="3000" dirty="0"/>
              <a:t>No ATLAS signal in </a:t>
            </a:r>
            <a:r>
              <a:rPr lang="el-GR" altLang="en-US" sz="3000" dirty="0"/>
              <a:t>ττ</a:t>
            </a:r>
            <a:r>
              <a:rPr lang="en-US" altLang="en-US" sz="3000" dirty="0"/>
              <a:t>; reduced significance</a:t>
            </a:r>
          </a:p>
        </p:txBody>
      </p:sp>
    </p:spTree>
    <p:extLst>
      <p:ext uri="{BB962C8B-B14F-4D97-AF65-F5344CB8AC3E}">
        <p14:creationId xmlns:p14="http://schemas.microsoft.com/office/powerpoint/2010/main" val="10809283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49858" cy="5085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Hints for a 152 </a:t>
            </a:r>
            <a:r>
              <a:rPr lang="en-GB" dirty="0" err="1"/>
              <a:t>GeV</a:t>
            </a:r>
            <a:r>
              <a:rPr lang="en-GB" dirty="0"/>
              <a:t> scalar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Dominant channels are </a:t>
              </a:r>
              <a:r>
                <a:rPr lang="el-GR" sz="3200" dirty="0"/>
                <a:t>γγ</a:t>
              </a:r>
              <a:r>
                <a:rPr lang="en-US" sz="3200" dirty="0"/>
                <a:t>+X</a:t>
              </a:r>
              <a:endParaRPr lang="en-GB" sz="3200" dirty="0"/>
            </a:p>
          </p:txBody>
        </p:sp>
      </p:grpSp>
      <p:sp>
        <p:nvSpPr>
          <p:cNvPr id="2" name="Rechteck 1"/>
          <p:cNvSpPr/>
          <p:nvPr/>
        </p:nvSpPr>
        <p:spPr>
          <a:xfrm rot="5400000">
            <a:off x="7334446" y="2970810"/>
            <a:ext cx="2014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ATLAS: 2301.10486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2B732-D018-E011-45C9-6833CF932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351" y="1085503"/>
            <a:ext cx="5572679" cy="489292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7826B07-557D-F629-C9B9-F2F957927B2E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echteck 3">
            <a:extLst>
              <a:ext uri="{FF2B5EF4-FFF2-40B4-BE49-F238E27FC236}">
                <a16:creationId xmlns:a16="http://schemas.microsoft.com/office/drawing/2014/main" id="{3C83A658-6101-089C-93FE-97810A72986F}"/>
              </a:ext>
            </a:extLst>
          </p:cNvPr>
          <p:cNvSpPr/>
          <p:nvPr/>
        </p:nvSpPr>
        <p:spPr>
          <a:xfrm>
            <a:off x="6221466" y="144812"/>
            <a:ext cx="20425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JHEP</a:t>
            </a:r>
            <a:r>
              <a:rPr lang="en-US" dirty="0"/>
              <a:t> 07 (2023) 176</a:t>
            </a:r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8F1C6C60-AF64-6824-87A5-00891758A829}"/>
              </a:ext>
            </a:extLst>
          </p:cNvPr>
          <p:cNvSpPr/>
          <p:nvPr/>
        </p:nvSpPr>
        <p:spPr>
          <a:xfrm>
            <a:off x="6221466" y="435816"/>
            <a:ext cx="2400785" cy="4506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ATLAS-CONF-2024-005</a:t>
            </a:r>
          </a:p>
        </p:txBody>
      </p:sp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D081A755-3908-69ED-9D79-5EC19EFF0886}"/>
              </a:ext>
            </a:extLst>
          </p:cNvPr>
          <p:cNvSpPr txBox="1">
            <a:spLocks/>
          </p:cNvSpPr>
          <p:nvPr/>
        </p:nvSpPr>
        <p:spPr>
          <a:xfrm>
            <a:off x="466921" y="980728"/>
            <a:ext cx="8176861" cy="48536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sz="3000" dirty="0"/>
              <a:t>Hints for a </a:t>
            </a:r>
            <a:br>
              <a:rPr lang="en-US" altLang="en-US" sz="3000" dirty="0"/>
            </a:br>
            <a:r>
              <a:rPr lang="en-US" altLang="en-US" sz="3000" dirty="0"/>
              <a:t>resonance </a:t>
            </a:r>
            <a:br>
              <a:rPr lang="en-US" altLang="en-US" sz="3000" dirty="0"/>
            </a:br>
            <a:r>
              <a:rPr lang="en-US" altLang="en-US" sz="3000" dirty="0"/>
              <a:t>decaying to </a:t>
            </a:r>
            <a:br>
              <a:rPr lang="en-US" altLang="en-US" sz="3000" dirty="0"/>
            </a:br>
            <a:r>
              <a:rPr lang="en-US" altLang="en-US" sz="3000" dirty="0"/>
              <a:t>photons</a:t>
            </a:r>
            <a:br>
              <a:rPr lang="en-US" altLang="en-US" sz="3000" dirty="0"/>
            </a:br>
            <a:r>
              <a:rPr lang="en-US" altLang="en-US" sz="3000" dirty="0"/>
              <a:t>in association </a:t>
            </a:r>
            <a:br>
              <a:rPr lang="en-US" altLang="en-US" sz="3000" dirty="0"/>
            </a:br>
            <a:r>
              <a:rPr lang="en-US" altLang="en-US" sz="3000" dirty="0"/>
              <a:t>with leptons</a:t>
            </a:r>
            <a:br>
              <a:rPr lang="en-US" altLang="en-US" sz="3000" dirty="0"/>
            </a:br>
            <a:r>
              <a:rPr lang="en-US" altLang="en-US" sz="3000" dirty="0"/>
              <a:t>missing energy</a:t>
            </a:r>
            <a:br>
              <a:rPr lang="en-US" altLang="en-US" sz="3000" dirty="0"/>
            </a:br>
            <a:r>
              <a:rPr lang="en-US" altLang="en-US" sz="3000" dirty="0"/>
              <a:t>and b-jets</a:t>
            </a:r>
          </a:p>
          <a:p>
            <a:endParaRPr lang="en-US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4469503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24936" cy="508500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Hints for a 152 </a:t>
            </a:r>
            <a:r>
              <a:rPr lang="en-GB" dirty="0" err="1"/>
              <a:t>GeV</a:t>
            </a:r>
            <a:r>
              <a:rPr lang="en-GB" dirty="0"/>
              <a:t> scalar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Dominant channels are </a:t>
              </a:r>
              <a:r>
                <a:rPr lang="el-GR" sz="3200" dirty="0"/>
                <a:t>γγ</a:t>
              </a:r>
              <a:r>
                <a:rPr lang="en-US" sz="3200" dirty="0"/>
                <a:t>+X</a:t>
              </a:r>
              <a:endParaRPr lang="en-GB" sz="3200" dirty="0"/>
            </a:p>
          </p:txBody>
        </p:sp>
      </p:grpSp>
      <p:sp>
        <p:nvSpPr>
          <p:cNvPr id="2" name="Rechteck 1"/>
          <p:cNvSpPr/>
          <p:nvPr/>
        </p:nvSpPr>
        <p:spPr>
          <a:xfrm rot="5400000">
            <a:off x="7334446" y="2970810"/>
            <a:ext cx="2014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ATLAS: 2301.10486</a:t>
            </a:r>
          </a:p>
        </p:txBody>
      </p:sp>
      <p:sp>
        <p:nvSpPr>
          <p:cNvPr id="9" name="Inhaltsplatzhalter 1"/>
          <p:cNvSpPr txBox="1">
            <a:spLocks/>
          </p:cNvSpPr>
          <p:nvPr/>
        </p:nvSpPr>
        <p:spPr>
          <a:xfrm>
            <a:off x="466921" y="980728"/>
            <a:ext cx="8176861" cy="48536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sz="3000" dirty="0"/>
              <a:t>Hints for a </a:t>
            </a:r>
            <a:br>
              <a:rPr lang="en-US" altLang="en-US" sz="3000" dirty="0"/>
            </a:br>
            <a:r>
              <a:rPr lang="en-US" altLang="en-US" sz="3000" dirty="0"/>
              <a:t>resonance </a:t>
            </a:r>
            <a:br>
              <a:rPr lang="en-US" altLang="en-US" sz="3000" dirty="0"/>
            </a:br>
            <a:r>
              <a:rPr lang="en-US" altLang="en-US" sz="3000" dirty="0"/>
              <a:t>decaying to </a:t>
            </a:r>
            <a:br>
              <a:rPr lang="en-US" altLang="en-US" sz="3000" dirty="0"/>
            </a:br>
            <a:r>
              <a:rPr lang="en-US" altLang="en-US" sz="3000" dirty="0"/>
              <a:t>photons</a:t>
            </a:r>
            <a:br>
              <a:rPr lang="en-US" altLang="en-US" sz="3000" dirty="0"/>
            </a:br>
            <a:r>
              <a:rPr lang="en-US" altLang="en-US" sz="3000" dirty="0"/>
              <a:t>in association </a:t>
            </a:r>
            <a:br>
              <a:rPr lang="en-US" altLang="en-US" sz="3000" dirty="0"/>
            </a:br>
            <a:r>
              <a:rPr lang="en-US" altLang="en-US" sz="3000" dirty="0"/>
              <a:t>with leptons</a:t>
            </a:r>
            <a:br>
              <a:rPr lang="en-US" altLang="en-US" sz="3000" dirty="0"/>
            </a:br>
            <a:r>
              <a:rPr lang="en-US" altLang="en-US" sz="3000" dirty="0"/>
              <a:t>missing energy</a:t>
            </a:r>
            <a:br>
              <a:rPr lang="en-US" altLang="en-US" sz="3000" dirty="0"/>
            </a:br>
            <a:r>
              <a:rPr lang="en-US" altLang="en-US" sz="3000" dirty="0"/>
              <a:t>and b-jets</a:t>
            </a:r>
          </a:p>
          <a:p>
            <a:endParaRPr lang="en-US" altLang="en-US" sz="3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47CEA3-1949-29FF-F1E7-7796BD771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163" y="951251"/>
            <a:ext cx="5649375" cy="509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1494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rgbClr val="A50021"/>
                </a:solidFill>
                <a:latin typeface="Times New Roman"/>
                <a:cs typeface="Times New Roman"/>
              </a:rPr>
              <a:t>Drell-Yan Production</a:t>
            </a:r>
            <a:endParaRPr lang="en-GB" dirty="0">
              <a:solidFill>
                <a:srgbClr val="A5002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New Scalar with non-trivial SU(2) representation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38D8FE0-2895-8A68-167E-19A7B6B9A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2262775"/>
            <a:ext cx="5400676" cy="3714751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6DF3CE07-02B1-5548-20E9-4035D3FF9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86" y="969744"/>
            <a:ext cx="7775814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One leptons, but not two leptons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One tau but not two </a:t>
            </a:r>
            <a:r>
              <a:rPr lang="en-US" altLang="en-US" sz="2800" dirty="0" err="1">
                <a:latin typeface="+mn-lt"/>
              </a:rPr>
              <a:t>taus</a:t>
            </a:r>
            <a:endParaRPr lang="en-US" altLang="en-US" sz="28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err="1">
                <a:latin typeface="+mn-lt"/>
              </a:rPr>
              <a:t>lb</a:t>
            </a:r>
            <a:r>
              <a:rPr lang="en-US" altLang="en-US" sz="2800" dirty="0">
                <a:latin typeface="+mn-lt"/>
              </a:rPr>
              <a:t> but not </a:t>
            </a:r>
            <a:r>
              <a:rPr lang="en-US" altLang="en-US" sz="2800" dirty="0" err="1">
                <a:latin typeface="+mn-lt"/>
              </a:rPr>
              <a:t>t</a:t>
            </a:r>
            <a:r>
              <a:rPr lang="en-US" altLang="en-US" sz="2800" baseline="-25000" dirty="0" err="1">
                <a:latin typeface="+mn-lt"/>
              </a:rPr>
              <a:t>lep</a:t>
            </a:r>
            <a:endParaRPr lang="en-US" altLang="en-US" sz="2800" baseline="-250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Moderate MET</a:t>
            </a:r>
            <a:br>
              <a:rPr lang="en-US" altLang="en-US" sz="2800" dirty="0">
                <a:latin typeface="+mn-lt"/>
              </a:rPr>
            </a:br>
            <a:br>
              <a:rPr lang="en-US" altLang="en-US" sz="2800" dirty="0">
                <a:latin typeface="+mn-lt"/>
              </a:rPr>
            </a:br>
            <a:br>
              <a:rPr lang="en-US" altLang="en-US" sz="2800" dirty="0">
                <a:latin typeface="+mn-lt"/>
              </a:rPr>
            </a:br>
            <a:endParaRPr lang="en-US" altLang="en-US" sz="2800" dirty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DY production of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charged and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neutral Higgs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686E6C38-A123-A7FB-91BF-BE2D40BDCDE7}"/>
              </a:ext>
            </a:extLst>
          </p:cNvPr>
          <p:cNvSpPr/>
          <p:nvPr/>
        </p:nvSpPr>
        <p:spPr bwMode="auto">
          <a:xfrm>
            <a:off x="1331640" y="3140968"/>
            <a:ext cx="936104" cy="1080120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6383CCE-615F-E74F-67CC-03CC966AB62A}"/>
              </a:ext>
            </a:extLst>
          </p:cNvPr>
          <p:cNvSpPr/>
          <p:nvPr/>
        </p:nvSpPr>
        <p:spPr bwMode="auto">
          <a:xfrm>
            <a:off x="6660232" y="3140968"/>
            <a:ext cx="216024" cy="216024"/>
          </a:xfrm>
          <a:prstGeom prst="ellipse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rgbClr val="A50021"/>
              </a:solidFill>
              <a:effectLst/>
              <a:highlight>
                <a:srgbClr val="FFFF00"/>
              </a:highlight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35161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9" b="5374"/>
          <a:stretch/>
        </p:blipFill>
        <p:spPr bwMode="auto">
          <a:xfrm>
            <a:off x="5580928" y="923748"/>
            <a:ext cx="3293754" cy="227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the 152 GeV Higgs a Triplet (</a:t>
            </a:r>
            <a:r>
              <a:rPr lang="el-GR" dirty="0"/>
              <a:t>Δ</a:t>
            </a:r>
            <a:r>
              <a:rPr lang="en-GB" dirty="0"/>
              <a:t>)?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96586" y="969744"/>
            <a:ext cx="7775814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l-GR" sz="2800" dirty="0"/>
              <a:t>Δ</a:t>
            </a:r>
            <a:r>
              <a:rPr lang="en-US" sz="2800" baseline="30000" dirty="0"/>
              <a:t>0</a:t>
            </a:r>
            <a:r>
              <a:rPr lang="el-GR" sz="2800" dirty="0"/>
              <a:t> </a:t>
            </a:r>
            <a:r>
              <a:rPr lang="en-US" sz="2800" dirty="0">
                <a:latin typeface="+mn-lt"/>
              </a:rPr>
              <a:t>d</a:t>
            </a:r>
            <a:r>
              <a:rPr lang="en-US" altLang="en-US" sz="2800" dirty="0">
                <a:latin typeface="+mn-lt"/>
              </a:rPr>
              <a:t>ecays dominantly to WW 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Positive shift in the W mass </a:t>
            </a:r>
            <a:br>
              <a:rPr lang="en-US" altLang="en-US" sz="2800" dirty="0">
                <a:latin typeface="+mn-lt"/>
              </a:rPr>
            </a:br>
            <a:r>
              <a:rPr lang="en-US" altLang="en-US" sz="2800" dirty="0">
                <a:latin typeface="+mn-lt"/>
              </a:rPr>
              <a:t>as preferred by the EW fit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+mn-lt"/>
              </a:rPr>
              <a:t>Quasi degenerate in mass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7465F0-B55C-ECF2-C1EE-592CF1181981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90F3B-99D4-153E-41B3-157B4E72F6D8}"/>
              </a:ext>
            </a:extLst>
          </p:cNvPr>
          <p:cNvSpPr/>
          <p:nvPr/>
        </p:nvSpPr>
        <p:spPr bwMode="auto">
          <a:xfrm>
            <a:off x="7164288" y="64799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Drell</a:t>
              </a:r>
              <a:r>
                <a:rPr lang="en-GB" sz="3200" dirty="0"/>
                <a:t>-Yan production at the LHC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D2AACF3-85B4-9170-2121-3431FFAC9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57" y="3010844"/>
            <a:ext cx="8026168" cy="3082452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2922004-3478-A08A-AB7A-C989DAC47527}"/>
              </a:ext>
            </a:extLst>
          </p:cNvPr>
          <p:cNvSpPr/>
          <p:nvPr/>
        </p:nvSpPr>
        <p:spPr bwMode="auto">
          <a:xfrm>
            <a:off x="8028384" y="1340768"/>
            <a:ext cx="144016" cy="144016"/>
          </a:xfrm>
          <a:prstGeom prst="ellipse">
            <a:avLst/>
          </a:prstGeom>
          <a:solidFill>
            <a:srgbClr val="C5000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43654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Combination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≈</a:t>
              </a:r>
              <a:r>
                <a:rPr lang="en-GB" sz="3200" dirty="0"/>
                <a:t>4</a:t>
              </a:r>
              <a:r>
                <a:rPr lang="el-GR" sz="3200" dirty="0"/>
                <a:t>σ</a:t>
              </a:r>
              <a:r>
                <a:rPr lang="en-US" sz="3200" dirty="0"/>
                <a:t> excess at 152GeV</a:t>
              </a:r>
              <a:endParaRPr lang="en-GB" sz="3200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91C41D6-C08A-386B-865D-AB743E0C6A62}"/>
              </a:ext>
            </a:extLst>
          </p:cNvPr>
          <p:cNvSpPr/>
          <p:nvPr/>
        </p:nvSpPr>
        <p:spPr bwMode="auto">
          <a:xfrm>
            <a:off x="7252291" y="116632"/>
            <a:ext cx="1784205" cy="6383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63FB6F-6BE0-3973-2A26-60371D3F4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40" y="967398"/>
            <a:ext cx="8102992" cy="50171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96097B-A980-0FBF-3B2F-249325A2F386}"/>
              </a:ext>
            </a:extLst>
          </p:cNvPr>
          <p:cNvSpPr txBox="1"/>
          <p:nvPr/>
        </p:nvSpPr>
        <p:spPr>
          <a:xfrm>
            <a:off x="1979712" y="1772816"/>
            <a:ext cx="2088232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200" b="1" kern="1000" spc="30" dirty="0">
                <a:solidFill>
                  <a:srgbClr val="C00000"/>
                </a:solidFill>
                <a:latin typeface="+mn-lt"/>
                <a:cs typeface="Franklin Gothic Book"/>
              </a:rPr>
              <a:t>NEW</a:t>
            </a:r>
            <a:endParaRPr lang="en-CH" sz="2200" b="1" kern="1000" spc="30" dirty="0" err="1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96FFF50-083B-4BE0-6738-FCC49923D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754" y="328246"/>
            <a:ext cx="5044174" cy="5911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Ashanujjaman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S.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Banik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G.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Coloretti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A.C. S.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P.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Maharathy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</a:t>
            </a:r>
            <a:b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</a:b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B.</a:t>
            </a:r>
            <a:r>
              <a:rPr kumimoji="0" lang="en-US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Mellado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FMono-Regular"/>
                <a:cs typeface="Arial" pitchFamily="34" charset="0"/>
              </a:rPr>
              <a:t>, 2404.14492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61353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83862"/>
            <a:ext cx="8496944" cy="5085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Two-Higgs Doublet Model type-I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6093296"/>
            <a:ext cx="9144000" cy="586574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Above 4</a:t>
              </a:r>
              <a:r>
                <a:rPr lang="el-GR" sz="3200" dirty="0"/>
                <a:t>σ</a:t>
              </a:r>
              <a:r>
                <a:rPr lang="en-US" sz="3200" dirty="0"/>
                <a:t>, large Br needed</a:t>
              </a:r>
              <a:endParaRPr lang="en-GB" sz="3200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732A4171-4FB8-63B3-FD1B-1DCA70E1A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06" y="1685108"/>
            <a:ext cx="8391586" cy="4362482"/>
          </a:xfrm>
          <a:prstGeom prst="rect">
            <a:avLst/>
          </a:prstGeom>
        </p:spPr>
      </p:pic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34DB1B3-FC81-AECD-0C9C-7C353BA36B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576" y="948089"/>
          <a:ext cx="2944813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06360" imgH="279360" progId="Equation.DSMT4">
                  <p:embed/>
                </p:oleObj>
              </mc:Choice>
              <mc:Fallback>
                <p:oleObj name="Equation" r:id="rId3" imgW="1206360" imgH="279360" progId="Equation.DSMT4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134DB1B3-FC81-AECD-0C9C-7C353BA36B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948089"/>
                        <a:ext cx="2944813" cy="681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5B643043-98BC-28E0-BCDC-F0F6AC0AF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86" y="969744"/>
            <a:ext cx="7775814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800" dirty="0"/>
              <a:t>                                  </a:t>
            </a:r>
            <a:r>
              <a:rPr lang="en-US" sz="2800" dirty="0">
                <a:latin typeface="+mn-lt"/>
              </a:rPr>
              <a:t>(at tree-level) </a:t>
            </a:r>
            <a:endParaRPr lang="en-US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467049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49726</TotalTime>
  <Words>970</Words>
  <Application>Microsoft Office PowerPoint</Application>
  <PresentationFormat>On-screen Show (4:3)</PresentationFormat>
  <Paragraphs>153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Arial</vt:lpstr>
      <vt:lpstr>Arial Narrow</vt:lpstr>
      <vt:lpstr>Calibri</vt:lpstr>
      <vt:lpstr>Calibri Light</vt:lpstr>
      <vt:lpstr>Georgia</vt:lpstr>
      <vt:lpstr>Rockwell</vt:lpstr>
      <vt:lpstr>SFMono-Regular</vt:lpstr>
      <vt:lpstr>Symbol</vt:lpstr>
      <vt:lpstr>Times</vt:lpstr>
      <vt:lpstr>Times New Roman</vt:lpstr>
      <vt:lpstr>ヒラギノ角ゴ Pro W3</vt:lpstr>
      <vt:lpstr>PSI PowerPoint Master english</vt:lpstr>
      <vt:lpstr>1_Custom Design</vt:lpstr>
      <vt:lpstr>Custom Design</vt:lpstr>
      <vt:lpstr>Equation</vt:lpstr>
      <vt:lpstr>New Higgses at the Electroweak Scale and the Multi-Lepton Anomalies</vt:lpstr>
      <vt:lpstr>Why new Higgses</vt:lpstr>
      <vt:lpstr>95 GeV C0mbination</vt:lpstr>
      <vt:lpstr>Hints for a 152 GeV scalar</vt:lpstr>
      <vt:lpstr>Hints for a 152 GeV scalar</vt:lpstr>
      <vt:lpstr>Drell-Yan Production</vt:lpstr>
      <vt:lpstr>Is the 152 GeV Higgs a Triplet (Δ)?</vt:lpstr>
      <vt:lpstr>Combination</vt:lpstr>
      <vt:lpstr>Two-Higgs Doublet Model type-I</vt:lpstr>
      <vt:lpstr>Large Br(H152→γγ) via Z2 breaking in 2HDMs</vt:lpstr>
      <vt:lpstr>Multi-lepton anomalies</vt:lpstr>
      <vt:lpstr>Differential Top-Quark Distributions</vt:lpstr>
      <vt:lpstr>Differential Top-Quark Distributions</vt:lpstr>
      <vt:lpstr>New Physics in Top-Quark Distributions</vt:lpstr>
      <vt:lpstr>Simplified Model: H→SS’→WWbb</vt:lpstr>
      <vt:lpstr>Simplified Model: H→SS’→WWbb</vt:lpstr>
      <vt:lpstr>Is 95 GeV a singlet? Relation to 151.5 GeV?</vt:lpstr>
      <vt:lpstr>Δ2HDMS and top-quark production</vt:lpstr>
      <vt:lpstr>Generic Georgi-Machacek Model</vt:lpstr>
      <vt:lpstr>Generic Georgi-Machacek Model</vt:lpstr>
      <vt:lpstr>PowerPoint Presentation</vt:lpstr>
      <vt:lpstr>Hints for new Scalars at 152 GeV</vt:lpstr>
      <vt:lpstr>PowerPoint Presentation</vt:lpstr>
      <vt:lpstr>Simplifed Model Analysis</vt:lpstr>
      <vt:lpstr>h→γγ+X from ATLAS </vt:lpstr>
      <vt:lpstr>h→γγ+X Channels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Crivellin Andreas</dc:creator>
  <cp:lastModifiedBy>Andreas Crivellin</cp:lastModifiedBy>
  <cp:revision>656</cp:revision>
  <cp:lastPrinted>2018-03-01T20:24:14Z</cp:lastPrinted>
  <dcterms:created xsi:type="dcterms:W3CDTF">2016-11-10T14:03:25Z</dcterms:created>
  <dcterms:modified xsi:type="dcterms:W3CDTF">2025-02-27T10:34:32Z</dcterms:modified>
</cp:coreProperties>
</file>