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3" roundtripDataSignature="AMtx7miIAtYwFq0XSn9AC/ySAeAT7M14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customschemas.google.com/relationships/presentationmetadata" Target="meta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3245085313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4" name="Google Shape;164;g3245085313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2450853137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g32450853137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9738d07ef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g329738d07ef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g329738d07ef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2a1bdd86c7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g32a1bdd86c7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g32a1bdd86c7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32a1bdd86c7_2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32a1bdd86c7_2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32a1bdd86c7_2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2450853137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g32450853137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g32450853137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2a1bdd86c7_3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g32a1bdd86c7_3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g32a1bdd86c7_3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2a1bdd86c7_2_1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32a1bdd86c7_2_1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32a1bdd86c7_2_1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4"/>
          <p:cNvSpPr txBox="1"/>
          <p:nvPr>
            <p:ph idx="1" type="subTitle"/>
          </p:nvPr>
        </p:nvSpPr>
        <p:spPr>
          <a:xfrm>
            <a:off x="407988" y="5650824"/>
            <a:ext cx="11376026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  <a:defRPr b="1" sz="17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1" name="Google Shape;2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52224" y="714489"/>
            <a:ext cx="2059046" cy="20590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2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3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3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32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0" name="Google Shape;80;p32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33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4" name="Google Shape;84;p33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5" name="Google Shape;85;p33"/>
          <p:cNvSpPr/>
          <p:nvPr>
            <p:ph idx="3" type="pic"/>
          </p:nvPr>
        </p:nvSpPr>
        <p:spPr>
          <a:xfrm>
            <a:off x="407988" y="2429405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6" name="Google Shape;86;p3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3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33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4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4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3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6" name="Google Shape;96;p34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34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34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34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35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35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4" name="Google Shape;104;p35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35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35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7" name="Google Shape;107;p35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3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3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36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36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3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3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3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8" name="Google Shape;118;p36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9" name="Google Shape;119;p36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0" name="Google Shape;120;p36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1" name="Google Shape;121;p36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37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37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6" name="Google Shape;126;p37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3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3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3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p37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8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38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4" name="Google Shape;134;p38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5" name="Google Shape;135;p38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3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3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p38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9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39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3" name="Google Shape;143;p3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3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3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0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8" name="Google Shape;148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58632" y="4869770"/>
            <a:ext cx="1074737" cy="10747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742542" y="2075542"/>
            <a:ext cx="2706915" cy="27069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2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5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5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5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42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4" name="Google Shape;154;p42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42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42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4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4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4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6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6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26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6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4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4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4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9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29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9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9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7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27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27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27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6195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27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7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7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8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28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28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8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8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0"/>
          <p:cNvSpPr/>
          <p:nvPr>
            <p:ph idx="2" type="pic"/>
          </p:nvPr>
        </p:nvSpPr>
        <p:spPr>
          <a:xfrm>
            <a:off x="0" y="3200"/>
            <a:ext cx="12192000" cy="637332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2" name="Google Shape;62;p30"/>
          <p:cNvSpPr txBox="1"/>
          <p:nvPr>
            <p:ph idx="1" type="body"/>
          </p:nvPr>
        </p:nvSpPr>
        <p:spPr>
          <a:xfrm>
            <a:off x="8075612" y="-18162"/>
            <a:ext cx="4116387" cy="639468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30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0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30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1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1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31"/>
          <p:cNvSpPr/>
          <p:nvPr>
            <p:ph idx="2" type="pic"/>
          </p:nvPr>
        </p:nvSpPr>
        <p:spPr>
          <a:xfrm>
            <a:off x="6167438" y="-1"/>
            <a:ext cx="6024562" cy="636693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0" name="Google Shape;70;p31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1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31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1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2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23"/>
          <p:cNvSpPr txBox="1"/>
          <p:nvPr>
            <p:ph idx="10" type="dt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3"/>
          <p:cNvSpPr txBox="1"/>
          <p:nvPr>
            <p:ph idx="12" type="sldNum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  <a:defRPr b="1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23"/>
          <p:cNvSpPr txBox="1"/>
          <p:nvPr>
            <p:ph idx="11" type="ftr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8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23"/>
          <p:cNvCxnSpPr/>
          <p:nvPr/>
        </p:nvCxnSpPr>
        <p:spPr>
          <a:xfrm>
            <a:off x="404070" y="6370802"/>
            <a:ext cx="11379943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2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4070" y="6439074"/>
            <a:ext cx="352448" cy="3474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forms.gle/6ucDjFTntXBu2euF7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32450853137_0_0"/>
          <p:cNvSpPr txBox="1"/>
          <p:nvPr>
            <p:ph type="ctrTitle"/>
          </p:nvPr>
        </p:nvSpPr>
        <p:spPr>
          <a:xfrm>
            <a:off x="407987" y="3429000"/>
            <a:ext cx="113760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/>
              <a:t>HEP/HPC Strategy Meeting 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lang="en-US" sz="4400">
                <a:solidFill>
                  <a:srgbClr val="9E9E9E"/>
                </a:solidFill>
              </a:rPr>
              <a:t> </a:t>
            </a:r>
            <a:r>
              <a:rPr lang="en-US" sz="4400">
                <a:solidFill>
                  <a:srgbClr val="073763"/>
                </a:solidFill>
              </a:rPr>
              <a:t>All Regions </a:t>
            </a:r>
            <a:endParaRPr sz="4400">
              <a:solidFill>
                <a:srgbClr val="073763"/>
              </a:solidFill>
            </a:endParaRPr>
          </a:p>
        </p:txBody>
      </p:sp>
      <p:sp>
        <p:nvSpPr>
          <p:cNvPr id="167" name="Google Shape;167;g32450853137_0_0"/>
          <p:cNvSpPr txBox="1"/>
          <p:nvPr>
            <p:ph idx="1" type="subTitle"/>
          </p:nvPr>
        </p:nvSpPr>
        <p:spPr>
          <a:xfrm>
            <a:off x="407988" y="5650824"/>
            <a:ext cx="113760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lang="en-US"/>
              <a:t>Maria Girone, Tommaso Boccali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700"/>
              <a:buNone/>
            </a:pPr>
            <a:r>
              <a:rPr b="0" lang="en-US"/>
              <a:t>30 </a:t>
            </a:r>
            <a:r>
              <a:rPr b="0" lang="en-US"/>
              <a:t>January 2025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2450853137_0_5"/>
          <p:cNvSpPr txBox="1"/>
          <p:nvPr>
            <p:ph idx="1" type="body"/>
          </p:nvPr>
        </p:nvSpPr>
        <p:spPr>
          <a:xfrm>
            <a:off x="408000" y="1086400"/>
            <a:ext cx="6306000" cy="49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>
                <a:solidFill>
                  <a:srgbClr val="171717"/>
                </a:solidFill>
              </a:rPr>
              <a:t>Welcome to this HEP/HPC </a:t>
            </a:r>
            <a:r>
              <a:rPr lang="en-US">
                <a:solidFill>
                  <a:srgbClr val="171717"/>
                </a:solidFill>
              </a:rPr>
              <a:t>Strategy</a:t>
            </a:r>
            <a:r>
              <a:rPr lang="en-US">
                <a:solidFill>
                  <a:srgbClr val="171717"/>
                </a:solidFill>
              </a:rPr>
              <a:t> meeting </a:t>
            </a:r>
            <a:endParaRPr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3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b="1" lang="en-US" sz="2100">
                <a:solidFill>
                  <a:srgbClr val="171717"/>
                </a:solidFill>
              </a:rPr>
              <a:t> This initiative has as primary goal to bring together HEP and HPC sites experts to discuss  technical challenges on HPC integration and related initiatives</a:t>
            </a:r>
            <a:endParaRPr b="1" sz="2100">
              <a:solidFill>
                <a:srgbClr val="171717"/>
              </a:solidFill>
            </a:endParaRPr>
          </a:p>
          <a:p>
            <a:pPr indent="-336550" lvl="2" marL="1371600" rtl="0" algn="l">
              <a:spcBef>
                <a:spcPts val="300"/>
              </a:spcBef>
              <a:spcAft>
                <a:spcPts val="0"/>
              </a:spcAft>
              <a:buClr>
                <a:srgbClr val="171717"/>
              </a:buClr>
              <a:buSzPts val="1700"/>
              <a:buChar char="•"/>
            </a:pPr>
            <a:r>
              <a:rPr b="1" lang="en-US" sz="2100">
                <a:solidFill>
                  <a:srgbClr val="171717"/>
                </a:solidFill>
              </a:rPr>
              <a:t>We aim at writing a white-paper </a:t>
            </a:r>
            <a:endParaRPr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>
                <a:solidFill>
                  <a:srgbClr val="171717"/>
                </a:solidFill>
              </a:rPr>
              <a:t>It started with small group of people (HPC experts from HEP and resource providers) starting a dialogue on HPC integration </a:t>
            </a:r>
            <a:endParaRPr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b="1" lang="en-US">
                <a:solidFill>
                  <a:srgbClr val="171717"/>
                </a:solidFill>
              </a:rPr>
              <a:t>USA</a:t>
            </a:r>
            <a:r>
              <a:rPr lang="en-US">
                <a:solidFill>
                  <a:srgbClr val="171717"/>
                </a:solidFill>
              </a:rPr>
              <a:t>-region, January 2024, New York</a:t>
            </a:r>
            <a:endParaRPr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b="1" lang="en-US" sz="1800"/>
              <a:t>EU</a:t>
            </a:r>
            <a:r>
              <a:rPr b="0" lang="en-US" sz="1800"/>
              <a:t>-region, September 20024, Ljubljana </a:t>
            </a:r>
            <a:endParaRPr/>
          </a:p>
          <a:p>
            <a:pPr indent="0" lvl="1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t/>
            </a:r>
            <a:endParaRPr/>
          </a:p>
          <a:p>
            <a:pPr indent="-3619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The interest and engagement has grown (80 registrants)</a:t>
            </a:r>
            <a:endParaRPr/>
          </a:p>
        </p:txBody>
      </p:sp>
      <p:sp>
        <p:nvSpPr>
          <p:cNvPr id="173" name="Google Shape;173;g32450853137_0_5"/>
          <p:cNvSpPr txBox="1"/>
          <p:nvPr>
            <p:ph type="title"/>
          </p:nvPr>
        </p:nvSpPr>
        <p:spPr>
          <a:xfrm>
            <a:off x="-12" y="-4432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Welcome and Goals of the meeting  </a:t>
            </a:r>
            <a:endParaRPr/>
          </a:p>
        </p:txBody>
      </p:sp>
      <p:sp>
        <p:nvSpPr>
          <p:cNvPr id="174" name="Google Shape;174;g32450853137_0_5"/>
          <p:cNvSpPr txBox="1"/>
          <p:nvPr>
            <p:ph idx="10" type="dt"/>
          </p:nvPr>
        </p:nvSpPr>
        <p:spPr>
          <a:xfrm>
            <a:off x="8101915" y="6424993"/>
            <a:ext cx="1773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6 January 2025</a:t>
            </a:r>
            <a:endParaRPr/>
          </a:p>
        </p:txBody>
      </p:sp>
      <p:sp>
        <p:nvSpPr>
          <p:cNvPr id="175" name="Google Shape;175;g32450853137_0_5"/>
          <p:cNvSpPr txBox="1"/>
          <p:nvPr>
            <p:ph idx="11" type="ftr"/>
          </p:nvPr>
        </p:nvSpPr>
        <p:spPr>
          <a:xfrm>
            <a:off x="1145352" y="6424993"/>
            <a:ext cx="6787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Presenter | Presentation Title</a:t>
            </a:r>
            <a:endParaRPr/>
          </a:p>
        </p:txBody>
      </p:sp>
      <p:sp>
        <p:nvSpPr>
          <p:cNvPr id="176" name="Google Shape;176;g32450853137_0_5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g32450853137_0_5"/>
          <p:cNvSpPr/>
          <p:nvPr/>
        </p:nvSpPr>
        <p:spPr>
          <a:xfrm>
            <a:off x="3251994" y="6378417"/>
            <a:ext cx="3711300" cy="479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137150" lIns="274300" spcFirstLastPara="1" rIns="274300" wrap="square" tIns="13715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This part edit by "Insert &gt; Header and Footer”</a:t>
            </a:r>
            <a:endParaRPr b="0" i="0" sz="14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8" name="Google Shape;178;g32450853137_0_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39583" y="3101039"/>
            <a:ext cx="4688694" cy="3516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32450853137_0_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96775" y="533950"/>
            <a:ext cx="4315749" cy="3434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29738d07ef_1_0"/>
          <p:cNvSpPr txBox="1"/>
          <p:nvPr>
            <p:ph idx="1" type="body"/>
          </p:nvPr>
        </p:nvSpPr>
        <p:spPr>
          <a:xfrm>
            <a:off x="408000" y="786200"/>
            <a:ext cx="10877700" cy="54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85000" lnSpcReduction="10000"/>
          </a:bodyPr>
          <a:lstStyle/>
          <a:p>
            <a:pPr indent="-287987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52380"/>
              <a:buChar char="●"/>
            </a:pPr>
            <a:r>
              <a:rPr lang="en-US"/>
              <a:t>High-Performance Computing (HPC) presents a transformative opportunity for HEP</a:t>
            </a:r>
            <a:endParaRPr/>
          </a:p>
          <a:p>
            <a:pPr indent="-215294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lang="en-US" sz="1700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Modern HPC systems, with exascale capabilities and advanced hardware like GPUs and AI accelerators, offer computational power </a:t>
            </a:r>
            <a:r>
              <a:rPr lang="en-US" sz="1700">
                <a:extLst>
                  <a:ext uri="http://customooxmlschemas.google.com/">
                    <go:slidesCustomData xmlns:go="http://customooxmlschemas.google.com/" textRoundtripDataId="1"/>
                  </a:ext>
                </a:extLst>
              </a:rPr>
              <a:t>that</a:t>
            </a:r>
            <a:r>
              <a:rPr lang="en-US" sz="1700">
                <a:extLst>
                  <a:ext uri="http://customooxmlschemas.google.com/">
                    <go:slidesCustomData xmlns:go="http://customooxmlschemas.google.com/" textRoundtripDataId="2"/>
                  </a:ext>
                </a:extLst>
              </a:rPr>
              <a:t> could help supporting  future HEP activities</a:t>
            </a:r>
            <a:r>
              <a:rPr lang="en-US" sz="1700"/>
              <a:t> besides WLCG</a:t>
            </a:r>
            <a:endParaRPr sz="1700"/>
          </a:p>
          <a:p>
            <a:pPr indent="-215294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en-US" sz="1700">
                <a:solidFill>
                  <a:srgbClr val="000000"/>
                </a:solidFill>
              </a:rPr>
              <a:t>To make use of this opportunity we must </a:t>
            </a:r>
            <a:r>
              <a:rPr b="1" lang="en-US" sz="1700">
                <a:solidFill>
                  <a:srgbClr val="000000"/>
                </a:solidFill>
              </a:rPr>
              <a:t>Strengthen HPC Partnerships and enhance collaboration:</a:t>
            </a:r>
            <a:r>
              <a:rPr lang="en-US" sz="1700">
                <a:solidFill>
                  <a:srgbClr val="000000"/>
                </a:solidFill>
              </a:rPr>
              <a:t>: Deepen collaboration with EuroHPC-JU, national HPC providers (EU, US, Asia), and align with evolving AI-focused and exascale plans. Secure long-term resource allocations and harmonize strategic priorities.</a:t>
            </a:r>
            <a:endParaRPr sz="1700">
              <a:solidFill>
                <a:srgbClr val="000000"/>
              </a:solidFill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</a:endParaRPr>
          </a:p>
          <a:p>
            <a:pPr indent="-287987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52380"/>
              <a:buChar char="●"/>
            </a:pPr>
            <a:r>
              <a:rPr lang="en-US"/>
              <a:t>Fully harnessing this power requires significant adjustments to current computing workflows </a:t>
            </a:r>
            <a:endParaRPr/>
          </a:p>
          <a:p>
            <a:pPr indent="-320357" lvl="1" marL="9144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en-US" sz="1700">
                <a:solidFill>
                  <a:srgbClr val="000000"/>
                </a:solidFill>
              </a:rPr>
              <a:t>Applications &amp; Software</a:t>
            </a:r>
            <a:r>
              <a:rPr lang="en-US" sz="1700">
                <a:solidFill>
                  <a:srgbClr val="000000"/>
                </a:solidFill>
              </a:rPr>
              <a:t>: Redesign HEP software for accelerated architectures (e.g., GPUs) and develop compatibility libraries, unified programming models, and access to heterogeneous processors.</a:t>
            </a:r>
            <a:endParaRPr sz="1700">
              <a:solidFill>
                <a:srgbClr val="000000"/>
              </a:solidFill>
            </a:endParaRPr>
          </a:p>
          <a:p>
            <a:pPr indent="-32035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en-US" sz="1700">
                <a:solidFill>
                  <a:srgbClr val="000000"/>
                </a:solidFill>
              </a:rPr>
              <a:t>Software Distribution</a:t>
            </a:r>
            <a:r>
              <a:rPr lang="en-US" sz="1700">
                <a:solidFill>
                  <a:srgbClr val="000000"/>
                </a:solidFill>
              </a:rPr>
              <a:t>: Maintain effective distribution of HEP software (via CVMFS) with sufficient connectivity at HPC nodes or edge services.</a:t>
            </a:r>
            <a:endParaRPr sz="1700">
              <a:solidFill>
                <a:srgbClr val="000000"/>
              </a:solidFill>
            </a:endParaRPr>
          </a:p>
          <a:p>
            <a:pPr indent="-32035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en-US" sz="17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3"/>
                  </a:ext>
                </a:extLst>
              </a:rPr>
              <a:t>Data Management &amp; Access</a:t>
            </a:r>
            <a:r>
              <a:rPr lang="en-US" sz="17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4"/>
                  </a:ext>
                </a:extLst>
              </a:rPr>
              <a:t>: Ensure robust data and metadata handling (Rucio/Dirac/FTS) for large-scale processing and AI workloads</a:t>
            </a:r>
            <a:r>
              <a:rPr lang="en-US" sz="1700">
                <a:solidFill>
                  <a:srgbClr val="000000"/>
                </a:solidFill>
              </a:rPr>
              <a:t>, identity federation and trust </a:t>
            </a:r>
            <a:endParaRPr sz="1700">
              <a:solidFill>
                <a:srgbClr val="000000"/>
              </a:solidFill>
            </a:endParaRPr>
          </a:p>
          <a:p>
            <a:pPr indent="-320357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○"/>
            </a:pPr>
            <a:r>
              <a:rPr b="1" lang="en-US" sz="1700">
                <a:solidFill>
                  <a:srgbClr val="000000"/>
                </a:solidFill>
              </a:rPr>
              <a:t>Security &amp; Federated Infrastructure</a:t>
            </a:r>
            <a:r>
              <a:rPr lang="en-US" sz="1700">
                <a:solidFill>
                  <a:srgbClr val="000000"/>
                </a:solidFill>
              </a:rPr>
              <a:t>: Develop interoperable, federated solutions to connect HPC resources with major HTC/Cloud/Storage environments, supported by standardized AAI (e.g., eduGAIN).</a:t>
            </a:r>
            <a:endParaRPr b="1" sz="1700">
              <a:solidFill>
                <a:srgbClr val="171717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287987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52380"/>
              <a:buChar char="●"/>
            </a:pPr>
            <a:r>
              <a:rPr lang="en-US"/>
              <a:t>Industry’s focus on AI algorithms and lower-precision calculations poses challenges for HEP’s classic high-precision calculations </a:t>
            </a:r>
            <a:endParaRPr/>
          </a:p>
          <a:p>
            <a:pPr indent="-287972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61111"/>
              <a:buChar char="○"/>
            </a:pPr>
            <a:r>
              <a:rPr lang="en-US"/>
              <a:t>strategic collaboration between HEP, industry and HPC communities is needed to ensure HEP needs are met </a:t>
            </a:r>
            <a:endParaRPr/>
          </a:p>
        </p:txBody>
      </p:sp>
      <p:sp>
        <p:nvSpPr>
          <p:cNvPr id="186" name="Google Shape;186;g329738d07ef_1_0"/>
          <p:cNvSpPr txBox="1"/>
          <p:nvPr>
            <p:ph type="title"/>
          </p:nvPr>
        </p:nvSpPr>
        <p:spPr>
          <a:xfrm>
            <a:off x="-12" y="155618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Motivations </a:t>
            </a:r>
            <a:endParaRPr/>
          </a:p>
        </p:txBody>
      </p:sp>
      <p:sp>
        <p:nvSpPr>
          <p:cNvPr id="187" name="Google Shape;187;g329738d07ef_1_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2a1bdd86c7_2_0"/>
          <p:cNvSpPr txBox="1"/>
          <p:nvPr>
            <p:ph idx="1" type="body"/>
          </p:nvPr>
        </p:nvSpPr>
        <p:spPr>
          <a:xfrm>
            <a:off x="408000" y="980577"/>
            <a:ext cx="11376000" cy="522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1500">
                <a:solidFill>
                  <a:srgbClr val="000000"/>
                </a:solidFill>
              </a:rPr>
              <a:t>Strengthen  HPC Partnerships</a:t>
            </a:r>
            <a:endParaRPr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b="0" lang="en-US" sz="1500">
                <a:solidFill>
                  <a:srgbClr val="000000"/>
                </a:solidFill>
              </a:rPr>
              <a:t>Deepen collaboration with </a:t>
            </a:r>
            <a:r>
              <a:rPr lang="en-US" sz="1500">
                <a:solidFill>
                  <a:srgbClr val="000000"/>
                </a:solidFill>
              </a:rPr>
              <a:t>EuroHPC-JU </a:t>
            </a:r>
            <a:r>
              <a:rPr b="0" lang="en-US" sz="1500">
                <a:solidFill>
                  <a:srgbClr val="000000"/>
                </a:solidFill>
              </a:rPr>
              <a:t>and </a:t>
            </a:r>
            <a:r>
              <a:rPr lang="en-US" sz="1500">
                <a:solidFill>
                  <a:srgbClr val="000000"/>
                </a:solidFill>
              </a:rPr>
              <a:t>National HPC resource providers</a:t>
            </a:r>
            <a:r>
              <a:rPr b="0" lang="en-US" sz="1500">
                <a:solidFill>
                  <a:srgbClr val="000000"/>
                </a:solidFill>
              </a:rPr>
              <a:t> (from EU to </a:t>
            </a:r>
            <a:r>
              <a:rPr b="0" lang="en-US" sz="15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5"/>
                  </a:ext>
                </a:extLst>
              </a:rPr>
              <a:t>USA</a:t>
            </a:r>
            <a:r>
              <a:rPr b="0" lang="en-US" sz="1500">
                <a:solidFill>
                  <a:srgbClr val="000000"/>
                </a:solidFill>
              </a:rPr>
              <a:t> and Asia)</a:t>
            </a:r>
            <a:endParaRPr b="0" sz="1500">
              <a:solidFill>
                <a:srgbClr val="000000"/>
              </a:solidFill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en-US" sz="15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6"/>
                  </a:ext>
                </a:extLst>
              </a:rPr>
              <a:t>EuroHPC  is focussing on AI Factories besides two Exascale systems </a:t>
            </a:r>
            <a:endParaRPr sz="1500">
              <a:solidFill>
                <a:srgbClr val="000000"/>
              </a:solidFill>
              <a:extLst>
                <a:ext uri="http://customooxmlschemas.google.com/">
                  <go:slidesCustomData xmlns:go="http://customooxmlschemas.google.com/" textRoundtripDataId="7"/>
                </a:ext>
              </a:extLst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○"/>
            </a:pPr>
            <a:r>
              <a:rPr lang="en-US" sz="150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textRoundtripDataId="8"/>
                  </a:ext>
                </a:extLst>
              </a:rPr>
              <a:t>EU post-exascale plan being revisited to to the AI-factories re-prioritization </a:t>
            </a:r>
            <a:r>
              <a:rPr lang="en-US" sz="1500">
                <a:solidFill>
                  <a:srgbClr val="000000"/>
                </a:solidFill>
              </a:rPr>
              <a:t>? </a:t>
            </a:r>
            <a:endParaRPr b="0"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b="0" lang="en-US" sz="1500">
                <a:solidFill>
                  <a:srgbClr val="000000"/>
                </a:solidFill>
              </a:rPr>
              <a:t>Align strategic priorities with HPC and AI facilities providers </a:t>
            </a:r>
            <a:endParaRPr b="0"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b="0" lang="en-US" sz="1500">
                <a:solidFill>
                  <a:srgbClr val="000000"/>
                </a:solidFill>
              </a:rPr>
              <a:t>Secure long-term resource allocations</a:t>
            </a:r>
            <a:endParaRPr b="0" sz="15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None/>
            </a:pPr>
            <a:r>
              <a:rPr lang="en-US" sz="1500">
                <a:solidFill>
                  <a:srgbClr val="000000"/>
                </a:solidFill>
              </a:rPr>
              <a:t>Enhance Collaboration</a:t>
            </a:r>
            <a:endParaRPr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b="0" lang="en-US" sz="1500">
                <a:solidFill>
                  <a:srgbClr val="000000"/>
                </a:solidFill>
              </a:rPr>
              <a:t>Foster communication among WLCG, CERN experiments, groups, and initiatives </a:t>
            </a:r>
            <a:endParaRPr b="0" sz="1500">
              <a:solidFill>
                <a:srgbClr val="000000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b="0" lang="en-US" sz="1500">
                <a:solidFill>
                  <a:srgbClr val="000000"/>
                </a:solidFill>
              </a:rPr>
              <a:t>Ensure effective utilization of HPC resources through shared goals and alignment</a:t>
            </a:r>
            <a:endParaRPr b="0" sz="15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 </a:t>
            </a:r>
            <a:r>
              <a:rPr lang="en-US" sz="1800">
                <a:solidFill>
                  <a:srgbClr val="000000"/>
                </a:solidFill>
              </a:rPr>
              <a:t>Actively participate in HPC </a:t>
            </a:r>
            <a:r>
              <a:rPr b="0" lang="en-US" sz="1800">
                <a:solidFill>
                  <a:srgbClr val="000000"/>
                </a:solidFill>
              </a:rPr>
              <a:t>user groups, coordination boards, and steering committees, to influence decisions and stay informed about the latest advancements and opportunities </a:t>
            </a:r>
            <a:endParaRPr b="0" sz="18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Respond to (Euro)HPC and national HPC access opportunities</a:t>
            </a:r>
            <a:r>
              <a:rPr b="0" lang="en-US" sz="1800">
                <a:solidFill>
                  <a:srgbClr val="000000"/>
                </a:solidFill>
              </a:rPr>
              <a:t>——while building internal expertise to position HEP as a key candidate for "strategic access."</a:t>
            </a:r>
            <a:endParaRPr b="0" sz="18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</a:rPr>
              <a:t>Support CERN experiments, groups and departments by deploying testbed resources</a:t>
            </a:r>
            <a:r>
              <a:rPr b="0" lang="en-US" sz="1800">
                <a:solidFill>
                  <a:srgbClr val="000000"/>
                </a:solidFill>
              </a:rPr>
              <a:t>, both on-premises, hosted at HPC centers, cloud-based, enabling the development and testing of accelerated architectures </a:t>
            </a:r>
            <a:endParaRPr b="0" sz="1800">
              <a:solidFill>
                <a:srgbClr val="000000"/>
              </a:solidFill>
            </a:endParaRPr>
          </a:p>
        </p:txBody>
      </p:sp>
      <p:sp>
        <p:nvSpPr>
          <p:cNvPr id="194" name="Google Shape;194;g32a1bdd86c7_2_0"/>
          <p:cNvSpPr txBox="1"/>
          <p:nvPr>
            <p:ph type="title"/>
          </p:nvPr>
        </p:nvSpPr>
        <p:spPr>
          <a:xfrm>
            <a:off x="407988" y="107418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Objectives </a:t>
            </a:r>
            <a:endParaRPr/>
          </a:p>
        </p:txBody>
      </p:sp>
      <p:sp>
        <p:nvSpPr>
          <p:cNvPr id="195" name="Google Shape;195;g32a1bdd86c7_2_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2a1bdd86c7_2_7"/>
          <p:cNvSpPr txBox="1"/>
          <p:nvPr>
            <p:ph idx="1" type="body"/>
          </p:nvPr>
        </p:nvSpPr>
        <p:spPr>
          <a:xfrm>
            <a:off x="408000" y="974525"/>
            <a:ext cx="11376000" cy="522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fontScale="77500" lnSpcReduction="2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59999"/>
              <a:buNone/>
            </a:pPr>
            <a:r>
              <a:t/>
            </a:r>
            <a:endParaRPr/>
          </a:p>
          <a:p>
            <a:pPr indent="-335316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6110"/>
              <a:buChar char="•"/>
            </a:pPr>
            <a:r>
              <a:rPr lang="en-US"/>
              <a:t>EuroHPC JU - </a:t>
            </a:r>
            <a:r>
              <a:rPr b="0" lang="en-US" sz="1800">
                <a:solidFill>
                  <a:srgbClr val="26324B"/>
                </a:solidFill>
                <a:highlight>
                  <a:srgbClr val="FCFCFC"/>
                </a:highlight>
              </a:rPr>
              <a:t>EuroHPC JU is a joint initiative between the EU, European countries and private partners to develop a World Class Supercomputing Ecosystem in Europe. </a:t>
            </a:r>
            <a:endParaRPr b="0" sz="1800">
              <a:solidFill>
                <a:srgbClr val="26324B"/>
              </a:solidFill>
              <a:highlight>
                <a:srgbClr val="FCFCFC"/>
              </a:highlight>
            </a:endParaRPr>
          </a:p>
          <a:p>
            <a:pPr indent="-317182" lvl="1" marL="9144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324B"/>
              </a:buClr>
              <a:buSzPct val="100000"/>
              <a:buChar char="•"/>
            </a:pPr>
            <a:r>
              <a:rPr b="0" lang="en-US" sz="1800">
                <a:solidFill>
                  <a:srgbClr val="26324B"/>
                </a:solidFill>
                <a:highlight>
                  <a:srgbClr val="FCFCFC"/>
                </a:highlight>
              </a:rPr>
              <a:t>Explore similar initiatives in USA and Asia</a:t>
            </a:r>
            <a:endParaRPr b="0" sz="1800">
              <a:solidFill>
                <a:srgbClr val="26324B"/>
              </a:solidFill>
              <a:highlight>
                <a:srgbClr val="FCFCFC"/>
              </a:highlight>
            </a:endParaRPr>
          </a:p>
          <a:p>
            <a:pPr indent="-303329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324B"/>
              </a:buClr>
              <a:buSzPct val="100000"/>
              <a:buChar char="•"/>
            </a:pPr>
            <a:r>
              <a:rPr lang="en-US" sz="1800">
                <a:solidFill>
                  <a:schemeClr val="dk2"/>
                </a:solidFill>
                <a:highlight>
                  <a:srgbClr val="FCFCFC"/>
                </a:highlight>
              </a:rPr>
              <a:t>EuroHPC Federation Platform </a:t>
            </a:r>
            <a:r>
              <a:rPr b="0" lang="en-US" sz="1800">
                <a:solidFill>
                  <a:srgbClr val="26324B"/>
                </a:solidFill>
                <a:highlight>
                  <a:srgbClr val="FCFCFC"/>
                </a:highlight>
              </a:rPr>
              <a:t>- Led by CSC to develop the Federation Platform to </a:t>
            </a:r>
            <a:r>
              <a:rPr b="0" lang="en-US" sz="1840">
                <a:solidFill>
                  <a:srgbClr val="26324B"/>
                </a:solidFill>
              </a:rPr>
              <a:t>provide users with a single access point to current EuroHPC supercomputing resources and in the future EuroHPC AI Factories and quantum computers. </a:t>
            </a:r>
            <a:endParaRPr b="0" sz="2440">
              <a:solidFill>
                <a:srgbClr val="26324B"/>
              </a:solidFill>
              <a:highlight>
                <a:srgbClr val="FCFCFC"/>
              </a:highlight>
            </a:endParaRPr>
          </a:p>
          <a:p>
            <a:pPr indent="-335316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6110"/>
              <a:buChar char="•"/>
            </a:pPr>
            <a:r>
              <a:rPr lang="en-US"/>
              <a:t>EC-funded project SPECTRUM - </a:t>
            </a:r>
            <a:r>
              <a:rPr b="0" lang="en-US" sz="1800">
                <a:solidFill>
                  <a:srgbClr val="000000"/>
                </a:solidFill>
                <a:highlight>
                  <a:srgbClr val="FFFFFF"/>
                </a:highlight>
              </a:rPr>
              <a:t>SPECTRUM unites leading European science organisations in HEP and Radio Astronomy together with e-Infrastructure providers to formulate a Strategy for a European Compute and Data Continuum.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59999"/>
              <a:buNone/>
            </a:pPr>
            <a:r>
              <a:t/>
            </a:r>
            <a:endParaRPr/>
          </a:p>
          <a:p>
            <a:pPr indent="-335316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6110"/>
              <a:buChar char="•"/>
            </a:pPr>
            <a:r>
              <a:rPr lang="en-US"/>
              <a:t>US initiatives on HPC, </a:t>
            </a:r>
            <a:r>
              <a:rPr b="0" lang="en-US"/>
              <a:t>including IRI- </a:t>
            </a:r>
            <a:r>
              <a:rPr b="0" lang="en-US" sz="1800">
                <a:solidFill>
                  <a:srgbClr val="333333"/>
                </a:solidFill>
              </a:rPr>
              <a:t>DOE's Integrated Research Infrastructure from ASCR, NSF initiatives</a:t>
            </a:r>
            <a:endParaRPr b="0" sz="1800">
              <a:solidFill>
                <a:srgbClr val="333333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800">
              <a:solidFill>
                <a:srgbClr val="333333"/>
              </a:solidFill>
            </a:endParaRPr>
          </a:p>
          <a:p>
            <a:pPr indent="-335316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34614"/>
              <a:buChar char="•"/>
            </a:pPr>
            <a:r>
              <a:rPr lang="en-US"/>
              <a:t>Joint ECFA-NuPECC-APPEC (JENA) WG1 </a:t>
            </a:r>
            <a:r>
              <a:rPr b="0" lang="en-US"/>
              <a:t>on HPC/HTC -</a:t>
            </a:r>
            <a:r>
              <a:rPr b="0" lang="en-US" sz="1820"/>
              <a:t> </a:t>
            </a:r>
            <a:r>
              <a:rPr b="0" lang="en-US" sz="1820">
                <a:solidFill>
                  <a:srgbClr val="000000"/>
                </a:solidFill>
              </a:rPr>
              <a:t>addresses the need for discussions on the strategy and implementation of European federated computing at future large-scale research facilities.</a:t>
            </a:r>
            <a:endParaRPr b="0" sz="1820"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20"/>
          </a:p>
          <a:p>
            <a:pPr indent="-331976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/>
              <a:t>Computing WG </a:t>
            </a:r>
            <a:r>
              <a:rPr b="0" lang="en-US"/>
              <a:t>for the European Strategy for Particle Physics Update </a:t>
            </a:r>
            <a:r>
              <a:rPr lang="en-US"/>
              <a:t>(ESPP)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9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59999"/>
              <a:buNone/>
            </a:pPr>
            <a:r>
              <a:rPr b="0" lang="en-US"/>
              <a:t>More forward-looking activities:</a:t>
            </a:r>
            <a:endParaRPr b="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59999"/>
              <a:buNone/>
            </a:pPr>
            <a:r>
              <a:t/>
            </a:r>
            <a:endParaRPr/>
          </a:p>
          <a:p>
            <a:pPr indent="-331976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>
                <a:extLst>
                  <a:ext uri="http://customooxmlschemas.google.com/">
                    <go:slidesCustomData xmlns:go="http://customooxmlschemas.google.com/" textRoundtripDataId="9"/>
                  </a:ext>
                </a:extLst>
              </a:rPr>
              <a:t>InPEX (The International Post-EXascale project) </a:t>
            </a:r>
            <a:endParaRPr/>
          </a:p>
        </p:txBody>
      </p:sp>
      <p:sp>
        <p:nvSpPr>
          <p:cNvPr id="202" name="Google Shape;202;g32a1bdd86c7_2_7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Initiatives </a:t>
            </a:r>
            <a:endParaRPr/>
          </a:p>
        </p:txBody>
      </p:sp>
      <p:sp>
        <p:nvSpPr>
          <p:cNvPr id="203" name="Google Shape;203;g32a1bdd86c7_2_7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2450853137_0_14"/>
          <p:cNvSpPr txBox="1"/>
          <p:nvPr>
            <p:ph idx="1" type="body"/>
          </p:nvPr>
        </p:nvSpPr>
        <p:spPr>
          <a:xfrm>
            <a:off x="408000" y="901875"/>
            <a:ext cx="10877700" cy="55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 lnSpcReduction="20000"/>
          </a:bodyPr>
          <a:lstStyle/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WLCG and experiment perspectives </a:t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Conclusions and analysis of the first meetings</a:t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Update on HPC common initiatives </a:t>
            </a:r>
            <a:endParaRPr/>
          </a:p>
          <a:p>
            <a:pPr indent="-342900" lvl="1" marL="9144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EuroHPC JU (including Platform Federation and ARC), IRI, SPECTRUM, JENA WP1 </a:t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The HPC landscape in Europe, USA and Asia </a:t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Report from HPC integration efforts</a:t>
            </a:r>
            <a:endParaRPr/>
          </a:p>
          <a:p>
            <a:pPr indent="-361950" lvl="0" marL="4572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100"/>
              <a:buChar char="●"/>
            </a:pPr>
            <a:r>
              <a:rPr lang="en-US"/>
              <a:t>Path Forward</a:t>
            </a:r>
            <a:endParaRPr/>
          </a:p>
          <a:p>
            <a:pPr indent="-342900" lvl="1" marL="91440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○"/>
            </a:pPr>
            <a:r>
              <a:rPr lang="en-US"/>
              <a:t>including ESPP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/>
              <a:t>AND WE NEED TO LEAVE TIME FOR TOMORROW’S DISCUSSIONS! </a:t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32450853137_0_14"/>
          <p:cNvSpPr txBox="1"/>
          <p:nvPr>
            <p:ph type="title"/>
          </p:nvPr>
        </p:nvSpPr>
        <p:spPr>
          <a:xfrm>
            <a:off x="676513" y="30254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What we need to cover in two short days </a:t>
            </a:r>
            <a:endParaRPr/>
          </a:p>
        </p:txBody>
      </p:sp>
      <p:sp>
        <p:nvSpPr>
          <p:cNvPr id="211" name="Google Shape;211;g32450853137_0_1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32a1bdd86c7_3_0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8" name="Google Shape;218;g32a1bdd86c7_3_0"/>
          <p:cNvSpPr/>
          <p:nvPr>
            <p:ph idx="2" type="pic"/>
          </p:nvPr>
        </p:nvSpPr>
        <p:spPr>
          <a:xfrm>
            <a:off x="407988" y="1439863"/>
            <a:ext cx="11376000" cy="4761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pic>
        <p:nvPicPr>
          <p:cNvPr id="219" name="Google Shape;219;g32a1bdd86c7_3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0725" y="210075"/>
            <a:ext cx="11410550" cy="6105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32a1bdd86c7_2_174"/>
          <p:cNvSpPr txBox="1"/>
          <p:nvPr>
            <p:ph idx="1" type="body"/>
          </p:nvPr>
        </p:nvSpPr>
        <p:spPr>
          <a:xfrm>
            <a:off x="407999" y="1592275"/>
            <a:ext cx="106995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Talks are short, discussions are needed, and there is allocated time tomorrow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u="sng"/>
              <a:t>	respect time (it includes a few questions) </a:t>
            </a:r>
            <a:endParaRPr u="sng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Coffee breaks, this evening social drink and tomorrow’s lunch will be located outside the cafeteria (go down the stairs near the auditorium) 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900FF"/>
                </a:solidFill>
              </a:rPr>
              <a:t>We have a limited number of seats for a visit to the CMS experiment on Fri, leaving CERN ~ 4 pm and getting back 6:30 pm or so.</a:t>
            </a:r>
            <a:endParaRPr>
              <a:solidFill>
                <a:srgbClr val="9900FF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9900FF"/>
                </a:solidFill>
              </a:rPr>
              <a:t>If you are interested, please fill the form at </a:t>
            </a:r>
            <a:r>
              <a:rPr lang="en-US" u="sng">
                <a:solidFill>
                  <a:srgbClr val="99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https://forms.gle/6ucDjFTntXBu2euF7</a:t>
            </a:r>
            <a:r>
              <a:rPr lang="en-US">
                <a:solidFill>
                  <a:srgbClr val="9900FF"/>
                </a:solidFill>
              </a:rPr>
              <a:t> </a:t>
            </a:r>
            <a:r>
              <a:rPr lang="en-US">
                <a:solidFill>
                  <a:srgbClr val="FF0000"/>
                </a:solidFill>
              </a:rPr>
              <a:t>by today.</a:t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9900FF"/>
              </a:solidFill>
            </a:endParaRPr>
          </a:p>
        </p:txBody>
      </p:sp>
      <p:sp>
        <p:nvSpPr>
          <p:cNvPr id="226" name="Google Shape;226;g32a1bdd86c7_2_174"/>
          <p:cNvSpPr txBox="1"/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Housekeeping </a:t>
            </a:r>
            <a:endParaRPr/>
          </a:p>
        </p:txBody>
      </p:sp>
      <p:sp>
        <p:nvSpPr>
          <p:cNvPr id="227" name="Google Shape;227;g32a1bdd86c7_2_174"/>
          <p:cNvSpPr txBox="1"/>
          <p:nvPr>
            <p:ph idx="12" type="sldNum"/>
          </p:nvPr>
        </p:nvSpPr>
        <p:spPr>
          <a:xfrm>
            <a:off x="11107546" y="6424993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2025-01-06T12:36:50Z</dcterms:created>
  <dc:creator>Maria Girone</dc:creator>
</cp:coreProperties>
</file>