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8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32"/>
    <p:restoredTop sz="94686"/>
  </p:normalViewPr>
  <p:slideViewPr>
    <p:cSldViewPr snapToObjects="1">
      <p:cViewPr varScale="1">
        <p:scale>
          <a:sx n="109" d="100"/>
          <a:sy n="109" d="100"/>
        </p:scale>
        <p:origin x="200" y="5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1DE7-5247-EF43-8AD7-77466BEEAB44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1465AFC-54D2-1D48-9259-9E89A72C8FDC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C98380-65E1-9648-B89E-F1DF2C192B58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7EAEEB-1D9B-9D48-B5B3-34EE6AB14C38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42D897D-4C45-5C42-A6B5-DA05466FC301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4EA44DF-B161-A148-9BEA-DAF497053AA2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CD71422-8C0C-0F4E-8E7A-5C0F85B28BF3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6B09988-C5C9-AD4F-9405-C4185A057CE3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D2FC59C-4D98-9442-9B9B-F0800DF84E33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5D249-BC19-6840-B311-D923F862349F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C56D-6E80-0045-B04A-13A2A1FFD66F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979E-977A-8443-8B21-BAEA4D4B4C6F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FDA7C-A315-2749-BAE8-AC715B7F7FBA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C6D47-B429-4244-BB7F-7385BEEAD8AD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86991-5838-704C-B620-05EA4E32A550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9F7BB-DFA4-DE44-BC72-2504D6F3B062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5ED433-941C-0C47-8FC0-07A9FB73F681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CERN IT HPC 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7890-0384-4C41-86BA-B9AC584D444B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5ADF-0364-E946-AD5E-1244DEB3CC2C}" type="datetime1">
              <a:rPr lang="fr-FR" smtClean="0"/>
              <a:t>31/01/2025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FB1A74-8137-5941-9201-A81DD1962E15}" type="datetime1">
              <a:rPr lang="fr-FR" noProof="0" smtClean="0"/>
              <a:t>31/01/2025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CERN IT HPC 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237/contributions/6092706/" TargetMode="External"/><Relationship Id="rId2" Type="http://schemas.openxmlformats.org/officeDocument/2006/relationships/hyperlink" Target="https://docs.ceph.com/en/quincy/cephfs/index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16903/" TargetMode="External"/><Relationship Id="rId2" Type="http://schemas.openxmlformats.org/officeDocument/2006/relationships/hyperlink" Target="https://indico.cern.ch/event/867459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ern.service-now.com/service-portal?id=kb_article&amp;n=KB000497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714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FF202C-9C4B-2195-BB1C-7A9BCB17C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Home directories for users: </a:t>
            </a: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/hpcscratch/user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Project areas: </a:t>
            </a: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/hpcscratch/project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Slurm run-time bitmap: </a:t>
            </a: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/hpcscratch/statesavelocation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The shared filesystem is located on the Ceph cluster “Jim” managed by the Ceph team in IT-SD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TH/QCD also have a CephFS mount: </a:t>
            </a: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/hpcqcd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b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FR" b="0" dirty="0">
                <a:cs typeface="Consolas" panose="020B0609020204030204" pitchFamily="49" charset="0"/>
              </a:rPr>
              <a:t>cf </a:t>
            </a:r>
            <a:r>
              <a:rPr lang="en-FR" b="0" dirty="0">
                <a:cs typeface="Consolas" panose="020B0609020204030204" pitchFamily="49" charset="0"/>
                <a:hlinkClick r:id="rId2"/>
              </a:rPr>
              <a:t>CephFS documentation </a:t>
            </a:r>
            <a:r>
              <a:rPr lang="en-FR" b="0" dirty="0">
                <a:cs typeface="Consolas" panose="020B0609020204030204" pitchFamily="49" charset="0"/>
              </a:rPr>
              <a:t>and relevant </a:t>
            </a:r>
            <a:r>
              <a:rPr lang="en-FR" b="0" dirty="0">
                <a:cs typeface="Consolas" panose="020B0609020204030204" pitchFamily="49" charset="0"/>
                <a:hlinkClick r:id="rId3"/>
              </a:rPr>
              <a:t>Storage talk</a:t>
            </a:r>
            <a:endParaRPr lang="en-FR" b="0" dirty="0">
              <a:cs typeface="Consolas" panose="020B06090202040302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5921F3-1D8B-38F2-BFCA-409E7F944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CephFS Scratch File System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F0A1C-5386-C3A0-BBF9-02BC57970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0A018-B3CB-25DC-9A61-8CB6D3625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0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7B87096-21D0-D835-4560-9268A762A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HPC Backfill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75A43-9162-3F7A-6BBA-DC88788F0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195B3-6CBC-AB5D-B0A5-B61DE39FF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C3735E-2613-DA1A-74A4-F42BF44AF7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708920"/>
            <a:ext cx="7874024" cy="324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BB0116-EB17-C799-CFE4-F53434290C93}"/>
              </a:ext>
            </a:extLst>
          </p:cNvPr>
          <p:cNvSpPr txBox="1"/>
          <p:nvPr/>
        </p:nvSpPr>
        <p:spPr>
          <a:xfrm>
            <a:off x="551384" y="1196752"/>
            <a:ext cx="105561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FR" dirty="0"/>
              <a:t>To Maximize use of HPC resources, nodes not allocated to multi-node MPI user jobs are backfilled with WLCG grid jobs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/>
              <a:t>htcondor-ce “cehpc.cern.ch”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/>
              <a:t>User HPC job will preempt backfill job (SIGCONT &amp; SIGTERM ; 5 mins ; SIGKILL)</a:t>
            </a:r>
          </a:p>
        </p:txBody>
      </p:sp>
    </p:spTree>
    <p:extLst>
      <p:ext uri="{BB962C8B-B14F-4D97-AF65-F5344CB8AC3E}">
        <p14:creationId xmlns:p14="http://schemas.microsoft.com/office/powerpoint/2010/main" val="1596241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E304ED-1761-9CF0-41F8-64DCE5107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Cloud partition (2021)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100 workernodes on Azure added s a Slurm partition, fully integrated in</a:t>
            </a:r>
            <a:r>
              <a:rPr lang="en-GB" dirty="0"/>
              <a:t> t</a:t>
            </a:r>
            <a:r>
              <a:rPr lang="en-FR" dirty="0"/>
              <a:t>he cluster (including the shared file systems)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Implemented Express Route to Azure/Amsterdam and batch/cloud integration on the previous CERN MS Azure contract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EuroHPC VEGA: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Benchmark/dev grant during 2021 used by a few TH and ATS users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Procedure with ssh keys and external accounts barrier to entry for regular CERN users.</a:t>
            </a:r>
          </a:p>
          <a:p>
            <a:pPr marL="990900" lvl="2" indent="-342900"/>
            <a:r>
              <a:rPr lang="en-FR" dirty="0"/>
              <a:t>(Should be noted that users in ATS &amp; TH who regularly run on HPC centres are more used to these technical details)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C1AA1F-D949-EC7C-6DD6-BEB0A2B14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External HPC Pilots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CE8FF-2FF5-86B8-1B2E-DBEC0C9A9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8ABE1-BA3E-61C2-BB1C-7245593E7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76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67A91-9333-E865-3F07-BA01477407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R" dirty="0"/>
              <a:t>HPC / Slurm Clusters 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32153-BF43-DA4A-BE2C-766222BC18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FR" dirty="0"/>
              <a:t>Nils Høimyr, Ben Jones on behalf of the HPC team in IT/CD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C6850-9283-FC03-69E0-F79D6273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F93F2-E14D-2175-654D-E7213083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8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CCB2E6-2C6A-565B-5AD8-DC15E955B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8760"/>
            <a:ext cx="11376024" cy="4608512"/>
          </a:xfrm>
        </p:spPr>
        <p:txBody>
          <a:bodyPr/>
          <a:lstStyle/>
          <a:p>
            <a:r>
              <a:rPr lang="en-FR" dirty="0"/>
              <a:t>Motivation: </a:t>
            </a:r>
            <a:r>
              <a:rPr lang="en-FR" b="0" i="1" dirty="0"/>
              <a:t>Address needs of parallel MPI applications and use cases that do not fit the standard batch High Throughput Computing (HTC) model</a:t>
            </a:r>
          </a:p>
          <a:p>
            <a:r>
              <a:rPr lang="en-FR" b="0" dirty="0"/>
              <a:t>SLURM MPI clusters as a complement to the HTCondor batch service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Theory and ATS sector main users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Ref: </a:t>
            </a:r>
            <a:r>
              <a:rPr lang="en-FR" dirty="0">
                <a:hlinkClick r:id="rId2"/>
              </a:rPr>
              <a:t>workshop session 1 </a:t>
            </a:r>
            <a:r>
              <a:rPr lang="en-FR" dirty="0"/>
              <a:t>and </a:t>
            </a:r>
            <a:r>
              <a:rPr lang="en-FR" dirty="0">
                <a:hlinkClick r:id="rId3"/>
              </a:rPr>
              <a:t>session 2 </a:t>
            </a:r>
            <a:r>
              <a:rPr lang="en-FR" dirty="0"/>
              <a:t>in 2020 with presentations of applications and use cases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Restricted HPC service (</a:t>
            </a:r>
            <a:r>
              <a:rPr lang="en-FR" dirty="0">
                <a:hlinkClick r:id="rId4"/>
              </a:rPr>
              <a:t>KB0004975</a:t>
            </a:r>
            <a:r>
              <a:rPr lang="en-FR" dirty="0"/>
              <a:t>) and user community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Batch HTC under HTCondor (~400k cores) is the main compute service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Worker nodes with up to 192 cores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b="0" dirty="0"/>
              <a:t>A few “bigmem” nodes (1TB) for special use cases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Some GPU capacity (T4, V100, A100, H100)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For ML use cases: k8s &amp; Kubeflow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CA7DA5E-EA36-85AE-82BE-E5B8B4618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High Performance Computing (HPC)</a:t>
            </a:r>
            <a:br>
              <a:rPr lang="en-FR" dirty="0"/>
            </a:br>
            <a:r>
              <a:rPr lang="en-FR" sz="1800" b="0" dirty="0">
                <a:latin typeface="+mn-lt"/>
              </a:rPr>
              <a:t>CERN local context</a:t>
            </a:r>
            <a:endParaRPr lang="en-FR" sz="1800" b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05897-40A9-0BC5-27E7-E5D312B5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BC24E-53C8-74F5-FCAF-3082ECFA4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1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2C831E6-4C72-A9DD-4A75-8703D3581D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028510"/>
              </p:ext>
            </p:extLst>
          </p:nvPr>
        </p:nvGraphicFramePr>
        <p:xfrm>
          <a:off x="407988" y="1592262"/>
          <a:ext cx="8568332" cy="44290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04362">
                  <a:extLst>
                    <a:ext uri="{9D8B030D-6E8A-4147-A177-3AD203B41FA5}">
                      <a16:colId xmlns:a16="http://schemas.microsoft.com/office/drawing/2014/main" val="3176475083"/>
                    </a:ext>
                  </a:extLst>
                </a:gridCol>
                <a:gridCol w="5963970">
                  <a:extLst>
                    <a:ext uri="{9D8B030D-6E8A-4147-A177-3AD203B41FA5}">
                      <a16:colId xmlns:a16="http://schemas.microsoft.com/office/drawing/2014/main" val="428359397"/>
                    </a:ext>
                  </a:extLst>
                </a:gridCol>
              </a:tblGrid>
              <a:tr h="2571692">
                <a:tc>
                  <a:txBody>
                    <a:bodyPr/>
                    <a:lstStyle/>
                    <a:p>
                      <a:r>
                        <a:rPr lang="en-FR" b="1" dirty="0"/>
                        <a:t>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Plasma Simulations for Linac 4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Beam Simulations for LHC, CLIC, FCC…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X</a:t>
                      </a:r>
                      <a:r>
                        <a:rPr lang="en-GB" dirty="0"/>
                        <a:t>t</a:t>
                      </a:r>
                      <a:r>
                        <a:rPr lang="en-FR" dirty="0"/>
                        <a:t>rack, PyOrbit etc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Picmc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Gdfdl (field calculations for RF cavities)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Field calculations (CST…)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Engineering (Ansys and Comsol)</a:t>
                      </a:r>
                      <a:br>
                        <a:rPr lang="en-FR" dirty="0"/>
                      </a:b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404668"/>
                  </a:ext>
                </a:extLst>
              </a:tr>
              <a:tr h="720074">
                <a:tc>
                  <a:txBody>
                    <a:bodyPr/>
                    <a:lstStyle/>
                    <a:p>
                      <a:r>
                        <a:rPr lang="en-FR" b="1" dirty="0"/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Lattice QCD simulations</a:t>
                      </a:r>
                      <a:br>
                        <a:rPr lang="en-FR" dirty="0"/>
                      </a:b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219709"/>
                  </a:ext>
                </a:extLst>
              </a:tr>
              <a:tr h="720074">
                <a:tc>
                  <a:txBody>
                    <a:bodyPr/>
                    <a:lstStyle/>
                    <a:p>
                      <a:r>
                        <a:rPr lang="en-FR" b="1" dirty="0"/>
                        <a:t>HSE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Safety/Fire simulations (FDS, OpenFOAM)</a:t>
                      </a:r>
                      <a:br>
                        <a:rPr lang="en-FR" dirty="0"/>
                      </a:b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436487"/>
                  </a:ext>
                </a:extLst>
              </a:tr>
              <a:tr h="417186">
                <a:tc>
                  <a:txBody>
                    <a:bodyPr/>
                    <a:lstStyle/>
                    <a:p>
                      <a:r>
                        <a:rPr lang="en-FR" b="1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FR" dirty="0"/>
                        <a:t>CFD (Ansys-Fluent, OpenFOAM)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25441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9EE32C4A-0BE8-BC71-323C-070AB13C6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User Community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50451E-9B9E-287A-992D-4F7296B97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A9C23-904C-1AF8-69C8-D9633870C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05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826FE6-4BA4-5296-F24F-C46E0F0D2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We have 4 Infiniband clusters, each on different Slurm partitions: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2x 72 nodes, with 2x Xeon® CPU E5-2630/20 cores (40HT), Infiniband FDR</a:t>
            </a:r>
            <a:br>
              <a:rPr lang="en-FR" dirty="0"/>
            </a:br>
            <a:r>
              <a:rPr lang="en-FR" dirty="0"/>
              <a:t>(partitions “inf-short” and “inf-long”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72 nodes with 2x AMD EYPC 7302 32 cores, Infiniband EDR </a:t>
            </a:r>
            <a:br>
              <a:rPr lang="en-FR" dirty="0"/>
            </a:br>
            <a:r>
              <a:rPr lang="en-FR" dirty="0"/>
              <a:t>(partition “photon”)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80 nodes with 2x Xeon® Gold 6442Y – 48 cores (96HT) Infiniband HDR</a:t>
            </a:r>
            <a:br>
              <a:rPr lang="en-FR" dirty="0"/>
            </a:br>
            <a:r>
              <a:rPr lang="en-FR" dirty="0"/>
              <a:t>(partition “muon”)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dirty="0"/>
          </a:p>
          <a:p>
            <a:r>
              <a:rPr lang="en-FR" dirty="0"/>
              <a:t>All nodes with shared CephFS file system </a:t>
            </a: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/hpcscratch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D28886-06FD-83A2-20A7-1BC2A28A8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HPC MPI Clusters - Hardware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A7AD9-20DA-7DBC-8170-633C03C54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D34AD-7D89-ABFC-9B71-609FA029C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7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BFB609-DD44-A184-929A-2F14EC143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Clusters now running EL9 Linux (RHEL 9.5)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Slurm 23.02.07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MPI versions via modules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OpenMPI 316 and 411 (4.1.6 now also available)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Mvapich 2.3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Same software and OS packages and LxPlus and LxBatch for compatibility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Also CVMFS mounts etc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Try to maintain the same compute environment across these platforms to provide consistency to users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7EBBC3-4600-89C0-BED0-EF44A0FFC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HPC – Software and OS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0925-AD15-6389-2AD4-31258E419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6A812-1E66-4196-91CB-6098289E3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2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59A44B-A795-C359-F868-B32EB9B4B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Login / submit node: “hpc-batch.cern.ch”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Users’ home and scratch directories on the /hpcscratch file system (CephFS)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AFS and EOS are available, similar to LxPlus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Applications on AFS or CVMFS, (also local or EOS)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EOS for data copy and project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SLURM for HPC scheduling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Jobs typically run unauthenticated (run times up to several weeks)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FR" dirty="0"/>
              <a:t>Submission with Kerberos token supported via Auks, for copy back to EOS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434866-446B-0F2D-1EC4-5BF96D643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HPC Batch cluster – user environment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FE4D3-E88C-E3DB-9942-0DDB7C98F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15E2A-429A-B268-2B73-98EA98A42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4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CC0CD-1422-030E-DB81-CE1BDE77E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9C23D-E03C-8163-03AB-E6B675EBD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Submit node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0D952-8E04-507A-0678-4C32DDF285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/>
              <a:t>Users compile their jobs against the MPI distribution they choose using the appropriate module ie:</a:t>
            </a:r>
            <a:br>
              <a:rPr lang="en-FR" dirty="0"/>
            </a:br>
            <a:r>
              <a:rPr lang="en-FR" b="0" dirty="0">
                <a:latin typeface="Consolas" panose="020B0609020204030204" pitchFamily="49" charset="0"/>
                <a:cs typeface="Consolas" panose="020B0609020204030204" pitchFamily="49" charset="0"/>
              </a:rPr>
              <a:t>module load mpi/openmpi/4.1.6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>
                <a:cs typeface="Consolas" panose="020B0609020204030204" pitchFamily="49" charset="0"/>
              </a:rPr>
              <a:t>Users launch their jobs, check job status, cancel jobs…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>
                <a:cs typeface="Consolas" panose="020B0609020204030204" pitchFamily="49" charset="0"/>
              </a:rPr>
              <a:t>Similar to LxPlus, but reserved for HPC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dirty="0">
                <a:cs typeface="Consolas" panose="020B0609020204030204" pitchFamily="49" charset="0"/>
              </a:rPr>
              <a:t>Separate system necessary due to need for shared scratch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204D8A-7CE9-4F53-A377-B27CB6C48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010DE-970A-103D-FB59-081EFAD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drawing of a computer server&#10;&#10;AI-generated content may be incorrect.">
            <a:extLst>
              <a:ext uri="{FF2B5EF4-FFF2-40B4-BE49-F238E27FC236}">
                <a16:creationId xmlns:a16="http://schemas.microsoft.com/office/drawing/2014/main" id="{93F0E26B-04AC-3095-9BFF-CA8B4D940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7209" y="1439334"/>
            <a:ext cx="5763886" cy="407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58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C3272CC-35E9-0241-9A19-AFECBDEC18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0317"/>
              </p:ext>
            </p:extLst>
          </p:nvPr>
        </p:nvGraphicFramePr>
        <p:xfrm>
          <a:off x="407988" y="1592262"/>
          <a:ext cx="11376024" cy="450103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792008">
                  <a:extLst>
                    <a:ext uri="{9D8B030D-6E8A-4147-A177-3AD203B41FA5}">
                      <a16:colId xmlns:a16="http://schemas.microsoft.com/office/drawing/2014/main" val="4294367134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1934492711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3304835568"/>
                    </a:ext>
                  </a:extLst>
                </a:gridCol>
              </a:tblGrid>
              <a:tr h="643005">
                <a:tc>
                  <a:txBody>
                    <a:bodyPr/>
                    <a:lstStyle/>
                    <a:p>
                      <a:r>
                        <a:rPr lang="en-FR" dirty="0"/>
                        <a:t>Partition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Max run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Main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968053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GB" dirty="0"/>
                        <a:t>inf-short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5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HSE, engineering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079944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GB" dirty="0"/>
                        <a:t>inf-long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21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HSE, engineering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588432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GB" dirty="0"/>
                        <a:t>p</a:t>
                      </a:r>
                      <a:r>
                        <a:rPr lang="en-FR" dirty="0"/>
                        <a:t>hoton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10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403976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GB" dirty="0" err="1"/>
                        <a:t>phodev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2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574423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FR" dirty="0"/>
                        <a:t>muon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10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299398"/>
                  </a:ext>
                </a:extLst>
              </a:tr>
              <a:tr h="643005">
                <a:tc>
                  <a:txBody>
                    <a:bodyPr/>
                    <a:lstStyle/>
                    <a:p>
                      <a:r>
                        <a:rPr lang="en-FR" dirty="0"/>
                        <a:t>mudev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2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ATS, 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32127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C3250C4-4C26-CB36-106F-F4D12ABF2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HPC – Slurm partitions and queues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495BF0-6C29-98AD-77F3-4CA02940D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IT HPC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53402-5ECF-7BD5-038B-D32E5932C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049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93AE8EC1-3BFE-8D48-BEA4-2FB3170B8653}" vid="{D8D8093D-1EBC-554F-8FD5-71A8AA791A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2717</TotalTime>
  <Words>835</Words>
  <Application>Microsoft Macintosh PowerPoint</Application>
  <PresentationFormat>Widescreen</PresentationFormat>
  <Paragraphs>122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Consolas</vt:lpstr>
      <vt:lpstr>Office Theme</vt:lpstr>
      <vt:lpstr>PowerPoint Presentation</vt:lpstr>
      <vt:lpstr>HPC / Slurm Clusters at CERN</vt:lpstr>
      <vt:lpstr>High Performance Computing (HPC) CERN local context</vt:lpstr>
      <vt:lpstr>User Community</vt:lpstr>
      <vt:lpstr>HPC MPI Clusters - Hardware</vt:lpstr>
      <vt:lpstr>HPC – Software and OS</vt:lpstr>
      <vt:lpstr>HPC Batch cluster – user environment</vt:lpstr>
      <vt:lpstr>Submit node</vt:lpstr>
      <vt:lpstr>HPC – Slurm partitions and queues</vt:lpstr>
      <vt:lpstr>CephFS Scratch File System</vt:lpstr>
      <vt:lpstr>HPC Backfill</vt:lpstr>
      <vt:lpstr>External HPC Pilots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 Jones</dc:creator>
  <cp:lastModifiedBy>Ben Jones</cp:lastModifiedBy>
  <cp:revision>8</cp:revision>
  <cp:lastPrinted>2020-01-30T13:49:18Z</cp:lastPrinted>
  <dcterms:created xsi:type="dcterms:W3CDTF">2025-01-29T10:16:55Z</dcterms:created>
  <dcterms:modified xsi:type="dcterms:W3CDTF">2025-01-31T07:34:01Z</dcterms:modified>
</cp:coreProperties>
</file>