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handoutMasterIdLst>
    <p:handoutMasterId r:id="rId21"/>
  </p:handoutMasterIdLst>
  <p:sldIdLst>
    <p:sldId id="294" r:id="rId2"/>
    <p:sldId id="311" r:id="rId3"/>
    <p:sldId id="343" r:id="rId4"/>
    <p:sldId id="338" r:id="rId5"/>
    <p:sldId id="423" r:id="rId6"/>
    <p:sldId id="327" r:id="rId7"/>
    <p:sldId id="325" r:id="rId8"/>
    <p:sldId id="428" r:id="rId9"/>
    <p:sldId id="424" r:id="rId10"/>
    <p:sldId id="425" r:id="rId11"/>
    <p:sldId id="430" r:id="rId12"/>
    <p:sldId id="411" r:id="rId13"/>
    <p:sldId id="257" r:id="rId14"/>
    <p:sldId id="258" r:id="rId15"/>
    <p:sldId id="431" r:id="rId16"/>
    <p:sldId id="429" r:id="rId17"/>
    <p:sldId id="406" r:id="rId18"/>
    <p:sldId id="288"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770" userDrawn="1">
          <p15:clr>
            <a:srgbClr val="A4A3A4"/>
          </p15:clr>
        </p15:guide>
        <p15:guide id="2" pos="386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34" clrIdx="0"/>
  <p:cmAuthor id="2" name="Microsoft Office User" initials="MOU"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1C4D3"/>
    <a:srgbClr val="6698CB"/>
    <a:srgbClr val="6E2466"/>
    <a:srgbClr val="61C5D3"/>
    <a:srgbClr val="00559F"/>
    <a:srgbClr val="0033A0"/>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48"/>
    <p:restoredTop sz="81130"/>
  </p:normalViewPr>
  <p:slideViewPr>
    <p:cSldViewPr snapToGrid="0" snapToObjects="1">
      <p:cViewPr varScale="1">
        <p:scale>
          <a:sx n="71" d="100"/>
          <a:sy n="71" d="100"/>
        </p:scale>
        <p:origin x="360" y="48"/>
      </p:cViewPr>
      <p:guideLst>
        <p:guide orient="horz" pos="3770"/>
        <p:guide pos="3863"/>
      </p:guideLst>
    </p:cSldViewPr>
  </p:slideViewPr>
  <p:outlineViewPr>
    <p:cViewPr>
      <p:scale>
        <a:sx n="33" d="100"/>
        <a:sy n="33" d="100"/>
      </p:scale>
      <p:origin x="0" y="-13112"/>
    </p:cViewPr>
  </p:outlineViewPr>
  <p:notesTextViewPr>
    <p:cViewPr>
      <p:scale>
        <a:sx n="3" d="2"/>
        <a:sy n="3" d="2"/>
      </p:scale>
      <p:origin x="0" y="0"/>
    </p:cViewPr>
  </p:notesTextViewPr>
  <p:sorterViewPr>
    <p:cViewPr>
      <p:scale>
        <a:sx n="50" d="100"/>
        <a:sy n="50"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oleObject" Target="file:///C:\Users\atuwebti\AppData\Local\Microsoft\Windows\INetCache\Content.Outlook\72B4TJ6K\Procurement%20Report%202023%20-%20Tables%20and%20Charts%20(00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1"/>
          <c:order val="0"/>
          <c:tx>
            <c:strRef>
              <c:f>'Total Exp. 2023'!$B$3</c:f>
              <c:strCache>
                <c:ptCount val="1"/>
                <c:pt idx="0">
                  <c:v>Total</c:v>
                </c:pt>
              </c:strCache>
            </c:strRef>
          </c:tx>
          <c:spPr>
            <a:ln w="28575" cap="rnd">
              <a:solidFill>
                <a:schemeClr val="accent2"/>
              </a:solidFill>
              <a:round/>
            </a:ln>
            <a:effectLst/>
          </c:spPr>
          <c:marker>
            <c:symbol val="none"/>
          </c:marker>
          <c:cat>
            <c:numRef>
              <c:f>'Total Exp. 2023'!$A$4:$A$27</c:f>
              <c:numCache>
                <c:formatCode>General</c:formatCod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numCache>
            </c:numRef>
          </c:cat>
          <c:val>
            <c:numRef>
              <c:f>'Total Exp. 2023'!$B$4:$B$27</c:f>
              <c:numCache>
                <c:formatCode>General</c:formatCode>
                <c:ptCount val="24"/>
                <c:pt idx="0">
                  <c:v>596562940</c:v>
                </c:pt>
                <c:pt idx="1">
                  <c:v>651502265</c:v>
                </c:pt>
                <c:pt idx="2">
                  <c:v>677489237</c:v>
                </c:pt>
                <c:pt idx="3">
                  <c:v>804599102</c:v>
                </c:pt>
                <c:pt idx="4">
                  <c:v>993228166</c:v>
                </c:pt>
                <c:pt idx="5">
                  <c:v>1030381102</c:v>
                </c:pt>
                <c:pt idx="6">
                  <c:v>882046407</c:v>
                </c:pt>
                <c:pt idx="7">
                  <c:v>549176236</c:v>
                </c:pt>
                <c:pt idx="8">
                  <c:v>397367971</c:v>
                </c:pt>
                <c:pt idx="9">
                  <c:v>384785950</c:v>
                </c:pt>
                <c:pt idx="10">
                  <c:v>416597872</c:v>
                </c:pt>
                <c:pt idx="11">
                  <c:v>458075993</c:v>
                </c:pt>
                <c:pt idx="12">
                  <c:v>524242530</c:v>
                </c:pt>
                <c:pt idx="13">
                  <c:v>562693185</c:v>
                </c:pt>
                <c:pt idx="14">
                  <c:v>549965797</c:v>
                </c:pt>
                <c:pt idx="15">
                  <c:v>479474879</c:v>
                </c:pt>
                <c:pt idx="16">
                  <c:v>549536295</c:v>
                </c:pt>
                <c:pt idx="17">
                  <c:v>513803128.40961432</c:v>
                </c:pt>
                <c:pt idx="18">
                  <c:v>584586158.57372546</c:v>
                </c:pt>
                <c:pt idx="19">
                  <c:v>532373193.06427503</c:v>
                </c:pt>
                <c:pt idx="20">
                  <c:v>441455288.2620706</c:v>
                </c:pt>
                <c:pt idx="21">
                  <c:v>472498262.22898299</c:v>
                </c:pt>
                <c:pt idx="22">
                  <c:v>477430337.01201016</c:v>
                </c:pt>
                <c:pt idx="23" formatCode="0.0">
                  <c:v>573247967.11797965</c:v>
                </c:pt>
              </c:numCache>
            </c:numRef>
          </c:val>
          <c:smooth val="0"/>
          <c:extLst>
            <c:ext xmlns:c16="http://schemas.microsoft.com/office/drawing/2014/chart" uri="{C3380CC4-5D6E-409C-BE32-E72D297353CC}">
              <c16:uniqueId val="{00000000-F63A-4E70-A8FD-428C94A5D0B5}"/>
            </c:ext>
          </c:extLst>
        </c:ser>
        <c:ser>
          <c:idx val="2"/>
          <c:order val="1"/>
          <c:tx>
            <c:strRef>
              <c:f>'Total Exp. 2023'!$C$3</c:f>
              <c:strCache>
                <c:ptCount val="1"/>
                <c:pt idx="0">
                  <c:v>Utilities</c:v>
                </c:pt>
              </c:strCache>
            </c:strRef>
          </c:tx>
          <c:spPr>
            <a:ln w="28575" cap="rnd">
              <a:solidFill>
                <a:srgbClr val="FFC000"/>
              </a:solidFill>
              <a:round/>
            </a:ln>
            <a:effectLst/>
          </c:spPr>
          <c:marker>
            <c:symbol val="none"/>
          </c:marker>
          <c:cat>
            <c:numRef>
              <c:f>'Total Exp. 2023'!$A$4:$A$27</c:f>
              <c:numCache>
                <c:formatCode>General</c:formatCod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numCache>
            </c:numRef>
          </c:cat>
          <c:val>
            <c:numRef>
              <c:f>'Total Exp. 2023'!$C$4:$C$27</c:f>
              <c:numCache>
                <c:formatCode>General</c:formatCode>
                <c:ptCount val="24"/>
                <c:pt idx="0">
                  <c:v>371339393</c:v>
                </c:pt>
                <c:pt idx="1">
                  <c:v>397850645</c:v>
                </c:pt>
                <c:pt idx="2">
                  <c:v>438884980</c:v>
                </c:pt>
                <c:pt idx="3">
                  <c:v>536532721</c:v>
                </c:pt>
                <c:pt idx="4">
                  <c:v>701324089</c:v>
                </c:pt>
                <c:pt idx="5">
                  <c:v>726894614</c:v>
                </c:pt>
                <c:pt idx="6">
                  <c:v>554049305</c:v>
                </c:pt>
                <c:pt idx="7">
                  <c:v>264137379</c:v>
                </c:pt>
                <c:pt idx="8">
                  <c:v>224929030</c:v>
                </c:pt>
                <c:pt idx="9">
                  <c:v>236423050</c:v>
                </c:pt>
                <c:pt idx="10">
                  <c:v>271091370</c:v>
                </c:pt>
                <c:pt idx="11">
                  <c:v>294102836</c:v>
                </c:pt>
                <c:pt idx="12">
                  <c:v>352236775</c:v>
                </c:pt>
                <c:pt idx="13">
                  <c:v>351567741</c:v>
                </c:pt>
                <c:pt idx="14">
                  <c:v>329242703</c:v>
                </c:pt>
                <c:pt idx="15">
                  <c:v>297504934</c:v>
                </c:pt>
                <c:pt idx="16">
                  <c:v>347078946</c:v>
                </c:pt>
                <c:pt idx="17">
                  <c:v>330860548.40961432</c:v>
                </c:pt>
                <c:pt idx="18">
                  <c:v>379973978.8400045</c:v>
                </c:pt>
                <c:pt idx="19">
                  <c:v>317504397.56231678</c:v>
                </c:pt>
                <c:pt idx="20">
                  <c:v>264644590.63130295</c:v>
                </c:pt>
                <c:pt idx="21">
                  <c:v>292998933.60184956</c:v>
                </c:pt>
                <c:pt idx="22">
                  <c:v>307345302.66792893</c:v>
                </c:pt>
                <c:pt idx="23" formatCode="0.0">
                  <c:v>363048542.52979422</c:v>
                </c:pt>
              </c:numCache>
            </c:numRef>
          </c:val>
          <c:smooth val="0"/>
          <c:extLst>
            <c:ext xmlns:c16="http://schemas.microsoft.com/office/drawing/2014/chart" uri="{C3380CC4-5D6E-409C-BE32-E72D297353CC}">
              <c16:uniqueId val="{00000001-F63A-4E70-A8FD-428C94A5D0B5}"/>
            </c:ext>
          </c:extLst>
        </c:ser>
        <c:ser>
          <c:idx val="3"/>
          <c:order val="2"/>
          <c:tx>
            <c:strRef>
              <c:f>'Total Exp. 2023'!$D$3</c:f>
              <c:strCache>
                <c:ptCount val="1"/>
                <c:pt idx="0">
                  <c:v>Supplies</c:v>
                </c:pt>
              </c:strCache>
            </c:strRef>
          </c:tx>
          <c:spPr>
            <a:ln w="28575" cap="rnd">
              <a:solidFill>
                <a:srgbClr val="00B050"/>
              </a:solidFill>
              <a:round/>
            </a:ln>
            <a:effectLst/>
          </c:spPr>
          <c:marker>
            <c:symbol val="none"/>
          </c:marker>
          <c:cat>
            <c:numRef>
              <c:f>'Total Exp. 2023'!$A$4:$A$27</c:f>
              <c:numCache>
                <c:formatCode>General</c:formatCod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numCache>
            </c:numRef>
          </c:cat>
          <c:val>
            <c:numRef>
              <c:f>'Total Exp. 2023'!$D$4:$D$27</c:f>
              <c:numCache>
                <c:formatCode>General</c:formatCode>
                <c:ptCount val="24"/>
                <c:pt idx="0">
                  <c:v>371339393</c:v>
                </c:pt>
                <c:pt idx="1">
                  <c:v>397850645</c:v>
                </c:pt>
                <c:pt idx="2">
                  <c:v>438884980</c:v>
                </c:pt>
                <c:pt idx="3">
                  <c:v>536532721</c:v>
                </c:pt>
                <c:pt idx="4">
                  <c:v>701324089</c:v>
                </c:pt>
                <c:pt idx="5">
                  <c:v>726894614</c:v>
                </c:pt>
                <c:pt idx="6">
                  <c:v>554049305</c:v>
                </c:pt>
                <c:pt idx="7">
                  <c:v>264137379</c:v>
                </c:pt>
                <c:pt idx="8">
                  <c:v>224929030</c:v>
                </c:pt>
                <c:pt idx="9">
                  <c:v>236423050</c:v>
                </c:pt>
                <c:pt idx="10">
                  <c:v>271091370</c:v>
                </c:pt>
                <c:pt idx="11">
                  <c:v>294102836</c:v>
                </c:pt>
                <c:pt idx="12">
                  <c:v>352236775</c:v>
                </c:pt>
                <c:pt idx="13">
                  <c:v>351567741</c:v>
                </c:pt>
                <c:pt idx="14">
                  <c:v>329242703</c:v>
                </c:pt>
                <c:pt idx="15">
                  <c:v>297504934</c:v>
                </c:pt>
                <c:pt idx="16">
                  <c:v>342222700</c:v>
                </c:pt>
                <c:pt idx="17">
                  <c:v>265953258.24961436</c:v>
                </c:pt>
                <c:pt idx="18">
                  <c:v>307250689.59005803</c:v>
                </c:pt>
                <c:pt idx="19">
                  <c:v>287578535.08231699</c:v>
                </c:pt>
                <c:pt idx="20">
                  <c:v>234992398.491303</c:v>
                </c:pt>
                <c:pt idx="21">
                  <c:v>229278705.33184999</c:v>
                </c:pt>
                <c:pt idx="22">
                  <c:v>253761012.67792901</c:v>
                </c:pt>
                <c:pt idx="23">
                  <c:v>269194239.65979397</c:v>
                </c:pt>
              </c:numCache>
            </c:numRef>
          </c:val>
          <c:smooth val="0"/>
          <c:extLst>
            <c:ext xmlns:c16="http://schemas.microsoft.com/office/drawing/2014/chart" uri="{C3380CC4-5D6E-409C-BE32-E72D297353CC}">
              <c16:uniqueId val="{00000002-F63A-4E70-A8FD-428C94A5D0B5}"/>
            </c:ext>
          </c:extLst>
        </c:ser>
        <c:ser>
          <c:idx val="4"/>
          <c:order val="3"/>
          <c:tx>
            <c:strRef>
              <c:f>'Total Exp. 2023'!$E$3</c:f>
              <c:strCache>
                <c:ptCount val="1"/>
                <c:pt idx="0">
                  <c:v>Services</c:v>
                </c:pt>
              </c:strCache>
            </c:strRef>
          </c:tx>
          <c:spPr>
            <a:ln w="28575" cap="rnd">
              <a:solidFill>
                <a:srgbClr val="F79646">
                  <a:lumMod val="50000"/>
                </a:srgbClr>
              </a:solidFill>
              <a:round/>
            </a:ln>
            <a:effectLst/>
          </c:spPr>
          <c:marker>
            <c:symbol val="none"/>
          </c:marker>
          <c:cat>
            <c:numRef>
              <c:f>'Total Exp. 2023'!$A$4:$A$27</c:f>
              <c:numCache>
                <c:formatCode>General</c:formatCod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numCache>
            </c:numRef>
          </c:cat>
          <c:val>
            <c:numRef>
              <c:f>'Total Exp. 2023'!$E$4:$E$27</c:f>
              <c:numCache>
                <c:formatCode>General</c:formatCode>
                <c:ptCount val="24"/>
                <c:pt idx="0">
                  <c:v>157959972</c:v>
                </c:pt>
                <c:pt idx="1">
                  <c:v>172196998</c:v>
                </c:pt>
                <c:pt idx="2">
                  <c:v>138170803</c:v>
                </c:pt>
                <c:pt idx="3">
                  <c:v>151150390</c:v>
                </c:pt>
                <c:pt idx="4">
                  <c:v>171871167</c:v>
                </c:pt>
                <c:pt idx="5">
                  <c:v>171124369</c:v>
                </c:pt>
                <c:pt idx="6">
                  <c:v>199763560</c:v>
                </c:pt>
                <c:pt idx="7">
                  <c:v>181324485</c:v>
                </c:pt>
                <c:pt idx="8">
                  <c:v>108509000</c:v>
                </c:pt>
                <c:pt idx="9">
                  <c:v>105747000</c:v>
                </c:pt>
                <c:pt idx="10">
                  <c:v>106663000</c:v>
                </c:pt>
                <c:pt idx="11">
                  <c:v>122164271</c:v>
                </c:pt>
                <c:pt idx="12">
                  <c:v>130558377</c:v>
                </c:pt>
                <c:pt idx="13">
                  <c:v>166390502</c:v>
                </c:pt>
                <c:pt idx="14">
                  <c:v>159408925</c:v>
                </c:pt>
                <c:pt idx="15">
                  <c:v>126378183</c:v>
                </c:pt>
                <c:pt idx="16">
                  <c:v>147272122</c:v>
                </c:pt>
                <c:pt idx="17">
                  <c:v>142731742</c:v>
                </c:pt>
                <c:pt idx="18">
                  <c:v>146758912.52371499</c:v>
                </c:pt>
                <c:pt idx="19">
                  <c:v>167528496.05199999</c:v>
                </c:pt>
                <c:pt idx="20">
                  <c:v>131216676.397157</c:v>
                </c:pt>
                <c:pt idx="21">
                  <c:v>133357502.449983</c:v>
                </c:pt>
                <c:pt idx="22">
                  <c:v>127254050.822478</c:v>
                </c:pt>
                <c:pt idx="23">
                  <c:v>134661210.348142</c:v>
                </c:pt>
              </c:numCache>
            </c:numRef>
          </c:val>
          <c:smooth val="0"/>
          <c:extLst>
            <c:ext xmlns:c16="http://schemas.microsoft.com/office/drawing/2014/chart" uri="{C3380CC4-5D6E-409C-BE32-E72D297353CC}">
              <c16:uniqueId val="{00000003-F63A-4E70-A8FD-428C94A5D0B5}"/>
            </c:ext>
          </c:extLst>
        </c:ser>
        <c:ser>
          <c:idx val="5"/>
          <c:order val="4"/>
          <c:tx>
            <c:strRef>
              <c:f>'Total Exp. 2023'!$F$3</c:f>
              <c:strCache>
                <c:ptCount val="1"/>
                <c:pt idx="0">
                  <c:v>Teams</c:v>
                </c:pt>
              </c:strCache>
            </c:strRef>
          </c:tx>
          <c:spPr>
            <a:ln w="28575" cap="rnd">
              <a:solidFill>
                <a:srgbClr val="EEECE1">
                  <a:lumMod val="50000"/>
                </a:srgbClr>
              </a:solidFill>
              <a:round/>
            </a:ln>
            <a:effectLst/>
          </c:spPr>
          <c:marker>
            <c:symbol val="none"/>
          </c:marker>
          <c:cat>
            <c:numRef>
              <c:f>'Total Exp. 2023'!$A$4:$A$27</c:f>
              <c:numCache>
                <c:formatCode>General</c:formatCod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numCache>
            </c:numRef>
          </c:cat>
          <c:val>
            <c:numRef>
              <c:f>'Total Exp. 2023'!$F$4:$F$27</c:f>
              <c:numCache>
                <c:formatCode>General</c:formatCode>
                <c:ptCount val="24"/>
                <c:pt idx="0">
                  <c:v>67263575</c:v>
                </c:pt>
                <c:pt idx="1">
                  <c:v>81454622</c:v>
                </c:pt>
                <c:pt idx="2">
                  <c:v>100433454</c:v>
                </c:pt>
                <c:pt idx="3">
                  <c:v>116915991</c:v>
                </c:pt>
                <c:pt idx="4">
                  <c:v>120032910</c:v>
                </c:pt>
                <c:pt idx="5">
                  <c:v>132362119</c:v>
                </c:pt>
                <c:pt idx="6">
                  <c:v>128233542</c:v>
                </c:pt>
                <c:pt idx="7">
                  <c:v>103714372</c:v>
                </c:pt>
                <c:pt idx="8">
                  <c:v>63929941</c:v>
                </c:pt>
                <c:pt idx="9">
                  <c:v>42615900</c:v>
                </c:pt>
                <c:pt idx="10">
                  <c:v>38843502</c:v>
                </c:pt>
                <c:pt idx="11">
                  <c:v>41808886</c:v>
                </c:pt>
                <c:pt idx="12">
                  <c:v>41447378</c:v>
                </c:pt>
                <c:pt idx="13">
                  <c:v>44734942</c:v>
                </c:pt>
                <c:pt idx="14">
                  <c:v>61314169</c:v>
                </c:pt>
                <c:pt idx="15">
                  <c:v>55591762</c:v>
                </c:pt>
                <c:pt idx="16">
                  <c:v>55185227</c:v>
                </c:pt>
                <c:pt idx="17">
                  <c:v>40210838</c:v>
                </c:pt>
                <c:pt idx="18">
                  <c:v>57853267.210005999</c:v>
                </c:pt>
                <c:pt idx="19">
                  <c:v>47340299.449958265</c:v>
                </c:pt>
                <c:pt idx="20">
                  <c:v>45594021.233610645</c:v>
                </c:pt>
                <c:pt idx="21">
                  <c:v>46141826.177150436</c:v>
                </c:pt>
                <c:pt idx="22">
                  <c:v>42830983.521603242</c:v>
                </c:pt>
                <c:pt idx="23">
                  <c:v>75538214.240043402</c:v>
                </c:pt>
              </c:numCache>
            </c:numRef>
          </c:val>
          <c:smooth val="0"/>
          <c:extLst>
            <c:ext xmlns:c16="http://schemas.microsoft.com/office/drawing/2014/chart" uri="{C3380CC4-5D6E-409C-BE32-E72D297353CC}">
              <c16:uniqueId val="{00000004-F63A-4E70-A8FD-428C94A5D0B5}"/>
            </c:ext>
          </c:extLst>
        </c:ser>
        <c:ser>
          <c:idx val="0"/>
          <c:order val="5"/>
          <c:tx>
            <c:strRef>
              <c:f>'Total Exp. 2023'!$G$3</c:f>
              <c:strCache>
                <c:ptCount val="1"/>
                <c:pt idx="0">
                  <c:v>Long-term average</c:v>
                </c:pt>
              </c:strCache>
            </c:strRef>
          </c:tx>
          <c:spPr>
            <a:ln w="15875" cap="rnd">
              <a:solidFill>
                <a:sysClr val="window" lastClr="FFFFFF">
                  <a:lumMod val="65000"/>
                </a:sysClr>
              </a:solidFill>
              <a:prstDash val="sysDot"/>
              <a:round/>
            </a:ln>
            <a:effectLst/>
          </c:spPr>
          <c:marker>
            <c:symbol val="none"/>
          </c:marker>
          <c:cat>
            <c:numRef>
              <c:f>'Total Exp. 2023'!$A$4:$A$27</c:f>
              <c:numCache>
                <c:formatCode>General</c:formatCod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numCache>
            </c:numRef>
          </c:cat>
          <c:val>
            <c:numRef>
              <c:f>'Total Exp. 2023'!$G$4:$G$27</c:f>
              <c:numCache>
                <c:formatCode>General</c:formatCode>
                <c:ptCount val="24"/>
                <c:pt idx="0">
                  <c:v>500000000</c:v>
                </c:pt>
                <c:pt idx="1">
                  <c:v>500000000</c:v>
                </c:pt>
                <c:pt idx="2">
                  <c:v>500000000</c:v>
                </c:pt>
                <c:pt idx="3">
                  <c:v>500000000</c:v>
                </c:pt>
                <c:pt idx="4">
                  <c:v>500000000</c:v>
                </c:pt>
                <c:pt idx="5">
                  <c:v>500000000</c:v>
                </c:pt>
                <c:pt idx="6">
                  <c:v>500000000</c:v>
                </c:pt>
                <c:pt idx="7">
                  <c:v>500000000</c:v>
                </c:pt>
                <c:pt idx="8">
                  <c:v>500000000</c:v>
                </c:pt>
                <c:pt idx="9">
                  <c:v>500000000</c:v>
                </c:pt>
                <c:pt idx="10">
                  <c:v>500000000</c:v>
                </c:pt>
                <c:pt idx="11">
                  <c:v>500000000</c:v>
                </c:pt>
                <c:pt idx="12">
                  <c:v>500000000</c:v>
                </c:pt>
                <c:pt idx="13">
                  <c:v>500000000</c:v>
                </c:pt>
                <c:pt idx="14">
                  <c:v>500000000</c:v>
                </c:pt>
                <c:pt idx="15">
                  <c:v>500000000</c:v>
                </c:pt>
                <c:pt idx="16">
                  <c:v>500000000</c:v>
                </c:pt>
                <c:pt idx="17">
                  <c:v>500000000</c:v>
                </c:pt>
                <c:pt idx="18">
                  <c:v>500000000</c:v>
                </c:pt>
                <c:pt idx="19">
                  <c:v>500000000</c:v>
                </c:pt>
                <c:pt idx="20">
                  <c:v>500000000</c:v>
                </c:pt>
                <c:pt idx="21">
                  <c:v>500000000</c:v>
                </c:pt>
                <c:pt idx="22">
                  <c:v>500000000</c:v>
                </c:pt>
                <c:pt idx="23">
                  <c:v>500000000</c:v>
                </c:pt>
              </c:numCache>
            </c:numRef>
          </c:val>
          <c:smooth val="0"/>
          <c:extLst>
            <c:ext xmlns:c16="http://schemas.microsoft.com/office/drawing/2014/chart" uri="{C3380CC4-5D6E-409C-BE32-E72D297353CC}">
              <c16:uniqueId val="{00000005-F63A-4E70-A8FD-428C94A5D0B5}"/>
            </c:ext>
          </c:extLst>
        </c:ser>
        <c:dLbls>
          <c:showLegendKey val="0"/>
          <c:showVal val="0"/>
          <c:showCatName val="0"/>
          <c:showSerName val="0"/>
          <c:showPercent val="0"/>
          <c:showBubbleSize val="0"/>
        </c:dLbls>
        <c:smooth val="0"/>
        <c:axId val="2130247263"/>
        <c:axId val="632434431"/>
      </c:lineChart>
      <c:catAx>
        <c:axId val="2130247263"/>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b="1"/>
                  <a:t>Year</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32434431"/>
        <c:crosses val="autoZero"/>
        <c:auto val="1"/>
        <c:lblAlgn val="ctr"/>
        <c:lblOffset val="100"/>
        <c:noMultiLvlLbl val="0"/>
      </c:catAx>
      <c:valAx>
        <c:axId val="632434431"/>
        <c:scaling>
          <c:orientation val="minMax"/>
          <c:max val="110000000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30247263"/>
        <c:crosses val="autoZero"/>
        <c:crossBetween val="between"/>
        <c:majorUnit val="100000000"/>
        <c:minorUnit val="50000000"/>
        <c:dispUnits>
          <c:builtInUnit val="millions"/>
        </c:dispUnits>
      </c:valAx>
      <c:spPr>
        <a:noFill/>
        <a:ln>
          <a:noFill/>
        </a:ln>
        <a:effectLst/>
      </c:spPr>
    </c:plotArea>
    <c:legend>
      <c:legendPos val="b"/>
      <c:layout>
        <c:manualLayout>
          <c:xMode val="edge"/>
          <c:yMode val="edge"/>
          <c:x val="8.8168794241628892E-2"/>
          <c:y val="0.91154877203064499"/>
          <c:w val="0.81482392825896766"/>
          <c:h val="6.7857183331011955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0.9501</cdr:x>
      <cdr:y>0.30011</cdr:y>
    </cdr:from>
    <cdr:to>
      <cdr:x>0.96173</cdr:x>
      <cdr:y>0.4076</cdr:y>
    </cdr:to>
    <cdr:cxnSp macro="">
      <cdr:nvCxnSpPr>
        <cdr:cNvPr id="4" name="Straight Arrow Connector 3">
          <a:extLst xmlns:a="http://schemas.openxmlformats.org/drawingml/2006/main">
            <a:ext uri="{FF2B5EF4-FFF2-40B4-BE49-F238E27FC236}">
              <a16:creationId xmlns:a16="http://schemas.microsoft.com/office/drawing/2014/main" id="{4B6788FB-1D19-82C2-0504-B29809BA1B59}"/>
            </a:ext>
          </a:extLst>
        </cdr:cNvPr>
        <cdr:cNvCxnSpPr/>
      </cdr:nvCxnSpPr>
      <cdr:spPr>
        <a:xfrm xmlns:a="http://schemas.openxmlformats.org/drawingml/2006/main">
          <a:off x="9556519" y="1641889"/>
          <a:ext cx="116979" cy="588067"/>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accent2"/>
        </a:lnRef>
        <a:fillRef xmlns:a="http://schemas.openxmlformats.org/drawingml/2006/main" idx="0">
          <a:schemeClr val="accent2"/>
        </a:fillRef>
        <a:effectRef xmlns:a="http://schemas.openxmlformats.org/drawingml/2006/main" idx="0">
          <a:schemeClr val="accent2"/>
        </a:effectRef>
        <a:fontRef xmlns:a="http://schemas.openxmlformats.org/drawingml/2006/main" idx="minor">
          <a:schemeClr val="tx1"/>
        </a:fontRef>
      </cdr:style>
    </cdr:cxnSp>
  </cdr:relSizeAnchor>
  <cdr:relSizeAnchor xmlns:cdr="http://schemas.openxmlformats.org/drawingml/2006/chartDrawing">
    <cdr:from>
      <cdr:x>0.90405</cdr:x>
      <cdr:y>0.26068</cdr:y>
    </cdr:from>
    <cdr:to>
      <cdr:x>1</cdr:x>
      <cdr:y>0.34863</cdr:y>
    </cdr:to>
    <cdr:sp macro="" textlink="">
      <cdr:nvSpPr>
        <cdr:cNvPr id="6" name="Text Box 5"/>
        <cdr:cNvSpPr txBox="1"/>
      </cdr:nvSpPr>
      <cdr:spPr>
        <a:xfrm xmlns:a="http://schemas.openxmlformats.org/drawingml/2006/main">
          <a:off x="9093297" y="1426129"/>
          <a:ext cx="965103" cy="48116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100" dirty="0"/>
            <a:t>573</a:t>
          </a:r>
        </a:p>
      </cdr:txBody>
    </cdr:sp>
  </cdr:relSizeAnchor>
  <cdr:relSizeAnchor xmlns:cdr="http://schemas.openxmlformats.org/drawingml/2006/chartDrawing">
    <cdr:from>
      <cdr:x>0.45542</cdr:x>
      <cdr:y>0.00929</cdr:y>
    </cdr:from>
    <cdr:to>
      <cdr:x>0.95869</cdr:x>
      <cdr:y>0.12743</cdr:y>
    </cdr:to>
    <cdr:sp macro="" textlink="">
      <cdr:nvSpPr>
        <cdr:cNvPr id="2" name="TextBox 7">
          <a:extLst xmlns:a="http://schemas.openxmlformats.org/drawingml/2006/main">
            <a:ext uri="{FF2B5EF4-FFF2-40B4-BE49-F238E27FC236}">
              <a16:creationId xmlns:a16="http://schemas.microsoft.com/office/drawing/2014/main" id="{3AC4A4EE-FB05-E8E5-4A4E-8C17B27825FC}"/>
            </a:ext>
          </a:extLst>
        </cdr:cNvPr>
        <cdr:cNvSpPr txBox="1"/>
      </cdr:nvSpPr>
      <cdr:spPr>
        <a:xfrm xmlns:a="http://schemas.openxmlformats.org/drawingml/2006/main">
          <a:off x="4580819" y="50800"/>
          <a:ext cx="5062091" cy="646331"/>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dirty="0"/>
            <a:t>Procurement expenditure is in the region of 40% of the annual budget, depending on phase of activities</a:t>
          </a:r>
          <a:endParaRPr lang="en-GB" sz="1800" dirty="0"/>
        </a:p>
      </cdr:txBody>
    </cdr:sp>
  </cdr:relSizeAnchor>
  <cdr:relSizeAnchor xmlns:cdr="http://schemas.openxmlformats.org/drawingml/2006/chartDrawing">
    <cdr:from>
      <cdr:x>0.42435</cdr:x>
      <cdr:y>0.26806</cdr:y>
    </cdr:from>
    <cdr:to>
      <cdr:x>0.74782</cdr:x>
      <cdr:y>0.37495</cdr:y>
    </cdr:to>
    <cdr:sp macro="" textlink="">
      <cdr:nvSpPr>
        <cdr:cNvPr id="5" name="TextBox 14">
          <a:extLst xmlns:a="http://schemas.openxmlformats.org/drawingml/2006/main">
            <a:ext uri="{FF2B5EF4-FFF2-40B4-BE49-F238E27FC236}">
              <a16:creationId xmlns:a16="http://schemas.microsoft.com/office/drawing/2014/main" id="{4EDF6D54-52FF-F43B-F5E5-E9C2B68D3EC6}"/>
            </a:ext>
          </a:extLst>
        </cdr:cNvPr>
        <cdr:cNvSpPr txBox="1"/>
      </cdr:nvSpPr>
      <cdr:spPr>
        <a:xfrm xmlns:a="http://schemas.openxmlformats.org/drawingml/2006/main">
          <a:off x="4268314" y="1466515"/>
          <a:ext cx="3253551" cy="584775"/>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dirty="0"/>
            <a:t>Acceptance that Utilities are local (French)</a:t>
          </a:r>
          <a:endParaRPr lang="en-GB" sz="16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1/27/2025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1/27/2025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2977064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27349379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9248CD-FFB5-8976-7D63-183AA7DF25A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5BE22DE-E69A-EE9E-9145-8D524522516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D200A23-76CF-B83B-34E9-8643CD03D67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E77EF38-5C35-B8CC-83BC-7BEC234258D4}"/>
              </a:ext>
            </a:extLst>
          </p:cNvPr>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20408512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3998035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3670053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41958816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10316563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41027773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42776310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42609498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6238572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D6A444-4687-0F23-C80F-1A012F88F8C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25DE85-D1CE-91D8-F6E8-FEF32BC3FF2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698F7B3-FDAF-CB41-FF49-741042A2A85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A532C99-5423-542B-D491-E017DF1D9C59}"/>
              </a:ext>
            </a:extLst>
          </p:cNvPr>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10643938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68E27710-04B5-4D51-9852-8508769AA772}" type="datetime1">
              <a:rPr lang="en-US" smtClean="0"/>
              <a:t>1/27/2025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dirty="0"/>
              <a:t>Christopher Hartley | CERN Procurement (UK)</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E9E56444-1DDD-4765-BB57-C28D76DF7203}" type="datetime1">
              <a:rPr lang="en-US" smtClean="0"/>
              <a:t>1/27/2025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dirty="0"/>
              <a:t>Christopher Hartley | CERN Procurement (UK)</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F69DE30E-C0B7-444B-AE8F-82C902B27A7E}" type="datetime1">
              <a:rPr lang="en-US" smtClean="0"/>
              <a:t>1/27/2025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dirty="0"/>
              <a:t>Christopher Hartley | CERN Procurement (UK)</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p:nvPr>
        </p:nvSpPr>
        <p:spPr>
          <a:xfrm>
            <a:off x="6172225" y="2416175"/>
            <a:ext cx="5616575"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pPr marL="0" marR="0" lvl="0" indent="0" algn="l" defTabSz="914400" rtl="0" eaLnBrk="1" fontAlgn="auto" latinLnBrk="0" hangingPunct="1">
              <a:lnSpc>
                <a:spcPct val="90000"/>
              </a:lnSpc>
              <a:spcBef>
                <a:spcPts val="1000"/>
              </a:spcBef>
              <a:spcAft>
                <a:spcPts val="0"/>
              </a:spcAft>
              <a:buClrTx/>
              <a:buSzTx/>
              <a:buFont typeface="Arial"/>
              <a:buNone/>
              <a:tabLst/>
              <a:defRPr/>
            </a:pPr>
            <a:r>
              <a:rPr lang="en-US"/>
              <a:t>Click icon to add picture</a:t>
            </a:r>
            <a:endParaRPr lang="en-US" dirty="0"/>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859C791C-6C68-4DD5-8728-9F6BCA89C4A1}" type="datetime1">
              <a:rPr lang="en-US" smtClean="0"/>
              <a:t>1/27/2025</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dirty="0"/>
              <a:t>Christopher Hartley | CERN Procurement (UK)</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39F565CA-5A90-4AA9-ACBB-85D463B59F34}" type="datetime1">
              <a:rPr lang="en-US" smtClean="0"/>
              <a:t>1/27/2025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dirty="0"/>
              <a:t>Christopher Hartley | CERN Procurement (UK)</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26434"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4D82B3CB-4864-4007-98F8-89CBD2C85ACE}" type="datetime1">
              <a:rPr lang="en-US" smtClean="0"/>
              <a:t>1/27/2025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dirty="0"/>
              <a:t>Christopher Hartley | CERN Procurement (UK)</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0"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10823"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18842"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29665"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0BAEAF5D-063D-4948-8D71-7ADCA1438AF5}" type="datetime1">
              <a:rPr lang="en-US" smtClean="0"/>
              <a:t>1/27/2025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dirty="0"/>
              <a:t>Christopher Hartley | CERN Procurement (UK)</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CC22D18E-5C7D-42B7-9C8B-2F36927BEC2A}" type="datetime1">
              <a:rPr lang="en-US" smtClean="0"/>
              <a:t>1/27/2025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dirty="0"/>
              <a:t>Christopher Hartley | CERN Procurement (UK)</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086CCA2A-0ED0-4882-AFDC-921C538FD125}" type="datetime1">
              <a:rPr lang="en-US" smtClean="0"/>
              <a:t>1/27/2025</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dirty="0"/>
              <a:t>Christopher Hartley | CERN Procurement (UK)</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09C3F139-336D-429A-B124-7F51B6E81220}" type="datetime1">
              <a:rPr lang="en-US" smtClean="0"/>
              <a:t>1/27/2025</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dirty="0"/>
              <a:t>Christopher Hartley | CERN Procurement (UK)</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67176B10-BB8C-4AC3-B538-878D3DEE10F1}" type="datetime1">
              <a:rPr lang="en-US" smtClean="0"/>
              <a:t>1/27/2025</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dirty="0"/>
              <a:t>Christopher Hartley | CERN Procurement (UK)</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5" name="Picture 4">
            <a:extLst>
              <a:ext uri="{FF2B5EF4-FFF2-40B4-BE49-F238E27FC236}">
                <a16:creationId xmlns:a16="http://schemas.microsoft.com/office/drawing/2014/main" id="{26C18BCF-1026-3541-8435-A6A493D9875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47012" y="6394174"/>
            <a:ext cx="395212" cy="390939"/>
          </a:xfrm>
          <a:prstGeom prst="rect">
            <a:avLst/>
          </a:prstGeom>
        </p:spPr>
      </p:pic>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DA6E2831-30C2-4DE2-8983-9D559B7C2DFE}" type="datetime1">
              <a:rPr lang="en-US" smtClean="0"/>
              <a:t>1/27/2025</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dirty="0"/>
              <a:t>Christopher Hartley | CERN Procurement (UK)</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6" name="Picture 5">
            <a:extLst>
              <a:ext uri="{FF2B5EF4-FFF2-40B4-BE49-F238E27FC236}">
                <a16:creationId xmlns:a16="http://schemas.microsoft.com/office/drawing/2014/main" id="{9CFB6B8F-D55B-5A41-9E0F-093D943344AD}"/>
              </a:ext>
            </a:extLst>
          </p:cNvPr>
          <p:cNvPicPr>
            <a:picLocks noChangeAspect="1"/>
          </p:cNvPicPr>
          <p:nvPr userDrawn="1"/>
        </p:nvPicPr>
        <p:blipFill>
          <a:blip r:embed="rId2"/>
          <a:stretch>
            <a:fillRect/>
          </a:stretch>
        </p:blipFill>
        <p:spPr>
          <a:xfrm>
            <a:off x="5239938" y="2512611"/>
            <a:ext cx="1741337" cy="17413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3F580C1A-EAA7-4F5A-B5AC-940260A99BC9}" type="datetime1">
              <a:rPr lang="en-US" smtClean="0"/>
              <a:t>1/27/2025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dirty="0"/>
              <a:t>Christopher Hartley | CERN Procurement (UK)</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BE86CE86-6443-44F0-8404-D9B0037E1CFC}" type="datetime1">
              <a:rPr lang="en-US" smtClean="0"/>
              <a:t>1/27/2025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dirty="0"/>
              <a:t>Christopher Hartley | CERN Procurement (UK)</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39318E03-A713-4E3A-AC5B-72041407DB87}" type="datetime1">
              <a:rPr lang="en-US" smtClean="0"/>
              <a:t>1/27/2025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dirty="0"/>
              <a:t>Christopher Hartley | CERN Procurement (UK)</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0B53359-C582-6844-9EA4-4D6212D59769}"/>
              </a:ext>
            </a:extLst>
          </p:cNvPr>
          <p:cNvSpPr>
            <a:spLocks noGrp="1"/>
          </p:cNvSpPr>
          <p:nvPr>
            <p:ph type="pic" sz="quarter" idx="13" hasCustomPrompt="1"/>
          </p:nvPr>
        </p:nvSpPr>
        <p:spPr>
          <a:xfrm>
            <a:off x="0" y="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hasCustomPrompt="1"/>
          </p:nvPr>
        </p:nvSpPr>
        <p:spPr>
          <a:xfrm>
            <a:off x="8075613" y="1592263"/>
            <a:ext cx="3708400" cy="4608512"/>
          </a:xfrm>
        </p:spPr>
        <p:txBody>
          <a:bodyPr/>
          <a:lstStyle>
            <a:lvl1pPr marL="342900" indent="-342900">
              <a:buFont typeface="Arial" panose="020B0604020202020204" pitchFamily="34" charset="0"/>
              <a:buChar char="•"/>
              <a:defRPr>
                <a:solidFill>
                  <a:schemeClr val="bg1"/>
                </a:solidFill>
              </a:defRPr>
            </a:lvl1pPr>
            <a:lvl2pPr marL="628650" indent="-261938">
              <a:buFont typeface="Arial" panose="020B0604020202020204" pitchFamily="34" charset="0"/>
              <a:buChar char="•"/>
              <a:tabLst/>
              <a:defRPr sz="1800">
                <a:solidFill>
                  <a:schemeClr val="bg1"/>
                </a:solidFill>
              </a:defRPr>
            </a:lvl2pPr>
            <a:lvl3pPr marL="889000" indent="-260350">
              <a:buSzPct val="100000"/>
              <a:buFont typeface="Arial" panose="020B0604020202020204" pitchFamily="34" charset="0"/>
              <a:buChar char="•"/>
              <a:tabLst/>
              <a:defRPr sz="1800">
                <a:solidFill>
                  <a:schemeClr val="bg1"/>
                </a:solidFill>
              </a:defRPr>
            </a:lvl3pPr>
            <a:lvl4pPr marL="1209675" indent="-269875">
              <a:buSzPct val="100000"/>
              <a:buFont typeface="Arial" panose="020B0604020202020204" pitchFamily="34" charset="0"/>
              <a:buChar char="•"/>
              <a:tabLst/>
              <a:defRPr sz="1600">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8075613" y="373593"/>
            <a:ext cx="3708400" cy="1065742"/>
          </a:xfrm>
        </p:spPr>
        <p:txBody>
          <a:bodyPr/>
          <a:lstStyle>
            <a:lvl1pPr>
              <a:defRPr>
                <a:solidFill>
                  <a:schemeClr val="bg1"/>
                </a:solidFill>
              </a:defRPr>
            </a:lvl1pPr>
          </a:lstStyle>
          <a:p>
            <a:r>
              <a:rPr lang="en-US"/>
              <a:t>Click to edit Master title style</a:t>
            </a:r>
            <a:endParaRPr lang="en-US" dirty="0"/>
          </a:p>
        </p:txBody>
      </p:sp>
      <p:sp>
        <p:nvSpPr>
          <p:cNvPr id="2" name="Date Placeholder 1">
            <a:extLst>
              <a:ext uri="{FF2B5EF4-FFF2-40B4-BE49-F238E27FC236}">
                <a16:creationId xmlns:a16="http://schemas.microsoft.com/office/drawing/2014/main" id="{F16AF3C9-D784-6946-89F2-5993CCDAAF63}"/>
              </a:ext>
            </a:extLst>
          </p:cNvPr>
          <p:cNvSpPr>
            <a:spLocks noGrp="1"/>
          </p:cNvSpPr>
          <p:nvPr>
            <p:ph type="dt" sz="half" idx="14"/>
          </p:nvPr>
        </p:nvSpPr>
        <p:spPr/>
        <p:txBody>
          <a:bodyPr/>
          <a:lstStyle/>
          <a:p>
            <a:fld id="{73A02B90-A1D3-40F5-8F5B-CC991488E19A}" type="datetime1">
              <a:rPr lang="en-US" smtClean="0"/>
              <a:t>1/27/2025</a:t>
            </a:fld>
            <a:endParaRPr lang="en-US" dirty="0"/>
          </a:p>
        </p:txBody>
      </p:sp>
      <p:sp>
        <p:nvSpPr>
          <p:cNvPr id="5" name="Footer Placeholder 4">
            <a:extLst>
              <a:ext uri="{FF2B5EF4-FFF2-40B4-BE49-F238E27FC236}">
                <a16:creationId xmlns:a16="http://schemas.microsoft.com/office/drawing/2014/main" id="{6EBA3189-CBF0-9340-9C1D-42AA3E21A8C6}"/>
              </a:ext>
            </a:extLst>
          </p:cNvPr>
          <p:cNvSpPr>
            <a:spLocks noGrp="1"/>
          </p:cNvSpPr>
          <p:nvPr>
            <p:ph type="ftr" sz="quarter" idx="15"/>
          </p:nvPr>
        </p:nvSpPr>
        <p:spPr/>
        <p:txBody>
          <a:bodyPr/>
          <a:lstStyle/>
          <a:p>
            <a:r>
              <a:rPr lang="en-GB" dirty="0"/>
              <a:t>Christopher Hartley | CERN Procurement (UK)</a:t>
            </a:r>
            <a:endParaRPr lang="en-US" dirty="0"/>
          </a:p>
        </p:txBody>
      </p:sp>
      <p:sp>
        <p:nvSpPr>
          <p:cNvPr id="6" name="Slide Number Placeholder 5">
            <a:extLst>
              <a:ext uri="{FF2B5EF4-FFF2-40B4-BE49-F238E27FC236}">
                <a16:creationId xmlns:a16="http://schemas.microsoft.com/office/drawing/2014/main" id="{D41DD477-EAF2-F841-B7BB-852598C9EAA0}"/>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93001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C7A9671-95F0-4E83-9909-2E158AEEDD6B}" type="datetime1">
              <a:rPr lang="en-US" smtClean="0"/>
              <a:t>1/27/2025</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dirty="0"/>
              <a:t>Christopher Hartley | CERN Procurement (UK)</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AED2A3D8-52C2-4FCA-9529-407B028227DD}" type="datetime1">
              <a:rPr lang="en-US" smtClean="0"/>
              <a:t>1/27/2025</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dirty="0"/>
              <a:t>Christopher Hartley | CERN Procurement (UK)</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E68E270-2AED-0F45-A0C5-6F0942DF8A9F}"/>
              </a:ext>
            </a:extLst>
          </p:cNvPr>
          <p:cNvSpPr/>
          <p:nvPr userDrawn="1"/>
        </p:nvSpPr>
        <p:spPr>
          <a:xfrm>
            <a:off x="0" y="6315998"/>
            <a:ext cx="12192000" cy="542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1539BD39-ABC2-4A1C-8E4A-59F62ABA4106}" type="datetime1">
              <a:rPr lang="en-US" smtClean="0"/>
              <a:t>1/27/2025</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GB" dirty="0"/>
              <a:t>Christopher Hartley | CERN Procurement (UK)</a:t>
            </a:r>
            <a:endParaRPr lang="en-US" dirty="0"/>
          </a:p>
        </p:txBody>
      </p:sp>
      <p:pic>
        <p:nvPicPr>
          <p:cNvPr id="11" name="Picture 10">
            <a:extLst>
              <a:ext uri="{FF2B5EF4-FFF2-40B4-BE49-F238E27FC236}">
                <a16:creationId xmlns:a16="http://schemas.microsoft.com/office/drawing/2014/main" id="{C3346822-6F29-4340-B76E-0E6C21BA22D8}"/>
              </a:ext>
            </a:extLst>
          </p:cNvPr>
          <p:cNvPicPr>
            <a:picLocks noChangeAspect="1"/>
          </p:cNvPicPr>
          <p:nvPr userDrawn="1"/>
        </p:nvPicPr>
        <p:blipFill>
          <a:blip r:embed="rId23" cstate="screen">
            <a:extLst>
              <a:ext uri="{28A0092B-C50C-407E-A947-70E740481C1C}">
                <a14:useLocalDpi xmlns:a14="http://schemas.microsoft.com/office/drawing/2010/main"/>
              </a:ext>
            </a:extLst>
          </a:blip>
          <a:stretch>
            <a:fillRect/>
          </a:stretch>
        </p:blipFill>
        <p:spPr>
          <a:xfrm>
            <a:off x="457260" y="6397057"/>
            <a:ext cx="406174" cy="401783"/>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2"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guide id="19" pos="3940" userDrawn="1">
          <p15:clr>
            <a:srgbClr val="F26B43"/>
          </p15:clr>
        </p15:guide>
        <p15:guide id="20" pos="1481" userDrawn="1">
          <p15:clr>
            <a:srgbClr val="F26B43"/>
          </p15:clr>
        </p15:guide>
        <p15:guide id="21" pos="136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0.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hyperlink" Target="http://procurement.web.cern.ch/"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13.e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hyperlink" Target="https://www.gov.uk/government/publications/uk-strategy-for-engagement-with-cern-unlocking-the-full-potential-of-uk-membership-of-cern/uk-strategy-for-engagement-with-cern-unlocking-the-full-potential-of-uk-membership-of-cern" TargetMode="Externa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968750"/>
            <a:ext cx="11376025" cy="1731502"/>
          </a:xfrm>
        </p:spPr>
        <p:txBody>
          <a:bodyPr/>
          <a:lstStyle/>
          <a:p>
            <a:pPr algn="ctr"/>
            <a:r>
              <a:rPr lang="en-US" altLang="fr-FR" sz="4800" dirty="0"/>
              <a:t>Procurement and (UK) Industry at CERN</a:t>
            </a:r>
            <a:br>
              <a:rPr lang="en-US" altLang="fr-FR" sz="4800" dirty="0"/>
            </a:br>
            <a:endParaRPr lang="en-US" sz="4800"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r>
              <a:rPr lang="en-US" sz="1600" dirty="0"/>
              <a:t>Christopher Hartley, Head of I</a:t>
            </a:r>
            <a:r>
              <a:rPr lang="en-GB" sz="1600" dirty="0" err="1"/>
              <a:t>ndustry</a:t>
            </a:r>
            <a:r>
              <a:rPr lang="en-GB" sz="1600" dirty="0"/>
              <a:t>, Procurement and Knowledge Transfer (IPT) Department</a:t>
            </a:r>
            <a:endParaRPr lang="en-US" sz="1600" dirty="0"/>
          </a:p>
          <a:p>
            <a:pPr algn="l"/>
            <a:r>
              <a:rPr lang="en-US" sz="1600"/>
              <a:t>27 January 2025</a:t>
            </a:r>
            <a:endParaRPr lang="en-US" sz="1600" dirty="0"/>
          </a:p>
        </p:txBody>
      </p:sp>
      <p:pic>
        <p:nvPicPr>
          <p:cNvPr id="5" name="Espace réservé du contenu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0"/>
            <a:ext cx="12192001" cy="3429000"/>
          </a:xfrm>
          <a:prstGeom prst="rect">
            <a:avLst/>
          </a:prstGeom>
        </p:spPr>
      </p:pic>
      <p:grpSp>
        <p:nvGrpSpPr>
          <p:cNvPr id="4" name="Group 3">
            <a:extLst>
              <a:ext uri="{FF2B5EF4-FFF2-40B4-BE49-F238E27FC236}">
                <a16:creationId xmlns:a16="http://schemas.microsoft.com/office/drawing/2014/main" id="{4A490D5E-9254-7443-B68C-572C1F20F732}"/>
              </a:ext>
            </a:extLst>
          </p:cNvPr>
          <p:cNvGrpSpPr/>
          <p:nvPr/>
        </p:nvGrpSpPr>
        <p:grpSpPr>
          <a:xfrm>
            <a:off x="-1" y="8237"/>
            <a:ext cx="12187669" cy="98854"/>
            <a:chOff x="-1" y="0"/>
            <a:chExt cx="12187669" cy="98854"/>
          </a:xfrm>
        </p:grpSpPr>
        <p:sp>
          <p:nvSpPr>
            <p:cNvPr id="17" name="Rectangle 16">
              <a:extLst>
                <a:ext uri="{FF2B5EF4-FFF2-40B4-BE49-F238E27FC236}">
                  <a16:creationId xmlns:a16="http://schemas.microsoft.com/office/drawing/2014/main" id="{6798DBC4-0DCD-E74F-A5BB-804AFF8611A1}"/>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22191512-9730-A84B-BEE9-A4F67B05B201}"/>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3C3DD523-0EEB-8C40-9CC2-468669C898F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E1F3269A-CC4D-8B4E-9823-0115BA1D036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BD0C5F83-DBD5-4C4B-A9C2-C036F5FC2C86}"/>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624D340A-80F7-5540-B01D-7AA89F380ED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153787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7D6B4-AD10-B548-95EA-51D122907769}"/>
              </a:ext>
            </a:extLst>
          </p:cNvPr>
          <p:cNvSpPr>
            <a:spLocks noGrp="1"/>
          </p:cNvSpPr>
          <p:nvPr>
            <p:ph type="title"/>
          </p:nvPr>
        </p:nvSpPr>
        <p:spPr/>
        <p:txBody>
          <a:bodyPr/>
          <a:lstStyle/>
          <a:p>
            <a:r>
              <a:rPr lang="en-US" altLang="en-US" dirty="0">
                <a:cs typeface="Calibri" panose="020F0502020204030204" pitchFamily="34" charset="0"/>
              </a:rPr>
              <a:t>UK Industrial Return – Improvement Actions </a:t>
            </a:r>
            <a:endParaRPr lang="en-US" dirty="0"/>
          </a:p>
        </p:txBody>
      </p:sp>
      <p:sp>
        <p:nvSpPr>
          <p:cNvPr id="3" name="Text Placeholder 2">
            <a:extLst>
              <a:ext uri="{FF2B5EF4-FFF2-40B4-BE49-F238E27FC236}">
                <a16:creationId xmlns:a16="http://schemas.microsoft.com/office/drawing/2014/main" id="{17EB7D6C-E5AA-604D-B63E-030827003A53}"/>
              </a:ext>
            </a:extLst>
          </p:cNvPr>
          <p:cNvSpPr>
            <a:spLocks noGrp="1"/>
          </p:cNvSpPr>
          <p:nvPr>
            <p:ph type="body" idx="1"/>
          </p:nvPr>
        </p:nvSpPr>
        <p:spPr>
          <a:xfrm>
            <a:off x="353871" y="982653"/>
            <a:ext cx="11467783" cy="4488497"/>
          </a:xfrm>
        </p:spPr>
        <p:txBody>
          <a:bodyPr/>
          <a:lstStyle/>
          <a:p>
            <a:pPr marL="0" lvl="1">
              <a:buClrTx/>
            </a:pPr>
            <a:endParaRPr lang="en-US" altLang="fr-FR" sz="2200" dirty="0">
              <a:solidFill>
                <a:schemeClr val="tx1"/>
              </a:solidFill>
            </a:endParaRPr>
          </a:p>
          <a:p>
            <a:pPr marL="342900" lvl="1" indent="-342900">
              <a:buClrTx/>
              <a:buFont typeface="Arial" panose="020B0604020202020204" pitchFamily="34" charset="0"/>
              <a:buChar char="•"/>
            </a:pPr>
            <a:r>
              <a:rPr lang="en-US" altLang="fr-FR" sz="2200" dirty="0">
                <a:solidFill>
                  <a:schemeClr val="tx1"/>
                </a:solidFill>
              </a:rPr>
              <a:t>Co-operation with the UK (STFC) to improve </a:t>
            </a:r>
            <a:r>
              <a:rPr lang="en-US" altLang="fr-FR" sz="2200" u="sng" dirty="0">
                <a:solidFill>
                  <a:schemeClr val="tx1"/>
                </a:solidFill>
              </a:rPr>
              <a:t>outreach</a:t>
            </a:r>
            <a:r>
              <a:rPr lang="en-US" altLang="fr-FR" sz="2200" dirty="0">
                <a:solidFill>
                  <a:schemeClr val="tx1"/>
                </a:solidFill>
              </a:rPr>
              <a:t> – identifying, encouraging and supporting potential UK winners</a:t>
            </a:r>
          </a:p>
          <a:p>
            <a:pPr marL="342900" lvl="1" indent="-342900">
              <a:buClrTx/>
              <a:buFont typeface="Arial" panose="020B0604020202020204" pitchFamily="34" charset="0"/>
              <a:buChar char="•"/>
            </a:pPr>
            <a:r>
              <a:rPr lang="en-US" altLang="fr-FR" sz="2200" dirty="0">
                <a:solidFill>
                  <a:schemeClr val="tx1"/>
                </a:solidFill>
              </a:rPr>
              <a:t>More active use of Limited Tendering – where sufficient competition exists in VPBMS – most notably IT  - but became </a:t>
            </a:r>
            <a:r>
              <a:rPr lang="en-US" altLang="fr-FR" sz="2200" u="sng" dirty="0">
                <a:solidFill>
                  <a:schemeClr val="tx1"/>
                </a:solidFill>
              </a:rPr>
              <a:t>no longer available in 2024</a:t>
            </a:r>
            <a:endParaRPr lang="en-US" altLang="fr-FR" sz="2000" u="sng" dirty="0">
              <a:solidFill>
                <a:schemeClr val="tx1"/>
              </a:solidFill>
            </a:endParaRPr>
          </a:p>
          <a:p>
            <a:pPr marL="342900" lvl="1" indent="-342900">
              <a:buClrTx/>
              <a:buFont typeface="Arial" panose="020B0604020202020204" pitchFamily="34" charset="0"/>
              <a:buChar char="•"/>
            </a:pPr>
            <a:r>
              <a:rPr lang="en-US" altLang="fr-FR" sz="2200" dirty="0">
                <a:solidFill>
                  <a:schemeClr val="tx1"/>
                </a:solidFill>
              </a:rPr>
              <a:t>Awareness – specific checks for UK involvement</a:t>
            </a:r>
          </a:p>
          <a:p>
            <a:pPr marL="342900" lvl="1" indent="-342900">
              <a:buClrTx/>
              <a:buFont typeface="Arial" panose="020B0604020202020204" pitchFamily="34" charset="0"/>
              <a:buChar char="•"/>
            </a:pPr>
            <a:r>
              <a:rPr lang="en-US" altLang="fr-FR" sz="2200" dirty="0">
                <a:solidFill>
                  <a:schemeClr val="tx1"/>
                </a:solidFill>
              </a:rPr>
              <a:t>Address Barriers – real and perceived</a:t>
            </a:r>
          </a:p>
          <a:p>
            <a:pPr marL="342900" lvl="1" indent="-342900">
              <a:buFont typeface="Arial" panose="020B0604020202020204" pitchFamily="34" charset="0"/>
              <a:buChar char="•"/>
            </a:pPr>
            <a:r>
              <a:rPr lang="en-US" altLang="fr-FR" sz="2200" dirty="0">
                <a:solidFill>
                  <a:schemeClr val="tx1"/>
                </a:solidFill>
              </a:rPr>
              <a:t>Data Analysis</a:t>
            </a:r>
          </a:p>
          <a:p>
            <a:pPr marL="342900" lvl="1" indent="-342900">
              <a:buFont typeface="Arial" panose="020B0604020202020204" pitchFamily="34" charset="0"/>
              <a:buChar char="•"/>
            </a:pPr>
            <a:r>
              <a:rPr lang="en-US" altLang="fr-FR" sz="2200" dirty="0">
                <a:solidFill>
                  <a:schemeClr val="tx1"/>
                </a:solidFill>
              </a:rPr>
              <a:t>However, more remains to be done, especially with a view to widening the field of UK supplies, which is currently IT heavy</a:t>
            </a:r>
          </a:p>
          <a:p>
            <a:pPr marL="800100" lvl="2" indent="-342900">
              <a:buFont typeface="Arial" panose="020B0604020202020204" pitchFamily="34" charset="0"/>
              <a:buChar char="•"/>
            </a:pPr>
            <a:endParaRPr lang="en-US" altLang="fr-FR" sz="2000" dirty="0">
              <a:solidFill>
                <a:schemeClr val="tx1"/>
              </a:solidFill>
            </a:endParaRPr>
          </a:p>
          <a:p>
            <a:pPr marL="800100" lvl="2" indent="-342900">
              <a:buFont typeface="Arial" panose="020B0604020202020204" pitchFamily="34" charset="0"/>
              <a:buChar char="•"/>
            </a:pPr>
            <a:endParaRPr lang="en-US" altLang="fr-FR" sz="2000" dirty="0">
              <a:solidFill>
                <a:schemeClr val="tx1"/>
              </a:solidFill>
            </a:endParaRPr>
          </a:p>
          <a:p>
            <a:pPr marL="342900" lvl="1" indent="-342900">
              <a:buClrTx/>
              <a:buFont typeface="Arial" panose="020B0604020202020204" pitchFamily="34" charset="0"/>
              <a:buChar char="•"/>
            </a:pPr>
            <a:endParaRPr lang="en-US" altLang="fr-FR" sz="2200" dirty="0">
              <a:solidFill>
                <a:schemeClr val="tx1"/>
              </a:solidFill>
            </a:endParaRPr>
          </a:p>
          <a:p>
            <a:endParaRPr lang="en-US" dirty="0"/>
          </a:p>
        </p:txBody>
      </p:sp>
      <p:sp>
        <p:nvSpPr>
          <p:cNvPr id="7" name="Date Placeholder 6">
            <a:extLst>
              <a:ext uri="{FF2B5EF4-FFF2-40B4-BE49-F238E27FC236}">
                <a16:creationId xmlns:a16="http://schemas.microsoft.com/office/drawing/2014/main" id="{CF7FEE2B-5C8A-B54F-B637-DC9386D8DC2A}"/>
              </a:ext>
            </a:extLst>
          </p:cNvPr>
          <p:cNvSpPr>
            <a:spLocks noGrp="1"/>
          </p:cNvSpPr>
          <p:nvPr>
            <p:ph type="dt" sz="half" idx="15"/>
          </p:nvPr>
        </p:nvSpPr>
        <p:spPr/>
        <p:txBody>
          <a:bodyPr/>
          <a:lstStyle/>
          <a:p>
            <a:fld id="{4F2F239E-92C1-4D38-B467-ED43EF81C627}" type="datetime1">
              <a:rPr lang="en-US" smtClean="0"/>
              <a:t>1/27/2025</a:t>
            </a:fld>
            <a:endParaRPr lang="en-US" dirty="0"/>
          </a:p>
        </p:txBody>
      </p:sp>
      <p:sp>
        <p:nvSpPr>
          <p:cNvPr id="8" name="Footer Placeholder 7">
            <a:extLst>
              <a:ext uri="{FF2B5EF4-FFF2-40B4-BE49-F238E27FC236}">
                <a16:creationId xmlns:a16="http://schemas.microsoft.com/office/drawing/2014/main" id="{8793047F-B1B4-EC43-B470-58238F864402}"/>
              </a:ext>
            </a:extLst>
          </p:cNvPr>
          <p:cNvSpPr>
            <a:spLocks noGrp="1"/>
          </p:cNvSpPr>
          <p:nvPr>
            <p:ph type="ftr" sz="quarter" idx="16"/>
          </p:nvPr>
        </p:nvSpPr>
        <p:spPr/>
        <p:txBody>
          <a:bodyPr/>
          <a:lstStyle/>
          <a:p>
            <a:r>
              <a:rPr lang="en-GB" dirty="0"/>
              <a:t>Christopher Hartley</a:t>
            </a:r>
            <a:endParaRPr lang="en-US" dirty="0"/>
          </a:p>
        </p:txBody>
      </p:sp>
      <p:sp>
        <p:nvSpPr>
          <p:cNvPr id="9" name="Slide Number Placeholder 8">
            <a:extLst>
              <a:ext uri="{FF2B5EF4-FFF2-40B4-BE49-F238E27FC236}">
                <a16:creationId xmlns:a16="http://schemas.microsoft.com/office/drawing/2014/main" id="{C0849293-480C-404E-9D27-8E1E14916FEC}"/>
              </a:ext>
            </a:extLst>
          </p:cNvPr>
          <p:cNvSpPr>
            <a:spLocks noGrp="1"/>
          </p:cNvSpPr>
          <p:nvPr>
            <p:ph type="sldNum" sz="quarter" idx="17"/>
          </p:nvPr>
        </p:nvSpPr>
        <p:spPr/>
        <p:txBody>
          <a:bodyPr/>
          <a:lstStyle/>
          <a:p>
            <a:fld id="{36B5EA5A-BC32-A742-B11B-8E7414D5B535}" type="slidenum">
              <a:rPr lang="en-US" smtClean="0"/>
              <a:pPr/>
              <a:t>10</a:t>
            </a:fld>
            <a:endParaRPr lang="en-US" dirty="0"/>
          </a:p>
        </p:txBody>
      </p:sp>
      <p:grpSp>
        <p:nvGrpSpPr>
          <p:cNvPr id="23" name="Group 22">
            <a:extLst>
              <a:ext uri="{FF2B5EF4-FFF2-40B4-BE49-F238E27FC236}">
                <a16:creationId xmlns:a16="http://schemas.microsoft.com/office/drawing/2014/main" id="{AAD6BE5C-DFF2-2245-BF14-AC285BC1B9C1}"/>
              </a:ext>
            </a:extLst>
          </p:cNvPr>
          <p:cNvGrpSpPr/>
          <p:nvPr/>
        </p:nvGrpSpPr>
        <p:grpSpPr>
          <a:xfrm>
            <a:off x="0" y="-1400"/>
            <a:ext cx="12187669" cy="98854"/>
            <a:chOff x="-1" y="0"/>
            <a:chExt cx="12187669" cy="98854"/>
          </a:xfrm>
        </p:grpSpPr>
        <p:sp>
          <p:nvSpPr>
            <p:cNvPr id="24" name="Rectangle 23">
              <a:extLst>
                <a:ext uri="{FF2B5EF4-FFF2-40B4-BE49-F238E27FC236}">
                  <a16:creationId xmlns:a16="http://schemas.microsoft.com/office/drawing/2014/main" id="{CB6BE2DA-1382-884E-8115-253D99483710}"/>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6B121C41-DE5E-FD4D-9EDE-B4FC014681F3}"/>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549AE147-3008-1C4B-AB48-CE1E02E19733}"/>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DEAE12CC-686B-6945-81C9-C2B79284C7B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F22FC927-75E0-754F-893E-83879936DF7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E95AA82A-5BF5-5047-B613-813D511EFF96}"/>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2228271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02487F-B33B-B62B-3198-025E72FCE47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A82E290-D67F-4866-E4F1-4EBE6436E097}"/>
              </a:ext>
            </a:extLst>
          </p:cNvPr>
          <p:cNvSpPr>
            <a:spLocks noGrp="1"/>
          </p:cNvSpPr>
          <p:nvPr>
            <p:ph type="title"/>
          </p:nvPr>
        </p:nvSpPr>
        <p:spPr/>
        <p:txBody>
          <a:bodyPr/>
          <a:lstStyle/>
          <a:p>
            <a:r>
              <a:rPr lang="en-US" altLang="en-US" dirty="0">
                <a:cs typeface="Calibri" panose="020F0502020204030204" pitchFamily="34" charset="0"/>
              </a:rPr>
              <a:t>Procurement Rules Changes in 2024</a:t>
            </a:r>
            <a:endParaRPr lang="en-US" dirty="0"/>
          </a:p>
        </p:txBody>
      </p:sp>
      <p:sp>
        <p:nvSpPr>
          <p:cNvPr id="3" name="Text Placeholder 2">
            <a:extLst>
              <a:ext uri="{FF2B5EF4-FFF2-40B4-BE49-F238E27FC236}">
                <a16:creationId xmlns:a16="http://schemas.microsoft.com/office/drawing/2014/main" id="{388BE342-FA5A-E41F-9A6F-F8F5E041FDE0}"/>
              </a:ext>
            </a:extLst>
          </p:cNvPr>
          <p:cNvSpPr>
            <a:spLocks noGrp="1"/>
          </p:cNvSpPr>
          <p:nvPr>
            <p:ph type="body" idx="1"/>
          </p:nvPr>
        </p:nvSpPr>
        <p:spPr>
          <a:xfrm>
            <a:off x="353871" y="982653"/>
            <a:ext cx="11467783" cy="4488497"/>
          </a:xfrm>
        </p:spPr>
        <p:txBody>
          <a:bodyPr/>
          <a:lstStyle/>
          <a:p>
            <a:pPr marL="0" lvl="1">
              <a:buClrTx/>
            </a:pPr>
            <a:endParaRPr lang="en-US" altLang="fr-FR" sz="2200" dirty="0">
              <a:solidFill>
                <a:schemeClr val="tx1"/>
              </a:solidFill>
            </a:endParaRPr>
          </a:p>
          <a:p>
            <a:pPr marL="342900" lvl="1" indent="-342900">
              <a:buClrTx/>
              <a:buFont typeface="Arial" panose="020B0604020202020204" pitchFamily="34" charset="0"/>
              <a:buChar char="•"/>
            </a:pPr>
            <a:r>
              <a:rPr lang="en-US" altLang="fr-FR" sz="2200" dirty="0">
                <a:solidFill>
                  <a:schemeClr val="tx1"/>
                </a:solidFill>
              </a:rPr>
              <a:t>Approval thresholds doubled (main thresholds last changed in 1965)</a:t>
            </a:r>
          </a:p>
          <a:p>
            <a:pPr marL="342900" lvl="1" indent="-342900">
              <a:buClrTx/>
              <a:buFont typeface="Arial" panose="020B0604020202020204" pitchFamily="34" charset="0"/>
              <a:buChar char="•"/>
            </a:pPr>
            <a:r>
              <a:rPr lang="en-US" altLang="fr-FR" sz="2200" dirty="0">
                <a:solidFill>
                  <a:schemeClr val="tx1"/>
                </a:solidFill>
              </a:rPr>
              <a:t>Best Value for Money (BVFM) adjudication of Supply contracts no longer requires prior approval of Finance Committee</a:t>
            </a:r>
          </a:p>
          <a:p>
            <a:pPr marL="342900" lvl="1" indent="-342900">
              <a:buClrTx/>
              <a:buFont typeface="Arial" panose="020B0604020202020204" pitchFamily="34" charset="0"/>
              <a:buChar char="•"/>
            </a:pPr>
            <a:r>
              <a:rPr lang="en-US" altLang="fr-FR" sz="2200" dirty="0">
                <a:solidFill>
                  <a:schemeClr val="tx1"/>
                </a:solidFill>
              </a:rPr>
              <a:t>Aspects such as environmental responsibility recognized in BVFM</a:t>
            </a:r>
          </a:p>
          <a:p>
            <a:pPr marL="342900" lvl="1" indent="-342900">
              <a:buClrTx/>
              <a:buFont typeface="Arial" panose="020B0604020202020204" pitchFamily="34" charset="0"/>
              <a:buChar char="•"/>
            </a:pPr>
            <a:r>
              <a:rPr lang="en-US" altLang="fr-FR" sz="2200" dirty="0">
                <a:solidFill>
                  <a:schemeClr val="tx1"/>
                </a:solidFill>
              </a:rPr>
              <a:t>Updating of many rules, including changes to reporting on Associate Member States :</a:t>
            </a:r>
          </a:p>
          <a:p>
            <a:pPr marL="800100" lvl="2" indent="-342900">
              <a:buFont typeface="Arial" panose="020B0604020202020204" pitchFamily="34" charset="0"/>
              <a:buChar char="•"/>
            </a:pPr>
            <a:r>
              <a:rPr lang="en-US" altLang="fr-FR" dirty="0">
                <a:solidFill>
                  <a:schemeClr val="tx1"/>
                </a:solidFill>
              </a:rPr>
              <a:t>Window to establish 4 year coefficient</a:t>
            </a:r>
          </a:p>
          <a:p>
            <a:pPr marL="800100" lvl="2" indent="-342900">
              <a:buFont typeface="Arial" panose="020B0604020202020204" pitchFamily="34" charset="0"/>
              <a:buChar char="•"/>
            </a:pPr>
            <a:r>
              <a:rPr lang="en-US" altLang="fr-FR" dirty="0">
                <a:solidFill>
                  <a:schemeClr val="tx1"/>
                </a:solidFill>
              </a:rPr>
              <a:t>When ceiling is reached (HR plus procurement spend &gt; contribution)</a:t>
            </a:r>
          </a:p>
          <a:p>
            <a:pPr marL="342900" lvl="1" indent="-342900">
              <a:buFont typeface="Arial" panose="020B0604020202020204" pitchFamily="34" charset="0"/>
              <a:buChar char="•"/>
            </a:pPr>
            <a:r>
              <a:rPr lang="en-US" altLang="fr-FR" dirty="0">
                <a:solidFill>
                  <a:schemeClr val="tx1"/>
                </a:solidFill>
              </a:rPr>
              <a:t>Rules changes were unanimously approved by Council </a:t>
            </a:r>
          </a:p>
          <a:p>
            <a:pPr marL="800100" lvl="2" indent="-342900">
              <a:buFont typeface="Arial" panose="020B0604020202020204" pitchFamily="34" charset="0"/>
              <a:buChar char="•"/>
            </a:pPr>
            <a:r>
              <a:rPr lang="en-US" altLang="fr-FR" dirty="0">
                <a:solidFill>
                  <a:schemeClr val="tx1"/>
                </a:solidFill>
              </a:rPr>
              <a:t>Importance of co-operation with Member States – especially Industrial Liaison Officers</a:t>
            </a:r>
          </a:p>
          <a:p>
            <a:pPr marL="800100" lvl="2" indent="-342900">
              <a:buFont typeface="Arial" panose="020B0604020202020204" pitchFamily="34" charset="0"/>
              <a:buChar char="•"/>
            </a:pPr>
            <a:r>
              <a:rPr lang="en-US" altLang="fr-FR" dirty="0">
                <a:solidFill>
                  <a:schemeClr val="tx1"/>
                </a:solidFill>
              </a:rPr>
              <a:t>Changes the mindset – Rules can be modified</a:t>
            </a:r>
          </a:p>
          <a:p>
            <a:pPr marL="800100" lvl="2" indent="-342900">
              <a:buFont typeface="Arial" panose="020B0604020202020204" pitchFamily="34" charset="0"/>
              <a:buChar char="•"/>
            </a:pPr>
            <a:endParaRPr lang="en-US" altLang="fr-FR" sz="2000" dirty="0">
              <a:solidFill>
                <a:schemeClr val="tx1"/>
              </a:solidFill>
            </a:endParaRPr>
          </a:p>
          <a:p>
            <a:pPr marL="342900" lvl="1" indent="-342900">
              <a:buClrTx/>
              <a:buFont typeface="Arial" panose="020B0604020202020204" pitchFamily="34" charset="0"/>
              <a:buChar char="•"/>
            </a:pPr>
            <a:endParaRPr lang="en-US" altLang="fr-FR" sz="2200" dirty="0">
              <a:solidFill>
                <a:schemeClr val="tx1"/>
              </a:solidFill>
            </a:endParaRPr>
          </a:p>
          <a:p>
            <a:endParaRPr lang="en-US" dirty="0"/>
          </a:p>
        </p:txBody>
      </p:sp>
      <p:sp>
        <p:nvSpPr>
          <p:cNvPr id="7" name="Date Placeholder 6">
            <a:extLst>
              <a:ext uri="{FF2B5EF4-FFF2-40B4-BE49-F238E27FC236}">
                <a16:creationId xmlns:a16="http://schemas.microsoft.com/office/drawing/2014/main" id="{062382FF-3204-22EB-2622-A4AEA265DB61}"/>
              </a:ext>
            </a:extLst>
          </p:cNvPr>
          <p:cNvSpPr>
            <a:spLocks noGrp="1"/>
          </p:cNvSpPr>
          <p:nvPr>
            <p:ph type="dt" sz="half" idx="15"/>
          </p:nvPr>
        </p:nvSpPr>
        <p:spPr/>
        <p:txBody>
          <a:bodyPr/>
          <a:lstStyle/>
          <a:p>
            <a:fld id="{4F2F239E-92C1-4D38-B467-ED43EF81C627}" type="datetime1">
              <a:rPr lang="en-US" smtClean="0"/>
              <a:t>1/27/2025</a:t>
            </a:fld>
            <a:endParaRPr lang="en-US" dirty="0"/>
          </a:p>
        </p:txBody>
      </p:sp>
      <p:sp>
        <p:nvSpPr>
          <p:cNvPr id="8" name="Footer Placeholder 7">
            <a:extLst>
              <a:ext uri="{FF2B5EF4-FFF2-40B4-BE49-F238E27FC236}">
                <a16:creationId xmlns:a16="http://schemas.microsoft.com/office/drawing/2014/main" id="{632686FF-0D40-9BCA-E53B-5FF56458DD08}"/>
              </a:ext>
            </a:extLst>
          </p:cNvPr>
          <p:cNvSpPr>
            <a:spLocks noGrp="1"/>
          </p:cNvSpPr>
          <p:nvPr>
            <p:ph type="ftr" sz="quarter" idx="16"/>
          </p:nvPr>
        </p:nvSpPr>
        <p:spPr/>
        <p:txBody>
          <a:bodyPr/>
          <a:lstStyle/>
          <a:p>
            <a:r>
              <a:rPr lang="en-GB" dirty="0"/>
              <a:t>Christopher Hartley</a:t>
            </a:r>
            <a:endParaRPr lang="en-US" dirty="0"/>
          </a:p>
        </p:txBody>
      </p:sp>
      <p:sp>
        <p:nvSpPr>
          <p:cNvPr id="9" name="Slide Number Placeholder 8">
            <a:extLst>
              <a:ext uri="{FF2B5EF4-FFF2-40B4-BE49-F238E27FC236}">
                <a16:creationId xmlns:a16="http://schemas.microsoft.com/office/drawing/2014/main" id="{578C0C44-3AF0-4CD1-C669-FC61E73043E4}"/>
              </a:ext>
            </a:extLst>
          </p:cNvPr>
          <p:cNvSpPr>
            <a:spLocks noGrp="1"/>
          </p:cNvSpPr>
          <p:nvPr>
            <p:ph type="sldNum" sz="quarter" idx="17"/>
          </p:nvPr>
        </p:nvSpPr>
        <p:spPr/>
        <p:txBody>
          <a:bodyPr/>
          <a:lstStyle/>
          <a:p>
            <a:fld id="{36B5EA5A-BC32-A742-B11B-8E7414D5B535}" type="slidenum">
              <a:rPr lang="en-US" smtClean="0"/>
              <a:pPr/>
              <a:t>11</a:t>
            </a:fld>
            <a:endParaRPr lang="en-US" dirty="0"/>
          </a:p>
        </p:txBody>
      </p:sp>
      <p:grpSp>
        <p:nvGrpSpPr>
          <p:cNvPr id="23" name="Group 22">
            <a:extLst>
              <a:ext uri="{FF2B5EF4-FFF2-40B4-BE49-F238E27FC236}">
                <a16:creationId xmlns:a16="http://schemas.microsoft.com/office/drawing/2014/main" id="{9AB7DBF8-6511-8116-2AAB-F6DE90E06DE9}"/>
              </a:ext>
            </a:extLst>
          </p:cNvPr>
          <p:cNvGrpSpPr/>
          <p:nvPr/>
        </p:nvGrpSpPr>
        <p:grpSpPr>
          <a:xfrm>
            <a:off x="0" y="-1400"/>
            <a:ext cx="12187669" cy="98854"/>
            <a:chOff x="-1" y="0"/>
            <a:chExt cx="12187669" cy="98854"/>
          </a:xfrm>
        </p:grpSpPr>
        <p:sp>
          <p:nvSpPr>
            <p:cNvPr id="24" name="Rectangle 23">
              <a:extLst>
                <a:ext uri="{FF2B5EF4-FFF2-40B4-BE49-F238E27FC236}">
                  <a16:creationId xmlns:a16="http://schemas.microsoft.com/office/drawing/2014/main" id="{436D9390-9430-DD32-0278-F4F3F49651F1}"/>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CD92DE0E-0DCF-CD51-D723-84A397BA0195}"/>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02D8AFF6-AEFD-1ECD-E021-F30A876C37EE}"/>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AEB13E28-EBB8-3AE7-FB96-F0057F0AEC54}"/>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72E989C2-2522-F50C-F581-80F3F23B055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3D6AEAD0-D99C-9677-64A8-FE6E90578D20}"/>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9620798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5F5AD44-7F44-6845-B842-49E474E16EA2}"/>
              </a:ext>
            </a:extLst>
          </p:cNvPr>
          <p:cNvSpPr>
            <a:spLocks noGrp="1"/>
          </p:cNvSpPr>
          <p:nvPr>
            <p:ph idx="1"/>
          </p:nvPr>
        </p:nvSpPr>
        <p:spPr>
          <a:xfrm>
            <a:off x="444502" y="944615"/>
            <a:ext cx="7075972" cy="4608512"/>
          </a:xfrm>
        </p:spPr>
        <p:txBody>
          <a:bodyPr/>
          <a:lstStyle/>
          <a:p>
            <a:pPr>
              <a:lnSpc>
                <a:spcPct val="120000"/>
              </a:lnSpc>
            </a:pPr>
            <a:r>
              <a:rPr lang="fr-CH" altLang="en-US" sz="1600" i="1" dirty="0">
                <a:solidFill>
                  <a:schemeClr val="accent2"/>
                </a:solidFill>
              </a:rPr>
              <a:t>«Limited </a:t>
            </a:r>
            <a:r>
              <a:rPr lang="fr-CH" altLang="en-US" sz="1600" i="1" dirty="0" err="1">
                <a:solidFill>
                  <a:schemeClr val="accent2"/>
                </a:solidFill>
              </a:rPr>
              <a:t>tendering</a:t>
            </a:r>
            <a:r>
              <a:rPr lang="fr-CH" altLang="en-US" sz="1600" i="1" dirty="0">
                <a:solidFill>
                  <a:schemeClr val="accent2"/>
                </a:solidFill>
              </a:rPr>
              <a:t> </a:t>
            </a:r>
            <a:r>
              <a:rPr lang="fr-CH" altLang="en-US" sz="1600" i="1" dirty="0" err="1">
                <a:solidFill>
                  <a:schemeClr val="accent2"/>
                </a:solidFill>
              </a:rPr>
              <a:t>is</a:t>
            </a:r>
            <a:r>
              <a:rPr lang="fr-CH" altLang="en-US" sz="1600" i="1" dirty="0">
                <a:solidFill>
                  <a:schemeClr val="accent2"/>
                </a:solidFill>
              </a:rPr>
              <a:t> </a:t>
            </a:r>
            <a:r>
              <a:rPr lang="fr-CH" altLang="en-US" sz="1600" i="1" dirty="0" err="1">
                <a:solidFill>
                  <a:schemeClr val="accent2"/>
                </a:solidFill>
              </a:rPr>
              <a:t>foreseen</a:t>
            </a:r>
            <a:r>
              <a:rPr lang="fr-CH" altLang="en-US" sz="1600" i="1" dirty="0">
                <a:solidFill>
                  <a:schemeClr val="accent2"/>
                </a:solidFill>
              </a:rPr>
              <a:t> by the CERN Procurement Rules to </a:t>
            </a:r>
            <a:r>
              <a:rPr lang="fr-CH" altLang="en-US" sz="1600" i="1" dirty="0" err="1">
                <a:solidFill>
                  <a:schemeClr val="accent2"/>
                </a:solidFill>
              </a:rPr>
              <a:t>improve</a:t>
            </a:r>
            <a:r>
              <a:rPr lang="fr-CH" altLang="en-US" sz="1600" i="1" dirty="0">
                <a:solidFill>
                  <a:schemeClr val="accent2"/>
                </a:solidFill>
              </a:rPr>
              <a:t> the </a:t>
            </a:r>
            <a:r>
              <a:rPr lang="fr-CH" altLang="en-US" sz="1600" i="1" dirty="0" err="1">
                <a:solidFill>
                  <a:schemeClr val="accent2"/>
                </a:solidFill>
              </a:rPr>
              <a:t>industrial</a:t>
            </a:r>
            <a:r>
              <a:rPr lang="fr-CH" altLang="en-US" sz="1600" i="1" dirty="0">
                <a:solidFill>
                  <a:schemeClr val="accent2"/>
                </a:solidFill>
              </a:rPr>
              <a:t> return of </a:t>
            </a:r>
            <a:r>
              <a:rPr lang="fr-CH" altLang="en-US" sz="1600" i="1" dirty="0" err="1">
                <a:solidFill>
                  <a:schemeClr val="accent2"/>
                </a:solidFill>
              </a:rPr>
              <a:t>very</a:t>
            </a:r>
            <a:r>
              <a:rPr lang="fr-CH" altLang="en-US" sz="1600" i="1" dirty="0">
                <a:solidFill>
                  <a:schemeClr val="accent2"/>
                </a:solidFill>
              </a:rPr>
              <a:t> </a:t>
            </a:r>
            <a:r>
              <a:rPr lang="fr-CH" altLang="en-US" sz="1600" i="1" dirty="0" err="1">
                <a:solidFill>
                  <a:schemeClr val="accent2"/>
                </a:solidFill>
              </a:rPr>
              <a:t>poorly</a:t>
            </a:r>
            <a:r>
              <a:rPr lang="fr-CH" altLang="en-US" sz="1600" i="1" dirty="0">
                <a:solidFill>
                  <a:schemeClr val="accent2"/>
                </a:solidFill>
              </a:rPr>
              <a:t> </a:t>
            </a:r>
            <a:r>
              <a:rPr lang="fr-CH" altLang="en-US" sz="1600" i="1" dirty="0" err="1">
                <a:solidFill>
                  <a:schemeClr val="accent2"/>
                </a:solidFill>
              </a:rPr>
              <a:t>balanced</a:t>
            </a:r>
            <a:r>
              <a:rPr lang="fr-CH" altLang="en-US" sz="1600" i="1" dirty="0">
                <a:solidFill>
                  <a:schemeClr val="accent2"/>
                </a:solidFill>
              </a:rPr>
              <a:t> </a:t>
            </a:r>
            <a:r>
              <a:rPr lang="fr-CH" altLang="en-US" sz="1600" i="1" dirty="0" err="1">
                <a:solidFill>
                  <a:schemeClr val="accent2"/>
                </a:solidFill>
              </a:rPr>
              <a:t>Member</a:t>
            </a:r>
            <a:r>
              <a:rPr lang="fr-CH" altLang="en-US" sz="1600" i="1" dirty="0">
                <a:solidFill>
                  <a:schemeClr val="accent2"/>
                </a:solidFill>
              </a:rPr>
              <a:t> States»</a:t>
            </a:r>
            <a:endParaRPr lang="en-GB" altLang="en-US" sz="1600" dirty="0">
              <a:solidFill>
                <a:schemeClr val="accent2"/>
              </a:solidFill>
            </a:endParaRPr>
          </a:p>
        </p:txBody>
      </p:sp>
      <p:sp>
        <p:nvSpPr>
          <p:cNvPr id="3" name="Title 2">
            <a:extLst>
              <a:ext uri="{FF2B5EF4-FFF2-40B4-BE49-F238E27FC236}">
                <a16:creationId xmlns:a16="http://schemas.microsoft.com/office/drawing/2014/main" id="{BBD23F1F-142D-054A-ADB7-978EFFBAF0EB}"/>
              </a:ext>
            </a:extLst>
          </p:cNvPr>
          <p:cNvSpPr>
            <a:spLocks noGrp="1"/>
          </p:cNvSpPr>
          <p:nvPr>
            <p:ph type="title"/>
          </p:nvPr>
        </p:nvSpPr>
        <p:spPr>
          <a:xfrm>
            <a:off x="407988" y="373593"/>
            <a:ext cx="11376025" cy="545515"/>
          </a:xfrm>
        </p:spPr>
        <p:txBody>
          <a:bodyPr/>
          <a:lstStyle/>
          <a:p>
            <a:pPr>
              <a:spcAft>
                <a:spcPts val="600"/>
              </a:spcAft>
            </a:pPr>
            <a:r>
              <a:rPr lang="fr-CH" altLang="en-US" dirty="0">
                <a:latin typeface="+mn-lt"/>
                <a:cs typeface="Calibri" panose="020F0502020204030204" pitchFamily="34" charset="0"/>
              </a:rPr>
              <a:t>Limited </a:t>
            </a:r>
            <a:r>
              <a:rPr lang="fr-CH" altLang="en-US" dirty="0" err="1">
                <a:latin typeface="+mn-lt"/>
                <a:cs typeface="Calibri" panose="020F0502020204030204" pitchFamily="34" charset="0"/>
              </a:rPr>
              <a:t>Tendering</a:t>
            </a:r>
            <a:endParaRPr lang="en-US" dirty="0">
              <a:latin typeface="+mn-lt"/>
            </a:endParaRPr>
          </a:p>
        </p:txBody>
      </p:sp>
      <p:sp>
        <p:nvSpPr>
          <p:cNvPr id="4" name="Date Placeholder 3">
            <a:extLst>
              <a:ext uri="{FF2B5EF4-FFF2-40B4-BE49-F238E27FC236}">
                <a16:creationId xmlns:a16="http://schemas.microsoft.com/office/drawing/2014/main" id="{559DCF58-2CE3-B44F-A08F-7AD6EA8E28B0}"/>
              </a:ext>
            </a:extLst>
          </p:cNvPr>
          <p:cNvSpPr>
            <a:spLocks noGrp="1"/>
          </p:cNvSpPr>
          <p:nvPr>
            <p:ph type="dt" sz="half" idx="10"/>
          </p:nvPr>
        </p:nvSpPr>
        <p:spPr/>
        <p:txBody>
          <a:bodyPr/>
          <a:lstStyle/>
          <a:p>
            <a:fld id="{23793A62-AA7E-5A4D-A43E-DF1B3593C4E5}" type="datetime1">
              <a:rPr lang="en-US" smtClean="0"/>
              <a:t>1/27/2025</a:t>
            </a:fld>
            <a:endParaRPr lang="en-US" dirty="0"/>
          </a:p>
        </p:txBody>
      </p:sp>
      <p:sp>
        <p:nvSpPr>
          <p:cNvPr id="5" name="Footer Placeholder 4">
            <a:extLst>
              <a:ext uri="{FF2B5EF4-FFF2-40B4-BE49-F238E27FC236}">
                <a16:creationId xmlns:a16="http://schemas.microsoft.com/office/drawing/2014/main" id="{91CCB01B-2FB1-2341-8713-A21187540EF0}"/>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3906DF15-E9C4-0E43-8763-D282DA43E015}"/>
              </a:ext>
            </a:extLst>
          </p:cNvPr>
          <p:cNvSpPr>
            <a:spLocks noGrp="1"/>
          </p:cNvSpPr>
          <p:nvPr>
            <p:ph type="sldNum" sz="quarter" idx="12"/>
          </p:nvPr>
        </p:nvSpPr>
        <p:spPr/>
        <p:txBody>
          <a:bodyPr/>
          <a:lstStyle/>
          <a:p>
            <a:fld id="{36B5EA5A-BC32-A742-B11B-8E7414D5B535}" type="slidenum">
              <a:rPr lang="en-US" smtClean="0"/>
              <a:pPr/>
              <a:t>12</a:t>
            </a:fld>
            <a:endParaRPr lang="en-US" dirty="0"/>
          </a:p>
        </p:txBody>
      </p:sp>
      <p:grpSp>
        <p:nvGrpSpPr>
          <p:cNvPr id="21" name="Group 20">
            <a:extLst>
              <a:ext uri="{FF2B5EF4-FFF2-40B4-BE49-F238E27FC236}">
                <a16:creationId xmlns:a16="http://schemas.microsoft.com/office/drawing/2014/main" id="{929EA55E-C236-114F-B80F-56EBF2BE1AF4}"/>
              </a:ext>
            </a:extLst>
          </p:cNvPr>
          <p:cNvGrpSpPr/>
          <p:nvPr/>
        </p:nvGrpSpPr>
        <p:grpSpPr>
          <a:xfrm>
            <a:off x="407988" y="2200378"/>
            <a:ext cx="3085066" cy="1228622"/>
            <a:chOff x="407989" y="3824288"/>
            <a:chExt cx="3787913" cy="1508530"/>
          </a:xfrm>
        </p:grpSpPr>
        <p:sp>
          <p:nvSpPr>
            <p:cNvPr id="13" name="Rectangle 12">
              <a:extLst>
                <a:ext uri="{FF2B5EF4-FFF2-40B4-BE49-F238E27FC236}">
                  <a16:creationId xmlns:a16="http://schemas.microsoft.com/office/drawing/2014/main" id="{01C72B7E-54DF-794E-B1EC-2C71E6DFA89C}"/>
                </a:ext>
              </a:extLst>
            </p:cNvPr>
            <p:cNvSpPr/>
            <p:nvPr/>
          </p:nvSpPr>
          <p:spPr>
            <a:xfrm>
              <a:off x="407989" y="3824288"/>
              <a:ext cx="3708400" cy="1508530"/>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6" name="TextBox 15">
              <a:extLst>
                <a:ext uri="{FF2B5EF4-FFF2-40B4-BE49-F238E27FC236}">
                  <a16:creationId xmlns:a16="http://schemas.microsoft.com/office/drawing/2014/main" id="{DFCB334A-327B-1944-8C5F-23961B10E5B7}"/>
                </a:ext>
              </a:extLst>
            </p:cNvPr>
            <p:cNvSpPr txBox="1"/>
            <p:nvPr/>
          </p:nvSpPr>
          <p:spPr>
            <a:xfrm>
              <a:off x="478556" y="4064651"/>
              <a:ext cx="3717346" cy="1020317"/>
            </a:xfrm>
            <a:prstGeom prst="rect">
              <a:avLst/>
            </a:prstGeom>
            <a:noFill/>
          </p:spPr>
          <p:txBody>
            <a:bodyPr wrap="square" lIns="0" rtlCol="0" anchor="ctr" anchorCtr="0">
              <a:spAutoFit/>
            </a:bodyPr>
            <a:lstStyle/>
            <a:p>
              <a:pPr algn="ctr">
                <a:defRPr/>
              </a:pPr>
              <a:r>
                <a:rPr lang="en-GB" altLang="fr-FR" sz="1600" dirty="0"/>
                <a:t>Twelve Member States with the lowest industrial Return Coefficient for Supply Contracts </a:t>
              </a:r>
              <a:endParaRPr lang="fr-CH" altLang="fr-FR" sz="1600" dirty="0"/>
            </a:p>
          </p:txBody>
        </p:sp>
      </p:grpSp>
      <p:grpSp>
        <p:nvGrpSpPr>
          <p:cNvPr id="22" name="Group 21">
            <a:extLst>
              <a:ext uri="{FF2B5EF4-FFF2-40B4-BE49-F238E27FC236}">
                <a16:creationId xmlns:a16="http://schemas.microsoft.com/office/drawing/2014/main" id="{69C2F488-F4A5-1240-BEF4-325B0114F326}"/>
              </a:ext>
            </a:extLst>
          </p:cNvPr>
          <p:cNvGrpSpPr/>
          <p:nvPr/>
        </p:nvGrpSpPr>
        <p:grpSpPr>
          <a:xfrm>
            <a:off x="3533790" y="2200378"/>
            <a:ext cx="3020307" cy="1228622"/>
            <a:chOff x="4256420" y="3824288"/>
            <a:chExt cx="3676318" cy="1508530"/>
          </a:xfrm>
        </p:grpSpPr>
        <p:sp>
          <p:nvSpPr>
            <p:cNvPr id="17" name="Rectangle 16">
              <a:extLst>
                <a:ext uri="{FF2B5EF4-FFF2-40B4-BE49-F238E27FC236}">
                  <a16:creationId xmlns:a16="http://schemas.microsoft.com/office/drawing/2014/main" id="{7D5AFD52-2BE1-484C-801C-6B4F580E0E7D}"/>
                </a:ext>
              </a:extLst>
            </p:cNvPr>
            <p:cNvSpPr/>
            <p:nvPr/>
          </p:nvSpPr>
          <p:spPr>
            <a:xfrm>
              <a:off x="4256420" y="3824288"/>
              <a:ext cx="3676318" cy="1508530"/>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9" name="TextBox 18">
              <a:extLst>
                <a:ext uri="{FF2B5EF4-FFF2-40B4-BE49-F238E27FC236}">
                  <a16:creationId xmlns:a16="http://schemas.microsoft.com/office/drawing/2014/main" id="{B6E10AAC-7820-D74A-B287-F76DB49C90E2}"/>
                </a:ext>
              </a:extLst>
            </p:cNvPr>
            <p:cNvSpPr txBox="1"/>
            <p:nvPr/>
          </p:nvSpPr>
          <p:spPr>
            <a:xfrm>
              <a:off x="4450032" y="4218915"/>
              <a:ext cx="3368882" cy="711788"/>
            </a:xfrm>
            <a:prstGeom prst="rect">
              <a:avLst/>
            </a:prstGeom>
            <a:noFill/>
          </p:spPr>
          <p:txBody>
            <a:bodyPr wrap="square" lIns="0" rtlCol="0" anchor="ctr" anchorCtr="0">
              <a:spAutoFit/>
            </a:bodyPr>
            <a:lstStyle/>
            <a:p>
              <a:pPr algn="ctr">
                <a:defRPr/>
              </a:pPr>
              <a:r>
                <a:rPr lang="fr-CH" altLang="fr-FR" sz="1600" dirty="0" err="1"/>
                <a:t>Used</a:t>
              </a:r>
              <a:r>
                <a:rPr lang="fr-CH" altLang="fr-FR" sz="1600" dirty="0"/>
                <a:t> in case </a:t>
              </a:r>
              <a:r>
                <a:rPr lang="fr-CH" altLang="fr-FR" sz="1600" dirty="0" err="1"/>
                <a:t>where</a:t>
              </a:r>
              <a:r>
                <a:rPr lang="fr-CH" altLang="fr-FR" sz="1600" dirty="0"/>
                <a:t> </a:t>
              </a:r>
              <a:r>
                <a:rPr lang="fr-CH" altLang="fr-FR" sz="1600" dirty="0" err="1"/>
                <a:t>there</a:t>
              </a:r>
              <a:r>
                <a:rPr lang="fr-CH" altLang="fr-FR" sz="1600" dirty="0"/>
                <a:t> </a:t>
              </a:r>
              <a:r>
                <a:rPr lang="fr-CH" altLang="fr-FR" sz="1600" dirty="0" err="1"/>
                <a:t>is</a:t>
              </a:r>
              <a:r>
                <a:rPr lang="fr-CH" altLang="fr-FR" sz="1600" dirty="0"/>
                <a:t> </a:t>
              </a:r>
              <a:r>
                <a:rPr lang="fr-CH" altLang="fr-FR" sz="1600" dirty="0" err="1"/>
                <a:t>sufficient</a:t>
              </a:r>
              <a:r>
                <a:rPr lang="fr-CH" altLang="fr-FR" sz="1600" dirty="0"/>
                <a:t> </a:t>
              </a:r>
              <a:r>
                <a:rPr lang="fr-CH" altLang="fr-FR" sz="1600" dirty="0" err="1"/>
                <a:t>competition</a:t>
              </a:r>
              <a:r>
                <a:rPr lang="fr-CH" altLang="fr-FR" sz="1600" dirty="0"/>
                <a:t>;</a:t>
              </a:r>
            </a:p>
          </p:txBody>
        </p:sp>
      </p:grpSp>
      <p:grpSp>
        <p:nvGrpSpPr>
          <p:cNvPr id="23" name="Group 22">
            <a:extLst>
              <a:ext uri="{FF2B5EF4-FFF2-40B4-BE49-F238E27FC236}">
                <a16:creationId xmlns:a16="http://schemas.microsoft.com/office/drawing/2014/main" id="{6BA76BF8-B5DC-D044-B2ED-6969FCB8F680}"/>
              </a:ext>
            </a:extLst>
          </p:cNvPr>
          <p:cNvGrpSpPr/>
          <p:nvPr/>
        </p:nvGrpSpPr>
        <p:grpSpPr>
          <a:xfrm>
            <a:off x="1987442" y="3624764"/>
            <a:ext cx="3011224" cy="1224928"/>
            <a:chOff x="8088948" y="3824288"/>
            <a:chExt cx="3708400" cy="1508530"/>
          </a:xfrm>
        </p:grpSpPr>
        <p:sp>
          <p:nvSpPr>
            <p:cNvPr id="18" name="Rectangle 17">
              <a:extLst>
                <a:ext uri="{FF2B5EF4-FFF2-40B4-BE49-F238E27FC236}">
                  <a16:creationId xmlns:a16="http://schemas.microsoft.com/office/drawing/2014/main" id="{15C62021-76D0-7542-B992-83874B997F49}"/>
                </a:ext>
              </a:extLst>
            </p:cNvPr>
            <p:cNvSpPr/>
            <p:nvPr/>
          </p:nvSpPr>
          <p:spPr>
            <a:xfrm>
              <a:off x="8088948" y="3824288"/>
              <a:ext cx="3708400" cy="1508530"/>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0" name="TextBox 19">
              <a:extLst>
                <a:ext uri="{FF2B5EF4-FFF2-40B4-BE49-F238E27FC236}">
                  <a16:creationId xmlns:a16="http://schemas.microsoft.com/office/drawing/2014/main" id="{E1D98B84-7E50-5744-9CE1-DF48CC0D1379}"/>
                </a:ext>
              </a:extLst>
            </p:cNvPr>
            <p:cNvSpPr txBox="1"/>
            <p:nvPr/>
          </p:nvSpPr>
          <p:spPr>
            <a:xfrm>
              <a:off x="8261307" y="4066855"/>
              <a:ext cx="3536041" cy="1023394"/>
            </a:xfrm>
            <a:prstGeom prst="rect">
              <a:avLst/>
            </a:prstGeom>
            <a:noFill/>
          </p:spPr>
          <p:txBody>
            <a:bodyPr wrap="square" lIns="0" rtlCol="0" anchor="ctr" anchorCtr="0">
              <a:spAutoFit/>
            </a:bodyPr>
            <a:lstStyle/>
            <a:p>
              <a:pPr algn="ctr">
                <a:defRPr/>
              </a:pPr>
              <a:r>
                <a:rPr lang="fr-CH" altLang="fr-FR" sz="1600" dirty="0"/>
                <a:t>ILO can </a:t>
              </a:r>
              <a:r>
                <a:rPr lang="fr-CH" altLang="fr-FR" sz="1600" dirty="0" err="1"/>
                <a:t>ask</a:t>
              </a:r>
              <a:r>
                <a:rPr lang="fr-CH" altLang="fr-FR" sz="1600" dirty="0"/>
                <a:t> to </a:t>
              </a:r>
              <a:r>
                <a:rPr lang="fr-CH" altLang="fr-FR" sz="1600" dirty="0" err="1"/>
                <a:t>add</a:t>
              </a:r>
              <a:r>
                <a:rPr lang="fr-CH" altLang="fr-FR" sz="1600" dirty="0"/>
                <a:t> </a:t>
              </a:r>
              <a:r>
                <a:rPr lang="fr-CH" altLang="fr-FR" sz="1600" dirty="0" err="1"/>
                <a:t>firms</a:t>
              </a:r>
              <a:r>
                <a:rPr lang="fr-CH" altLang="fr-FR" sz="1600" dirty="0"/>
                <a:t>, </a:t>
              </a:r>
              <a:r>
                <a:rPr lang="fr-CH" altLang="fr-FR" sz="1600" dirty="0" err="1"/>
                <a:t>provided</a:t>
              </a:r>
              <a:r>
                <a:rPr lang="fr-CH" altLang="fr-FR" sz="1600" dirty="0"/>
                <a:t> </a:t>
              </a:r>
              <a:r>
                <a:rPr lang="fr-CH" altLang="fr-FR" sz="1600" dirty="0" err="1"/>
                <a:t>they</a:t>
              </a:r>
              <a:r>
                <a:rPr lang="fr-CH" altLang="fr-FR" sz="1600" dirty="0"/>
                <a:t> are </a:t>
              </a:r>
              <a:r>
                <a:rPr lang="fr-CH" altLang="fr-FR" sz="1600" dirty="0" err="1"/>
                <a:t>established</a:t>
              </a:r>
              <a:r>
                <a:rPr lang="fr-CH" altLang="fr-FR" sz="1600" dirty="0"/>
                <a:t> in one of the </a:t>
              </a:r>
              <a:r>
                <a:rPr lang="fr-CH" altLang="fr-FR" sz="1600" dirty="0" err="1"/>
                <a:t>eligible</a:t>
              </a:r>
              <a:r>
                <a:rPr lang="fr-CH" altLang="fr-FR" sz="1600" dirty="0"/>
                <a:t> countries.</a:t>
              </a:r>
              <a:endParaRPr lang="en-US" altLang="fr-FR" sz="1600" dirty="0"/>
            </a:p>
          </p:txBody>
        </p:sp>
      </p:grpSp>
      <p:grpSp>
        <p:nvGrpSpPr>
          <p:cNvPr id="24" name="Group 23">
            <a:extLst>
              <a:ext uri="{FF2B5EF4-FFF2-40B4-BE49-F238E27FC236}">
                <a16:creationId xmlns:a16="http://schemas.microsoft.com/office/drawing/2014/main" id="{F2FE4666-A404-2441-9A2B-10260AE6AB1C}"/>
              </a:ext>
            </a:extLst>
          </p:cNvPr>
          <p:cNvGrpSpPr/>
          <p:nvPr/>
        </p:nvGrpSpPr>
        <p:grpSpPr>
          <a:xfrm>
            <a:off x="-1" y="0"/>
            <a:ext cx="12187669" cy="98854"/>
            <a:chOff x="-1" y="0"/>
            <a:chExt cx="12187669" cy="98854"/>
          </a:xfrm>
        </p:grpSpPr>
        <p:sp>
          <p:nvSpPr>
            <p:cNvPr id="25" name="Rectangle 24">
              <a:extLst>
                <a:ext uri="{FF2B5EF4-FFF2-40B4-BE49-F238E27FC236}">
                  <a16:creationId xmlns:a16="http://schemas.microsoft.com/office/drawing/2014/main" id="{C5998237-8A38-1D4E-BCF6-74F92FDFB5F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8801A147-D71E-0549-869D-34CE3455A43A}"/>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02FEDF29-6970-7B4A-A4F0-CF440004C86B}"/>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FC682D54-1654-A142-A1DA-D542F3FC7A50}"/>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467355ED-3F51-9949-A82D-9207C002D71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8821E720-FFB8-394A-BE64-5B0BE808E563}"/>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7" name="TextBox 6">
            <a:extLst>
              <a:ext uri="{FF2B5EF4-FFF2-40B4-BE49-F238E27FC236}">
                <a16:creationId xmlns:a16="http://schemas.microsoft.com/office/drawing/2014/main" id="{3FF323A3-4AD1-1866-AB7C-D5ACB10983C1}"/>
              </a:ext>
            </a:extLst>
          </p:cNvPr>
          <p:cNvSpPr txBox="1"/>
          <p:nvPr/>
        </p:nvSpPr>
        <p:spPr>
          <a:xfrm>
            <a:off x="407988" y="5331554"/>
            <a:ext cx="7289581" cy="830997"/>
          </a:xfrm>
          <a:prstGeom prst="rect">
            <a:avLst/>
          </a:prstGeom>
          <a:noFill/>
        </p:spPr>
        <p:txBody>
          <a:bodyPr wrap="square" rtlCol="0">
            <a:spAutoFit/>
          </a:bodyPr>
          <a:lstStyle/>
          <a:p>
            <a:r>
              <a:rPr lang="en-GB" sz="1600" b="1" i="1" dirty="0">
                <a:solidFill>
                  <a:schemeClr val="accent2"/>
                </a:solidFill>
              </a:rPr>
              <a:t>Bids shall only be considered where a minimum of 60% of their value originates in any combination of the twelve Member States communicated by CERN</a:t>
            </a:r>
          </a:p>
        </p:txBody>
      </p:sp>
      <p:graphicFrame>
        <p:nvGraphicFramePr>
          <p:cNvPr id="10" name="Table 9">
            <a:extLst>
              <a:ext uri="{FF2B5EF4-FFF2-40B4-BE49-F238E27FC236}">
                <a16:creationId xmlns:a16="http://schemas.microsoft.com/office/drawing/2014/main" id="{EFACA1C5-444D-AA65-F54B-6C1EE1A9A6E8}"/>
              </a:ext>
            </a:extLst>
          </p:cNvPr>
          <p:cNvGraphicFramePr>
            <a:graphicFrameLocks noGrp="1"/>
          </p:cNvGraphicFramePr>
          <p:nvPr/>
        </p:nvGraphicFramePr>
        <p:xfrm>
          <a:off x="7856632" y="787656"/>
          <a:ext cx="3690257" cy="5197219"/>
        </p:xfrm>
        <a:graphic>
          <a:graphicData uri="http://schemas.openxmlformats.org/drawingml/2006/table">
            <a:tbl>
              <a:tblPr firstRow="1" bandRow="1">
                <a:tableStyleId>{7E9639D4-E3E2-4D34-9284-5A2195B3D0D7}</a:tableStyleId>
              </a:tblPr>
              <a:tblGrid>
                <a:gridCol w="3690257">
                  <a:extLst>
                    <a:ext uri="{9D8B030D-6E8A-4147-A177-3AD203B41FA5}">
                      <a16:colId xmlns:a16="http://schemas.microsoft.com/office/drawing/2014/main" val="2600003853"/>
                    </a:ext>
                  </a:extLst>
                </a:gridCol>
              </a:tblGrid>
              <a:tr h="457939">
                <a:tc>
                  <a:txBody>
                    <a:bodyPr/>
                    <a:lstStyle/>
                    <a:p>
                      <a:r>
                        <a:rPr lang="en-US" sz="2100" dirty="0"/>
                        <a:t>Countries eligible for LT</a:t>
                      </a:r>
                      <a:endParaRPr lang="en-GB" sz="2100" dirty="0"/>
                    </a:p>
                  </a:txBody>
                  <a:tcPr marL="120720" marR="120720" marT="60360" marB="603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88759960"/>
                  </a:ext>
                </a:extLst>
              </a:tr>
              <a:tr h="362160">
                <a:tc>
                  <a:txBody>
                    <a:bodyPr/>
                    <a:lstStyle/>
                    <a:p>
                      <a:r>
                        <a:rPr lang="en-US" sz="1600" dirty="0"/>
                        <a:t>Belgium</a:t>
                      </a:r>
                      <a:endParaRPr lang="en-GB" sz="1600" dirty="0"/>
                    </a:p>
                  </a:txBody>
                  <a:tcPr marL="120720" marR="120720" marT="60360" marB="603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tcPr>
                </a:tc>
                <a:extLst>
                  <a:ext uri="{0D108BD9-81ED-4DB2-BD59-A6C34878D82A}">
                    <a16:rowId xmlns:a16="http://schemas.microsoft.com/office/drawing/2014/main" val="1369213878"/>
                  </a:ext>
                </a:extLst>
              </a:tr>
              <a:tr h="362160">
                <a:tc>
                  <a:txBody>
                    <a:bodyPr/>
                    <a:lstStyle/>
                    <a:p>
                      <a:r>
                        <a:rPr lang="en-US" sz="1600" dirty="0"/>
                        <a:t>Brazil</a:t>
                      </a:r>
                      <a:endParaRPr lang="en-GB" sz="1600" dirty="0"/>
                    </a:p>
                  </a:txBody>
                  <a:tcPr marL="120720" marR="120720" marT="60360" marB="603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tcPr>
                </a:tc>
                <a:extLst>
                  <a:ext uri="{0D108BD9-81ED-4DB2-BD59-A6C34878D82A}">
                    <a16:rowId xmlns:a16="http://schemas.microsoft.com/office/drawing/2014/main" val="835516667"/>
                  </a:ext>
                </a:extLst>
              </a:tr>
              <a:tr h="362160">
                <a:tc>
                  <a:txBody>
                    <a:bodyPr/>
                    <a:lstStyle/>
                    <a:p>
                      <a:r>
                        <a:rPr lang="en-US" sz="1600" dirty="0"/>
                        <a:t>Cyprus</a:t>
                      </a:r>
                      <a:endParaRPr lang="en-GB" sz="1600" dirty="0"/>
                    </a:p>
                  </a:txBody>
                  <a:tcPr marL="120720" marR="120720" marT="60360" marB="603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tcPr>
                </a:tc>
                <a:extLst>
                  <a:ext uri="{0D108BD9-81ED-4DB2-BD59-A6C34878D82A}">
                    <a16:rowId xmlns:a16="http://schemas.microsoft.com/office/drawing/2014/main" val="1343052982"/>
                  </a:ext>
                </a:extLst>
              </a:tr>
              <a:tr h="362160">
                <a:tc>
                  <a:txBody>
                    <a:bodyPr/>
                    <a:lstStyle/>
                    <a:p>
                      <a:r>
                        <a:rPr lang="en-US" sz="1600" dirty="0"/>
                        <a:t>Denmark </a:t>
                      </a:r>
                      <a:endParaRPr lang="en-GB" sz="1600" dirty="0"/>
                    </a:p>
                  </a:txBody>
                  <a:tcPr marL="120720" marR="120720" marT="60360" marB="603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tcPr>
                </a:tc>
                <a:extLst>
                  <a:ext uri="{0D108BD9-81ED-4DB2-BD59-A6C34878D82A}">
                    <a16:rowId xmlns:a16="http://schemas.microsoft.com/office/drawing/2014/main" val="723733570"/>
                  </a:ext>
                </a:extLst>
              </a:tr>
              <a:tr h="362160">
                <a:tc>
                  <a:txBody>
                    <a:bodyPr/>
                    <a:lstStyle/>
                    <a:p>
                      <a:r>
                        <a:rPr lang="en-US" sz="1600" dirty="0"/>
                        <a:t>Greece</a:t>
                      </a:r>
                      <a:endParaRPr lang="en-GB" sz="1600" dirty="0"/>
                    </a:p>
                  </a:txBody>
                  <a:tcPr marL="120720" marR="120720" marT="60360" marB="603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tcPr>
                </a:tc>
                <a:extLst>
                  <a:ext uri="{0D108BD9-81ED-4DB2-BD59-A6C34878D82A}">
                    <a16:rowId xmlns:a16="http://schemas.microsoft.com/office/drawing/2014/main" val="3729235708"/>
                  </a:ext>
                </a:extLst>
              </a:tr>
              <a:tr h="362160">
                <a:tc>
                  <a:txBody>
                    <a:bodyPr/>
                    <a:lstStyle/>
                    <a:p>
                      <a:r>
                        <a:rPr lang="en-US" sz="1600" dirty="0"/>
                        <a:t>India </a:t>
                      </a:r>
                      <a:endParaRPr lang="en-GB" sz="1600" dirty="0"/>
                    </a:p>
                  </a:txBody>
                  <a:tcPr marL="120720" marR="120720" marT="60360" marB="603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tcPr>
                </a:tc>
                <a:extLst>
                  <a:ext uri="{0D108BD9-81ED-4DB2-BD59-A6C34878D82A}">
                    <a16:rowId xmlns:a16="http://schemas.microsoft.com/office/drawing/2014/main" val="438468827"/>
                  </a:ext>
                </a:extLst>
              </a:tr>
              <a:tr h="362160">
                <a:tc>
                  <a:txBody>
                    <a:bodyPr/>
                    <a:lstStyle/>
                    <a:p>
                      <a:r>
                        <a:rPr lang="en-US" sz="1600" dirty="0"/>
                        <a:t>Israel </a:t>
                      </a:r>
                      <a:endParaRPr lang="en-GB" sz="1600" dirty="0"/>
                    </a:p>
                  </a:txBody>
                  <a:tcPr marL="120720" marR="120720" marT="60360" marB="603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tcPr>
                </a:tc>
                <a:extLst>
                  <a:ext uri="{0D108BD9-81ED-4DB2-BD59-A6C34878D82A}">
                    <a16:rowId xmlns:a16="http://schemas.microsoft.com/office/drawing/2014/main" val="789122814"/>
                  </a:ext>
                </a:extLst>
              </a:tr>
              <a:tr h="362160">
                <a:tc>
                  <a:txBody>
                    <a:bodyPr/>
                    <a:lstStyle/>
                    <a:p>
                      <a:r>
                        <a:rPr lang="en-US" sz="1600" dirty="0"/>
                        <a:t>Norway</a:t>
                      </a:r>
                      <a:endParaRPr lang="en-GB" sz="1600" dirty="0"/>
                    </a:p>
                  </a:txBody>
                  <a:tcPr marL="120720" marR="120720" marT="60360" marB="603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tcPr>
                </a:tc>
                <a:extLst>
                  <a:ext uri="{0D108BD9-81ED-4DB2-BD59-A6C34878D82A}">
                    <a16:rowId xmlns:a16="http://schemas.microsoft.com/office/drawing/2014/main" val="3995792314"/>
                  </a:ext>
                </a:extLst>
              </a:tr>
              <a:tr h="362160">
                <a:tc>
                  <a:txBody>
                    <a:bodyPr/>
                    <a:lstStyle/>
                    <a:p>
                      <a:r>
                        <a:rPr lang="en-US" sz="1600" dirty="0"/>
                        <a:t>Romania</a:t>
                      </a:r>
                      <a:endParaRPr lang="en-GB" sz="1600" dirty="0"/>
                    </a:p>
                  </a:txBody>
                  <a:tcPr marL="120720" marR="120720" marT="60360" marB="603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tcPr>
                </a:tc>
                <a:extLst>
                  <a:ext uri="{0D108BD9-81ED-4DB2-BD59-A6C34878D82A}">
                    <a16:rowId xmlns:a16="http://schemas.microsoft.com/office/drawing/2014/main" val="1091991042"/>
                  </a:ext>
                </a:extLst>
              </a:tr>
              <a:tr h="362160">
                <a:tc>
                  <a:txBody>
                    <a:bodyPr/>
                    <a:lstStyle/>
                    <a:p>
                      <a:r>
                        <a:rPr lang="en-US" sz="1600" dirty="0"/>
                        <a:t>Serbia</a:t>
                      </a:r>
                      <a:endParaRPr lang="en-GB" sz="1600" dirty="0"/>
                    </a:p>
                  </a:txBody>
                  <a:tcPr marL="120720" marR="120720" marT="60360" marB="603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tcPr>
                </a:tc>
                <a:extLst>
                  <a:ext uri="{0D108BD9-81ED-4DB2-BD59-A6C34878D82A}">
                    <a16:rowId xmlns:a16="http://schemas.microsoft.com/office/drawing/2014/main" val="2542828133"/>
                  </a:ext>
                </a:extLst>
              </a:tr>
              <a:tr h="362160">
                <a:tc>
                  <a:txBody>
                    <a:bodyPr/>
                    <a:lstStyle/>
                    <a:p>
                      <a:r>
                        <a:rPr lang="en-US" sz="1600" dirty="0"/>
                        <a:t>Sweden</a:t>
                      </a:r>
                      <a:endParaRPr lang="en-GB" sz="1600" dirty="0"/>
                    </a:p>
                  </a:txBody>
                  <a:tcPr marL="120720" marR="120720" marT="60360" marB="603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tcPr>
                </a:tc>
                <a:extLst>
                  <a:ext uri="{0D108BD9-81ED-4DB2-BD59-A6C34878D82A}">
                    <a16:rowId xmlns:a16="http://schemas.microsoft.com/office/drawing/2014/main" val="1997060998"/>
                  </a:ext>
                </a:extLst>
              </a:tr>
              <a:tr h="362160">
                <a:tc>
                  <a:txBody>
                    <a:bodyPr/>
                    <a:lstStyle/>
                    <a:p>
                      <a:r>
                        <a:rPr lang="en-US" sz="1600" dirty="0"/>
                        <a:t>Ukraine</a:t>
                      </a:r>
                      <a:endParaRPr lang="en-GB" sz="1600" dirty="0"/>
                    </a:p>
                  </a:txBody>
                  <a:tcPr marL="120720" marR="120720" marT="60360" marB="603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tcPr>
                </a:tc>
                <a:extLst>
                  <a:ext uri="{0D108BD9-81ED-4DB2-BD59-A6C34878D82A}">
                    <a16:rowId xmlns:a16="http://schemas.microsoft.com/office/drawing/2014/main" val="1801499940"/>
                  </a:ext>
                </a:extLst>
              </a:tr>
              <a:tr h="362160">
                <a:tc>
                  <a:txBody>
                    <a:bodyPr/>
                    <a:lstStyle/>
                    <a:p>
                      <a:r>
                        <a:rPr lang="en-US" sz="1600" dirty="0"/>
                        <a:t>United Kingdom </a:t>
                      </a:r>
                      <a:endParaRPr lang="en-GB" sz="1600" dirty="0"/>
                    </a:p>
                  </a:txBody>
                  <a:tcPr marL="120720" marR="120720" marT="60360" marB="603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olid"/>
                      <a:miter lim="800000"/>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04642489"/>
                  </a:ext>
                </a:extLst>
              </a:tr>
            </a:tbl>
          </a:graphicData>
        </a:graphic>
      </p:graphicFrame>
      <p:sp>
        <p:nvSpPr>
          <p:cNvPr id="12" name="TextBox 11">
            <a:extLst>
              <a:ext uri="{FF2B5EF4-FFF2-40B4-BE49-F238E27FC236}">
                <a16:creationId xmlns:a16="http://schemas.microsoft.com/office/drawing/2014/main" id="{A085758C-2B31-F14D-E131-9D3C3F7B9F50}"/>
              </a:ext>
            </a:extLst>
          </p:cNvPr>
          <p:cNvSpPr txBox="1"/>
          <p:nvPr/>
        </p:nvSpPr>
        <p:spPr>
          <a:xfrm>
            <a:off x="2618789" y="1685352"/>
            <a:ext cx="1748529" cy="369332"/>
          </a:xfrm>
          <a:prstGeom prst="rect">
            <a:avLst/>
          </a:prstGeom>
          <a:noFill/>
        </p:spPr>
        <p:txBody>
          <a:bodyPr wrap="square">
            <a:spAutoFit/>
          </a:bodyPr>
          <a:lstStyle/>
          <a:p>
            <a:pPr algn="ctr"/>
            <a:r>
              <a:rPr lang="fr-CH" altLang="en-US" b="1" dirty="0"/>
              <a:t>Conditions</a:t>
            </a:r>
            <a:endParaRPr lang="en-GB" b="1" dirty="0"/>
          </a:p>
        </p:txBody>
      </p:sp>
    </p:spTree>
    <p:extLst>
      <p:ext uri="{BB962C8B-B14F-4D97-AF65-F5344CB8AC3E}">
        <p14:creationId xmlns:p14="http://schemas.microsoft.com/office/powerpoint/2010/main" val="969514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5488019"/>
          <a:ext cx="9012841" cy="4602861"/>
          <a:chOff x="0" y="-5488019"/>
          <a:chExt cx="9012841" cy="4602861"/>
        </a:xfrm>
      </p:grpSpPr>
      <p:sp>
        <p:nvSpPr>
          <p:cNvPr id="113" name="TextBox 112"/>
          <p:cNvSpPr txBox="1"/>
          <p:nvPr/>
        </p:nvSpPr>
        <p:spPr>
          <a:xfrm>
            <a:off x="752476" y="800101"/>
            <a:ext cx="5933227" cy="276999"/>
          </a:xfrm>
          <a:prstGeom prst="rect">
            <a:avLst/>
          </a:prstGeom>
          <a:solidFill>
            <a:srgbClr val="FFFFFF"/>
          </a:solidFill>
        </p:spPr>
        <p:txBody>
          <a:bodyPr wrap="none" lIns="0" tIns="0" rIns="0" bIns="0" rtlCol="0">
            <a:spAutoFit/>
          </a:bodyPr>
          <a:lstStyle/>
          <a:p>
            <a:pPr fontAlgn="base"/>
            <a:r>
              <a:rPr>
                <a:solidFill>
                  <a:srgbClr val="333333"/>
                </a:solidFill>
                <a:latin typeface="Calibri"/>
              </a:rPr>
              <a:t>Annual contributions and industrial returns for United Kingdom</a:t>
            </a:r>
          </a:p>
        </p:txBody>
      </p:sp>
      <p:sp>
        <p:nvSpPr>
          <p:cNvPr id="2" name="TextBox 1"/>
          <p:cNvSpPr txBox="1"/>
          <p:nvPr/>
        </p:nvSpPr>
        <p:spPr>
          <a:xfrm>
            <a:off x="758826" y="1153160"/>
            <a:ext cx="1423467" cy="354073"/>
          </a:xfrm>
          <a:prstGeom prst="rect">
            <a:avLst/>
          </a:prstGeom>
          <a:solidFill>
            <a:srgbClr val="F5F5F5"/>
          </a:solidFill>
        </p:spPr>
        <p:txBody>
          <a:bodyPr wrap="none" lIns="142875" tIns="95251" rIns="142875" bIns="95251" rtlCol="0">
            <a:spAutoFit/>
          </a:bodyPr>
          <a:lstStyle/>
          <a:p>
            <a:pPr fontAlgn="base"/>
            <a:r>
              <a:rPr sz="1051">
                <a:solidFill>
                  <a:srgbClr val="333333"/>
                </a:solidFill>
                <a:latin typeface="Calibri"/>
              </a:rPr>
              <a:t>Contributions (kCHF)</a:t>
            </a:r>
          </a:p>
        </p:txBody>
      </p:sp>
      <p:graphicFrame>
        <p:nvGraphicFramePr>
          <p:cNvPr id="3" name="Table 2"/>
          <p:cNvGraphicFramePr>
            <a:graphicFrameLocks noGrp="1"/>
          </p:cNvGraphicFramePr>
          <p:nvPr/>
        </p:nvGraphicFramePr>
        <p:xfrm>
          <a:off x="0" y="0"/>
          <a:ext cx="0" cy="0"/>
        </p:xfrm>
        <a:graphic>
          <a:graphicData uri="http://schemas.openxmlformats.org/drawingml/2006/table">
            <a:tbl>
              <a:tblPr firstRow="1" bandRow="1"/>
              <a:tblGrid>
                <a:gridCol w="321819">
                  <a:extLst>
                    <a:ext uri="{9D8B030D-6E8A-4147-A177-3AD203B41FA5}">
                      <a16:colId xmlns:a16="http://schemas.microsoft.com/office/drawing/2014/main" val="20000"/>
                    </a:ext>
                  </a:extLst>
                </a:gridCol>
                <a:gridCol w="956311">
                  <a:extLst>
                    <a:ext uri="{9D8B030D-6E8A-4147-A177-3AD203B41FA5}">
                      <a16:colId xmlns:a16="http://schemas.microsoft.com/office/drawing/2014/main" val="20001"/>
                    </a:ext>
                  </a:extLst>
                </a:gridCol>
                <a:gridCol w="956311">
                  <a:extLst>
                    <a:ext uri="{9D8B030D-6E8A-4147-A177-3AD203B41FA5}">
                      <a16:colId xmlns:a16="http://schemas.microsoft.com/office/drawing/2014/main" val="20002"/>
                    </a:ext>
                  </a:extLst>
                </a:gridCol>
                <a:gridCol w="277707">
                  <a:extLst>
                    <a:ext uri="{9D8B030D-6E8A-4147-A177-3AD203B41FA5}">
                      <a16:colId xmlns:a16="http://schemas.microsoft.com/office/drawing/2014/main" val="20003"/>
                    </a:ext>
                  </a:extLst>
                </a:gridCol>
              </a:tblGrid>
              <a:tr h="487680">
                <a:tc>
                  <a:txBody>
                    <a:bodyPr/>
                    <a:lstStyle/>
                    <a:p>
                      <a:pPr marL="0" marR="0" lvl="0" indent="0" algn="l" fontAlgn="base"/>
                      <a:endParaRPr sz="240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sz="240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sz="240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sz="240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extLst>
                  <a:ext uri="{0D108BD9-81ED-4DB2-BD59-A6C34878D82A}">
                    <a16:rowId xmlns:a16="http://schemas.microsoft.com/office/drawing/2014/main" val="10000"/>
                  </a:ext>
                </a:extLst>
              </a:tr>
            </a:tbl>
          </a:graphicData>
        </a:graphic>
      </p:graphicFrame>
      <p:sp>
        <p:nvSpPr>
          <p:cNvPr id="4" name="TextBox 3"/>
          <p:cNvSpPr txBox="1"/>
          <p:nvPr/>
        </p:nvSpPr>
        <p:spPr>
          <a:xfrm>
            <a:off x="758826" y="1607186"/>
            <a:ext cx="367090" cy="151195"/>
          </a:xfrm>
          <a:prstGeom prst="rect">
            <a:avLst/>
          </a:prstGeom>
          <a:solidFill>
            <a:srgbClr val="FFFFFF"/>
          </a:solidFill>
        </p:spPr>
        <p:txBody>
          <a:bodyPr wrap="none" lIns="95251" tIns="17272" rIns="95251" bIns="17272" rtlCol="0">
            <a:spAutoFit/>
          </a:bodyPr>
          <a:lstStyle/>
          <a:p>
            <a:pPr fontAlgn="base"/>
            <a:r>
              <a:rPr sz="756">
                <a:solidFill>
                  <a:srgbClr val="333333"/>
                </a:solidFill>
                <a:latin typeface="Calibri"/>
              </a:rPr>
              <a:t>Year</a:t>
            </a:r>
          </a:p>
        </p:txBody>
      </p:sp>
      <p:sp>
        <p:nvSpPr>
          <p:cNvPr id="5" name="TextBox 4"/>
          <p:cNvSpPr txBox="1"/>
          <p:nvPr/>
        </p:nvSpPr>
        <p:spPr>
          <a:xfrm>
            <a:off x="1386744" y="1607186"/>
            <a:ext cx="1079978" cy="151195"/>
          </a:xfrm>
          <a:prstGeom prst="rect">
            <a:avLst/>
          </a:prstGeom>
          <a:solidFill>
            <a:srgbClr val="FFFFFF"/>
          </a:solidFill>
        </p:spPr>
        <p:txBody>
          <a:bodyPr wrap="none" lIns="95251" tIns="17272" rIns="144019" bIns="17272" rtlCol="0">
            <a:spAutoFit/>
          </a:bodyPr>
          <a:lstStyle/>
          <a:p>
            <a:pPr algn="r" fontAlgn="base"/>
            <a:r>
              <a:rPr sz="756">
                <a:solidFill>
                  <a:srgbClr val="333333"/>
                </a:solidFill>
                <a:latin typeface="Calibri"/>
              </a:rPr>
              <a:t>Country Contribution</a:t>
            </a:r>
          </a:p>
        </p:txBody>
      </p:sp>
      <p:sp>
        <p:nvSpPr>
          <p:cNvPr id="6" name="TextBox 5"/>
          <p:cNvSpPr txBox="1"/>
          <p:nvPr/>
        </p:nvSpPr>
        <p:spPr>
          <a:xfrm>
            <a:off x="2917477" y="1607186"/>
            <a:ext cx="744950" cy="151195"/>
          </a:xfrm>
          <a:prstGeom prst="rect">
            <a:avLst/>
          </a:prstGeom>
          <a:solidFill>
            <a:srgbClr val="FFFFFF"/>
          </a:solidFill>
        </p:spPr>
        <p:txBody>
          <a:bodyPr wrap="none" lIns="95251" tIns="17272" rIns="144019" bIns="17272" rtlCol="0">
            <a:spAutoFit/>
          </a:bodyPr>
          <a:lstStyle/>
          <a:p>
            <a:pPr algn="r" fontAlgn="base"/>
            <a:r>
              <a:rPr sz="756">
                <a:solidFill>
                  <a:srgbClr val="333333"/>
                </a:solidFill>
                <a:latin typeface="Calibri"/>
              </a:rPr>
              <a:t>All Countries</a:t>
            </a:r>
          </a:p>
        </p:txBody>
      </p:sp>
      <p:sp>
        <p:nvSpPr>
          <p:cNvPr id="7" name="TextBox 6"/>
          <p:cNvSpPr txBox="1"/>
          <p:nvPr/>
        </p:nvSpPr>
        <p:spPr>
          <a:xfrm>
            <a:off x="3864463" y="1607186"/>
            <a:ext cx="310536" cy="151195"/>
          </a:xfrm>
          <a:prstGeom prst="rect">
            <a:avLst/>
          </a:prstGeom>
          <a:solidFill>
            <a:srgbClr val="FFFFFF"/>
          </a:solidFill>
        </p:spPr>
        <p:txBody>
          <a:bodyPr wrap="none" lIns="95251" tIns="17272" rIns="144019" bIns="17272" rtlCol="0">
            <a:spAutoFit/>
          </a:bodyPr>
          <a:lstStyle/>
          <a:p>
            <a:pPr algn="r" fontAlgn="base"/>
            <a:r>
              <a:rPr sz="756">
                <a:solidFill>
                  <a:srgbClr val="333333"/>
                </a:solidFill>
                <a:latin typeface="Calibri"/>
              </a:rPr>
              <a:t>%</a:t>
            </a:r>
          </a:p>
        </p:txBody>
      </p:sp>
      <p:sp>
        <p:nvSpPr>
          <p:cNvPr id="8" name="TextBox 7"/>
          <p:cNvSpPr txBox="1"/>
          <p:nvPr/>
        </p:nvSpPr>
        <p:spPr>
          <a:xfrm>
            <a:off x="758826" y="1778890"/>
            <a:ext cx="436019" cy="189028"/>
          </a:xfrm>
          <a:prstGeom prst="rect">
            <a:avLst/>
          </a:prstGeom>
          <a:solidFill>
            <a:srgbClr val="F6F6F6"/>
          </a:solidFill>
        </p:spPr>
        <p:txBody>
          <a:bodyPr wrap="none" lIns="95251" tIns="21591" rIns="95251" bIns="21591" rtlCol="0">
            <a:spAutoFit/>
          </a:bodyPr>
          <a:lstStyle/>
          <a:p>
            <a:pPr fontAlgn="base"/>
            <a:r>
              <a:rPr sz="945">
                <a:solidFill>
                  <a:srgbClr val="333333"/>
                </a:solidFill>
                <a:latin typeface="Calibri"/>
              </a:rPr>
              <a:t>2020</a:t>
            </a:r>
          </a:p>
        </p:txBody>
      </p:sp>
      <p:sp>
        <p:nvSpPr>
          <p:cNvPr id="9" name="TextBox 8"/>
          <p:cNvSpPr txBox="1"/>
          <p:nvPr/>
        </p:nvSpPr>
        <p:spPr>
          <a:xfrm>
            <a:off x="1881749" y="1778890"/>
            <a:ext cx="585099" cy="189028"/>
          </a:xfrm>
          <a:prstGeom prst="rect">
            <a:avLst/>
          </a:prstGeom>
          <a:solidFill>
            <a:srgbClr val="F6F6F6"/>
          </a:solidFill>
        </p:spPr>
        <p:txBody>
          <a:bodyPr wrap="none" lIns="95251" tIns="21591" rIns="95251" bIns="21591" rtlCol="0">
            <a:spAutoFit/>
          </a:bodyPr>
          <a:lstStyle/>
          <a:p>
            <a:pPr algn="r" fontAlgn="base"/>
            <a:r>
              <a:rPr sz="945">
                <a:solidFill>
                  <a:srgbClr val="333333"/>
                </a:solidFill>
                <a:latin typeface="Calibri"/>
              </a:rPr>
              <a:t>184 949</a:t>
            </a:r>
          </a:p>
        </p:txBody>
      </p:sp>
      <p:sp>
        <p:nvSpPr>
          <p:cNvPr id="10" name="TextBox 9"/>
          <p:cNvSpPr txBox="1"/>
          <p:nvPr/>
        </p:nvSpPr>
        <p:spPr>
          <a:xfrm>
            <a:off x="2989291" y="1778890"/>
            <a:ext cx="673263" cy="189028"/>
          </a:xfrm>
          <a:prstGeom prst="rect">
            <a:avLst/>
          </a:prstGeom>
          <a:solidFill>
            <a:srgbClr val="F6F6F6"/>
          </a:solidFill>
        </p:spPr>
        <p:txBody>
          <a:bodyPr wrap="none" lIns="95251" tIns="21591" rIns="95251" bIns="21591" rtlCol="0">
            <a:spAutoFit/>
          </a:bodyPr>
          <a:lstStyle/>
          <a:p>
            <a:pPr algn="r" fontAlgn="base"/>
            <a:r>
              <a:rPr sz="945">
                <a:solidFill>
                  <a:srgbClr val="333333"/>
                </a:solidFill>
                <a:latin typeface="Calibri"/>
              </a:rPr>
              <a:t>1 196 893</a:t>
            </a:r>
          </a:p>
        </p:txBody>
      </p:sp>
      <p:sp>
        <p:nvSpPr>
          <p:cNvPr id="11" name="TextBox 10"/>
          <p:cNvSpPr txBox="1"/>
          <p:nvPr/>
        </p:nvSpPr>
        <p:spPr>
          <a:xfrm>
            <a:off x="3708524" y="1778890"/>
            <a:ext cx="466476" cy="189028"/>
          </a:xfrm>
          <a:prstGeom prst="rect">
            <a:avLst/>
          </a:prstGeom>
          <a:solidFill>
            <a:srgbClr val="F6F6F6"/>
          </a:solidFill>
        </p:spPr>
        <p:txBody>
          <a:bodyPr wrap="none" lIns="95251" tIns="21591" rIns="95251" bIns="21591" rtlCol="0">
            <a:spAutoFit/>
          </a:bodyPr>
          <a:lstStyle/>
          <a:p>
            <a:pPr algn="r" fontAlgn="base"/>
            <a:r>
              <a:rPr sz="945">
                <a:solidFill>
                  <a:srgbClr val="333333"/>
                </a:solidFill>
                <a:latin typeface="Calibri"/>
              </a:rPr>
              <a:t>15.45</a:t>
            </a:r>
          </a:p>
        </p:txBody>
      </p:sp>
      <p:sp>
        <p:nvSpPr>
          <p:cNvPr id="12" name="TextBox 11"/>
          <p:cNvSpPr txBox="1"/>
          <p:nvPr/>
        </p:nvSpPr>
        <p:spPr>
          <a:xfrm>
            <a:off x="758826" y="1993393"/>
            <a:ext cx="436019" cy="189028"/>
          </a:xfrm>
          <a:prstGeom prst="rect">
            <a:avLst/>
          </a:prstGeom>
          <a:solidFill>
            <a:srgbClr val="FFFFFF"/>
          </a:solidFill>
        </p:spPr>
        <p:txBody>
          <a:bodyPr wrap="none" lIns="95251" tIns="21591" rIns="95251" bIns="21591" rtlCol="0">
            <a:spAutoFit/>
          </a:bodyPr>
          <a:lstStyle/>
          <a:p>
            <a:pPr fontAlgn="base"/>
            <a:r>
              <a:rPr sz="945">
                <a:solidFill>
                  <a:srgbClr val="333333"/>
                </a:solidFill>
                <a:latin typeface="Calibri"/>
              </a:rPr>
              <a:t>2021</a:t>
            </a:r>
          </a:p>
        </p:txBody>
      </p:sp>
      <p:sp>
        <p:nvSpPr>
          <p:cNvPr id="13" name="TextBox 12"/>
          <p:cNvSpPr txBox="1"/>
          <p:nvPr/>
        </p:nvSpPr>
        <p:spPr>
          <a:xfrm>
            <a:off x="1881749" y="1993393"/>
            <a:ext cx="585099" cy="189028"/>
          </a:xfrm>
          <a:prstGeom prst="rect">
            <a:avLst/>
          </a:prstGeom>
          <a:solidFill>
            <a:srgbClr val="FFFFFF"/>
          </a:solidFill>
        </p:spPr>
        <p:txBody>
          <a:bodyPr wrap="none" lIns="95251" tIns="21591" rIns="95251" bIns="21591" rtlCol="0">
            <a:spAutoFit/>
          </a:bodyPr>
          <a:lstStyle/>
          <a:p>
            <a:pPr algn="r" fontAlgn="base"/>
            <a:r>
              <a:rPr sz="945">
                <a:solidFill>
                  <a:srgbClr val="333333"/>
                </a:solidFill>
                <a:latin typeface="Calibri"/>
              </a:rPr>
              <a:t>173 742</a:t>
            </a:r>
          </a:p>
        </p:txBody>
      </p:sp>
      <p:sp>
        <p:nvSpPr>
          <p:cNvPr id="14" name="TextBox 13"/>
          <p:cNvSpPr txBox="1"/>
          <p:nvPr/>
        </p:nvSpPr>
        <p:spPr>
          <a:xfrm>
            <a:off x="2989291" y="1993393"/>
            <a:ext cx="673263" cy="189028"/>
          </a:xfrm>
          <a:prstGeom prst="rect">
            <a:avLst/>
          </a:prstGeom>
          <a:solidFill>
            <a:srgbClr val="FFFFFF"/>
          </a:solidFill>
        </p:spPr>
        <p:txBody>
          <a:bodyPr wrap="none" lIns="95251" tIns="21591" rIns="95251" bIns="21591" rtlCol="0">
            <a:spAutoFit/>
          </a:bodyPr>
          <a:lstStyle/>
          <a:p>
            <a:pPr algn="r" fontAlgn="base"/>
            <a:r>
              <a:rPr sz="945">
                <a:solidFill>
                  <a:srgbClr val="333333"/>
                </a:solidFill>
                <a:latin typeface="Calibri"/>
              </a:rPr>
              <a:t>1 199 321</a:t>
            </a:r>
          </a:p>
        </p:txBody>
      </p:sp>
      <p:sp>
        <p:nvSpPr>
          <p:cNvPr id="15" name="TextBox 14"/>
          <p:cNvSpPr txBox="1"/>
          <p:nvPr/>
        </p:nvSpPr>
        <p:spPr>
          <a:xfrm>
            <a:off x="3708524" y="1993393"/>
            <a:ext cx="466476" cy="189028"/>
          </a:xfrm>
          <a:prstGeom prst="rect">
            <a:avLst/>
          </a:prstGeom>
          <a:solidFill>
            <a:srgbClr val="FFFFFF"/>
          </a:solidFill>
        </p:spPr>
        <p:txBody>
          <a:bodyPr wrap="none" lIns="95251" tIns="21591" rIns="95251" bIns="21591" rtlCol="0">
            <a:spAutoFit/>
          </a:bodyPr>
          <a:lstStyle/>
          <a:p>
            <a:pPr algn="r" fontAlgn="base"/>
            <a:r>
              <a:rPr sz="945">
                <a:solidFill>
                  <a:srgbClr val="333333"/>
                </a:solidFill>
                <a:latin typeface="Calibri"/>
              </a:rPr>
              <a:t>14.49</a:t>
            </a:r>
          </a:p>
        </p:txBody>
      </p:sp>
      <p:sp>
        <p:nvSpPr>
          <p:cNvPr id="16" name="TextBox 15"/>
          <p:cNvSpPr txBox="1"/>
          <p:nvPr/>
        </p:nvSpPr>
        <p:spPr>
          <a:xfrm>
            <a:off x="758826" y="2207895"/>
            <a:ext cx="436019" cy="189028"/>
          </a:xfrm>
          <a:prstGeom prst="rect">
            <a:avLst/>
          </a:prstGeom>
          <a:solidFill>
            <a:srgbClr val="F6F6F6"/>
          </a:solidFill>
        </p:spPr>
        <p:txBody>
          <a:bodyPr wrap="none" lIns="95251" tIns="21591" rIns="95251" bIns="21591" rtlCol="0">
            <a:spAutoFit/>
          </a:bodyPr>
          <a:lstStyle/>
          <a:p>
            <a:pPr fontAlgn="base"/>
            <a:r>
              <a:rPr sz="945">
                <a:solidFill>
                  <a:srgbClr val="333333"/>
                </a:solidFill>
                <a:latin typeface="Calibri"/>
              </a:rPr>
              <a:t>2022</a:t>
            </a:r>
          </a:p>
        </p:txBody>
      </p:sp>
      <p:sp>
        <p:nvSpPr>
          <p:cNvPr id="17" name="TextBox 16"/>
          <p:cNvSpPr txBox="1"/>
          <p:nvPr/>
        </p:nvSpPr>
        <p:spPr>
          <a:xfrm>
            <a:off x="1881749" y="2207895"/>
            <a:ext cx="585099" cy="189028"/>
          </a:xfrm>
          <a:prstGeom prst="rect">
            <a:avLst/>
          </a:prstGeom>
          <a:solidFill>
            <a:srgbClr val="F6F6F6"/>
          </a:solidFill>
        </p:spPr>
        <p:txBody>
          <a:bodyPr wrap="none" lIns="95251" tIns="21591" rIns="95251" bIns="21591" rtlCol="0">
            <a:spAutoFit/>
          </a:bodyPr>
          <a:lstStyle/>
          <a:p>
            <a:pPr algn="r" fontAlgn="base"/>
            <a:r>
              <a:rPr sz="945">
                <a:solidFill>
                  <a:srgbClr val="333333"/>
                </a:solidFill>
                <a:latin typeface="Calibri"/>
              </a:rPr>
              <a:t>171 219</a:t>
            </a:r>
          </a:p>
        </p:txBody>
      </p:sp>
      <p:sp>
        <p:nvSpPr>
          <p:cNvPr id="18" name="TextBox 17"/>
          <p:cNvSpPr txBox="1"/>
          <p:nvPr/>
        </p:nvSpPr>
        <p:spPr>
          <a:xfrm>
            <a:off x="2989291" y="2207895"/>
            <a:ext cx="673263" cy="189028"/>
          </a:xfrm>
          <a:prstGeom prst="rect">
            <a:avLst/>
          </a:prstGeom>
          <a:solidFill>
            <a:srgbClr val="F6F6F6"/>
          </a:solidFill>
        </p:spPr>
        <p:txBody>
          <a:bodyPr wrap="none" lIns="95251" tIns="21591" rIns="95251" bIns="21591" rtlCol="0">
            <a:spAutoFit/>
          </a:bodyPr>
          <a:lstStyle/>
          <a:p>
            <a:pPr algn="r" fontAlgn="base"/>
            <a:r>
              <a:rPr sz="945">
                <a:solidFill>
                  <a:srgbClr val="333333"/>
                </a:solidFill>
                <a:latin typeface="Calibri"/>
              </a:rPr>
              <a:t>1 206 284</a:t>
            </a:r>
          </a:p>
        </p:txBody>
      </p:sp>
      <p:sp>
        <p:nvSpPr>
          <p:cNvPr id="19" name="TextBox 18"/>
          <p:cNvSpPr txBox="1"/>
          <p:nvPr/>
        </p:nvSpPr>
        <p:spPr>
          <a:xfrm>
            <a:off x="3708524" y="2207895"/>
            <a:ext cx="466476" cy="189028"/>
          </a:xfrm>
          <a:prstGeom prst="rect">
            <a:avLst/>
          </a:prstGeom>
          <a:solidFill>
            <a:srgbClr val="F6F6F6"/>
          </a:solidFill>
        </p:spPr>
        <p:txBody>
          <a:bodyPr wrap="none" lIns="95251" tIns="21591" rIns="95251" bIns="21591" rtlCol="0">
            <a:spAutoFit/>
          </a:bodyPr>
          <a:lstStyle/>
          <a:p>
            <a:pPr algn="r" fontAlgn="base"/>
            <a:r>
              <a:rPr sz="945">
                <a:solidFill>
                  <a:srgbClr val="333333"/>
                </a:solidFill>
                <a:latin typeface="Calibri"/>
              </a:rPr>
              <a:t>14.19</a:t>
            </a:r>
          </a:p>
        </p:txBody>
      </p:sp>
      <p:sp>
        <p:nvSpPr>
          <p:cNvPr id="20" name="TextBox 19"/>
          <p:cNvSpPr txBox="1"/>
          <p:nvPr/>
        </p:nvSpPr>
        <p:spPr>
          <a:xfrm>
            <a:off x="758826" y="2422399"/>
            <a:ext cx="436019" cy="189028"/>
          </a:xfrm>
          <a:prstGeom prst="rect">
            <a:avLst/>
          </a:prstGeom>
          <a:solidFill>
            <a:srgbClr val="FFFFFF"/>
          </a:solidFill>
        </p:spPr>
        <p:txBody>
          <a:bodyPr wrap="none" lIns="95251" tIns="21591" rIns="95251" bIns="21591" rtlCol="0">
            <a:spAutoFit/>
          </a:bodyPr>
          <a:lstStyle/>
          <a:p>
            <a:pPr fontAlgn="base"/>
            <a:r>
              <a:rPr sz="945">
                <a:solidFill>
                  <a:srgbClr val="333333"/>
                </a:solidFill>
                <a:latin typeface="Calibri"/>
              </a:rPr>
              <a:t>2023</a:t>
            </a:r>
          </a:p>
        </p:txBody>
      </p:sp>
      <p:sp>
        <p:nvSpPr>
          <p:cNvPr id="21" name="TextBox 20"/>
          <p:cNvSpPr txBox="1"/>
          <p:nvPr/>
        </p:nvSpPr>
        <p:spPr>
          <a:xfrm>
            <a:off x="1881749" y="2422399"/>
            <a:ext cx="585099" cy="189028"/>
          </a:xfrm>
          <a:prstGeom prst="rect">
            <a:avLst/>
          </a:prstGeom>
          <a:solidFill>
            <a:srgbClr val="FFFFFF"/>
          </a:solidFill>
        </p:spPr>
        <p:txBody>
          <a:bodyPr wrap="none" lIns="95251" tIns="21591" rIns="95251" bIns="21591" rtlCol="0">
            <a:spAutoFit/>
          </a:bodyPr>
          <a:lstStyle/>
          <a:p>
            <a:pPr algn="r" fontAlgn="base"/>
            <a:r>
              <a:rPr sz="945">
                <a:solidFill>
                  <a:srgbClr val="333333"/>
                </a:solidFill>
                <a:latin typeface="Calibri"/>
              </a:rPr>
              <a:t>180 006</a:t>
            </a:r>
          </a:p>
        </p:txBody>
      </p:sp>
      <p:sp>
        <p:nvSpPr>
          <p:cNvPr id="22" name="TextBox 21"/>
          <p:cNvSpPr txBox="1"/>
          <p:nvPr/>
        </p:nvSpPr>
        <p:spPr>
          <a:xfrm>
            <a:off x="2989291" y="2422399"/>
            <a:ext cx="673263" cy="189028"/>
          </a:xfrm>
          <a:prstGeom prst="rect">
            <a:avLst/>
          </a:prstGeom>
          <a:solidFill>
            <a:srgbClr val="FFFFFF"/>
          </a:solidFill>
        </p:spPr>
        <p:txBody>
          <a:bodyPr wrap="none" lIns="95251" tIns="21591" rIns="95251" bIns="21591" rtlCol="0">
            <a:spAutoFit/>
          </a:bodyPr>
          <a:lstStyle/>
          <a:p>
            <a:pPr algn="r" fontAlgn="base"/>
            <a:r>
              <a:rPr sz="945">
                <a:solidFill>
                  <a:srgbClr val="333333"/>
                </a:solidFill>
                <a:latin typeface="Calibri"/>
              </a:rPr>
              <a:t>1 230 382</a:t>
            </a:r>
          </a:p>
        </p:txBody>
      </p:sp>
      <p:sp>
        <p:nvSpPr>
          <p:cNvPr id="23" name="TextBox 22"/>
          <p:cNvSpPr txBox="1"/>
          <p:nvPr/>
        </p:nvSpPr>
        <p:spPr>
          <a:xfrm>
            <a:off x="3708524" y="2422399"/>
            <a:ext cx="466476" cy="189028"/>
          </a:xfrm>
          <a:prstGeom prst="rect">
            <a:avLst/>
          </a:prstGeom>
          <a:solidFill>
            <a:srgbClr val="FFFFFF"/>
          </a:solidFill>
        </p:spPr>
        <p:txBody>
          <a:bodyPr wrap="none" lIns="95251" tIns="21591" rIns="95251" bIns="21591" rtlCol="0">
            <a:spAutoFit/>
          </a:bodyPr>
          <a:lstStyle/>
          <a:p>
            <a:pPr algn="r" fontAlgn="base"/>
            <a:r>
              <a:rPr sz="945">
                <a:solidFill>
                  <a:srgbClr val="333333"/>
                </a:solidFill>
                <a:latin typeface="Calibri"/>
              </a:rPr>
              <a:t>14.63</a:t>
            </a:r>
          </a:p>
        </p:txBody>
      </p:sp>
      <p:sp>
        <p:nvSpPr>
          <p:cNvPr id="24" name="TextBox 23"/>
          <p:cNvSpPr txBox="1"/>
          <p:nvPr/>
        </p:nvSpPr>
        <p:spPr>
          <a:xfrm>
            <a:off x="758826" y="2636902"/>
            <a:ext cx="436019" cy="189028"/>
          </a:xfrm>
          <a:prstGeom prst="rect">
            <a:avLst/>
          </a:prstGeom>
          <a:solidFill>
            <a:srgbClr val="F6F6F6"/>
          </a:solidFill>
        </p:spPr>
        <p:txBody>
          <a:bodyPr wrap="none" lIns="95251" tIns="21591" rIns="95251" bIns="21591" rtlCol="0">
            <a:spAutoFit/>
          </a:bodyPr>
          <a:lstStyle/>
          <a:p>
            <a:pPr fontAlgn="base"/>
            <a:r>
              <a:rPr sz="945">
                <a:solidFill>
                  <a:srgbClr val="333333"/>
                </a:solidFill>
                <a:latin typeface="Calibri"/>
              </a:rPr>
              <a:t>2024</a:t>
            </a:r>
          </a:p>
        </p:txBody>
      </p:sp>
      <p:sp>
        <p:nvSpPr>
          <p:cNvPr id="25" name="TextBox 24"/>
          <p:cNvSpPr txBox="1"/>
          <p:nvPr/>
        </p:nvSpPr>
        <p:spPr>
          <a:xfrm>
            <a:off x="1881749" y="2636902"/>
            <a:ext cx="585099" cy="189028"/>
          </a:xfrm>
          <a:prstGeom prst="rect">
            <a:avLst/>
          </a:prstGeom>
          <a:solidFill>
            <a:srgbClr val="F6F6F6"/>
          </a:solidFill>
        </p:spPr>
        <p:txBody>
          <a:bodyPr wrap="none" lIns="95251" tIns="21591" rIns="95251" bIns="21591" rtlCol="0">
            <a:spAutoFit/>
          </a:bodyPr>
          <a:lstStyle/>
          <a:p>
            <a:pPr algn="r" fontAlgn="base"/>
            <a:r>
              <a:rPr sz="945">
                <a:solidFill>
                  <a:srgbClr val="333333"/>
                </a:solidFill>
                <a:latin typeface="Calibri"/>
              </a:rPr>
              <a:t>184 447</a:t>
            </a:r>
          </a:p>
        </p:txBody>
      </p:sp>
      <p:sp>
        <p:nvSpPr>
          <p:cNvPr id="26" name="TextBox 25"/>
          <p:cNvSpPr txBox="1"/>
          <p:nvPr/>
        </p:nvSpPr>
        <p:spPr>
          <a:xfrm>
            <a:off x="2989291" y="2636902"/>
            <a:ext cx="673263" cy="189028"/>
          </a:xfrm>
          <a:prstGeom prst="rect">
            <a:avLst/>
          </a:prstGeom>
          <a:solidFill>
            <a:srgbClr val="F6F6F6"/>
          </a:solidFill>
        </p:spPr>
        <p:txBody>
          <a:bodyPr wrap="none" lIns="95251" tIns="21591" rIns="95251" bIns="21591" rtlCol="0">
            <a:spAutoFit/>
          </a:bodyPr>
          <a:lstStyle/>
          <a:p>
            <a:pPr algn="r" fontAlgn="base"/>
            <a:r>
              <a:rPr sz="945">
                <a:solidFill>
                  <a:srgbClr val="333333"/>
                </a:solidFill>
                <a:latin typeface="Calibri"/>
              </a:rPr>
              <a:t>1 266 086</a:t>
            </a:r>
          </a:p>
        </p:txBody>
      </p:sp>
      <p:sp>
        <p:nvSpPr>
          <p:cNvPr id="27" name="TextBox 26"/>
          <p:cNvSpPr txBox="1"/>
          <p:nvPr/>
        </p:nvSpPr>
        <p:spPr>
          <a:xfrm>
            <a:off x="3708524" y="2636902"/>
            <a:ext cx="466476" cy="189028"/>
          </a:xfrm>
          <a:prstGeom prst="rect">
            <a:avLst/>
          </a:prstGeom>
          <a:solidFill>
            <a:srgbClr val="F6F6F6"/>
          </a:solidFill>
        </p:spPr>
        <p:txBody>
          <a:bodyPr wrap="none" lIns="95251" tIns="21591" rIns="95251" bIns="21591" rtlCol="0">
            <a:spAutoFit/>
          </a:bodyPr>
          <a:lstStyle/>
          <a:p>
            <a:pPr algn="r" fontAlgn="base"/>
            <a:r>
              <a:rPr sz="945">
                <a:solidFill>
                  <a:srgbClr val="333333"/>
                </a:solidFill>
                <a:latin typeface="Calibri"/>
              </a:rPr>
              <a:t>14.57</a:t>
            </a:r>
          </a:p>
        </p:txBody>
      </p:sp>
      <p:sp>
        <p:nvSpPr>
          <p:cNvPr id="28" name="TextBox 27"/>
          <p:cNvSpPr txBox="1"/>
          <p:nvPr/>
        </p:nvSpPr>
        <p:spPr>
          <a:xfrm>
            <a:off x="758826" y="2851404"/>
            <a:ext cx="436019" cy="225448"/>
          </a:xfrm>
          <a:prstGeom prst="rect">
            <a:avLst/>
          </a:prstGeom>
          <a:solidFill>
            <a:srgbClr val="FFFFFF"/>
          </a:solidFill>
        </p:spPr>
        <p:txBody>
          <a:bodyPr wrap="none" lIns="95251" tIns="21591" rIns="95251" bIns="57659" rtlCol="0">
            <a:spAutoFit/>
          </a:bodyPr>
          <a:lstStyle/>
          <a:p>
            <a:pPr fontAlgn="base"/>
            <a:r>
              <a:rPr sz="945">
                <a:solidFill>
                  <a:srgbClr val="333333"/>
                </a:solidFill>
                <a:latin typeface="Calibri"/>
              </a:rPr>
              <a:t>2025</a:t>
            </a:r>
          </a:p>
        </p:txBody>
      </p:sp>
      <p:sp>
        <p:nvSpPr>
          <p:cNvPr id="29" name="TextBox 28"/>
          <p:cNvSpPr txBox="1"/>
          <p:nvPr/>
        </p:nvSpPr>
        <p:spPr>
          <a:xfrm>
            <a:off x="1881749" y="2851404"/>
            <a:ext cx="585099" cy="225448"/>
          </a:xfrm>
          <a:prstGeom prst="rect">
            <a:avLst/>
          </a:prstGeom>
          <a:solidFill>
            <a:srgbClr val="FFFFFF"/>
          </a:solidFill>
        </p:spPr>
        <p:txBody>
          <a:bodyPr wrap="none" lIns="95251" tIns="21591" rIns="95251" bIns="57659" rtlCol="0">
            <a:spAutoFit/>
          </a:bodyPr>
          <a:lstStyle/>
          <a:p>
            <a:pPr algn="r" fontAlgn="base"/>
            <a:r>
              <a:rPr sz="945">
                <a:solidFill>
                  <a:srgbClr val="333333"/>
                </a:solidFill>
                <a:latin typeface="Calibri"/>
              </a:rPr>
              <a:t>185 444</a:t>
            </a:r>
          </a:p>
        </p:txBody>
      </p:sp>
      <p:sp>
        <p:nvSpPr>
          <p:cNvPr id="30" name="TextBox 29"/>
          <p:cNvSpPr txBox="1"/>
          <p:nvPr/>
        </p:nvSpPr>
        <p:spPr>
          <a:xfrm>
            <a:off x="2989291" y="2851404"/>
            <a:ext cx="673263" cy="225448"/>
          </a:xfrm>
          <a:prstGeom prst="rect">
            <a:avLst/>
          </a:prstGeom>
          <a:solidFill>
            <a:srgbClr val="FFFFFF"/>
          </a:solidFill>
        </p:spPr>
        <p:txBody>
          <a:bodyPr wrap="none" lIns="95251" tIns="21591" rIns="95251" bIns="57659" rtlCol="0">
            <a:spAutoFit/>
          </a:bodyPr>
          <a:lstStyle/>
          <a:p>
            <a:pPr algn="r" fontAlgn="base"/>
            <a:r>
              <a:rPr sz="945">
                <a:solidFill>
                  <a:srgbClr val="333333"/>
                </a:solidFill>
                <a:latin typeface="Calibri"/>
              </a:rPr>
              <a:t>1 267 457</a:t>
            </a:r>
          </a:p>
        </p:txBody>
      </p:sp>
      <p:sp>
        <p:nvSpPr>
          <p:cNvPr id="31" name="TextBox 30"/>
          <p:cNvSpPr txBox="1"/>
          <p:nvPr/>
        </p:nvSpPr>
        <p:spPr>
          <a:xfrm>
            <a:off x="3708524" y="2851404"/>
            <a:ext cx="466476" cy="225448"/>
          </a:xfrm>
          <a:prstGeom prst="rect">
            <a:avLst/>
          </a:prstGeom>
          <a:solidFill>
            <a:srgbClr val="FFFFFF"/>
          </a:solidFill>
        </p:spPr>
        <p:txBody>
          <a:bodyPr wrap="none" lIns="95251" tIns="21591" rIns="95251" bIns="57659" rtlCol="0">
            <a:spAutoFit/>
          </a:bodyPr>
          <a:lstStyle/>
          <a:p>
            <a:pPr algn="r" fontAlgn="base"/>
            <a:r>
              <a:rPr sz="945">
                <a:solidFill>
                  <a:srgbClr val="333333"/>
                </a:solidFill>
                <a:latin typeface="Calibri"/>
              </a:rPr>
              <a:t>14.63</a:t>
            </a:r>
          </a:p>
        </p:txBody>
      </p:sp>
      <p:sp>
        <p:nvSpPr>
          <p:cNvPr id="32" name="TextBox 31"/>
          <p:cNvSpPr txBox="1"/>
          <p:nvPr/>
        </p:nvSpPr>
        <p:spPr>
          <a:xfrm>
            <a:off x="4473448" y="1153160"/>
            <a:ext cx="2476640" cy="354073"/>
          </a:xfrm>
          <a:prstGeom prst="rect">
            <a:avLst/>
          </a:prstGeom>
          <a:solidFill>
            <a:srgbClr val="F5F5F5"/>
          </a:solidFill>
        </p:spPr>
        <p:txBody>
          <a:bodyPr wrap="none" lIns="142875" tIns="95251" rIns="142875" bIns="95251" rtlCol="0">
            <a:spAutoFit/>
          </a:bodyPr>
          <a:lstStyle/>
          <a:p>
            <a:pPr fontAlgn="base"/>
            <a:r>
              <a:rPr sz="1051">
                <a:solidFill>
                  <a:srgbClr val="333333"/>
                </a:solidFill>
                <a:latin typeface="Calibri"/>
              </a:rPr>
              <a:t>Expenditures (All countries totals, kCHF)</a:t>
            </a:r>
          </a:p>
        </p:txBody>
      </p:sp>
      <p:graphicFrame>
        <p:nvGraphicFramePr>
          <p:cNvPr id="33" name="Table 32"/>
          <p:cNvGraphicFramePr>
            <a:graphicFrameLocks noGrp="1"/>
          </p:cNvGraphicFramePr>
          <p:nvPr/>
        </p:nvGraphicFramePr>
        <p:xfrm>
          <a:off x="0" y="0"/>
          <a:ext cx="0" cy="0"/>
        </p:xfrm>
        <a:graphic>
          <a:graphicData uri="http://schemas.openxmlformats.org/drawingml/2006/table">
            <a:tbl>
              <a:tblPr firstRow="1" bandRow="1"/>
              <a:tblGrid>
                <a:gridCol w="663448">
                  <a:extLst>
                    <a:ext uri="{9D8B030D-6E8A-4147-A177-3AD203B41FA5}">
                      <a16:colId xmlns:a16="http://schemas.microsoft.com/office/drawing/2014/main" val="20000"/>
                    </a:ext>
                  </a:extLst>
                </a:gridCol>
                <a:gridCol w="1024636">
                  <a:extLst>
                    <a:ext uri="{9D8B030D-6E8A-4147-A177-3AD203B41FA5}">
                      <a16:colId xmlns:a16="http://schemas.microsoft.com/office/drawing/2014/main" val="20001"/>
                    </a:ext>
                  </a:extLst>
                </a:gridCol>
                <a:gridCol w="1058927">
                  <a:extLst>
                    <a:ext uri="{9D8B030D-6E8A-4147-A177-3AD203B41FA5}">
                      <a16:colId xmlns:a16="http://schemas.microsoft.com/office/drawing/2014/main" val="20002"/>
                    </a:ext>
                  </a:extLst>
                </a:gridCol>
              </a:tblGrid>
              <a:tr h="487680">
                <a:tc>
                  <a:txBody>
                    <a:bodyPr/>
                    <a:lstStyle/>
                    <a:p>
                      <a:pPr marL="0" marR="0" lvl="0" indent="0" algn="l" fontAlgn="base"/>
                      <a:endParaRPr sz="240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sz="240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sz="240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extLst>
                  <a:ext uri="{0D108BD9-81ED-4DB2-BD59-A6C34878D82A}">
                    <a16:rowId xmlns:a16="http://schemas.microsoft.com/office/drawing/2014/main" val="10000"/>
                  </a:ext>
                </a:extLst>
              </a:tr>
            </a:tbl>
          </a:graphicData>
        </a:graphic>
      </p:graphicFrame>
      <p:sp>
        <p:nvSpPr>
          <p:cNvPr id="34" name="TextBox 33"/>
          <p:cNvSpPr txBox="1"/>
          <p:nvPr/>
        </p:nvSpPr>
        <p:spPr>
          <a:xfrm>
            <a:off x="4473449" y="1607186"/>
            <a:ext cx="367090" cy="151195"/>
          </a:xfrm>
          <a:prstGeom prst="rect">
            <a:avLst/>
          </a:prstGeom>
          <a:solidFill>
            <a:srgbClr val="FFFFFF"/>
          </a:solidFill>
        </p:spPr>
        <p:txBody>
          <a:bodyPr wrap="none" lIns="95251" tIns="17272" rIns="95251" bIns="17272" rtlCol="0">
            <a:spAutoFit/>
          </a:bodyPr>
          <a:lstStyle/>
          <a:p>
            <a:pPr fontAlgn="base"/>
            <a:r>
              <a:rPr sz="756">
                <a:solidFill>
                  <a:srgbClr val="333333"/>
                </a:solidFill>
                <a:latin typeface="Calibri"/>
              </a:rPr>
              <a:t>Year</a:t>
            </a:r>
          </a:p>
        </p:txBody>
      </p:sp>
      <p:sp>
        <p:nvSpPr>
          <p:cNvPr id="35" name="TextBox 34"/>
          <p:cNvSpPr txBox="1"/>
          <p:nvPr/>
        </p:nvSpPr>
        <p:spPr>
          <a:xfrm>
            <a:off x="6019476" y="1607186"/>
            <a:ext cx="571825" cy="151195"/>
          </a:xfrm>
          <a:prstGeom prst="rect">
            <a:avLst/>
          </a:prstGeom>
          <a:solidFill>
            <a:srgbClr val="FFFFFF"/>
          </a:solidFill>
        </p:spPr>
        <p:txBody>
          <a:bodyPr wrap="none" lIns="95251" tIns="17272" rIns="144019" bIns="17272" rtlCol="0">
            <a:spAutoFit/>
          </a:bodyPr>
          <a:lstStyle/>
          <a:p>
            <a:pPr algn="r" fontAlgn="base"/>
            <a:r>
              <a:rPr sz="756">
                <a:solidFill>
                  <a:srgbClr val="333333"/>
                </a:solidFill>
                <a:latin typeface="Calibri"/>
              </a:rPr>
              <a:t>Supplies</a:t>
            </a:r>
          </a:p>
        </p:txBody>
      </p:sp>
      <p:sp>
        <p:nvSpPr>
          <p:cNvPr id="36" name="TextBox 35"/>
          <p:cNvSpPr txBox="1"/>
          <p:nvPr/>
        </p:nvSpPr>
        <p:spPr>
          <a:xfrm>
            <a:off x="7327415" y="1607186"/>
            <a:ext cx="562207" cy="151195"/>
          </a:xfrm>
          <a:prstGeom prst="rect">
            <a:avLst/>
          </a:prstGeom>
          <a:solidFill>
            <a:srgbClr val="FFFFFF"/>
          </a:solidFill>
        </p:spPr>
        <p:txBody>
          <a:bodyPr wrap="none" lIns="95251" tIns="17272" rIns="144019" bIns="17272" rtlCol="0">
            <a:spAutoFit/>
          </a:bodyPr>
          <a:lstStyle/>
          <a:p>
            <a:pPr algn="r" fontAlgn="base"/>
            <a:r>
              <a:rPr sz="756">
                <a:solidFill>
                  <a:srgbClr val="333333"/>
                </a:solidFill>
                <a:latin typeface="Calibri"/>
              </a:rPr>
              <a:t>Services</a:t>
            </a:r>
          </a:p>
        </p:txBody>
      </p:sp>
      <p:sp>
        <p:nvSpPr>
          <p:cNvPr id="37" name="TextBox 36"/>
          <p:cNvSpPr txBox="1"/>
          <p:nvPr/>
        </p:nvSpPr>
        <p:spPr>
          <a:xfrm>
            <a:off x="4473448" y="1778890"/>
            <a:ext cx="436019" cy="189028"/>
          </a:xfrm>
          <a:prstGeom prst="rect">
            <a:avLst/>
          </a:prstGeom>
          <a:solidFill>
            <a:srgbClr val="F6F6F6"/>
          </a:solidFill>
        </p:spPr>
        <p:txBody>
          <a:bodyPr wrap="none" lIns="95251" tIns="21591" rIns="95251" bIns="21591" rtlCol="0">
            <a:spAutoFit/>
          </a:bodyPr>
          <a:lstStyle/>
          <a:p>
            <a:pPr fontAlgn="base"/>
            <a:r>
              <a:rPr sz="945">
                <a:solidFill>
                  <a:srgbClr val="333333"/>
                </a:solidFill>
                <a:latin typeface="Calibri"/>
              </a:rPr>
              <a:t>2020</a:t>
            </a:r>
          </a:p>
        </p:txBody>
      </p:sp>
      <p:sp>
        <p:nvSpPr>
          <p:cNvPr id="38" name="TextBox 37"/>
          <p:cNvSpPr txBox="1"/>
          <p:nvPr/>
        </p:nvSpPr>
        <p:spPr>
          <a:xfrm>
            <a:off x="6006202" y="1778890"/>
            <a:ext cx="585099" cy="189028"/>
          </a:xfrm>
          <a:prstGeom prst="rect">
            <a:avLst/>
          </a:prstGeom>
          <a:solidFill>
            <a:srgbClr val="F6F6F6"/>
          </a:solidFill>
        </p:spPr>
        <p:txBody>
          <a:bodyPr wrap="none" lIns="95251" tIns="21591" rIns="95251" bIns="21591" rtlCol="0">
            <a:spAutoFit/>
          </a:bodyPr>
          <a:lstStyle/>
          <a:p>
            <a:pPr algn="r" fontAlgn="base"/>
            <a:r>
              <a:rPr sz="945">
                <a:solidFill>
                  <a:srgbClr val="333333"/>
                </a:solidFill>
                <a:latin typeface="Calibri"/>
              </a:rPr>
              <a:t>207 407</a:t>
            </a:r>
          </a:p>
        </p:txBody>
      </p:sp>
      <p:sp>
        <p:nvSpPr>
          <p:cNvPr id="39" name="TextBox 38"/>
          <p:cNvSpPr txBox="1"/>
          <p:nvPr/>
        </p:nvSpPr>
        <p:spPr>
          <a:xfrm>
            <a:off x="7304650" y="1778890"/>
            <a:ext cx="585099" cy="189028"/>
          </a:xfrm>
          <a:prstGeom prst="rect">
            <a:avLst/>
          </a:prstGeom>
          <a:solidFill>
            <a:srgbClr val="F6F6F6"/>
          </a:solidFill>
        </p:spPr>
        <p:txBody>
          <a:bodyPr wrap="none" lIns="95251" tIns="21591" rIns="95251" bIns="21591" rtlCol="0">
            <a:spAutoFit/>
          </a:bodyPr>
          <a:lstStyle/>
          <a:p>
            <a:pPr algn="r" fontAlgn="base"/>
            <a:r>
              <a:rPr sz="945">
                <a:solidFill>
                  <a:srgbClr val="333333"/>
                </a:solidFill>
                <a:latin typeface="Calibri"/>
              </a:rPr>
              <a:t>131 216</a:t>
            </a:r>
          </a:p>
        </p:txBody>
      </p:sp>
      <p:sp>
        <p:nvSpPr>
          <p:cNvPr id="40" name="TextBox 39"/>
          <p:cNvSpPr txBox="1"/>
          <p:nvPr/>
        </p:nvSpPr>
        <p:spPr>
          <a:xfrm>
            <a:off x="4473448" y="1993393"/>
            <a:ext cx="436019" cy="189028"/>
          </a:xfrm>
          <a:prstGeom prst="rect">
            <a:avLst/>
          </a:prstGeom>
          <a:solidFill>
            <a:srgbClr val="FFFFFF"/>
          </a:solidFill>
        </p:spPr>
        <p:txBody>
          <a:bodyPr wrap="none" lIns="95251" tIns="21591" rIns="95251" bIns="21591" rtlCol="0">
            <a:spAutoFit/>
          </a:bodyPr>
          <a:lstStyle/>
          <a:p>
            <a:pPr fontAlgn="base"/>
            <a:r>
              <a:rPr sz="945">
                <a:solidFill>
                  <a:srgbClr val="333333"/>
                </a:solidFill>
                <a:latin typeface="Calibri"/>
              </a:rPr>
              <a:t>2021</a:t>
            </a:r>
          </a:p>
        </p:txBody>
      </p:sp>
      <p:sp>
        <p:nvSpPr>
          <p:cNvPr id="41" name="TextBox 40"/>
          <p:cNvSpPr txBox="1"/>
          <p:nvPr/>
        </p:nvSpPr>
        <p:spPr>
          <a:xfrm>
            <a:off x="6006202" y="1993393"/>
            <a:ext cx="585099" cy="189028"/>
          </a:xfrm>
          <a:prstGeom prst="rect">
            <a:avLst/>
          </a:prstGeom>
          <a:solidFill>
            <a:srgbClr val="FFFFFF"/>
          </a:solidFill>
        </p:spPr>
        <p:txBody>
          <a:bodyPr wrap="none" lIns="95251" tIns="21591" rIns="95251" bIns="21591" rtlCol="0">
            <a:spAutoFit/>
          </a:bodyPr>
          <a:lstStyle/>
          <a:p>
            <a:pPr algn="r" fontAlgn="base"/>
            <a:r>
              <a:rPr sz="945">
                <a:solidFill>
                  <a:srgbClr val="333333"/>
                </a:solidFill>
                <a:latin typeface="Calibri"/>
              </a:rPr>
              <a:t>206 717</a:t>
            </a:r>
          </a:p>
        </p:txBody>
      </p:sp>
      <p:sp>
        <p:nvSpPr>
          <p:cNvPr id="42" name="TextBox 41"/>
          <p:cNvSpPr txBox="1"/>
          <p:nvPr/>
        </p:nvSpPr>
        <p:spPr>
          <a:xfrm>
            <a:off x="7304650" y="1993393"/>
            <a:ext cx="585099" cy="189028"/>
          </a:xfrm>
          <a:prstGeom prst="rect">
            <a:avLst/>
          </a:prstGeom>
          <a:solidFill>
            <a:srgbClr val="FFFFFF"/>
          </a:solidFill>
        </p:spPr>
        <p:txBody>
          <a:bodyPr wrap="none" lIns="95251" tIns="21591" rIns="95251" bIns="21591" rtlCol="0">
            <a:spAutoFit/>
          </a:bodyPr>
          <a:lstStyle/>
          <a:p>
            <a:pPr algn="r" fontAlgn="base"/>
            <a:r>
              <a:rPr sz="945">
                <a:solidFill>
                  <a:srgbClr val="333333"/>
                </a:solidFill>
                <a:latin typeface="Calibri"/>
              </a:rPr>
              <a:t>133 358</a:t>
            </a:r>
          </a:p>
        </p:txBody>
      </p:sp>
      <p:sp>
        <p:nvSpPr>
          <p:cNvPr id="43" name="TextBox 42"/>
          <p:cNvSpPr txBox="1"/>
          <p:nvPr/>
        </p:nvSpPr>
        <p:spPr>
          <a:xfrm>
            <a:off x="4473448" y="2207895"/>
            <a:ext cx="436019" cy="189028"/>
          </a:xfrm>
          <a:prstGeom prst="rect">
            <a:avLst/>
          </a:prstGeom>
          <a:solidFill>
            <a:srgbClr val="F6F6F6"/>
          </a:solidFill>
        </p:spPr>
        <p:txBody>
          <a:bodyPr wrap="none" lIns="95251" tIns="21591" rIns="95251" bIns="21591" rtlCol="0">
            <a:spAutoFit/>
          </a:bodyPr>
          <a:lstStyle/>
          <a:p>
            <a:pPr fontAlgn="base"/>
            <a:r>
              <a:rPr sz="945">
                <a:solidFill>
                  <a:srgbClr val="333333"/>
                </a:solidFill>
                <a:latin typeface="Calibri"/>
              </a:rPr>
              <a:t>2022</a:t>
            </a:r>
          </a:p>
        </p:txBody>
      </p:sp>
      <p:sp>
        <p:nvSpPr>
          <p:cNvPr id="44" name="TextBox 43"/>
          <p:cNvSpPr txBox="1"/>
          <p:nvPr/>
        </p:nvSpPr>
        <p:spPr>
          <a:xfrm>
            <a:off x="6006202" y="2207895"/>
            <a:ext cx="585099" cy="189028"/>
          </a:xfrm>
          <a:prstGeom prst="rect">
            <a:avLst/>
          </a:prstGeom>
          <a:solidFill>
            <a:srgbClr val="F6F6F6"/>
          </a:solidFill>
        </p:spPr>
        <p:txBody>
          <a:bodyPr wrap="none" lIns="95251" tIns="21591" rIns="95251" bIns="21591" rtlCol="0">
            <a:spAutoFit/>
          </a:bodyPr>
          <a:lstStyle/>
          <a:p>
            <a:pPr algn="r" fontAlgn="base"/>
            <a:r>
              <a:rPr sz="945">
                <a:solidFill>
                  <a:srgbClr val="333333"/>
                </a:solidFill>
                <a:latin typeface="Calibri"/>
              </a:rPr>
              <a:t>226 311</a:t>
            </a:r>
          </a:p>
        </p:txBody>
      </p:sp>
      <p:sp>
        <p:nvSpPr>
          <p:cNvPr id="45" name="TextBox 44"/>
          <p:cNvSpPr txBox="1"/>
          <p:nvPr/>
        </p:nvSpPr>
        <p:spPr>
          <a:xfrm>
            <a:off x="7304650" y="2207895"/>
            <a:ext cx="585099" cy="189028"/>
          </a:xfrm>
          <a:prstGeom prst="rect">
            <a:avLst/>
          </a:prstGeom>
          <a:solidFill>
            <a:srgbClr val="F6F6F6"/>
          </a:solidFill>
        </p:spPr>
        <p:txBody>
          <a:bodyPr wrap="none" lIns="95251" tIns="21591" rIns="95251" bIns="21591" rtlCol="0">
            <a:spAutoFit/>
          </a:bodyPr>
          <a:lstStyle/>
          <a:p>
            <a:pPr algn="r" fontAlgn="base"/>
            <a:r>
              <a:rPr sz="945">
                <a:solidFill>
                  <a:srgbClr val="333333"/>
                </a:solidFill>
                <a:latin typeface="Calibri"/>
              </a:rPr>
              <a:t>127 469</a:t>
            </a:r>
          </a:p>
        </p:txBody>
      </p:sp>
      <p:sp>
        <p:nvSpPr>
          <p:cNvPr id="46" name="TextBox 45"/>
          <p:cNvSpPr txBox="1"/>
          <p:nvPr/>
        </p:nvSpPr>
        <p:spPr>
          <a:xfrm>
            <a:off x="4473448" y="2422399"/>
            <a:ext cx="436019" cy="189028"/>
          </a:xfrm>
          <a:prstGeom prst="rect">
            <a:avLst/>
          </a:prstGeom>
          <a:solidFill>
            <a:srgbClr val="FFFFFF"/>
          </a:solidFill>
        </p:spPr>
        <p:txBody>
          <a:bodyPr wrap="none" lIns="95251" tIns="21591" rIns="95251" bIns="21591" rtlCol="0">
            <a:spAutoFit/>
          </a:bodyPr>
          <a:lstStyle/>
          <a:p>
            <a:pPr fontAlgn="base"/>
            <a:r>
              <a:rPr sz="945">
                <a:solidFill>
                  <a:srgbClr val="333333"/>
                </a:solidFill>
                <a:latin typeface="Calibri"/>
              </a:rPr>
              <a:t>2023</a:t>
            </a:r>
          </a:p>
        </p:txBody>
      </p:sp>
      <p:sp>
        <p:nvSpPr>
          <p:cNvPr id="47" name="TextBox 46"/>
          <p:cNvSpPr txBox="1"/>
          <p:nvPr/>
        </p:nvSpPr>
        <p:spPr>
          <a:xfrm>
            <a:off x="6006202" y="2422399"/>
            <a:ext cx="585099" cy="189028"/>
          </a:xfrm>
          <a:prstGeom prst="rect">
            <a:avLst/>
          </a:prstGeom>
          <a:solidFill>
            <a:srgbClr val="FFFFFF"/>
          </a:solidFill>
        </p:spPr>
        <p:txBody>
          <a:bodyPr wrap="none" lIns="95251" tIns="21591" rIns="95251" bIns="21591" rtlCol="0">
            <a:spAutoFit/>
          </a:bodyPr>
          <a:lstStyle/>
          <a:p>
            <a:pPr algn="r" fontAlgn="base"/>
            <a:r>
              <a:rPr sz="945">
                <a:solidFill>
                  <a:srgbClr val="333333"/>
                </a:solidFill>
                <a:latin typeface="Calibri"/>
              </a:rPr>
              <a:t>236 125</a:t>
            </a:r>
          </a:p>
        </p:txBody>
      </p:sp>
      <p:sp>
        <p:nvSpPr>
          <p:cNvPr id="48" name="TextBox 47"/>
          <p:cNvSpPr txBox="1"/>
          <p:nvPr/>
        </p:nvSpPr>
        <p:spPr>
          <a:xfrm>
            <a:off x="7304650" y="2422399"/>
            <a:ext cx="585099" cy="189028"/>
          </a:xfrm>
          <a:prstGeom prst="rect">
            <a:avLst/>
          </a:prstGeom>
          <a:solidFill>
            <a:srgbClr val="FFFFFF"/>
          </a:solidFill>
        </p:spPr>
        <p:txBody>
          <a:bodyPr wrap="none" lIns="95251" tIns="21591" rIns="95251" bIns="21591" rtlCol="0">
            <a:spAutoFit/>
          </a:bodyPr>
          <a:lstStyle/>
          <a:p>
            <a:pPr algn="r" fontAlgn="base"/>
            <a:r>
              <a:rPr sz="945">
                <a:solidFill>
                  <a:srgbClr val="333333"/>
                </a:solidFill>
                <a:latin typeface="Calibri"/>
              </a:rPr>
              <a:t>134 661</a:t>
            </a:r>
          </a:p>
        </p:txBody>
      </p:sp>
      <p:sp>
        <p:nvSpPr>
          <p:cNvPr id="49" name="TextBox 48"/>
          <p:cNvSpPr txBox="1"/>
          <p:nvPr/>
        </p:nvSpPr>
        <p:spPr>
          <a:xfrm>
            <a:off x="4473448" y="2636901"/>
            <a:ext cx="436019" cy="225448"/>
          </a:xfrm>
          <a:prstGeom prst="rect">
            <a:avLst/>
          </a:prstGeom>
          <a:solidFill>
            <a:srgbClr val="F6F6F6"/>
          </a:solidFill>
        </p:spPr>
        <p:txBody>
          <a:bodyPr wrap="none" lIns="95251" tIns="21591" rIns="95251" bIns="57659" rtlCol="0">
            <a:spAutoFit/>
          </a:bodyPr>
          <a:lstStyle/>
          <a:p>
            <a:pPr fontAlgn="base"/>
            <a:r>
              <a:rPr sz="945">
                <a:solidFill>
                  <a:srgbClr val="333333"/>
                </a:solidFill>
                <a:latin typeface="Calibri"/>
              </a:rPr>
              <a:t>2024</a:t>
            </a:r>
          </a:p>
        </p:txBody>
      </p:sp>
      <p:sp>
        <p:nvSpPr>
          <p:cNvPr id="50" name="TextBox 49"/>
          <p:cNvSpPr txBox="1"/>
          <p:nvPr/>
        </p:nvSpPr>
        <p:spPr>
          <a:xfrm>
            <a:off x="6006202" y="2636901"/>
            <a:ext cx="585099" cy="225448"/>
          </a:xfrm>
          <a:prstGeom prst="rect">
            <a:avLst/>
          </a:prstGeom>
          <a:solidFill>
            <a:srgbClr val="F6F6F6"/>
          </a:solidFill>
        </p:spPr>
        <p:txBody>
          <a:bodyPr wrap="none" lIns="95251" tIns="21591" rIns="95251" bIns="57659" rtlCol="0">
            <a:spAutoFit/>
          </a:bodyPr>
          <a:lstStyle/>
          <a:p>
            <a:pPr algn="r" fontAlgn="base"/>
            <a:r>
              <a:rPr sz="945">
                <a:solidFill>
                  <a:srgbClr val="333333"/>
                </a:solidFill>
                <a:latin typeface="Calibri"/>
              </a:rPr>
              <a:t>245 910</a:t>
            </a:r>
          </a:p>
        </p:txBody>
      </p:sp>
      <p:sp>
        <p:nvSpPr>
          <p:cNvPr id="51" name="TextBox 50"/>
          <p:cNvSpPr txBox="1"/>
          <p:nvPr/>
        </p:nvSpPr>
        <p:spPr>
          <a:xfrm>
            <a:off x="7304650" y="2636901"/>
            <a:ext cx="585099" cy="225448"/>
          </a:xfrm>
          <a:prstGeom prst="rect">
            <a:avLst/>
          </a:prstGeom>
          <a:solidFill>
            <a:srgbClr val="F6F6F6"/>
          </a:solidFill>
        </p:spPr>
        <p:txBody>
          <a:bodyPr wrap="none" lIns="95251" tIns="21591" rIns="95251" bIns="57659" rtlCol="0">
            <a:spAutoFit/>
          </a:bodyPr>
          <a:lstStyle/>
          <a:p>
            <a:pPr algn="r" fontAlgn="base"/>
            <a:r>
              <a:rPr sz="945">
                <a:solidFill>
                  <a:srgbClr val="333333"/>
                </a:solidFill>
                <a:latin typeface="Calibri"/>
              </a:rPr>
              <a:t>132 742</a:t>
            </a:r>
          </a:p>
        </p:txBody>
      </p:sp>
      <p:pic>
        <p:nvPicPr>
          <p:cNvPr id="52" name="expenditures-totals" descr="Expenditures of all countries"/>
          <p:cNvPicPr>
            <a:picLocks noChangeAspect="1"/>
          </p:cNvPicPr>
          <p:nvPr/>
        </p:nvPicPr>
        <p:blipFill>
          <a:blip r:embed="rId2"/>
          <a:stretch>
            <a:fillRect/>
          </a:stretch>
        </p:blipFill>
        <p:spPr>
          <a:xfrm>
            <a:off x="165101" y="-7317359"/>
            <a:ext cx="3492500" cy="1949451"/>
          </a:xfrm>
          <a:prstGeom prst="rect">
            <a:avLst/>
          </a:prstGeom>
        </p:spPr>
      </p:pic>
      <p:sp>
        <p:nvSpPr>
          <p:cNvPr id="53" name="TextBox 52"/>
          <p:cNvSpPr txBox="1"/>
          <p:nvPr/>
        </p:nvSpPr>
        <p:spPr>
          <a:xfrm>
            <a:off x="165100" y="-7317359"/>
            <a:ext cx="2341988" cy="354073"/>
          </a:xfrm>
          <a:prstGeom prst="rect">
            <a:avLst/>
          </a:prstGeom>
          <a:solidFill>
            <a:srgbClr val="F5F5F5"/>
          </a:solidFill>
        </p:spPr>
        <p:txBody>
          <a:bodyPr wrap="none" lIns="142875" tIns="95251" rIns="142875" bIns="95251" rtlCol="0">
            <a:spAutoFit/>
          </a:bodyPr>
          <a:lstStyle/>
          <a:p>
            <a:pPr fontAlgn="base"/>
            <a:r>
              <a:rPr sz="1051">
                <a:solidFill>
                  <a:srgbClr val="333333"/>
                </a:solidFill>
                <a:latin typeface="Calibri"/>
              </a:rPr>
              <a:t>Expenditures (United Kingdom, kCHF)</a:t>
            </a:r>
          </a:p>
        </p:txBody>
      </p:sp>
      <p:graphicFrame>
        <p:nvGraphicFramePr>
          <p:cNvPr id="54" name="Table 53"/>
          <p:cNvGraphicFramePr>
            <a:graphicFrameLocks noGrp="1"/>
          </p:cNvGraphicFramePr>
          <p:nvPr/>
        </p:nvGraphicFramePr>
        <p:xfrm>
          <a:off x="0" y="0"/>
          <a:ext cx="0" cy="0"/>
        </p:xfrm>
        <a:graphic>
          <a:graphicData uri="http://schemas.openxmlformats.org/drawingml/2006/table">
            <a:tbl>
              <a:tblPr firstRow="1" bandRow="1"/>
              <a:tblGrid>
                <a:gridCol w="277707">
                  <a:extLst>
                    <a:ext uri="{9D8B030D-6E8A-4147-A177-3AD203B41FA5}">
                      <a16:colId xmlns:a16="http://schemas.microsoft.com/office/drawing/2014/main" val="20000"/>
                    </a:ext>
                  </a:extLst>
                </a:gridCol>
                <a:gridCol w="277707">
                  <a:extLst>
                    <a:ext uri="{9D8B030D-6E8A-4147-A177-3AD203B41FA5}">
                      <a16:colId xmlns:a16="http://schemas.microsoft.com/office/drawing/2014/main" val="20001"/>
                    </a:ext>
                  </a:extLst>
                </a:gridCol>
                <a:gridCol w="277707">
                  <a:extLst>
                    <a:ext uri="{9D8B030D-6E8A-4147-A177-3AD203B41FA5}">
                      <a16:colId xmlns:a16="http://schemas.microsoft.com/office/drawing/2014/main" val="20002"/>
                    </a:ext>
                  </a:extLst>
                </a:gridCol>
                <a:gridCol w="277707">
                  <a:extLst>
                    <a:ext uri="{9D8B030D-6E8A-4147-A177-3AD203B41FA5}">
                      <a16:colId xmlns:a16="http://schemas.microsoft.com/office/drawing/2014/main" val="20003"/>
                    </a:ext>
                  </a:extLst>
                </a:gridCol>
              </a:tblGrid>
              <a:tr h="487680">
                <a:tc>
                  <a:txBody>
                    <a:bodyPr/>
                    <a:lstStyle/>
                    <a:p>
                      <a:pPr marL="0" marR="0" lvl="0" indent="0" algn="l" fontAlgn="base"/>
                      <a:endParaRPr sz="240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sz="240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sz="240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sz="240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extLst>
                  <a:ext uri="{0D108BD9-81ED-4DB2-BD59-A6C34878D82A}">
                    <a16:rowId xmlns:a16="http://schemas.microsoft.com/office/drawing/2014/main" val="10000"/>
                  </a:ext>
                </a:extLst>
              </a:tr>
            </a:tbl>
          </a:graphicData>
        </a:graphic>
      </p:graphicFrame>
      <p:sp>
        <p:nvSpPr>
          <p:cNvPr id="55" name="TextBox 54"/>
          <p:cNvSpPr txBox="1"/>
          <p:nvPr/>
        </p:nvSpPr>
        <p:spPr>
          <a:xfrm>
            <a:off x="165101" y="-7317359"/>
            <a:ext cx="367090" cy="151195"/>
          </a:xfrm>
          <a:prstGeom prst="rect">
            <a:avLst/>
          </a:prstGeom>
          <a:solidFill>
            <a:srgbClr val="FFFFFF"/>
          </a:solidFill>
        </p:spPr>
        <p:txBody>
          <a:bodyPr wrap="none" lIns="95251" tIns="17272" rIns="95251" bIns="17272" rtlCol="0">
            <a:spAutoFit/>
          </a:bodyPr>
          <a:lstStyle/>
          <a:p>
            <a:pPr fontAlgn="base"/>
            <a:r>
              <a:rPr sz="756">
                <a:solidFill>
                  <a:srgbClr val="333333"/>
                </a:solidFill>
                <a:latin typeface="Calibri"/>
              </a:rPr>
              <a:t>Year</a:t>
            </a:r>
          </a:p>
        </p:txBody>
      </p:sp>
      <p:sp>
        <p:nvSpPr>
          <p:cNvPr id="56" name="TextBox 55"/>
          <p:cNvSpPr txBox="1"/>
          <p:nvPr/>
        </p:nvSpPr>
        <p:spPr>
          <a:xfrm>
            <a:off x="-493287" y="-7317359"/>
            <a:ext cx="658387" cy="151195"/>
          </a:xfrm>
          <a:prstGeom prst="rect">
            <a:avLst/>
          </a:prstGeom>
          <a:solidFill>
            <a:srgbClr val="FFFFFF"/>
          </a:solidFill>
        </p:spPr>
        <p:txBody>
          <a:bodyPr wrap="none" lIns="95251" tIns="17272" rIns="144019" bIns="17272" rtlCol="0">
            <a:spAutoFit/>
          </a:bodyPr>
          <a:lstStyle/>
          <a:p>
            <a:pPr algn="r" fontAlgn="base"/>
            <a:r>
              <a:rPr sz="756">
                <a:solidFill>
                  <a:srgbClr val="333333"/>
                </a:solidFill>
                <a:latin typeface="Calibri"/>
              </a:rPr>
              <a:t>Remaining</a:t>
            </a:r>
          </a:p>
        </p:txBody>
      </p:sp>
      <p:sp>
        <p:nvSpPr>
          <p:cNvPr id="57" name="TextBox 56"/>
          <p:cNvSpPr txBox="1"/>
          <p:nvPr/>
        </p:nvSpPr>
        <p:spPr>
          <a:xfrm>
            <a:off x="-690456" y="-7317359"/>
            <a:ext cx="855557" cy="151195"/>
          </a:xfrm>
          <a:prstGeom prst="rect">
            <a:avLst/>
          </a:prstGeom>
          <a:solidFill>
            <a:srgbClr val="FFFFFF"/>
          </a:solidFill>
        </p:spPr>
        <p:txBody>
          <a:bodyPr wrap="none" lIns="95251" tIns="17272" rIns="144019" bIns="17272" rtlCol="0">
            <a:spAutoFit/>
          </a:bodyPr>
          <a:lstStyle/>
          <a:p>
            <a:pPr algn="r" fontAlgn="base"/>
            <a:r>
              <a:rPr sz="756">
                <a:solidFill>
                  <a:srgbClr val="333333"/>
                </a:solidFill>
                <a:latin typeface="Calibri"/>
              </a:rPr>
              <a:t>Procurement**</a:t>
            </a:r>
          </a:p>
        </p:txBody>
      </p:sp>
      <p:sp>
        <p:nvSpPr>
          <p:cNvPr id="58" name="TextBox 57"/>
          <p:cNvSpPr txBox="1"/>
          <p:nvPr/>
        </p:nvSpPr>
        <p:spPr>
          <a:xfrm>
            <a:off x="-470844" y="-7317359"/>
            <a:ext cx="635945" cy="151195"/>
          </a:xfrm>
          <a:prstGeom prst="rect">
            <a:avLst/>
          </a:prstGeom>
          <a:solidFill>
            <a:srgbClr val="FFFFFF"/>
          </a:solidFill>
        </p:spPr>
        <p:txBody>
          <a:bodyPr wrap="none" lIns="95251" tIns="17272" rIns="144019" bIns="17272" rtlCol="0">
            <a:spAutoFit/>
          </a:bodyPr>
          <a:lstStyle/>
          <a:p>
            <a:pPr algn="r" fontAlgn="base"/>
            <a:r>
              <a:rPr sz="756">
                <a:solidFill>
                  <a:srgbClr val="333333"/>
                </a:solidFill>
                <a:latin typeface="Calibri"/>
              </a:rPr>
              <a:t>Personnel</a:t>
            </a:r>
          </a:p>
        </p:txBody>
      </p:sp>
      <p:sp>
        <p:nvSpPr>
          <p:cNvPr id="59" name="TextBox 58"/>
          <p:cNvSpPr txBox="1"/>
          <p:nvPr/>
        </p:nvSpPr>
        <p:spPr>
          <a:xfrm>
            <a:off x="-554649" y="-7317359"/>
            <a:ext cx="1439499" cy="225448"/>
          </a:xfrm>
          <a:prstGeom prst="rect">
            <a:avLst/>
          </a:prstGeom>
          <a:solidFill>
            <a:srgbClr val="F6F6F6"/>
          </a:solidFill>
        </p:spPr>
        <p:txBody>
          <a:bodyPr wrap="none" lIns="95251" tIns="21591" rIns="95251" bIns="57659" rtlCol="0">
            <a:spAutoFit/>
          </a:bodyPr>
          <a:lstStyle/>
          <a:p>
            <a:pPr algn="ctr" fontAlgn="base"/>
            <a:r>
              <a:rPr sz="945">
                <a:solidFill>
                  <a:srgbClr val="333333"/>
                </a:solidFill>
                <a:latin typeface="Calibri"/>
              </a:rPr>
              <a:t>No data available in table</a:t>
            </a:r>
          </a:p>
        </p:txBody>
      </p:sp>
      <p:sp>
        <p:nvSpPr>
          <p:cNvPr id="60" name="TextBox 59"/>
          <p:cNvSpPr txBox="1"/>
          <p:nvPr/>
        </p:nvSpPr>
        <p:spPr>
          <a:xfrm>
            <a:off x="8188071" y="1162685"/>
            <a:ext cx="2341988" cy="354073"/>
          </a:xfrm>
          <a:prstGeom prst="rect">
            <a:avLst/>
          </a:prstGeom>
          <a:solidFill>
            <a:srgbClr val="F5F5F5"/>
          </a:solidFill>
        </p:spPr>
        <p:txBody>
          <a:bodyPr wrap="none" lIns="142875" tIns="95251" rIns="142875" bIns="95251" rtlCol="0">
            <a:spAutoFit/>
          </a:bodyPr>
          <a:lstStyle/>
          <a:p>
            <a:pPr fontAlgn="base"/>
            <a:r>
              <a:rPr sz="1051">
                <a:solidFill>
                  <a:srgbClr val="333333"/>
                </a:solidFill>
                <a:latin typeface="Calibri"/>
              </a:rPr>
              <a:t>Expenditures (United Kingdom, kCHF)</a:t>
            </a:r>
          </a:p>
        </p:txBody>
      </p:sp>
      <p:graphicFrame>
        <p:nvGraphicFramePr>
          <p:cNvPr id="61" name="Table 60"/>
          <p:cNvGraphicFramePr>
            <a:graphicFrameLocks noGrp="1"/>
          </p:cNvGraphicFramePr>
          <p:nvPr/>
        </p:nvGraphicFramePr>
        <p:xfrm>
          <a:off x="0" y="0"/>
          <a:ext cx="0" cy="0"/>
        </p:xfrm>
        <a:graphic>
          <a:graphicData uri="http://schemas.openxmlformats.org/drawingml/2006/table">
            <a:tbl>
              <a:tblPr firstRow="1" bandRow="1"/>
              <a:tblGrid>
                <a:gridCol w="663448">
                  <a:extLst>
                    <a:ext uri="{9D8B030D-6E8A-4147-A177-3AD203B41FA5}">
                      <a16:colId xmlns:a16="http://schemas.microsoft.com/office/drawing/2014/main" val="20000"/>
                    </a:ext>
                  </a:extLst>
                </a:gridCol>
                <a:gridCol w="1024636">
                  <a:extLst>
                    <a:ext uri="{9D8B030D-6E8A-4147-A177-3AD203B41FA5}">
                      <a16:colId xmlns:a16="http://schemas.microsoft.com/office/drawing/2014/main" val="20001"/>
                    </a:ext>
                  </a:extLst>
                </a:gridCol>
                <a:gridCol w="1058927">
                  <a:extLst>
                    <a:ext uri="{9D8B030D-6E8A-4147-A177-3AD203B41FA5}">
                      <a16:colId xmlns:a16="http://schemas.microsoft.com/office/drawing/2014/main" val="20002"/>
                    </a:ext>
                  </a:extLst>
                </a:gridCol>
              </a:tblGrid>
              <a:tr h="487680">
                <a:tc>
                  <a:txBody>
                    <a:bodyPr/>
                    <a:lstStyle/>
                    <a:p>
                      <a:pPr marL="0" marR="0" lvl="0" indent="0" algn="l" fontAlgn="base"/>
                      <a:endParaRPr sz="240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sz="240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sz="240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extLst>
                  <a:ext uri="{0D108BD9-81ED-4DB2-BD59-A6C34878D82A}">
                    <a16:rowId xmlns:a16="http://schemas.microsoft.com/office/drawing/2014/main" val="10000"/>
                  </a:ext>
                </a:extLst>
              </a:tr>
            </a:tbl>
          </a:graphicData>
        </a:graphic>
      </p:graphicFrame>
      <p:sp>
        <p:nvSpPr>
          <p:cNvPr id="62" name="TextBox 61"/>
          <p:cNvSpPr txBox="1"/>
          <p:nvPr/>
        </p:nvSpPr>
        <p:spPr>
          <a:xfrm>
            <a:off x="8188071" y="1616711"/>
            <a:ext cx="367090" cy="151195"/>
          </a:xfrm>
          <a:prstGeom prst="rect">
            <a:avLst/>
          </a:prstGeom>
          <a:solidFill>
            <a:srgbClr val="FFFFFF"/>
          </a:solidFill>
        </p:spPr>
        <p:txBody>
          <a:bodyPr wrap="none" lIns="95251" tIns="17272" rIns="95251" bIns="17272" rtlCol="0">
            <a:spAutoFit/>
          </a:bodyPr>
          <a:lstStyle/>
          <a:p>
            <a:pPr fontAlgn="base"/>
            <a:r>
              <a:rPr sz="756">
                <a:solidFill>
                  <a:srgbClr val="333333"/>
                </a:solidFill>
                <a:latin typeface="Calibri"/>
              </a:rPr>
              <a:t>Year</a:t>
            </a:r>
          </a:p>
        </p:txBody>
      </p:sp>
      <p:sp>
        <p:nvSpPr>
          <p:cNvPr id="63" name="TextBox 62"/>
          <p:cNvSpPr txBox="1"/>
          <p:nvPr/>
        </p:nvSpPr>
        <p:spPr>
          <a:xfrm>
            <a:off x="9734098" y="1616711"/>
            <a:ext cx="571825" cy="151195"/>
          </a:xfrm>
          <a:prstGeom prst="rect">
            <a:avLst/>
          </a:prstGeom>
          <a:solidFill>
            <a:srgbClr val="FFFFFF"/>
          </a:solidFill>
        </p:spPr>
        <p:txBody>
          <a:bodyPr wrap="none" lIns="95251" tIns="17272" rIns="144019" bIns="17272" rtlCol="0">
            <a:spAutoFit/>
          </a:bodyPr>
          <a:lstStyle/>
          <a:p>
            <a:pPr algn="r" fontAlgn="base"/>
            <a:r>
              <a:rPr sz="756">
                <a:solidFill>
                  <a:srgbClr val="333333"/>
                </a:solidFill>
                <a:latin typeface="Calibri"/>
              </a:rPr>
              <a:t>Supplies</a:t>
            </a:r>
          </a:p>
        </p:txBody>
      </p:sp>
      <p:sp>
        <p:nvSpPr>
          <p:cNvPr id="64" name="TextBox 63"/>
          <p:cNvSpPr txBox="1"/>
          <p:nvPr/>
        </p:nvSpPr>
        <p:spPr>
          <a:xfrm>
            <a:off x="11042039" y="1616711"/>
            <a:ext cx="562207" cy="151195"/>
          </a:xfrm>
          <a:prstGeom prst="rect">
            <a:avLst/>
          </a:prstGeom>
          <a:solidFill>
            <a:srgbClr val="FFFFFF"/>
          </a:solidFill>
        </p:spPr>
        <p:txBody>
          <a:bodyPr wrap="none" lIns="95251" tIns="17272" rIns="144019" bIns="17272" rtlCol="0">
            <a:spAutoFit/>
          </a:bodyPr>
          <a:lstStyle/>
          <a:p>
            <a:pPr algn="r" fontAlgn="base"/>
            <a:r>
              <a:rPr sz="756">
                <a:solidFill>
                  <a:srgbClr val="333333"/>
                </a:solidFill>
                <a:latin typeface="Calibri"/>
              </a:rPr>
              <a:t>Services</a:t>
            </a:r>
          </a:p>
        </p:txBody>
      </p:sp>
      <p:sp>
        <p:nvSpPr>
          <p:cNvPr id="65" name="TextBox 64"/>
          <p:cNvSpPr txBox="1"/>
          <p:nvPr/>
        </p:nvSpPr>
        <p:spPr>
          <a:xfrm>
            <a:off x="8188071" y="1788415"/>
            <a:ext cx="436019" cy="189028"/>
          </a:xfrm>
          <a:prstGeom prst="rect">
            <a:avLst/>
          </a:prstGeom>
          <a:solidFill>
            <a:srgbClr val="F6F6F6"/>
          </a:solidFill>
        </p:spPr>
        <p:txBody>
          <a:bodyPr wrap="none" lIns="95251" tIns="21591" rIns="95251" bIns="21591" rtlCol="0">
            <a:spAutoFit/>
          </a:bodyPr>
          <a:lstStyle/>
          <a:p>
            <a:pPr fontAlgn="base"/>
            <a:r>
              <a:rPr sz="945">
                <a:solidFill>
                  <a:srgbClr val="333333"/>
                </a:solidFill>
                <a:latin typeface="Calibri"/>
              </a:rPr>
              <a:t>2020</a:t>
            </a:r>
          </a:p>
        </p:txBody>
      </p:sp>
      <p:sp>
        <p:nvSpPr>
          <p:cNvPr id="66" name="TextBox 65"/>
          <p:cNvSpPr txBox="1"/>
          <p:nvPr/>
        </p:nvSpPr>
        <p:spPr>
          <a:xfrm>
            <a:off x="9781740" y="1788415"/>
            <a:ext cx="524184" cy="189028"/>
          </a:xfrm>
          <a:prstGeom prst="rect">
            <a:avLst/>
          </a:prstGeom>
          <a:solidFill>
            <a:srgbClr val="F6F6F6"/>
          </a:solidFill>
        </p:spPr>
        <p:txBody>
          <a:bodyPr wrap="none" lIns="95251" tIns="21591" rIns="95251" bIns="21591" rtlCol="0">
            <a:spAutoFit/>
          </a:bodyPr>
          <a:lstStyle/>
          <a:p>
            <a:pPr algn="r" fontAlgn="base"/>
            <a:r>
              <a:rPr sz="945">
                <a:solidFill>
                  <a:srgbClr val="333333"/>
                </a:solidFill>
                <a:latin typeface="Calibri"/>
              </a:rPr>
              <a:t>14 497</a:t>
            </a:r>
          </a:p>
        </p:txBody>
      </p:sp>
      <p:sp>
        <p:nvSpPr>
          <p:cNvPr id="67" name="TextBox 66"/>
          <p:cNvSpPr txBox="1"/>
          <p:nvPr/>
        </p:nvSpPr>
        <p:spPr>
          <a:xfrm>
            <a:off x="11141104" y="1788415"/>
            <a:ext cx="463269" cy="189028"/>
          </a:xfrm>
          <a:prstGeom prst="rect">
            <a:avLst/>
          </a:prstGeom>
          <a:solidFill>
            <a:srgbClr val="F6F6F6"/>
          </a:solidFill>
        </p:spPr>
        <p:txBody>
          <a:bodyPr wrap="none" lIns="95251" tIns="21591" rIns="95251" bIns="21591" rtlCol="0">
            <a:spAutoFit/>
          </a:bodyPr>
          <a:lstStyle/>
          <a:p>
            <a:pPr algn="r" fontAlgn="base"/>
            <a:r>
              <a:rPr sz="945">
                <a:solidFill>
                  <a:srgbClr val="333333"/>
                </a:solidFill>
                <a:latin typeface="Calibri"/>
              </a:rPr>
              <a:t>8 348</a:t>
            </a:r>
          </a:p>
        </p:txBody>
      </p:sp>
      <p:sp>
        <p:nvSpPr>
          <p:cNvPr id="68" name="TextBox 67"/>
          <p:cNvSpPr txBox="1"/>
          <p:nvPr/>
        </p:nvSpPr>
        <p:spPr>
          <a:xfrm>
            <a:off x="8188071" y="2002918"/>
            <a:ext cx="436019" cy="189028"/>
          </a:xfrm>
          <a:prstGeom prst="rect">
            <a:avLst/>
          </a:prstGeom>
          <a:solidFill>
            <a:srgbClr val="FFFFFF"/>
          </a:solidFill>
        </p:spPr>
        <p:txBody>
          <a:bodyPr wrap="none" lIns="95251" tIns="21591" rIns="95251" bIns="21591" rtlCol="0">
            <a:spAutoFit/>
          </a:bodyPr>
          <a:lstStyle/>
          <a:p>
            <a:pPr fontAlgn="base"/>
            <a:r>
              <a:rPr sz="945">
                <a:solidFill>
                  <a:srgbClr val="333333"/>
                </a:solidFill>
                <a:latin typeface="Calibri"/>
              </a:rPr>
              <a:t>2021</a:t>
            </a:r>
          </a:p>
        </p:txBody>
      </p:sp>
      <p:sp>
        <p:nvSpPr>
          <p:cNvPr id="69" name="TextBox 68"/>
          <p:cNvSpPr txBox="1"/>
          <p:nvPr/>
        </p:nvSpPr>
        <p:spPr>
          <a:xfrm>
            <a:off x="9781740" y="2002918"/>
            <a:ext cx="524184" cy="189028"/>
          </a:xfrm>
          <a:prstGeom prst="rect">
            <a:avLst/>
          </a:prstGeom>
          <a:solidFill>
            <a:srgbClr val="FFFFFF"/>
          </a:solidFill>
        </p:spPr>
        <p:txBody>
          <a:bodyPr wrap="none" lIns="95251" tIns="21591" rIns="95251" bIns="21591" rtlCol="0">
            <a:spAutoFit/>
          </a:bodyPr>
          <a:lstStyle/>
          <a:p>
            <a:pPr algn="r" fontAlgn="base"/>
            <a:r>
              <a:rPr sz="945">
                <a:solidFill>
                  <a:srgbClr val="333333"/>
                </a:solidFill>
                <a:latin typeface="Calibri"/>
              </a:rPr>
              <a:t>11 070</a:t>
            </a:r>
          </a:p>
        </p:txBody>
      </p:sp>
      <p:sp>
        <p:nvSpPr>
          <p:cNvPr id="70" name="TextBox 69"/>
          <p:cNvSpPr txBox="1"/>
          <p:nvPr/>
        </p:nvSpPr>
        <p:spPr>
          <a:xfrm>
            <a:off x="11141104" y="2002918"/>
            <a:ext cx="463269" cy="189028"/>
          </a:xfrm>
          <a:prstGeom prst="rect">
            <a:avLst/>
          </a:prstGeom>
          <a:solidFill>
            <a:srgbClr val="FFFFFF"/>
          </a:solidFill>
        </p:spPr>
        <p:txBody>
          <a:bodyPr wrap="none" lIns="95251" tIns="21591" rIns="95251" bIns="21591" rtlCol="0">
            <a:spAutoFit/>
          </a:bodyPr>
          <a:lstStyle/>
          <a:p>
            <a:pPr algn="r" fontAlgn="base"/>
            <a:r>
              <a:rPr sz="945">
                <a:solidFill>
                  <a:srgbClr val="333333"/>
                </a:solidFill>
                <a:latin typeface="Calibri"/>
              </a:rPr>
              <a:t>9 190</a:t>
            </a:r>
          </a:p>
        </p:txBody>
      </p:sp>
      <p:sp>
        <p:nvSpPr>
          <p:cNvPr id="71" name="TextBox 70"/>
          <p:cNvSpPr txBox="1"/>
          <p:nvPr/>
        </p:nvSpPr>
        <p:spPr>
          <a:xfrm>
            <a:off x="8188071" y="2217421"/>
            <a:ext cx="436019" cy="189028"/>
          </a:xfrm>
          <a:prstGeom prst="rect">
            <a:avLst/>
          </a:prstGeom>
          <a:solidFill>
            <a:srgbClr val="F6F6F6"/>
          </a:solidFill>
        </p:spPr>
        <p:txBody>
          <a:bodyPr wrap="none" lIns="95251" tIns="21591" rIns="95251" bIns="21591" rtlCol="0">
            <a:spAutoFit/>
          </a:bodyPr>
          <a:lstStyle/>
          <a:p>
            <a:pPr fontAlgn="base"/>
            <a:r>
              <a:rPr sz="945">
                <a:solidFill>
                  <a:srgbClr val="333333"/>
                </a:solidFill>
                <a:latin typeface="Calibri"/>
              </a:rPr>
              <a:t>2022</a:t>
            </a:r>
          </a:p>
        </p:txBody>
      </p:sp>
      <p:sp>
        <p:nvSpPr>
          <p:cNvPr id="72" name="TextBox 71"/>
          <p:cNvSpPr txBox="1"/>
          <p:nvPr/>
        </p:nvSpPr>
        <p:spPr>
          <a:xfrm>
            <a:off x="9781740" y="2217421"/>
            <a:ext cx="524184" cy="189028"/>
          </a:xfrm>
          <a:prstGeom prst="rect">
            <a:avLst/>
          </a:prstGeom>
          <a:solidFill>
            <a:srgbClr val="F6F6F6"/>
          </a:solidFill>
        </p:spPr>
        <p:txBody>
          <a:bodyPr wrap="none" lIns="95251" tIns="21591" rIns="95251" bIns="21591" rtlCol="0">
            <a:spAutoFit/>
          </a:bodyPr>
          <a:lstStyle/>
          <a:p>
            <a:pPr algn="r" fontAlgn="base"/>
            <a:r>
              <a:rPr sz="945">
                <a:solidFill>
                  <a:srgbClr val="333333"/>
                </a:solidFill>
                <a:latin typeface="Calibri"/>
              </a:rPr>
              <a:t>16 037</a:t>
            </a:r>
          </a:p>
        </p:txBody>
      </p:sp>
      <p:sp>
        <p:nvSpPr>
          <p:cNvPr id="73" name="TextBox 72"/>
          <p:cNvSpPr txBox="1"/>
          <p:nvPr/>
        </p:nvSpPr>
        <p:spPr>
          <a:xfrm>
            <a:off x="11141104" y="2217421"/>
            <a:ext cx="463269" cy="189028"/>
          </a:xfrm>
          <a:prstGeom prst="rect">
            <a:avLst/>
          </a:prstGeom>
          <a:solidFill>
            <a:srgbClr val="F6F6F6"/>
          </a:solidFill>
        </p:spPr>
        <p:txBody>
          <a:bodyPr wrap="none" lIns="95251" tIns="21591" rIns="95251" bIns="21591" rtlCol="0">
            <a:spAutoFit/>
          </a:bodyPr>
          <a:lstStyle/>
          <a:p>
            <a:pPr algn="r" fontAlgn="base"/>
            <a:r>
              <a:rPr sz="945">
                <a:solidFill>
                  <a:srgbClr val="333333"/>
                </a:solidFill>
                <a:latin typeface="Calibri"/>
              </a:rPr>
              <a:t>9 583</a:t>
            </a:r>
          </a:p>
        </p:txBody>
      </p:sp>
      <p:sp>
        <p:nvSpPr>
          <p:cNvPr id="74" name="TextBox 73"/>
          <p:cNvSpPr txBox="1"/>
          <p:nvPr/>
        </p:nvSpPr>
        <p:spPr>
          <a:xfrm>
            <a:off x="8188071" y="2431923"/>
            <a:ext cx="436019" cy="189028"/>
          </a:xfrm>
          <a:prstGeom prst="rect">
            <a:avLst/>
          </a:prstGeom>
          <a:solidFill>
            <a:srgbClr val="FFFFFF"/>
          </a:solidFill>
        </p:spPr>
        <p:txBody>
          <a:bodyPr wrap="none" lIns="95251" tIns="21591" rIns="95251" bIns="21591" rtlCol="0">
            <a:spAutoFit/>
          </a:bodyPr>
          <a:lstStyle/>
          <a:p>
            <a:pPr fontAlgn="base"/>
            <a:r>
              <a:rPr sz="945">
                <a:solidFill>
                  <a:srgbClr val="333333"/>
                </a:solidFill>
                <a:latin typeface="Calibri"/>
              </a:rPr>
              <a:t>2023</a:t>
            </a:r>
          </a:p>
        </p:txBody>
      </p:sp>
      <p:sp>
        <p:nvSpPr>
          <p:cNvPr id="75" name="TextBox 74"/>
          <p:cNvSpPr txBox="1"/>
          <p:nvPr/>
        </p:nvSpPr>
        <p:spPr>
          <a:xfrm>
            <a:off x="9781740" y="2431923"/>
            <a:ext cx="524184" cy="189028"/>
          </a:xfrm>
          <a:prstGeom prst="rect">
            <a:avLst/>
          </a:prstGeom>
          <a:solidFill>
            <a:srgbClr val="FFFFFF"/>
          </a:solidFill>
        </p:spPr>
        <p:txBody>
          <a:bodyPr wrap="none" lIns="95251" tIns="21591" rIns="95251" bIns="21591" rtlCol="0">
            <a:spAutoFit/>
          </a:bodyPr>
          <a:lstStyle/>
          <a:p>
            <a:pPr algn="r" fontAlgn="base"/>
            <a:r>
              <a:rPr sz="945">
                <a:solidFill>
                  <a:srgbClr val="333333"/>
                </a:solidFill>
                <a:latin typeface="Calibri"/>
              </a:rPr>
              <a:t>22 236</a:t>
            </a:r>
          </a:p>
        </p:txBody>
      </p:sp>
      <p:sp>
        <p:nvSpPr>
          <p:cNvPr id="76" name="TextBox 75"/>
          <p:cNvSpPr txBox="1"/>
          <p:nvPr/>
        </p:nvSpPr>
        <p:spPr>
          <a:xfrm>
            <a:off x="11141104" y="2431923"/>
            <a:ext cx="463269" cy="189028"/>
          </a:xfrm>
          <a:prstGeom prst="rect">
            <a:avLst/>
          </a:prstGeom>
          <a:solidFill>
            <a:srgbClr val="FFFFFF"/>
          </a:solidFill>
        </p:spPr>
        <p:txBody>
          <a:bodyPr wrap="none" lIns="95251" tIns="21591" rIns="95251" bIns="21591" rtlCol="0">
            <a:spAutoFit/>
          </a:bodyPr>
          <a:lstStyle/>
          <a:p>
            <a:pPr algn="r" fontAlgn="base"/>
            <a:r>
              <a:rPr sz="945">
                <a:solidFill>
                  <a:srgbClr val="333333"/>
                </a:solidFill>
                <a:latin typeface="Calibri"/>
              </a:rPr>
              <a:t>9 405</a:t>
            </a:r>
          </a:p>
        </p:txBody>
      </p:sp>
      <p:sp>
        <p:nvSpPr>
          <p:cNvPr id="77" name="TextBox 76"/>
          <p:cNvSpPr txBox="1"/>
          <p:nvPr/>
        </p:nvSpPr>
        <p:spPr>
          <a:xfrm>
            <a:off x="8188071" y="2646427"/>
            <a:ext cx="436019" cy="225448"/>
          </a:xfrm>
          <a:prstGeom prst="rect">
            <a:avLst/>
          </a:prstGeom>
          <a:solidFill>
            <a:srgbClr val="F6F6F6"/>
          </a:solidFill>
        </p:spPr>
        <p:txBody>
          <a:bodyPr wrap="none" lIns="95251" tIns="21591" rIns="95251" bIns="57659" rtlCol="0">
            <a:spAutoFit/>
          </a:bodyPr>
          <a:lstStyle/>
          <a:p>
            <a:pPr fontAlgn="base"/>
            <a:r>
              <a:rPr sz="945">
                <a:solidFill>
                  <a:srgbClr val="333333"/>
                </a:solidFill>
                <a:latin typeface="Calibri"/>
              </a:rPr>
              <a:t>2024</a:t>
            </a:r>
          </a:p>
        </p:txBody>
      </p:sp>
      <p:sp>
        <p:nvSpPr>
          <p:cNvPr id="78" name="TextBox 77"/>
          <p:cNvSpPr txBox="1"/>
          <p:nvPr/>
        </p:nvSpPr>
        <p:spPr>
          <a:xfrm>
            <a:off x="9781740" y="2646427"/>
            <a:ext cx="524184" cy="225448"/>
          </a:xfrm>
          <a:prstGeom prst="rect">
            <a:avLst/>
          </a:prstGeom>
          <a:solidFill>
            <a:srgbClr val="F6F6F6"/>
          </a:solidFill>
        </p:spPr>
        <p:txBody>
          <a:bodyPr wrap="none" lIns="95251" tIns="21591" rIns="95251" bIns="57659" rtlCol="0">
            <a:spAutoFit/>
          </a:bodyPr>
          <a:lstStyle/>
          <a:p>
            <a:pPr algn="r" fontAlgn="base"/>
            <a:r>
              <a:rPr sz="945">
                <a:solidFill>
                  <a:srgbClr val="333333"/>
                </a:solidFill>
                <a:latin typeface="Calibri"/>
              </a:rPr>
              <a:t>18 314</a:t>
            </a:r>
          </a:p>
        </p:txBody>
      </p:sp>
      <p:sp>
        <p:nvSpPr>
          <p:cNvPr id="79" name="TextBox 78"/>
          <p:cNvSpPr txBox="1"/>
          <p:nvPr/>
        </p:nvSpPr>
        <p:spPr>
          <a:xfrm>
            <a:off x="11080189" y="2646427"/>
            <a:ext cx="524184" cy="225448"/>
          </a:xfrm>
          <a:prstGeom prst="rect">
            <a:avLst/>
          </a:prstGeom>
          <a:solidFill>
            <a:srgbClr val="F6F6F6"/>
          </a:solidFill>
        </p:spPr>
        <p:txBody>
          <a:bodyPr wrap="none" lIns="95251" tIns="21591" rIns="95251" bIns="57659" rtlCol="0">
            <a:spAutoFit/>
          </a:bodyPr>
          <a:lstStyle/>
          <a:p>
            <a:pPr algn="r" fontAlgn="base"/>
            <a:r>
              <a:rPr sz="945">
                <a:solidFill>
                  <a:srgbClr val="333333"/>
                </a:solidFill>
                <a:latin typeface="Calibri"/>
              </a:rPr>
              <a:t>10 185</a:t>
            </a:r>
          </a:p>
        </p:txBody>
      </p:sp>
      <p:sp>
        <p:nvSpPr>
          <p:cNvPr id="80" name="TextBox 79"/>
          <p:cNvSpPr txBox="1"/>
          <p:nvPr/>
        </p:nvSpPr>
        <p:spPr>
          <a:xfrm>
            <a:off x="901701" y="3473323"/>
            <a:ext cx="918521" cy="161711"/>
          </a:xfrm>
          <a:prstGeom prst="rect">
            <a:avLst/>
          </a:prstGeom>
          <a:solidFill>
            <a:srgbClr val="F5F5F5"/>
          </a:solidFill>
        </p:spPr>
        <p:txBody>
          <a:bodyPr wrap="none" lIns="0" tIns="0" rIns="0" bIns="0" rtlCol="0">
            <a:spAutoFit/>
          </a:bodyPr>
          <a:lstStyle/>
          <a:p>
            <a:pPr fontAlgn="base"/>
            <a:r>
              <a:rPr sz="1051">
                <a:solidFill>
                  <a:srgbClr val="333333"/>
                </a:solidFill>
                <a:latin typeface="Calibri"/>
              </a:rPr>
              <a:t>Industrial Return</a:t>
            </a:r>
          </a:p>
        </p:txBody>
      </p:sp>
      <p:graphicFrame>
        <p:nvGraphicFramePr>
          <p:cNvPr id="81" name="Table 80"/>
          <p:cNvGraphicFramePr>
            <a:graphicFrameLocks noGrp="1"/>
          </p:cNvGraphicFramePr>
          <p:nvPr/>
        </p:nvGraphicFramePr>
        <p:xfrm>
          <a:off x="0" y="0"/>
          <a:ext cx="0" cy="0"/>
        </p:xfrm>
        <a:graphic>
          <a:graphicData uri="http://schemas.openxmlformats.org/drawingml/2006/table">
            <a:tbl>
              <a:tblPr firstRow="1" bandRow="1"/>
              <a:tblGrid>
                <a:gridCol w="492760">
                  <a:extLst>
                    <a:ext uri="{9D8B030D-6E8A-4147-A177-3AD203B41FA5}">
                      <a16:colId xmlns:a16="http://schemas.microsoft.com/office/drawing/2014/main" val="20000"/>
                    </a:ext>
                  </a:extLst>
                </a:gridCol>
                <a:gridCol w="443865">
                  <a:extLst>
                    <a:ext uri="{9D8B030D-6E8A-4147-A177-3AD203B41FA5}">
                      <a16:colId xmlns:a16="http://schemas.microsoft.com/office/drawing/2014/main" val="20001"/>
                    </a:ext>
                  </a:extLst>
                </a:gridCol>
                <a:gridCol w="437515">
                  <a:extLst>
                    <a:ext uri="{9D8B030D-6E8A-4147-A177-3AD203B41FA5}">
                      <a16:colId xmlns:a16="http://schemas.microsoft.com/office/drawing/2014/main" val="20002"/>
                    </a:ext>
                  </a:extLst>
                </a:gridCol>
                <a:gridCol w="443865">
                  <a:extLst>
                    <a:ext uri="{9D8B030D-6E8A-4147-A177-3AD203B41FA5}">
                      <a16:colId xmlns:a16="http://schemas.microsoft.com/office/drawing/2014/main" val="20003"/>
                    </a:ext>
                  </a:extLst>
                </a:gridCol>
                <a:gridCol w="443992">
                  <a:extLst>
                    <a:ext uri="{9D8B030D-6E8A-4147-A177-3AD203B41FA5}">
                      <a16:colId xmlns:a16="http://schemas.microsoft.com/office/drawing/2014/main" val="20004"/>
                    </a:ext>
                  </a:extLst>
                </a:gridCol>
              </a:tblGrid>
              <a:tr h="487680">
                <a:tc>
                  <a:txBody>
                    <a:bodyPr/>
                    <a:lstStyle/>
                    <a:p>
                      <a:pPr marL="0" marR="0" lvl="0" indent="0" algn="l" fontAlgn="base"/>
                      <a:endParaRPr sz="240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sz="240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sz="240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sz="240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tc>
                  <a:txBody>
                    <a:bodyPr/>
                    <a:lstStyle/>
                    <a:p>
                      <a:pPr marL="0" marR="0" lvl="0" indent="0" algn="l" fontAlgn="base"/>
                      <a:endParaRPr sz="2400"/>
                    </a:p>
                  </a:txBody>
                  <a:tcPr marL="121920" marR="121920" marT="60960" marB="6096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tcPr>
                </a:tc>
                <a:extLst>
                  <a:ext uri="{0D108BD9-81ED-4DB2-BD59-A6C34878D82A}">
                    <a16:rowId xmlns:a16="http://schemas.microsoft.com/office/drawing/2014/main" val="10000"/>
                  </a:ext>
                </a:extLst>
              </a:tr>
            </a:tbl>
          </a:graphicData>
        </a:graphic>
      </p:graphicFrame>
      <p:sp>
        <p:nvSpPr>
          <p:cNvPr id="82" name="TextBox 81"/>
          <p:cNvSpPr txBox="1"/>
          <p:nvPr/>
        </p:nvSpPr>
        <p:spPr>
          <a:xfrm>
            <a:off x="758826" y="3997453"/>
            <a:ext cx="367090" cy="151195"/>
          </a:xfrm>
          <a:prstGeom prst="rect">
            <a:avLst/>
          </a:prstGeom>
          <a:solidFill>
            <a:srgbClr val="FFFFFF"/>
          </a:solidFill>
        </p:spPr>
        <p:txBody>
          <a:bodyPr wrap="none" lIns="95251" tIns="17272" rIns="95251" bIns="17272" rtlCol="0">
            <a:spAutoFit/>
          </a:bodyPr>
          <a:lstStyle/>
          <a:p>
            <a:pPr fontAlgn="base"/>
            <a:r>
              <a:rPr sz="756">
                <a:solidFill>
                  <a:srgbClr val="333333"/>
                </a:solidFill>
                <a:latin typeface="Calibri"/>
              </a:rPr>
              <a:t>Year</a:t>
            </a:r>
          </a:p>
        </p:txBody>
      </p:sp>
      <p:sp>
        <p:nvSpPr>
          <p:cNvPr id="83" name="TextBox 82"/>
          <p:cNvSpPr txBox="1"/>
          <p:nvPr/>
        </p:nvSpPr>
        <p:spPr>
          <a:xfrm>
            <a:off x="1678428" y="3997453"/>
            <a:ext cx="446791" cy="151195"/>
          </a:xfrm>
          <a:prstGeom prst="rect">
            <a:avLst/>
          </a:prstGeom>
          <a:solidFill>
            <a:srgbClr val="FFFFFF"/>
          </a:solidFill>
        </p:spPr>
        <p:txBody>
          <a:bodyPr wrap="none" lIns="95251" tIns="17272" rIns="144019" bIns="17272" rtlCol="0">
            <a:spAutoFit/>
          </a:bodyPr>
          <a:lstStyle/>
          <a:p>
            <a:pPr algn="r" fontAlgn="base"/>
            <a:r>
              <a:rPr sz="756">
                <a:solidFill>
                  <a:srgbClr val="333333"/>
                </a:solidFill>
                <a:latin typeface="Calibri"/>
              </a:rPr>
              <a:t>Ratio</a:t>
            </a:r>
          </a:p>
        </p:txBody>
      </p:sp>
      <p:sp>
        <p:nvSpPr>
          <p:cNvPr id="84" name="TextBox 83"/>
          <p:cNvSpPr txBox="1"/>
          <p:nvPr/>
        </p:nvSpPr>
        <p:spPr>
          <a:xfrm>
            <a:off x="2308724" y="3997453"/>
            <a:ext cx="493278" cy="151195"/>
          </a:xfrm>
          <a:prstGeom prst="rect">
            <a:avLst/>
          </a:prstGeom>
          <a:solidFill>
            <a:srgbClr val="FFFFFF"/>
          </a:solidFill>
        </p:spPr>
        <p:txBody>
          <a:bodyPr wrap="none" lIns="95251" tIns="17272" rIns="144019" bIns="17272" rtlCol="0">
            <a:spAutoFit/>
          </a:bodyPr>
          <a:lstStyle/>
          <a:p>
            <a:pPr algn="r" fontAlgn="base"/>
            <a:r>
              <a:rPr sz="756">
                <a:solidFill>
                  <a:srgbClr val="333333"/>
                </a:solidFill>
                <a:latin typeface="Calibri"/>
              </a:rPr>
              <a:t>Target</a:t>
            </a:r>
          </a:p>
        </p:txBody>
      </p:sp>
      <p:sp>
        <p:nvSpPr>
          <p:cNvPr id="85" name="TextBox 84"/>
          <p:cNvSpPr txBox="1"/>
          <p:nvPr/>
        </p:nvSpPr>
        <p:spPr>
          <a:xfrm>
            <a:off x="3044822" y="3997453"/>
            <a:ext cx="446791" cy="151195"/>
          </a:xfrm>
          <a:prstGeom prst="rect">
            <a:avLst/>
          </a:prstGeom>
          <a:solidFill>
            <a:srgbClr val="FFFFFF"/>
          </a:solidFill>
        </p:spPr>
        <p:txBody>
          <a:bodyPr wrap="none" lIns="95251" tIns="17272" rIns="144019" bIns="17272" rtlCol="0">
            <a:spAutoFit/>
          </a:bodyPr>
          <a:lstStyle/>
          <a:p>
            <a:pPr algn="r" fontAlgn="base"/>
            <a:r>
              <a:rPr sz="756">
                <a:solidFill>
                  <a:srgbClr val="333333"/>
                </a:solidFill>
                <a:latin typeface="Calibri"/>
              </a:rPr>
              <a:t>Ratio</a:t>
            </a:r>
          </a:p>
        </p:txBody>
      </p:sp>
      <p:sp>
        <p:nvSpPr>
          <p:cNvPr id="86" name="TextBox 85"/>
          <p:cNvSpPr txBox="1"/>
          <p:nvPr/>
        </p:nvSpPr>
        <p:spPr>
          <a:xfrm>
            <a:off x="3681721" y="3997453"/>
            <a:ext cx="493278" cy="151195"/>
          </a:xfrm>
          <a:prstGeom prst="rect">
            <a:avLst/>
          </a:prstGeom>
          <a:solidFill>
            <a:srgbClr val="FFFFFF"/>
          </a:solidFill>
        </p:spPr>
        <p:txBody>
          <a:bodyPr wrap="none" lIns="95251" tIns="17272" rIns="144019" bIns="17272" rtlCol="0">
            <a:spAutoFit/>
          </a:bodyPr>
          <a:lstStyle/>
          <a:p>
            <a:pPr algn="r" fontAlgn="base"/>
            <a:r>
              <a:rPr sz="756">
                <a:solidFill>
                  <a:srgbClr val="333333"/>
                </a:solidFill>
                <a:latin typeface="Calibri"/>
              </a:rPr>
              <a:t>Target</a:t>
            </a:r>
          </a:p>
        </p:txBody>
      </p:sp>
      <p:sp>
        <p:nvSpPr>
          <p:cNvPr id="87" name="TextBox 86"/>
          <p:cNvSpPr txBox="1"/>
          <p:nvPr/>
        </p:nvSpPr>
        <p:spPr>
          <a:xfrm>
            <a:off x="758826" y="4169030"/>
            <a:ext cx="436019" cy="189028"/>
          </a:xfrm>
          <a:prstGeom prst="rect">
            <a:avLst/>
          </a:prstGeom>
          <a:solidFill>
            <a:srgbClr val="F6F6F6"/>
          </a:solidFill>
        </p:spPr>
        <p:txBody>
          <a:bodyPr wrap="none" lIns="95251" tIns="21591" rIns="95251" bIns="21591" rtlCol="0">
            <a:spAutoFit/>
          </a:bodyPr>
          <a:lstStyle/>
          <a:p>
            <a:pPr fontAlgn="base"/>
            <a:r>
              <a:rPr sz="945">
                <a:solidFill>
                  <a:srgbClr val="333333"/>
                </a:solidFill>
                <a:latin typeface="Calibri"/>
              </a:rPr>
              <a:t>2020</a:t>
            </a:r>
          </a:p>
        </p:txBody>
      </p:sp>
      <p:sp>
        <p:nvSpPr>
          <p:cNvPr id="88" name="TextBox 87"/>
          <p:cNvSpPr txBox="1"/>
          <p:nvPr/>
        </p:nvSpPr>
        <p:spPr>
          <a:xfrm>
            <a:off x="1719785" y="4169030"/>
            <a:ext cx="405561" cy="189028"/>
          </a:xfrm>
          <a:prstGeom prst="rect">
            <a:avLst/>
          </a:prstGeom>
          <a:solidFill>
            <a:srgbClr val="F6F6F6"/>
          </a:solidFill>
        </p:spPr>
        <p:txBody>
          <a:bodyPr wrap="none" lIns="95251" tIns="21591" rIns="95251" bIns="21591" rtlCol="0">
            <a:spAutoFit/>
          </a:bodyPr>
          <a:lstStyle/>
          <a:p>
            <a:pPr algn="r" fontAlgn="base"/>
            <a:r>
              <a:rPr sz="945">
                <a:solidFill>
                  <a:srgbClr val="333333"/>
                </a:solidFill>
                <a:latin typeface="Calibri"/>
              </a:rPr>
              <a:t>0.45</a:t>
            </a:r>
          </a:p>
        </p:txBody>
      </p:sp>
      <p:sp>
        <p:nvSpPr>
          <p:cNvPr id="89" name="TextBox 88"/>
          <p:cNvSpPr txBox="1"/>
          <p:nvPr/>
        </p:nvSpPr>
        <p:spPr>
          <a:xfrm>
            <a:off x="2548854" y="4169030"/>
            <a:ext cx="253276" cy="189028"/>
          </a:xfrm>
          <a:prstGeom prst="rect">
            <a:avLst/>
          </a:prstGeom>
          <a:solidFill>
            <a:srgbClr val="F6F6F6"/>
          </a:solidFill>
        </p:spPr>
        <p:txBody>
          <a:bodyPr wrap="none" lIns="95251" tIns="21591" rIns="95251" bIns="21591" rtlCol="0">
            <a:spAutoFit/>
          </a:bodyPr>
          <a:lstStyle/>
          <a:p>
            <a:pPr algn="r" fontAlgn="base"/>
            <a:r>
              <a:rPr sz="945">
                <a:solidFill>
                  <a:srgbClr val="333333"/>
                </a:solidFill>
                <a:latin typeface="Calibri"/>
              </a:rPr>
              <a:t>1</a:t>
            </a:r>
          </a:p>
        </p:txBody>
      </p:sp>
      <p:sp>
        <p:nvSpPr>
          <p:cNvPr id="90" name="TextBox 89"/>
          <p:cNvSpPr txBox="1"/>
          <p:nvPr/>
        </p:nvSpPr>
        <p:spPr>
          <a:xfrm>
            <a:off x="3086178" y="4169030"/>
            <a:ext cx="405561" cy="189028"/>
          </a:xfrm>
          <a:prstGeom prst="rect">
            <a:avLst/>
          </a:prstGeom>
          <a:solidFill>
            <a:srgbClr val="F6F6F6"/>
          </a:solidFill>
        </p:spPr>
        <p:txBody>
          <a:bodyPr wrap="none" lIns="95251" tIns="21591" rIns="95251" bIns="21591" rtlCol="0">
            <a:spAutoFit/>
          </a:bodyPr>
          <a:lstStyle/>
          <a:p>
            <a:pPr algn="r" fontAlgn="base"/>
            <a:r>
              <a:rPr sz="945">
                <a:solidFill>
                  <a:srgbClr val="333333"/>
                </a:solidFill>
                <a:latin typeface="Calibri"/>
              </a:rPr>
              <a:t>0.41</a:t>
            </a:r>
          </a:p>
        </p:txBody>
      </p:sp>
      <p:sp>
        <p:nvSpPr>
          <p:cNvPr id="91" name="TextBox 90"/>
          <p:cNvSpPr txBox="1"/>
          <p:nvPr/>
        </p:nvSpPr>
        <p:spPr>
          <a:xfrm>
            <a:off x="3830351" y="4169030"/>
            <a:ext cx="344648" cy="189028"/>
          </a:xfrm>
          <a:prstGeom prst="rect">
            <a:avLst/>
          </a:prstGeom>
          <a:solidFill>
            <a:srgbClr val="F6F6F6"/>
          </a:solidFill>
        </p:spPr>
        <p:txBody>
          <a:bodyPr wrap="none" lIns="95251" tIns="21591" rIns="95251" bIns="21591" rtlCol="0">
            <a:spAutoFit/>
          </a:bodyPr>
          <a:lstStyle/>
          <a:p>
            <a:pPr algn="r" fontAlgn="base"/>
            <a:r>
              <a:rPr sz="945">
                <a:solidFill>
                  <a:srgbClr val="333333"/>
                </a:solidFill>
                <a:latin typeface="Calibri"/>
              </a:rPr>
              <a:t>0.4</a:t>
            </a:r>
          </a:p>
        </p:txBody>
      </p:sp>
      <p:sp>
        <p:nvSpPr>
          <p:cNvPr id="92" name="TextBox 91"/>
          <p:cNvSpPr txBox="1"/>
          <p:nvPr/>
        </p:nvSpPr>
        <p:spPr>
          <a:xfrm>
            <a:off x="758826" y="4383533"/>
            <a:ext cx="436019" cy="189028"/>
          </a:xfrm>
          <a:prstGeom prst="rect">
            <a:avLst/>
          </a:prstGeom>
          <a:solidFill>
            <a:srgbClr val="FFFFFF"/>
          </a:solidFill>
        </p:spPr>
        <p:txBody>
          <a:bodyPr wrap="none" lIns="95251" tIns="21591" rIns="95251" bIns="21591" rtlCol="0">
            <a:spAutoFit/>
          </a:bodyPr>
          <a:lstStyle/>
          <a:p>
            <a:pPr fontAlgn="base"/>
            <a:r>
              <a:rPr sz="945">
                <a:solidFill>
                  <a:srgbClr val="333333"/>
                </a:solidFill>
                <a:latin typeface="Calibri"/>
              </a:rPr>
              <a:t>2021</a:t>
            </a:r>
          </a:p>
        </p:txBody>
      </p:sp>
      <p:sp>
        <p:nvSpPr>
          <p:cNvPr id="93" name="TextBox 92"/>
          <p:cNvSpPr txBox="1"/>
          <p:nvPr/>
        </p:nvSpPr>
        <p:spPr>
          <a:xfrm>
            <a:off x="1719785" y="4383533"/>
            <a:ext cx="405561" cy="189028"/>
          </a:xfrm>
          <a:prstGeom prst="rect">
            <a:avLst/>
          </a:prstGeom>
          <a:solidFill>
            <a:srgbClr val="FFFFFF"/>
          </a:solidFill>
        </p:spPr>
        <p:txBody>
          <a:bodyPr wrap="none" lIns="95251" tIns="21591" rIns="95251" bIns="21591" rtlCol="0">
            <a:spAutoFit/>
          </a:bodyPr>
          <a:lstStyle/>
          <a:p>
            <a:pPr algn="r" fontAlgn="base"/>
            <a:r>
              <a:rPr sz="945">
                <a:solidFill>
                  <a:srgbClr val="333333"/>
                </a:solidFill>
                <a:latin typeface="Calibri"/>
              </a:rPr>
              <a:t>0.37</a:t>
            </a:r>
          </a:p>
        </p:txBody>
      </p:sp>
      <p:sp>
        <p:nvSpPr>
          <p:cNvPr id="94" name="TextBox 93"/>
          <p:cNvSpPr txBox="1"/>
          <p:nvPr/>
        </p:nvSpPr>
        <p:spPr>
          <a:xfrm>
            <a:off x="2548854" y="4383533"/>
            <a:ext cx="253276" cy="189028"/>
          </a:xfrm>
          <a:prstGeom prst="rect">
            <a:avLst/>
          </a:prstGeom>
          <a:solidFill>
            <a:srgbClr val="FFFFFF"/>
          </a:solidFill>
        </p:spPr>
        <p:txBody>
          <a:bodyPr wrap="none" lIns="95251" tIns="21591" rIns="95251" bIns="21591" rtlCol="0">
            <a:spAutoFit/>
          </a:bodyPr>
          <a:lstStyle/>
          <a:p>
            <a:pPr algn="r" fontAlgn="base"/>
            <a:r>
              <a:rPr sz="945">
                <a:solidFill>
                  <a:srgbClr val="333333"/>
                </a:solidFill>
                <a:latin typeface="Calibri"/>
              </a:rPr>
              <a:t>1</a:t>
            </a:r>
          </a:p>
        </p:txBody>
      </p:sp>
      <p:sp>
        <p:nvSpPr>
          <p:cNvPr id="95" name="TextBox 94"/>
          <p:cNvSpPr txBox="1"/>
          <p:nvPr/>
        </p:nvSpPr>
        <p:spPr>
          <a:xfrm>
            <a:off x="3086178" y="4383533"/>
            <a:ext cx="405561" cy="189028"/>
          </a:xfrm>
          <a:prstGeom prst="rect">
            <a:avLst/>
          </a:prstGeom>
          <a:solidFill>
            <a:srgbClr val="FFFFFF"/>
          </a:solidFill>
        </p:spPr>
        <p:txBody>
          <a:bodyPr wrap="none" lIns="95251" tIns="21591" rIns="95251" bIns="21591" rtlCol="0">
            <a:spAutoFit/>
          </a:bodyPr>
          <a:lstStyle/>
          <a:p>
            <a:pPr algn="r" fontAlgn="base"/>
            <a:r>
              <a:rPr sz="945">
                <a:solidFill>
                  <a:srgbClr val="333333"/>
                </a:solidFill>
                <a:latin typeface="Calibri"/>
              </a:rPr>
              <a:t>0.48</a:t>
            </a:r>
          </a:p>
        </p:txBody>
      </p:sp>
      <p:sp>
        <p:nvSpPr>
          <p:cNvPr id="96" name="TextBox 95"/>
          <p:cNvSpPr txBox="1"/>
          <p:nvPr/>
        </p:nvSpPr>
        <p:spPr>
          <a:xfrm>
            <a:off x="3830351" y="4383533"/>
            <a:ext cx="344648" cy="189028"/>
          </a:xfrm>
          <a:prstGeom prst="rect">
            <a:avLst/>
          </a:prstGeom>
          <a:solidFill>
            <a:srgbClr val="FFFFFF"/>
          </a:solidFill>
        </p:spPr>
        <p:txBody>
          <a:bodyPr wrap="none" lIns="95251" tIns="21591" rIns="95251" bIns="21591" rtlCol="0">
            <a:spAutoFit/>
          </a:bodyPr>
          <a:lstStyle/>
          <a:p>
            <a:pPr algn="r" fontAlgn="base"/>
            <a:r>
              <a:rPr sz="945">
                <a:solidFill>
                  <a:srgbClr val="333333"/>
                </a:solidFill>
                <a:latin typeface="Calibri"/>
              </a:rPr>
              <a:t>0.4</a:t>
            </a:r>
          </a:p>
        </p:txBody>
      </p:sp>
      <p:sp>
        <p:nvSpPr>
          <p:cNvPr id="97" name="TextBox 96"/>
          <p:cNvSpPr txBox="1"/>
          <p:nvPr/>
        </p:nvSpPr>
        <p:spPr>
          <a:xfrm>
            <a:off x="758826" y="4598035"/>
            <a:ext cx="436019" cy="189028"/>
          </a:xfrm>
          <a:prstGeom prst="rect">
            <a:avLst/>
          </a:prstGeom>
          <a:solidFill>
            <a:srgbClr val="F6F6F6"/>
          </a:solidFill>
        </p:spPr>
        <p:txBody>
          <a:bodyPr wrap="none" lIns="95251" tIns="21591" rIns="95251" bIns="21591" rtlCol="0">
            <a:spAutoFit/>
          </a:bodyPr>
          <a:lstStyle/>
          <a:p>
            <a:pPr fontAlgn="base"/>
            <a:r>
              <a:rPr sz="945">
                <a:solidFill>
                  <a:srgbClr val="333333"/>
                </a:solidFill>
                <a:latin typeface="Calibri"/>
              </a:rPr>
              <a:t>2022</a:t>
            </a:r>
          </a:p>
        </p:txBody>
      </p:sp>
      <p:sp>
        <p:nvSpPr>
          <p:cNvPr id="98" name="TextBox 97"/>
          <p:cNvSpPr txBox="1"/>
          <p:nvPr/>
        </p:nvSpPr>
        <p:spPr>
          <a:xfrm>
            <a:off x="1780697" y="4598035"/>
            <a:ext cx="344648" cy="189028"/>
          </a:xfrm>
          <a:prstGeom prst="rect">
            <a:avLst/>
          </a:prstGeom>
          <a:solidFill>
            <a:srgbClr val="F6F6F6"/>
          </a:solidFill>
        </p:spPr>
        <p:txBody>
          <a:bodyPr wrap="none" lIns="95251" tIns="21591" rIns="95251" bIns="21591" rtlCol="0">
            <a:spAutoFit/>
          </a:bodyPr>
          <a:lstStyle/>
          <a:p>
            <a:pPr algn="r" fontAlgn="base"/>
            <a:r>
              <a:rPr sz="945">
                <a:solidFill>
                  <a:srgbClr val="333333"/>
                </a:solidFill>
                <a:latin typeface="Calibri"/>
              </a:rPr>
              <a:t>0.5</a:t>
            </a:r>
          </a:p>
        </p:txBody>
      </p:sp>
      <p:sp>
        <p:nvSpPr>
          <p:cNvPr id="99" name="TextBox 98"/>
          <p:cNvSpPr txBox="1"/>
          <p:nvPr/>
        </p:nvSpPr>
        <p:spPr>
          <a:xfrm>
            <a:off x="2548854" y="4598035"/>
            <a:ext cx="253276" cy="189028"/>
          </a:xfrm>
          <a:prstGeom prst="rect">
            <a:avLst/>
          </a:prstGeom>
          <a:solidFill>
            <a:srgbClr val="F6F6F6"/>
          </a:solidFill>
        </p:spPr>
        <p:txBody>
          <a:bodyPr wrap="none" lIns="95251" tIns="21591" rIns="95251" bIns="21591" rtlCol="0">
            <a:spAutoFit/>
          </a:bodyPr>
          <a:lstStyle/>
          <a:p>
            <a:pPr algn="r" fontAlgn="base"/>
            <a:r>
              <a:rPr sz="945">
                <a:solidFill>
                  <a:srgbClr val="333333"/>
                </a:solidFill>
                <a:latin typeface="Calibri"/>
              </a:rPr>
              <a:t>1</a:t>
            </a:r>
          </a:p>
        </p:txBody>
      </p:sp>
      <p:sp>
        <p:nvSpPr>
          <p:cNvPr id="100" name="TextBox 99"/>
          <p:cNvSpPr txBox="1"/>
          <p:nvPr/>
        </p:nvSpPr>
        <p:spPr>
          <a:xfrm>
            <a:off x="3086178" y="4598035"/>
            <a:ext cx="405561" cy="189028"/>
          </a:xfrm>
          <a:prstGeom prst="rect">
            <a:avLst/>
          </a:prstGeom>
          <a:solidFill>
            <a:srgbClr val="F6F6F6"/>
          </a:solidFill>
        </p:spPr>
        <p:txBody>
          <a:bodyPr wrap="none" lIns="95251" tIns="21591" rIns="95251" bIns="21591" rtlCol="0">
            <a:spAutoFit/>
          </a:bodyPr>
          <a:lstStyle/>
          <a:p>
            <a:pPr algn="r" fontAlgn="base"/>
            <a:r>
              <a:rPr sz="945">
                <a:solidFill>
                  <a:srgbClr val="333333"/>
                </a:solidFill>
                <a:latin typeface="Calibri"/>
              </a:rPr>
              <a:t>0.53</a:t>
            </a:r>
          </a:p>
        </p:txBody>
      </p:sp>
      <p:sp>
        <p:nvSpPr>
          <p:cNvPr id="101" name="TextBox 100"/>
          <p:cNvSpPr txBox="1"/>
          <p:nvPr/>
        </p:nvSpPr>
        <p:spPr>
          <a:xfrm>
            <a:off x="3830351" y="4598035"/>
            <a:ext cx="344648" cy="189028"/>
          </a:xfrm>
          <a:prstGeom prst="rect">
            <a:avLst/>
          </a:prstGeom>
          <a:solidFill>
            <a:srgbClr val="F6F6F6"/>
          </a:solidFill>
        </p:spPr>
        <p:txBody>
          <a:bodyPr wrap="none" lIns="95251" tIns="21591" rIns="95251" bIns="21591" rtlCol="0">
            <a:spAutoFit/>
          </a:bodyPr>
          <a:lstStyle/>
          <a:p>
            <a:pPr algn="r" fontAlgn="base"/>
            <a:r>
              <a:rPr sz="945">
                <a:solidFill>
                  <a:srgbClr val="333333"/>
                </a:solidFill>
                <a:latin typeface="Calibri"/>
              </a:rPr>
              <a:t>0.4</a:t>
            </a:r>
          </a:p>
        </p:txBody>
      </p:sp>
      <p:sp>
        <p:nvSpPr>
          <p:cNvPr id="102" name="TextBox 101"/>
          <p:cNvSpPr txBox="1"/>
          <p:nvPr/>
        </p:nvSpPr>
        <p:spPr>
          <a:xfrm>
            <a:off x="758826" y="4812539"/>
            <a:ext cx="436019" cy="225448"/>
          </a:xfrm>
          <a:prstGeom prst="rect">
            <a:avLst/>
          </a:prstGeom>
          <a:solidFill>
            <a:srgbClr val="FFFFFF"/>
          </a:solidFill>
        </p:spPr>
        <p:txBody>
          <a:bodyPr wrap="none" lIns="95251" tIns="21591" rIns="95251" bIns="57659" rtlCol="0">
            <a:spAutoFit/>
          </a:bodyPr>
          <a:lstStyle/>
          <a:p>
            <a:pPr fontAlgn="base"/>
            <a:r>
              <a:rPr sz="945">
                <a:solidFill>
                  <a:srgbClr val="333333"/>
                </a:solidFill>
                <a:latin typeface="Calibri"/>
              </a:rPr>
              <a:t>2023</a:t>
            </a:r>
          </a:p>
        </p:txBody>
      </p:sp>
      <p:sp>
        <p:nvSpPr>
          <p:cNvPr id="103" name="TextBox 102"/>
          <p:cNvSpPr txBox="1"/>
          <p:nvPr/>
        </p:nvSpPr>
        <p:spPr>
          <a:xfrm>
            <a:off x="1719785" y="4812539"/>
            <a:ext cx="405561" cy="225448"/>
          </a:xfrm>
          <a:prstGeom prst="rect">
            <a:avLst/>
          </a:prstGeom>
          <a:solidFill>
            <a:srgbClr val="FFFFFF"/>
          </a:solidFill>
        </p:spPr>
        <p:txBody>
          <a:bodyPr wrap="none" lIns="95251" tIns="21591" rIns="95251" bIns="57659" rtlCol="0">
            <a:spAutoFit/>
          </a:bodyPr>
          <a:lstStyle/>
          <a:p>
            <a:pPr algn="r" fontAlgn="base"/>
            <a:r>
              <a:rPr sz="945">
                <a:solidFill>
                  <a:srgbClr val="333333"/>
                </a:solidFill>
                <a:latin typeface="Calibri"/>
              </a:rPr>
              <a:t>0.64</a:t>
            </a:r>
          </a:p>
        </p:txBody>
      </p:sp>
      <p:sp>
        <p:nvSpPr>
          <p:cNvPr id="104" name="TextBox 103"/>
          <p:cNvSpPr txBox="1"/>
          <p:nvPr/>
        </p:nvSpPr>
        <p:spPr>
          <a:xfrm>
            <a:off x="2548854" y="4812539"/>
            <a:ext cx="253276" cy="225448"/>
          </a:xfrm>
          <a:prstGeom prst="rect">
            <a:avLst/>
          </a:prstGeom>
          <a:solidFill>
            <a:srgbClr val="FFFFFF"/>
          </a:solidFill>
        </p:spPr>
        <p:txBody>
          <a:bodyPr wrap="none" lIns="95251" tIns="21591" rIns="95251" bIns="57659" rtlCol="0">
            <a:spAutoFit/>
          </a:bodyPr>
          <a:lstStyle/>
          <a:p>
            <a:pPr algn="r" fontAlgn="base"/>
            <a:r>
              <a:rPr sz="945">
                <a:solidFill>
                  <a:srgbClr val="333333"/>
                </a:solidFill>
                <a:latin typeface="Calibri"/>
              </a:rPr>
              <a:t>1</a:t>
            </a:r>
          </a:p>
        </p:txBody>
      </p:sp>
      <p:sp>
        <p:nvSpPr>
          <p:cNvPr id="105" name="TextBox 104"/>
          <p:cNvSpPr txBox="1"/>
          <p:nvPr/>
        </p:nvSpPr>
        <p:spPr>
          <a:xfrm>
            <a:off x="3086178" y="4812539"/>
            <a:ext cx="405561" cy="225448"/>
          </a:xfrm>
          <a:prstGeom prst="rect">
            <a:avLst/>
          </a:prstGeom>
          <a:solidFill>
            <a:srgbClr val="FFFFFF"/>
          </a:solidFill>
        </p:spPr>
        <p:txBody>
          <a:bodyPr wrap="none" lIns="95251" tIns="21591" rIns="95251" bIns="57659" rtlCol="0">
            <a:spAutoFit/>
          </a:bodyPr>
          <a:lstStyle/>
          <a:p>
            <a:pPr algn="r" fontAlgn="base"/>
            <a:r>
              <a:rPr sz="945">
                <a:solidFill>
                  <a:srgbClr val="333333"/>
                </a:solidFill>
                <a:latin typeface="Calibri"/>
              </a:rPr>
              <a:t>0.48</a:t>
            </a:r>
          </a:p>
        </p:txBody>
      </p:sp>
      <p:sp>
        <p:nvSpPr>
          <p:cNvPr id="106" name="TextBox 105"/>
          <p:cNvSpPr txBox="1"/>
          <p:nvPr/>
        </p:nvSpPr>
        <p:spPr>
          <a:xfrm>
            <a:off x="3830351" y="4812539"/>
            <a:ext cx="344648" cy="225448"/>
          </a:xfrm>
          <a:prstGeom prst="rect">
            <a:avLst/>
          </a:prstGeom>
          <a:solidFill>
            <a:srgbClr val="FFFFFF"/>
          </a:solidFill>
        </p:spPr>
        <p:txBody>
          <a:bodyPr wrap="none" lIns="95251" tIns="21591" rIns="95251" bIns="57659" rtlCol="0">
            <a:spAutoFit/>
          </a:bodyPr>
          <a:lstStyle/>
          <a:p>
            <a:pPr algn="r" fontAlgn="base"/>
            <a:r>
              <a:rPr sz="945">
                <a:solidFill>
                  <a:srgbClr val="333333"/>
                </a:solidFill>
                <a:latin typeface="Calibri"/>
              </a:rPr>
              <a:t>0.4</a:t>
            </a:r>
          </a:p>
        </p:txBody>
      </p:sp>
      <p:sp>
        <p:nvSpPr>
          <p:cNvPr id="107" name="TextBox 106"/>
          <p:cNvSpPr txBox="1"/>
          <p:nvPr/>
        </p:nvSpPr>
        <p:spPr>
          <a:xfrm>
            <a:off x="1860816" y="3825749"/>
            <a:ext cx="522581" cy="151195"/>
          </a:xfrm>
          <a:prstGeom prst="rect">
            <a:avLst/>
          </a:prstGeom>
          <a:solidFill>
            <a:srgbClr val="FFFFFF"/>
          </a:solidFill>
        </p:spPr>
        <p:txBody>
          <a:bodyPr wrap="none" lIns="95251" tIns="17272" rIns="95251" bIns="17272" rtlCol="0">
            <a:spAutoFit/>
          </a:bodyPr>
          <a:lstStyle/>
          <a:p>
            <a:pPr algn="ctr" fontAlgn="base"/>
            <a:r>
              <a:rPr sz="756">
                <a:solidFill>
                  <a:srgbClr val="333333"/>
                </a:solidFill>
                <a:latin typeface="Calibri"/>
              </a:rPr>
              <a:t>Supplies</a:t>
            </a:r>
          </a:p>
        </p:txBody>
      </p:sp>
      <p:sp>
        <p:nvSpPr>
          <p:cNvPr id="108" name="TextBox 107"/>
          <p:cNvSpPr txBox="1"/>
          <p:nvPr/>
        </p:nvSpPr>
        <p:spPr>
          <a:xfrm>
            <a:off x="3235257" y="3825749"/>
            <a:ext cx="512963" cy="151195"/>
          </a:xfrm>
          <a:prstGeom prst="rect">
            <a:avLst/>
          </a:prstGeom>
          <a:solidFill>
            <a:srgbClr val="FFFFFF"/>
          </a:solidFill>
        </p:spPr>
        <p:txBody>
          <a:bodyPr wrap="none" lIns="95251" tIns="17272" rIns="95251" bIns="17272" rtlCol="0">
            <a:spAutoFit/>
          </a:bodyPr>
          <a:lstStyle/>
          <a:p>
            <a:pPr algn="ctr" fontAlgn="base"/>
            <a:r>
              <a:rPr sz="756">
                <a:solidFill>
                  <a:srgbClr val="333333"/>
                </a:solidFill>
                <a:latin typeface="Calibri"/>
              </a:rPr>
              <a:t>Services</a:t>
            </a:r>
          </a:p>
        </p:txBody>
      </p:sp>
      <p:sp>
        <p:nvSpPr>
          <p:cNvPr id="109" name="TextBox 108"/>
          <p:cNvSpPr txBox="1"/>
          <p:nvPr/>
        </p:nvSpPr>
        <p:spPr>
          <a:xfrm>
            <a:off x="165101" y="-7317359"/>
            <a:ext cx="2104743" cy="145424"/>
          </a:xfrm>
          <a:prstGeom prst="rect">
            <a:avLst/>
          </a:prstGeom>
          <a:solidFill>
            <a:srgbClr val="F5F5F5"/>
          </a:solidFill>
        </p:spPr>
        <p:txBody>
          <a:bodyPr wrap="none" lIns="0" tIns="0" rIns="0" bIns="0" rtlCol="0">
            <a:spAutoFit/>
          </a:bodyPr>
          <a:lstStyle/>
          <a:p>
            <a:pPr fontAlgn="base"/>
            <a:r>
              <a:rPr sz="945">
                <a:solidFill>
                  <a:srgbClr val="333333"/>
                </a:solidFill>
                <a:latin typeface="Calibri"/>
              </a:rPr>
              <a:t>*Provisional figure based on commitments</a:t>
            </a:r>
          </a:p>
        </p:txBody>
      </p:sp>
      <p:sp>
        <p:nvSpPr>
          <p:cNvPr id="110" name="TextBox 109"/>
          <p:cNvSpPr txBox="1"/>
          <p:nvPr/>
        </p:nvSpPr>
        <p:spPr>
          <a:xfrm>
            <a:off x="4473449" y="3371723"/>
            <a:ext cx="1622239" cy="354073"/>
          </a:xfrm>
          <a:prstGeom prst="rect">
            <a:avLst/>
          </a:prstGeom>
          <a:solidFill>
            <a:srgbClr val="F5F5F5"/>
          </a:solidFill>
        </p:spPr>
        <p:txBody>
          <a:bodyPr wrap="none" lIns="142875" tIns="95251" rIns="142875" bIns="95251" rtlCol="0">
            <a:spAutoFit/>
          </a:bodyPr>
          <a:lstStyle/>
          <a:p>
            <a:pPr fontAlgn="base"/>
            <a:r>
              <a:rPr sz="1051">
                <a:solidFill>
                  <a:srgbClr val="333333"/>
                </a:solidFill>
                <a:latin typeface="Calibri"/>
              </a:rPr>
              <a:t>Annual Industrial Return</a:t>
            </a:r>
          </a:p>
        </p:txBody>
      </p:sp>
      <p:pic>
        <p:nvPicPr>
          <p:cNvPr id="111" name="IRSupplies"/>
          <p:cNvPicPr>
            <a:picLocks noChangeAspect="1"/>
          </p:cNvPicPr>
          <p:nvPr/>
        </p:nvPicPr>
        <p:blipFill>
          <a:blip r:embed="rId3"/>
          <a:stretch>
            <a:fillRect/>
          </a:stretch>
        </p:blipFill>
        <p:spPr>
          <a:xfrm>
            <a:off x="4616323" y="3901948"/>
            <a:ext cx="3835400" cy="2235200"/>
          </a:xfrm>
          <a:prstGeom prst="rect">
            <a:avLst/>
          </a:prstGeom>
        </p:spPr>
      </p:pic>
      <p:pic>
        <p:nvPicPr>
          <p:cNvPr id="112" name="IRServices"/>
          <p:cNvPicPr>
            <a:picLocks noChangeAspect="1"/>
          </p:cNvPicPr>
          <p:nvPr/>
        </p:nvPicPr>
        <p:blipFill>
          <a:blip r:embed="rId4"/>
          <a:stretch>
            <a:fillRect/>
          </a:stretch>
        </p:blipFill>
        <p:spPr>
          <a:xfrm>
            <a:off x="8181721" y="3901948"/>
            <a:ext cx="3835400" cy="22352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564356" y="600075"/>
          <a:ext cx="8708231" cy="4954905"/>
          <a:chOff x="564356" y="600075"/>
          <a:chExt cx="8708231" cy="4954905"/>
        </a:xfrm>
      </p:grpSpPr>
      <p:sp>
        <p:nvSpPr>
          <p:cNvPr id="6" name="TextBox 5"/>
          <p:cNvSpPr txBox="1"/>
          <p:nvPr/>
        </p:nvSpPr>
        <p:spPr>
          <a:xfrm>
            <a:off x="752476" y="800101"/>
            <a:ext cx="6766981" cy="276999"/>
          </a:xfrm>
          <a:prstGeom prst="rect">
            <a:avLst/>
          </a:prstGeom>
          <a:solidFill>
            <a:srgbClr val="FFFFFF"/>
          </a:solidFill>
        </p:spPr>
        <p:txBody>
          <a:bodyPr wrap="none" lIns="0" tIns="0" rIns="0" bIns="0" rtlCol="0">
            <a:spAutoFit/>
          </a:bodyPr>
          <a:lstStyle/>
          <a:p>
            <a:pPr fontAlgn="base"/>
            <a:r>
              <a:rPr>
                <a:solidFill>
                  <a:srgbClr val="333333"/>
                </a:solidFill>
                <a:latin typeface="Calibri"/>
              </a:rPr>
              <a:t>Expenditure by department and procurement codes for United Kingdom</a:t>
            </a:r>
          </a:p>
        </p:txBody>
      </p:sp>
      <p:sp>
        <p:nvSpPr>
          <p:cNvPr id="2" name="TextBox 1"/>
          <p:cNvSpPr txBox="1"/>
          <p:nvPr/>
        </p:nvSpPr>
        <p:spPr>
          <a:xfrm>
            <a:off x="758826" y="1851660"/>
            <a:ext cx="2199320" cy="354073"/>
          </a:xfrm>
          <a:prstGeom prst="rect">
            <a:avLst/>
          </a:prstGeom>
          <a:solidFill>
            <a:srgbClr val="F5F5F5"/>
          </a:solidFill>
        </p:spPr>
        <p:txBody>
          <a:bodyPr wrap="none" lIns="142875" tIns="95251" rIns="142875" bIns="95251" rtlCol="0">
            <a:spAutoFit/>
          </a:bodyPr>
          <a:lstStyle/>
          <a:p>
            <a:pPr fontAlgn="base"/>
            <a:r>
              <a:rPr sz="1051">
                <a:solidFill>
                  <a:srgbClr val="333333"/>
                </a:solidFill>
                <a:latin typeface="Calibri"/>
              </a:rPr>
              <a:t>Expenditure by Department (kCHF)</a:t>
            </a:r>
          </a:p>
        </p:txBody>
      </p:sp>
      <p:pic>
        <p:nvPicPr>
          <p:cNvPr id="3" name="supplies-by-department" descr="Supplies by Department"/>
          <p:cNvPicPr>
            <a:picLocks noChangeAspect="1"/>
          </p:cNvPicPr>
          <p:nvPr/>
        </p:nvPicPr>
        <p:blipFill>
          <a:blip r:embed="rId2"/>
          <a:stretch>
            <a:fillRect/>
          </a:stretch>
        </p:blipFill>
        <p:spPr>
          <a:xfrm>
            <a:off x="901700" y="2381886"/>
            <a:ext cx="3175000" cy="4224655"/>
          </a:xfrm>
          <a:prstGeom prst="rect">
            <a:avLst/>
          </a:prstGeom>
        </p:spPr>
      </p:pic>
      <p:sp>
        <p:nvSpPr>
          <p:cNvPr id="4" name="TextBox 3"/>
          <p:cNvSpPr txBox="1"/>
          <p:nvPr/>
        </p:nvSpPr>
        <p:spPr>
          <a:xfrm>
            <a:off x="4473448" y="1851660"/>
            <a:ext cx="3113032" cy="354073"/>
          </a:xfrm>
          <a:prstGeom prst="rect">
            <a:avLst/>
          </a:prstGeom>
          <a:solidFill>
            <a:srgbClr val="F5F5F5"/>
          </a:solidFill>
        </p:spPr>
        <p:txBody>
          <a:bodyPr wrap="none" lIns="142875" tIns="95251" rIns="142875" bIns="95251" rtlCol="0">
            <a:spAutoFit/>
          </a:bodyPr>
          <a:lstStyle/>
          <a:p>
            <a:pPr fontAlgn="base"/>
            <a:r>
              <a:rPr sz="1051">
                <a:solidFill>
                  <a:srgbClr val="333333"/>
                </a:solidFill>
                <a:latin typeface="Calibri"/>
              </a:rPr>
              <a:t>Expenditure by (Activity|Procurement) Code (kCHF)</a:t>
            </a:r>
          </a:p>
        </p:txBody>
      </p:sp>
      <p:pic>
        <p:nvPicPr>
          <p:cNvPr id="5" name="pie_supplies_by_code"/>
          <p:cNvPicPr>
            <a:picLocks noChangeAspect="1"/>
          </p:cNvPicPr>
          <p:nvPr/>
        </p:nvPicPr>
        <p:blipFill>
          <a:blip r:embed="rId3"/>
          <a:stretch>
            <a:fillRect/>
          </a:stretch>
        </p:blipFill>
        <p:spPr>
          <a:xfrm>
            <a:off x="4616323" y="2381886"/>
            <a:ext cx="6934200" cy="4215639"/>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70262C-C642-E94F-718D-DC7FC63592D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A4FDD7B-9F8E-977C-123D-406CDA7A7D62}"/>
              </a:ext>
            </a:extLst>
          </p:cNvPr>
          <p:cNvSpPr>
            <a:spLocks noGrp="1"/>
          </p:cNvSpPr>
          <p:nvPr>
            <p:ph type="title"/>
          </p:nvPr>
        </p:nvSpPr>
        <p:spPr/>
        <p:txBody>
          <a:bodyPr/>
          <a:lstStyle/>
          <a:p>
            <a:r>
              <a:rPr lang="en-US" altLang="en-US" dirty="0">
                <a:cs typeface="Calibri" panose="020F0502020204030204" pitchFamily="34" charset="0"/>
              </a:rPr>
              <a:t>CERN Procurement Tomorrow – with a UK eye </a:t>
            </a:r>
            <a:endParaRPr lang="en-US" dirty="0"/>
          </a:p>
        </p:txBody>
      </p:sp>
      <p:sp>
        <p:nvSpPr>
          <p:cNvPr id="3" name="Text Placeholder 2">
            <a:extLst>
              <a:ext uri="{FF2B5EF4-FFF2-40B4-BE49-F238E27FC236}">
                <a16:creationId xmlns:a16="http://schemas.microsoft.com/office/drawing/2014/main" id="{25AE579A-9C82-A736-5843-EECCE6535162}"/>
              </a:ext>
            </a:extLst>
          </p:cNvPr>
          <p:cNvSpPr>
            <a:spLocks noGrp="1"/>
          </p:cNvSpPr>
          <p:nvPr>
            <p:ph type="body" idx="1"/>
          </p:nvPr>
        </p:nvSpPr>
        <p:spPr>
          <a:xfrm>
            <a:off x="423805" y="946525"/>
            <a:ext cx="9481983" cy="1719348"/>
          </a:xfrm>
        </p:spPr>
        <p:txBody>
          <a:bodyPr/>
          <a:lstStyle/>
          <a:p>
            <a:pPr marL="0" lvl="1">
              <a:buClr>
                <a:srgbClr val="3861AA"/>
              </a:buClr>
            </a:pPr>
            <a:r>
              <a:rPr lang="en-US" altLang="fr-FR" sz="2200" dirty="0"/>
              <a:t>Environmentally Responsible Procurement</a:t>
            </a:r>
          </a:p>
          <a:p>
            <a:pPr marL="342900" lvl="1" indent="-342900">
              <a:buClrTx/>
              <a:buFont typeface="Arial" panose="020B0604020202020204" pitchFamily="34" charset="0"/>
              <a:buChar char="•"/>
            </a:pPr>
            <a:r>
              <a:rPr lang="en-US" altLang="fr-FR" sz="2200" dirty="0">
                <a:solidFill>
                  <a:schemeClr val="tx1"/>
                </a:solidFill>
              </a:rPr>
              <a:t>Policy being implemented progressively</a:t>
            </a:r>
          </a:p>
          <a:p>
            <a:pPr marL="342900" lvl="1" indent="-342900">
              <a:buClrTx/>
              <a:buFont typeface="Arial" panose="020B0604020202020204" pitchFamily="34" charset="0"/>
              <a:buChar char="•"/>
            </a:pPr>
            <a:r>
              <a:rPr lang="en-US" altLang="fr-FR" sz="2200" dirty="0">
                <a:solidFill>
                  <a:schemeClr val="tx1"/>
                </a:solidFill>
              </a:rPr>
              <a:t>Total cost of ownership (TCO) – financial and environmental</a:t>
            </a:r>
          </a:p>
          <a:p>
            <a:pPr marL="0" lvl="1">
              <a:buClrTx/>
            </a:pPr>
            <a:r>
              <a:rPr lang="en-US" altLang="fr-FR" sz="2200" dirty="0">
                <a:solidFill>
                  <a:schemeClr val="tx1"/>
                </a:solidFill>
              </a:rPr>
              <a:t>  </a:t>
            </a:r>
          </a:p>
          <a:p>
            <a:endParaRPr lang="en-US" dirty="0"/>
          </a:p>
        </p:txBody>
      </p:sp>
      <p:sp>
        <p:nvSpPr>
          <p:cNvPr id="4" name="Text Placeholder 3">
            <a:extLst>
              <a:ext uri="{FF2B5EF4-FFF2-40B4-BE49-F238E27FC236}">
                <a16:creationId xmlns:a16="http://schemas.microsoft.com/office/drawing/2014/main" id="{45464C6B-DF6B-0675-17DB-DF89431060ED}"/>
              </a:ext>
            </a:extLst>
          </p:cNvPr>
          <p:cNvSpPr>
            <a:spLocks noGrp="1"/>
          </p:cNvSpPr>
          <p:nvPr>
            <p:ph type="body" sz="quarter" idx="3"/>
          </p:nvPr>
        </p:nvSpPr>
        <p:spPr>
          <a:xfrm>
            <a:off x="454688" y="2791371"/>
            <a:ext cx="5616600" cy="1706645"/>
          </a:xfrm>
        </p:spPr>
        <p:txBody>
          <a:bodyPr/>
          <a:lstStyle/>
          <a:p>
            <a:pPr marL="0" lvl="1">
              <a:buClr>
                <a:srgbClr val="3861AA"/>
              </a:buClr>
            </a:pPr>
            <a:r>
              <a:rPr lang="en-US" altLang="fr-FR" sz="2200" dirty="0"/>
              <a:t>Best Value for Money may be used more</a:t>
            </a:r>
          </a:p>
          <a:p>
            <a:pPr marL="342900" lvl="1" indent="-342900">
              <a:buClrTx/>
              <a:buFont typeface="Arial" panose="020B0604020202020204" pitchFamily="34" charset="0"/>
              <a:buChar char="•"/>
            </a:pPr>
            <a:r>
              <a:rPr lang="en-US" altLang="fr-FR" sz="2200" dirty="0">
                <a:solidFill>
                  <a:schemeClr val="tx1"/>
                </a:solidFill>
              </a:rPr>
              <a:t>Build relationships not just deals</a:t>
            </a:r>
          </a:p>
          <a:p>
            <a:pPr marL="342900" lvl="1" indent="-342900">
              <a:buClrTx/>
              <a:buFont typeface="Arial" panose="020B0604020202020204" pitchFamily="34" charset="0"/>
              <a:buChar char="•"/>
            </a:pPr>
            <a:r>
              <a:rPr lang="en-US" altLang="fr-FR" sz="2200" dirty="0">
                <a:solidFill>
                  <a:schemeClr val="tx1"/>
                </a:solidFill>
              </a:rPr>
              <a:t>Look at real TCO – personnel savings?</a:t>
            </a:r>
          </a:p>
          <a:p>
            <a:endParaRPr lang="en-US" dirty="0"/>
          </a:p>
        </p:txBody>
      </p:sp>
      <p:sp>
        <p:nvSpPr>
          <p:cNvPr id="7" name="Date Placeholder 6">
            <a:extLst>
              <a:ext uri="{FF2B5EF4-FFF2-40B4-BE49-F238E27FC236}">
                <a16:creationId xmlns:a16="http://schemas.microsoft.com/office/drawing/2014/main" id="{CCF0FC8D-1AF4-9B41-E0DB-6CF9E738D916}"/>
              </a:ext>
            </a:extLst>
          </p:cNvPr>
          <p:cNvSpPr>
            <a:spLocks noGrp="1"/>
          </p:cNvSpPr>
          <p:nvPr>
            <p:ph type="dt" sz="half" idx="15"/>
          </p:nvPr>
        </p:nvSpPr>
        <p:spPr/>
        <p:txBody>
          <a:bodyPr/>
          <a:lstStyle/>
          <a:p>
            <a:fld id="{4F2F239E-92C1-4D38-B467-ED43EF81C627}" type="datetime1">
              <a:rPr lang="en-US" smtClean="0"/>
              <a:t>1/27/2025</a:t>
            </a:fld>
            <a:endParaRPr lang="en-US" dirty="0"/>
          </a:p>
        </p:txBody>
      </p:sp>
      <p:sp>
        <p:nvSpPr>
          <p:cNvPr id="8" name="Footer Placeholder 7">
            <a:extLst>
              <a:ext uri="{FF2B5EF4-FFF2-40B4-BE49-F238E27FC236}">
                <a16:creationId xmlns:a16="http://schemas.microsoft.com/office/drawing/2014/main" id="{33A9D921-B784-04FF-DFB8-531C0185F636}"/>
              </a:ext>
            </a:extLst>
          </p:cNvPr>
          <p:cNvSpPr>
            <a:spLocks noGrp="1"/>
          </p:cNvSpPr>
          <p:nvPr>
            <p:ph type="ftr" sz="quarter" idx="16"/>
          </p:nvPr>
        </p:nvSpPr>
        <p:spPr/>
        <p:txBody>
          <a:bodyPr/>
          <a:lstStyle/>
          <a:p>
            <a:r>
              <a:rPr lang="en-GB"/>
              <a:t>Christopher Hartley | Doing business with CERN</a:t>
            </a:r>
            <a:endParaRPr lang="en-US" dirty="0"/>
          </a:p>
        </p:txBody>
      </p:sp>
      <p:sp>
        <p:nvSpPr>
          <p:cNvPr id="9" name="Slide Number Placeholder 8">
            <a:extLst>
              <a:ext uri="{FF2B5EF4-FFF2-40B4-BE49-F238E27FC236}">
                <a16:creationId xmlns:a16="http://schemas.microsoft.com/office/drawing/2014/main" id="{C523BEF5-3525-ABA6-7E97-61971A679551}"/>
              </a:ext>
            </a:extLst>
          </p:cNvPr>
          <p:cNvSpPr>
            <a:spLocks noGrp="1"/>
          </p:cNvSpPr>
          <p:nvPr>
            <p:ph type="sldNum" sz="quarter" idx="17"/>
          </p:nvPr>
        </p:nvSpPr>
        <p:spPr/>
        <p:txBody>
          <a:bodyPr/>
          <a:lstStyle/>
          <a:p>
            <a:fld id="{36B5EA5A-BC32-A742-B11B-8E7414D5B535}" type="slidenum">
              <a:rPr lang="en-US" smtClean="0"/>
              <a:pPr/>
              <a:t>15</a:t>
            </a:fld>
            <a:endParaRPr lang="en-US" dirty="0"/>
          </a:p>
        </p:txBody>
      </p:sp>
      <p:grpSp>
        <p:nvGrpSpPr>
          <p:cNvPr id="23" name="Group 22">
            <a:extLst>
              <a:ext uri="{FF2B5EF4-FFF2-40B4-BE49-F238E27FC236}">
                <a16:creationId xmlns:a16="http://schemas.microsoft.com/office/drawing/2014/main" id="{66CAF443-18E9-A51F-DDC5-A476E1714E14}"/>
              </a:ext>
            </a:extLst>
          </p:cNvPr>
          <p:cNvGrpSpPr/>
          <p:nvPr/>
        </p:nvGrpSpPr>
        <p:grpSpPr>
          <a:xfrm>
            <a:off x="0" y="-1400"/>
            <a:ext cx="12187669" cy="98854"/>
            <a:chOff x="-1" y="0"/>
            <a:chExt cx="12187669" cy="98854"/>
          </a:xfrm>
        </p:grpSpPr>
        <p:sp>
          <p:nvSpPr>
            <p:cNvPr id="24" name="Rectangle 23">
              <a:extLst>
                <a:ext uri="{FF2B5EF4-FFF2-40B4-BE49-F238E27FC236}">
                  <a16:creationId xmlns:a16="http://schemas.microsoft.com/office/drawing/2014/main" id="{F6C256CF-0A8B-7CD3-FE76-14A1EB8CB82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108E1FFB-7570-DFAC-0E36-B3D9B47C4A71}"/>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44E66649-37C4-5434-D662-74FE467B58EE}"/>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77FBF1E9-2222-B462-8373-48A5DEEC456C}"/>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9C63E877-540D-0EAE-F3B4-6C44F49BA46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C529D790-8F37-8946-B326-156BE436DC63}"/>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21" name="Text Placeholder 2">
            <a:extLst>
              <a:ext uri="{FF2B5EF4-FFF2-40B4-BE49-F238E27FC236}">
                <a16:creationId xmlns:a16="http://schemas.microsoft.com/office/drawing/2014/main" id="{52CDDB36-5387-298A-A6D4-80E823C6D6C4}"/>
              </a:ext>
            </a:extLst>
          </p:cNvPr>
          <p:cNvSpPr txBox="1">
            <a:spLocks/>
          </p:cNvSpPr>
          <p:nvPr/>
        </p:nvSpPr>
        <p:spPr>
          <a:xfrm>
            <a:off x="423805" y="4659522"/>
            <a:ext cx="6262270" cy="1232722"/>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pPr marL="0" lvl="1">
              <a:buClr>
                <a:srgbClr val="3861AA"/>
              </a:buClr>
            </a:pPr>
            <a:r>
              <a:rPr lang="en-US" altLang="fr-FR" sz="2200" dirty="0"/>
              <a:t>Change in procurement mix</a:t>
            </a:r>
          </a:p>
          <a:p>
            <a:pPr marL="342900" lvl="1" indent="-342900">
              <a:buFont typeface="Arial" panose="020B0604020202020204" pitchFamily="34" charset="0"/>
              <a:buChar char="•"/>
            </a:pPr>
            <a:r>
              <a:rPr lang="en-US" altLang="fr-FR" sz="2200" dirty="0">
                <a:solidFill>
                  <a:schemeClr val="tx1"/>
                </a:solidFill>
              </a:rPr>
              <a:t>Utilities – prices and origin</a:t>
            </a:r>
          </a:p>
          <a:p>
            <a:pPr marL="342900" lvl="1" indent="-342900">
              <a:buFont typeface="Arial" panose="020B0604020202020204" pitchFamily="34" charset="0"/>
              <a:buChar char="•"/>
            </a:pPr>
            <a:r>
              <a:rPr lang="en-US" altLang="fr-FR" sz="2200" dirty="0">
                <a:solidFill>
                  <a:schemeClr val="tx1"/>
                </a:solidFill>
              </a:rPr>
              <a:t>Future Circular Collider – civil engineering</a:t>
            </a:r>
          </a:p>
          <a:p>
            <a:pPr marL="342900" lvl="1" indent="-342900">
              <a:buFont typeface="Arial" panose="020B0604020202020204" pitchFamily="34" charset="0"/>
              <a:buChar char="•"/>
            </a:pPr>
            <a:r>
              <a:rPr lang="en-US" altLang="fr-FR" sz="2200" dirty="0">
                <a:solidFill>
                  <a:schemeClr val="tx1"/>
                </a:solidFill>
              </a:rPr>
              <a:t>IT</a:t>
            </a:r>
          </a:p>
          <a:p>
            <a:pPr marL="342900" lvl="1" indent="-342900">
              <a:buFont typeface="Arial" panose="020B0604020202020204" pitchFamily="34" charset="0"/>
              <a:buChar char="•"/>
            </a:pPr>
            <a:r>
              <a:rPr lang="en-US" altLang="fr-FR" sz="2200" dirty="0">
                <a:solidFill>
                  <a:schemeClr val="tx1"/>
                </a:solidFill>
              </a:rPr>
              <a:t> </a:t>
            </a:r>
          </a:p>
          <a:p>
            <a:pPr marL="342900" lvl="1" indent="-342900">
              <a:buFont typeface="Arial" panose="020B0604020202020204" pitchFamily="34" charset="0"/>
              <a:buChar char="•"/>
            </a:pPr>
            <a:endParaRPr lang="en-US" altLang="fr-FR" sz="2200" dirty="0">
              <a:solidFill>
                <a:schemeClr val="tx1"/>
              </a:solidFill>
            </a:endParaRPr>
          </a:p>
          <a:p>
            <a:pPr marL="0" lvl="1"/>
            <a:r>
              <a:rPr lang="en-US" altLang="fr-FR" sz="2200" dirty="0">
                <a:solidFill>
                  <a:schemeClr val="tx1"/>
                </a:solidFill>
              </a:rPr>
              <a:t>  </a:t>
            </a:r>
          </a:p>
          <a:p>
            <a:endParaRPr lang="en-US" dirty="0"/>
          </a:p>
        </p:txBody>
      </p:sp>
    </p:spTree>
    <p:extLst>
      <p:ext uri="{BB962C8B-B14F-4D97-AF65-F5344CB8AC3E}">
        <p14:creationId xmlns:p14="http://schemas.microsoft.com/office/powerpoint/2010/main" val="1097462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21">
                                            <p:txEl>
                                              <p:pRg st="0" end="0"/>
                                            </p:txEl>
                                          </p:spTgt>
                                        </p:tgtEl>
                                        <p:attrNameLst>
                                          <p:attrName>style.visibility</p:attrName>
                                        </p:attrNameLst>
                                      </p:cBhvr>
                                      <p:to>
                                        <p:strVal val="visible"/>
                                      </p:to>
                                    </p:set>
                                    <p:anim calcmode="lin" valueType="num">
                                      <p:cBhvr additive="base">
                                        <p:cTn id="29"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1">
                                            <p:txEl>
                                              <p:pRg st="0" end="0"/>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21">
                                            <p:txEl>
                                              <p:pRg st="1" end="1"/>
                                            </p:txEl>
                                          </p:spTgt>
                                        </p:tgtEl>
                                        <p:attrNameLst>
                                          <p:attrName>style.visibility</p:attrName>
                                        </p:attrNameLst>
                                      </p:cBhvr>
                                      <p:to>
                                        <p:strVal val="visible"/>
                                      </p:to>
                                    </p:set>
                                    <p:anim calcmode="lin" valueType="num">
                                      <p:cBhvr additive="base">
                                        <p:cTn id="33" dur="500" fill="hold"/>
                                        <p:tgtEl>
                                          <p:spTgt spid="21">
                                            <p:txEl>
                                              <p:pRg st="1" end="1"/>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1">
                                            <p:txEl>
                                              <p:pRg st="1" end="1"/>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21">
                                            <p:txEl>
                                              <p:pRg st="2" end="2"/>
                                            </p:txEl>
                                          </p:spTgt>
                                        </p:tgtEl>
                                        <p:attrNameLst>
                                          <p:attrName>style.visibility</p:attrName>
                                        </p:attrNameLst>
                                      </p:cBhvr>
                                      <p:to>
                                        <p:strVal val="visible"/>
                                      </p:to>
                                    </p:set>
                                    <p:anim calcmode="lin" valueType="num">
                                      <p:cBhvr additive="base">
                                        <p:cTn id="37" dur="500" fill="hold"/>
                                        <p:tgtEl>
                                          <p:spTgt spid="21">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1">
                                            <p:txEl>
                                              <p:pRg st="2" end="2"/>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21">
                                            <p:txEl>
                                              <p:pRg st="3" end="3"/>
                                            </p:txEl>
                                          </p:spTgt>
                                        </p:tgtEl>
                                        <p:attrNameLst>
                                          <p:attrName>style.visibility</p:attrName>
                                        </p:attrNameLst>
                                      </p:cBhvr>
                                      <p:to>
                                        <p:strVal val="visible"/>
                                      </p:to>
                                    </p:set>
                                    <p:anim calcmode="lin" valueType="num">
                                      <p:cBhvr additive="base">
                                        <p:cTn id="41" dur="500" fill="hold"/>
                                        <p:tgtEl>
                                          <p:spTgt spid="21">
                                            <p:txEl>
                                              <p:pRg st="3" end="3"/>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2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7D6B4-AD10-B548-95EA-51D122907769}"/>
              </a:ext>
            </a:extLst>
          </p:cNvPr>
          <p:cNvSpPr>
            <a:spLocks noGrp="1"/>
          </p:cNvSpPr>
          <p:nvPr>
            <p:ph type="title"/>
          </p:nvPr>
        </p:nvSpPr>
        <p:spPr/>
        <p:txBody>
          <a:bodyPr/>
          <a:lstStyle/>
          <a:p>
            <a:r>
              <a:rPr lang="en-US" altLang="en-US" dirty="0">
                <a:cs typeface="Calibri" panose="020F0502020204030204" pitchFamily="34" charset="0"/>
              </a:rPr>
              <a:t>CERN Procurement Tomorrow – with a UK eye </a:t>
            </a:r>
            <a:endParaRPr lang="en-US" dirty="0"/>
          </a:p>
        </p:txBody>
      </p:sp>
      <p:sp>
        <p:nvSpPr>
          <p:cNvPr id="7" name="Date Placeholder 6">
            <a:extLst>
              <a:ext uri="{FF2B5EF4-FFF2-40B4-BE49-F238E27FC236}">
                <a16:creationId xmlns:a16="http://schemas.microsoft.com/office/drawing/2014/main" id="{CF7FEE2B-5C8A-B54F-B637-DC9386D8DC2A}"/>
              </a:ext>
            </a:extLst>
          </p:cNvPr>
          <p:cNvSpPr>
            <a:spLocks noGrp="1"/>
          </p:cNvSpPr>
          <p:nvPr>
            <p:ph type="dt" sz="half" idx="15"/>
          </p:nvPr>
        </p:nvSpPr>
        <p:spPr/>
        <p:txBody>
          <a:bodyPr/>
          <a:lstStyle/>
          <a:p>
            <a:fld id="{4F2F239E-92C1-4D38-B467-ED43EF81C627}" type="datetime1">
              <a:rPr lang="en-US" smtClean="0"/>
              <a:t>1/27/2025</a:t>
            </a:fld>
            <a:endParaRPr lang="en-US" dirty="0"/>
          </a:p>
        </p:txBody>
      </p:sp>
      <p:sp>
        <p:nvSpPr>
          <p:cNvPr id="8" name="Footer Placeholder 7">
            <a:extLst>
              <a:ext uri="{FF2B5EF4-FFF2-40B4-BE49-F238E27FC236}">
                <a16:creationId xmlns:a16="http://schemas.microsoft.com/office/drawing/2014/main" id="{8793047F-B1B4-EC43-B470-58238F864402}"/>
              </a:ext>
            </a:extLst>
          </p:cNvPr>
          <p:cNvSpPr>
            <a:spLocks noGrp="1"/>
          </p:cNvSpPr>
          <p:nvPr>
            <p:ph type="ftr" sz="quarter" idx="16"/>
          </p:nvPr>
        </p:nvSpPr>
        <p:spPr/>
        <p:txBody>
          <a:bodyPr/>
          <a:lstStyle/>
          <a:p>
            <a:r>
              <a:rPr lang="en-GB"/>
              <a:t>Christopher Hartley | Doing business with CERN</a:t>
            </a:r>
            <a:endParaRPr lang="en-US" dirty="0"/>
          </a:p>
        </p:txBody>
      </p:sp>
      <p:sp>
        <p:nvSpPr>
          <p:cNvPr id="9" name="Slide Number Placeholder 8">
            <a:extLst>
              <a:ext uri="{FF2B5EF4-FFF2-40B4-BE49-F238E27FC236}">
                <a16:creationId xmlns:a16="http://schemas.microsoft.com/office/drawing/2014/main" id="{C0849293-480C-404E-9D27-8E1E14916FEC}"/>
              </a:ext>
            </a:extLst>
          </p:cNvPr>
          <p:cNvSpPr>
            <a:spLocks noGrp="1"/>
          </p:cNvSpPr>
          <p:nvPr>
            <p:ph type="sldNum" sz="quarter" idx="17"/>
          </p:nvPr>
        </p:nvSpPr>
        <p:spPr/>
        <p:txBody>
          <a:bodyPr/>
          <a:lstStyle/>
          <a:p>
            <a:fld id="{36B5EA5A-BC32-A742-B11B-8E7414D5B535}" type="slidenum">
              <a:rPr lang="en-US" smtClean="0"/>
              <a:pPr/>
              <a:t>16</a:t>
            </a:fld>
            <a:endParaRPr lang="en-US" dirty="0"/>
          </a:p>
        </p:txBody>
      </p:sp>
      <p:grpSp>
        <p:nvGrpSpPr>
          <p:cNvPr id="23" name="Group 22">
            <a:extLst>
              <a:ext uri="{FF2B5EF4-FFF2-40B4-BE49-F238E27FC236}">
                <a16:creationId xmlns:a16="http://schemas.microsoft.com/office/drawing/2014/main" id="{AAD6BE5C-DFF2-2245-BF14-AC285BC1B9C1}"/>
              </a:ext>
            </a:extLst>
          </p:cNvPr>
          <p:cNvGrpSpPr/>
          <p:nvPr/>
        </p:nvGrpSpPr>
        <p:grpSpPr>
          <a:xfrm>
            <a:off x="0" y="-1400"/>
            <a:ext cx="12187669" cy="98854"/>
            <a:chOff x="-1" y="0"/>
            <a:chExt cx="12187669" cy="98854"/>
          </a:xfrm>
        </p:grpSpPr>
        <p:sp>
          <p:nvSpPr>
            <p:cNvPr id="24" name="Rectangle 23">
              <a:extLst>
                <a:ext uri="{FF2B5EF4-FFF2-40B4-BE49-F238E27FC236}">
                  <a16:creationId xmlns:a16="http://schemas.microsoft.com/office/drawing/2014/main" id="{CB6BE2DA-1382-884E-8115-253D99483710}"/>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6B121C41-DE5E-FD4D-9EDE-B4FC014681F3}"/>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549AE147-3008-1C4B-AB48-CE1E02E19733}"/>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DEAE12CC-686B-6945-81C9-C2B79284C7B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F22FC927-75E0-754F-893E-83879936DF7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E95AA82A-5BF5-5047-B613-813D511EFF96}"/>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22" name="Text Placeholder 2">
            <a:extLst>
              <a:ext uri="{FF2B5EF4-FFF2-40B4-BE49-F238E27FC236}">
                <a16:creationId xmlns:a16="http://schemas.microsoft.com/office/drawing/2014/main" id="{17EB7D6C-E5AA-604D-B63E-030827003A53}"/>
              </a:ext>
            </a:extLst>
          </p:cNvPr>
          <p:cNvSpPr txBox="1">
            <a:spLocks/>
          </p:cNvSpPr>
          <p:nvPr/>
        </p:nvSpPr>
        <p:spPr>
          <a:xfrm>
            <a:off x="407988" y="971030"/>
            <a:ext cx="11784012" cy="4921214"/>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pPr marL="0" lvl="1">
              <a:buClr>
                <a:srgbClr val="3861AA"/>
              </a:buClr>
            </a:pPr>
            <a:endParaRPr lang="en-US" altLang="fr-FR" sz="2200" dirty="0"/>
          </a:p>
          <a:p>
            <a:pPr marL="342900" lvl="1" indent="-342900">
              <a:buFont typeface="Arial" panose="020B0604020202020204" pitchFamily="34" charset="0"/>
              <a:buChar char="•"/>
            </a:pPr>
            <a:r>
              <a:rPr lang="en-US" altLang="fr-FR" sz="2200" dirty="0">
                <a:solidFill>
                  <a:schemeClr val="tx1"/>
                </a:solidFill>
              </a:rPr>
              <a:t>UK quite well placed on environment</a:t>
            </a:r>
          </a:p>
          <a:p>
            <a:pPr marL="342900" lvl="1" indent="-342900">
              <a:buFont typeface="Arial" panose="020B0604020202020204" pitchFamily="34" charset="0"/>
              <a:buChar char="•"/>
            </a:pPr>
            <a:r>
              <a:rPr lang="en-US" altLang="fr-FR" sz="2200" dirty="0">
                <a:solidFill>
                  <a:schemeClr val="tx1"/>
                </a:solidFill>
              </a:rPr>
              <a:t>Creativity, education – bring to marketplace – Government policy?</a:t>
            </a:r>
          </a:p>
          <a:p>
            <a:pPr marL="342900" lvl="1" indent="-342900">
              <a:buFont typeface="Arial" panose="020B0604020202020204" pitchFamily="34" charset="0"/>
              <a:buChar char="•"/>
            </a:pPr>
            <a:r>
              <a:rPr lang="en-US" altLang="fr-FR" sz="2200" dirty="0">
                <a:solidFill>
                  <a:schemeClr val="tx1"/>
                </a:solidFill>
              </a:rPr>
              <a:t>Horizon Europe membership confirmed</a:t>
            </a:r>
          </a:p>
          <a:p>
            <a:pPr marL="342900" lvl="1" indent="-342900">
              <a:buFont typeface="Arial" panose="020B0604020202020204" pitchFamily="34" charset="0"/>
              <a:buChar char="•"/>
            </a:pPr>
            <a:r>
              <a:rPr lang="en-US" altLang="fr-FR" sz="2200" dirty="0">
                <a:solidFill>
                  <a:schemeClr val="tx1"/>
                </a:solidFill>
              </a:rPr>
              <a:t>UK strong in IT – closely tied to USA +/-?</a:t>
            </a:r>
          </a:p>
          <a:p>
            <a:pPr marL="342900" lvl="1" indent="-342900">
              <a:buFont typeface="Arial" panose="020B0604020202020204" pitchFamily="34" charset="0"/>
              <a:buChar char="•"/>
            </a:pPr>
            <a:r>
              <a:rPr lang="en-US" altLang="fr-FR" sz="2200" dirty="0">
                <a:solidFill>
                  <a:schemeClr val="tx1"/>
                </a:solidFill>
              </a:rPr>
              <a:t>Civil engineering expertise but encouragement needed</a:t>
            </a:r>
          </a:p>
          <a:p>
            <a:pPr marL="342900" lvl="1" indent="-342900">
              <a:buFont typeface="Arial" panose="020B0604020202020204" pitchFamily="34" charset="0"/>
              <a:buChar char="•"/>
            </a:pPr>
            <a:r>
              <a:rPr lang="en-US" altLang="fr-FR" sz="2200" dirty="0">
                <a:solidFill>
                  <a:schemeClr val="tx1"/>
                </a:solidFill>
              </a:rPr>
              <a:t>Closer alignment between CERN innovation and procurement can lead to real opportunities, with UK being well placed</a:t>
            </a:r>
          </a:p>
          <a:p>
            <a:pPr marL="342900" lvl="1" indent="-342900">
              <a:buFont typeface="Arial" panose="020B0604020202020204" pitchFamily="34" charset="0"/>
              <a:buChar char="•"/>
            </a:pPr>
            <a:r>
              <a:rPr lang="en-US" altLang="fr-FR" sz="2200" dirty="0">
                <a:solidFill>
                  <a:schemeClr val="tx1"/>
                </a:solidFill>
              </a:rPr>
              <a:t>Strong links with UK Industrial Liaison – richard.farrow@stfc.ukri.org</a:t>
            </a:r>
          </a:p>
          <a:p>
            <a:pPr marL="342900" lvl="1" indent="-342900">
              <a:buFont typeface="Arial" panose="020B0604020202020204" pitchFamily="34" charset="0"/>
              <a:buChar char="•"/>
            </a:pPr>
            <a:r>
              <a:rPr lang="en-US" altLang="fr-FR" sz="2200" dirty="0">
                <a:solidFill>
                  <a:schemeClr val="tx1"/>
                </a:solidFill>
              </a:rPr>
              <a:t>Knowledge Transfer activities </a:t>
            </a:r>
          </a:p>
          <a:p>
            <a:pPr marL="800100" lvl="2" indent="-342900">
              <a:buFont typeface="Arial" panose="020B0604020202020204" pitchFamily="34" charset="0"/>
              <a:buChar char="•"/>
            </a:pPr>
            <a:r>
              <a:rPr lang="en-US" altLang="fr-FR" sz="2000" dirty="0">
                <a:solidFill>
                  <a:schemeClr val="tx1"/>
                </a:solidFill>
              </a:rPr>
              <a:t>new CERN Venture Connect </a:t>
            </a:r>
            <a:r>
              <a:rPr lang="en-US" altLang="fr-FR" sz="2000" dirty="0" err="1">
                <a:solidFill>
                  <a:schemeClr val="tx1"/>
                </a:solidFill>
              </a:rPr>
              <a:t>programme</a:t>
            </a:r>
            <a:endParaRPr lang="en-US" altLang="fr-FR" sz="2000" dirty="0">
              <a:solidFill>
                <a:schemeClr val="tx1"/>
              </a:solidFill>
            </a:endParaRPr>
          </a:p>
          <a:p>
            <a:pPr marL="800100" lvl="2" indent="-342900">
              <a:buFont typeface="Arial" panose="020B0604020202020204" pitchFamily="34" charset="0"/>
              <a:buChar char="•"/>
            </a:pPr>
            <a:r>
              <a:rPr lang="en-US" altLang="fr-FR" sz="2000" dirty="0">
                <a:solidFill>
                  <a:schemeClr val="tx1"/>
                </a:solidFill>
              </a:rPr>
              <a:t>UK Universities (Cockroft – Unis </a:t>
            </a:r>
            <a:r>
              <a:rPr lang="en-GB" dirty="0"/>
              <a:t>Lancaster, Liverpool, Manchester and Strathclyde &amp; STFC)</a:t>
            </a:r>
          </a:p>
          <a:p>
            <a:pPr marL="800100" lvl="2" indent="-342900">
              <a:buFont typeface="Arial" panose="020B0604020202020204" pitchFamily="34" charset="0"/>
              <a:buChar char="•"/>
            </a:pPr>
            <a:r>
              <a:rPr lang="en-GB" altLang="fr-FR" sz="2000" dirty="0">
                <a:solidFill>
                  <a:schemeClr val="tx1"/>
                </a:solidFill>
              </a:rPr>
              <a:t>Campus development</a:t>
            </a:r>
            <a:endParaRPr lang="en-US" altLang="fr-FR" sz="2000" dirty="0">
              <a:solidFill>
                <a:schemeClr val="tx1"/>
              </a:solidFill>
            </a:endParaRPr>
          </a:p>
          <a:p>
            <a:pPr marL="342900" lvl="1" indent="-342900">
              <a:buFont typeface="Arial" panose="020B0604020202020204" pitchFamily="34" charset="0"/>
              <a:buChar char="•"/>
            </a:pPr>
            <a:endParaRPr lang="en-US" altLang="fr-FR" sz="2200" dirty="0">
              <a:solidFill>
                <a:schemeClr val="tx1"/>
              </a:solidFill>
            </a:endParaRPr>
          </a:p>
          <a:p>
            <a:pPr marL="342900" lvl="1" indent="-342900">
              <a:buFont typeface="Arial" panose="020B0604020202020204" pitchFamily="34" charset="0"/>
              <a:buChar char="•"/>
            </a:pPr>
            <a:endParaRPr lang="en-US" altLang="fr-FR" sz="2200" dirty="0">
              <a:solidFill>
                <a:schemeClr val="tx1"/>
              </a:solidFill>
            </a:endParaRPr>
          </a:p>
          <a:p>
            <a:pPr marL="342900" lvl="1" indent="-342900">
              <a:buFont typeface="Arial" panose="020B0604020202020204" pitchFamily="34" charset="0"/>
              <a:buChar char="•"/>
            </a:pPr>
            <a:endParaRPr lang="en-US" altLang="fr-FR" sz="2200" dirty="0">
              <a:solidFill>
                <a:schemeClr val="tx1"/>
              </a:solidFill>
            </a:endParaRPr>
          </a:p>
          <a:p>
            <a:pPr marL="342900" lvl="1" indent="-342900">
              <a:buFont typeface="Arial" panose="020B0604020202020204" pitchFamily="34" charset="0"/>
              <a:buChar char="•"/>
            </a:pPr>
            <a:endParaRPr lang="en-US" altLang="fr-FR" sz="2200" dirty="0">
              <a:solidFill>
                <a:schemeClr val="tx1"/>
              </a:solidFill>
            </a:endParaRPr>
          </a:p>
          <a:p>
            <a:pPr marL="0" lvl="1"/>
            <a:r>
              <a:rPr lang="en-US" altLang="fr-FR" sz="2200" dirty="0">
                <a:solidFill>
                  <a:schemeClr val="tx1"/>
                </a:solidFill>
              </a:rPr>
              <a:t>  </a:t>
            </a:r>
          </a:p>
          <a:p>
            <a:endParaRPr lang="en-US" dirty="0"/>
          </a:p>
        </p:txBody>
      </p:sp>
    </p:spTree>
    <p:extLst>
      <p:ext uri="{BB962C8B-B14F-4D97-AF65-F5344CB8AC3E}">
        <p14:creationId xmlns:p14="http://schemas.microsoft.com/office/powerpoint/2010/main" val="103210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xEl>
                                              <p:pRg st="1" end="1"/>
                                            </p:txEl>
                                          </p:spTgt>
                                        </p:tgtEl>
                                        <p:attrNameLst>
                                          <p:attrName>style.visibility</p:attrName>
                                        </p:attrNameLst>
                                      </p:cBhvr>
                                      <p:to>
                                        <p:strVal val="visible"/>
                                      </p:to>
                                    </p:set>
                                    <p:animEffect transition="in" filter="fade">
                                      <p:cBhvr>
                                        <p:cTn id="7" dur="500"/>
                                        <p:tgtEl>
                                          <p:spTgt spid="22">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xEl>
                                              <p:pRg st="2" end="2"/>
                                            </p:txEl>
                                          </p:spTgt>
                                        </p:tgtEl>
                                        <p:attrNameLst>
                                          <p:attrName>style.visibility</p:attrName>
                                        </p:attrNameLst>
                                      </p:cBhvr>
                                      <p:to>
                                        <p:strVal val="visible"/>
                                      </p:to>
                                    </p:set>
                                    <p:animEffect transition="in" filter="fade">
                                      <p:cBhvr>
                                        <p:cTn id="10" dur="500"/>
                                        <p:tgtEl>
                                          <p:spTgt spid="22">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2">
                                            <p:txEl>
                                              <p:pRg st="3" end="3"/>
                                            </p:txEl>
                                          </p:spTgt>
                                        </p:tgtEl>
                                        <p:attrNameLst>
                                          <p:attrName>style.visibility</p:attrName>
                                        </p:attrNameLst>
                                      </p:cBhvr>
                                      <p:to>
                                        <p:strVal val="visible"/>
                                      </p:to>
                                    </p:set>
                                    <p:animEffect transition="in" filter="fade">
                                      <p:cBhvr>
                                        <p:cTn id="13" dur="500"/>
                                        <p:tgtEl>
                                          <p:spTgt spid="22">
                                            <p:txEl>
                                              <p:pRg st="3" end="3"/>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2">
                                            <p:txEl>
                                              <p:pRg st="4" end="4"/>
                                            </p:txEl>
                                          </p:spTgt>
                                        </p:tgtEl>
                                        <p:attrNameLst>
                                          <p:attrName>style.visibility</p:attrName>
                                        </p:attrNameLst>
                                      </p:cBhvr>
                                      <p:to>
                                        <p:strVal val="visible"/>
                                      </p:to>
                                    </p:set>
                                    <p:animEffect transition="in" filter="fade">
                                      <p:cBhvr>
                                        <p:cTn id="16" dur="500"/>
                                        <p:tgtEl>
                                          <p:spTgt spid="22">
                                            <p:txEl>
                                              <p:pRg st="4" end="4"/>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2">
                                            <p:txEl>
                                              <p:pRg st="5" end="5"/>
                                            </p:txEl>
                                          </p:spTgt>
                                        </p:tgtEl>
                                        <p:attrNameLst>
                                          <p:attrName>style.visibility</p:attrName>
                                        </p:attrNameLst>
                                      </p:cBhvr>
                                      <p:to>
                                        <p:strVal val="visible"/>
                                      </p:to>
                                    </p:set>
                                    <p:animEffect transition="in" filter="fade">
                                      <p:cBhvr>
                                        <p:cTn id="19" dur="500"/>
                                        <p:tgtEl>
                                          <p:spTgt spid="22">
                                            <p:txEl>
                                              <p:pRg st="5" end="5"/>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xEl>
                                              <p:pRg st="6" end="6"/>
                                            </p:txEl>
                                          </p:spTgt>
                                        </p:tgtEl>
                                        <p:attrNameLst>
                                          <p:attrName>style.visibility</p:attrName>
                                        </p:attrNameLst>
                                      </p:cBhvr>
                                      <p:to>
                                        <p:strVal val="visible"/>
                                      </p:to>
                                    </p:set>
                                    <p:animEffect transition="in" filter="fade">
                                      <p:cBhvr>
                                        <p:cTn id="22" dur="500"/>
                                        <p:tgtEl>
                                          <p:spTgt spid="22">
                                            <p:txEl>
                                              <p:pRg st="6" end="6"/>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2">
                                            <p:txEl>
                                              <p:pRg st="7" end="7"/>
                                            </p:txEl>
                                          </p:spTgt>
                                        </p:tgtEl>
                                        <p:attrNameLst>
                                          <p:attrName>style.visibility</p:attrName>
                                        </p:attrNameLst>
                                      </p:cBhvr>
                                      <p:to>
                                        <p:strVal val="visible"/>
                                      </p:to>
                                    </p:set>
                                    <p:animEffect transition="in" filter="fade">
                                      <p:cBhvr>
                                        <p:cTn id="25" dur="500"/>
                                        <p:tgtEl>
                                          <p:spTgt spid="22">
                                            <p:txEl>
                                              <p:pRg st="7" end="7"/>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2">
                                            <p:txEl>
                                              <p:pRg st="8" end="8"/>
                                            </p:txEl>
                                          </p:spTgt>
                                        </p:tgtEl>
                                        <p:attrNameLst>
                                          <p:attrName>style.visibility</p:attrName>
                                        </p:attrNameLst>
                                      </p:cBhvr>
                                      <p:to>
                                        <p:strVal val="visible"/>
                                      </p:to>
                                    </p:set>
                                    <p:animEffect transition="in" filter="fade">
                                      <p:cBhvr>
                                        <p:cTn id="28" dur="500"/>
                                        <p:tgtEl>
                                          <p:spTgt spid="22">
                                            <p:txEl>
                                              <p:pRg st="8" end="8"/>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2">
                                            <p:txEl>
                                              <p:pRg st="9" end="9"/>
                                            </p:txEl>
                                          </p:spTgt>
                                        </p:tgtEl>
                                        <p:attrNameLst>
                                          <p:attrName>style.visibility</p:attrName>
                                        </p:attrNameLst>
                                      </p:cBhvr>
                                      <p:to>
                                        <p:strVal val="visible"/>
                                      </p:to>
                                    </p:set>
                                    <p:animEffect transition="in" filter="fade">
                                      <p:cBhvr>
                                        <p:cTn id="31" dur="500"/>
                                        <p:tgtEl>
                                          <p:spTgt spid="22">
                                            <p:txEl>
                                              <p:pRg st="9" end="9"/>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2">
                                            <p:txEl>
                                              <p:pRg st="10" end="10"/>
                                            </p:txEl>
                                          </p:spTgt>
                                        </p:tgtEl>
                                        <p:attrNameLst>
                                          <p:attrName>style.visibility</p:attrName>
                                        </p:attrNameLst>
                                      </p:cBhvr>
                                      <p:to>
                                        <p:strVal val="visible"/>
                                      </p:to>
                                    </p:set>
                                    <p:animEffect transition="in" filter="fade">
                                      <p:cBhvr>
                                        <p:cTn id="34" dur="500"/>
                                        <p:tgtEl>
                                          <p:spTgt spid="22">
                                            <p:txEl>
                                              <p:pRg st="10" end="1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2">
                                            <p:txEl>
                                              <p:pRg st="11" end="11"/>
                                            </p:txEl>
                                          </p:spTgt>
                                        </p:tgtEl>
                                        <p:attrNameLst>
                                          <p:attrName>style.visibility</p:attrName>
                                        </p:attrNameLst>
                                      </p:cBhvr>
                                      <p:to>
                                        <p:strVal val="visible"/>
                                      </p:to>
                                    </p:set>
                                    <p:animEffect transition="in" filter="fade">
                                      <p:cBhvr>
                                        <p:cTn id="37" dur="500"/>
                                        <p:tgtEl>
                                          <p:spTgt spid="2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64C06B1-9610-4191-9A65-B1E8E336609A}" type="datetime1">
              <a:rPr lang="en-US" smtClean="0"/>
              <a:t>1/27/2025</a:t>
            </a:fld>
            <a:endParaRPr lang="en-US" dirty="0"/>
          </a:p>
        </p:txBody>
      </p:sp>
      <p:sp>
        <p:nvSpPr>
          <p:cNvPr id="5" name="Footer Placeholder 4"/>
          <p:cNvSpPr>
            <a:spLocks noGrp="1"/>
          </p:cNvSpPr>
          <p:nvPr>
            <p:ph type="ftr" sz="quarter" idx="11"/>
          </p:nvPr>
        </p:nvSpPr>
        <p:spPr/>
        <p:txBody>
          <a:bodyPr/>
          <a:lstStyle/>
          <a:p>
            <a:r>
              <a:rPr lang="en-GB"/>
              <a:t>Christopher Hartley | Doing business with CERN</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17</a:t>
            </a:fld>
            <a:endParaRPr lang="en-US" dirty="0"/>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54031" y="368728"/>
            <a:ext cx="6982691" cy="6400800"/>
          </a:xfrm>
          <a:prstGeom prst="rect">
            <a:avLst/>
          </a:prstGeom>
        </p:spPr>
      </p:pic>
      <p:sp>
        <p:nvSpPr>
          <p:cNvPr id="13" name="Larme 14">
            <a:extLst>
              <a:ext uri="{FF2B5EF4-FFF2-40B4-BE49-F238E27FC236}">
                <a16:creationId xmlns:a16="http://schemas.microsoft.com/office/drawing/2014/main" id="{4361A319-BA88-FC44-8F2D-23865BBD8DBD}"/>
              </a:ext>
            </a:extLst>
          </p:cNvPr>
          <p:cNvSpPr/>
          <p:nvPr/>
        </p:nvSpPr>
        <p:spPr>
          <a:xfrm rot="16200000">
            <a:off x="0" y="939041"/>
            <a:ext cx="4411157" cy="4411157"/>
          </a:xfrm>
          <a:prstGeom prst="teardrop">
            <a:avLst/>
          </a:prstGeom>
          <a:solidFill>
            <a:schemeClr val="accent3">
              <a:alpha val="80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lt1">
                  <a:alpha val="56000"/>
                </a:schemeClr>
              </a:solidFill>
            </a:endParaRPr>
          </a:p>
        </p:txBody>
      </p:sp>
      <p:sp>
        <p:nvSpPr>
          <p:cNvPr id="14" name="Larme 15">
            <a:extLst>
              <a:ext uri="{FF2B5EF4-FFF2-40B4-BE49-F238E27FC236}">
                <a16:creationId xmlns:a16="http://schemas.microsoft.com/office/drawing/2014/main" id="{C2DDAC74-F1B0-CA4C-BDAA-D0E710D089F9}"/>
              </a:ext>
            </a:extLst>
          </p:cNvPr>
          <p:cNvSpPr/>
          <p:nvPr/>
        </p:nvSpPr>
        <p:spPr>
          <a:xfrm rot="16200000">
            <a:off x="0" y="939041"/>
            <a:ext cx="4172378" cy="4172378"/>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3">
            <a:extLst>
              <a:ext uri="{FF2B5EF4-FFF2-40B4-BE49-F238E27FC236}">
                <a16:creationId xmlns:a16="http://schemas.microsoft.com/office/drawing/2014/main" id="{C6308644-E525-A34A-BFCC-216EDECFA34B}"/>
              </a:ext>
            </a:extLst>
          </p:cNvPr>
          <p:cNvSpPr txBox="1"/>
          <p:nvPr/>
        </p:nvSpPr>
        <p:spPr>
          <a:xfrm flipH="1">
            <a:off x="413908" y="2604091"/>
            <a:ext cx="3372146" cy="1200329"/>
          </a:xfrm>
          <a:prstGeom prst="rect">
            <a:avLst/>
          </a:prstGeom>
          <a:noFill/>
        </p:spPr>
        <p:txBody>
          <a:bodyPr wrap="square" rtlCol="0">
            <a:spAutoFit/>
          </a:bodyPr>
          <a:lstStyle/>
          <a:p>
            <a:pPr algn="ctr"/>
            <a:r>
              <a:rPr lang="en-US" sz="3600" dirty="0">
                <a:solidFill>
                  <a:schemeClr val="bg1"/>
                </a:solidFill>
                <a:latin typeface="Arial" charset="0"/>
                <a:ea typeface="Arial" charset="0"/>
                <a:cs typeface="Arial" charset="0"/>
              </a:rPr>
              <a:t>Procurement </a:t>
            </a:r>
          </a:p>
          <a:p>
            <a:pPr algn="ctr"/>
            <a:r>
              <a:rPr lang="en-US" sz="3600" dirty="0">
                <a:solidFill>
                  <a:schemeClr val="bg1"/>
                </a:solidFill>
                <a:latin typeface="Arial" charset="0"/>
                <a:ea typeface="Arial" charset="0"/>
                <a:cs typeface="Arial" charset="0"/>
              </a:rPr>
              <a:t>website</a:t>
            </a:r>
            <a:endParaRPr lang="fr-FR" sz="3600" dirty="0">
              <a:solidFill>
                <a:schemeClr val="bg1"/>
              </a:solidFill>
              <a:latin typeface="Arial" charset="0"/>
              <a:ea typeface="Arial" charset="0"/>
              <a:cs typeface="Arial" charset="0"/>
            </a:endParaRPr>
          </a:p>
        </p:txBody>
      </p:sp>
      <p:pic>
        <p:nvPicPr>
          <p:cNvPr id="18" name="Picture 17"/>
          <p:cNvPicPr>
            <a:picLocks noChangeAspect="1"/>
          </p:cNvPicPr>
          <p:nvPr/>
        </p:nvPicPr>
        <p:blipFill rotWithShape="1">
          <a:blip r:embed="rId3" cstate="screen">
            <a:extLst>
              <a:ext uri="{28A0092B-C50C-407E-A947-70E740481C1C}">
                <a14:useLocalDpi xmlns:a14="http://schemas.microsoft.com/office/drawing/2010/main"/>
              </a:ext>
            </a:extLst>
          </a:blip>
          <a:srcRect l="-335"/>
          <a:stretch/>
        </p:blipFill>
        <p:spPr>
          <a:xfrm>
            <a:off x="4976538" y="772025"/>
            <a:ext cx="6137676" cy="3664131"/>
          </a:xfrm>
          <a:prstGeom prst="rect">
            <a:avLst/>
          </a:prstGeom>
        </p:spPr>
      </p:pic>
      <p:grpSp>
        <p:nvGrpSpPr>
          <p:cNvPr id="10" name="Group 9">
            <a:extLst>
              <a:ext uri="{FF2B5EF4-FFF2-40B4-BE49-F238E27FC236}">
                <a16:creationId xmlns:a16="http://schemas.microsoft.com/office/drawing/2014/main" id="{FDA00652-F976-2F47-B50D-ABF1525F1FC5}"/>
              </a:ext>
            </a:extLst>
          </p:cNvPr>
          <p:cNvGrpSpPr/>
          <p:nvPr/>
        </p:nvGrpSpPr>
        <p:grpSpPr>
          <a:xfrm>
            <a:off x="-1" y="0"/>
            <a:ext cx="12187669" cy="98854"/>
            <a:chOff x="-1" y="0"/>
            <a:chExt cx="12187669" cy="98854"/>
          </a:xfrm>
        </p:grpSpPr>
        <p:sp>
          <p:nvSpPr>
            <p:cNvPr id="11" name="Rectangle 10">
              <a:extLst>
                <a:ext uri="{FF2B5EF4-FFF2-40B4-BE49-F238E27FC236}">
                  <a16:creationId xmlns:a16="http://schemas.microsoft.com/office/drawing/2014/main" id="{FDC604AB-7A15-724E-96A7-C473B14A1264}"/>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5DAF9C3B-30A7-5C45-89C6-6531B12ACC69}"/>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532BBD3D-3316-2C43-B457-1C3D1FEF992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F6BD5FB1-F5D7-EA4A-8DC6-B506BD702D1A}"/>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912C159D-E9B2-5C46-8C18-7421898CCA44}"/>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C03FAFB1-48E3-EA47-8784-A4597552CE80}"/>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2" name="Rectangle 1"/>
          <p:cNvSpPr/>
          <p:nvPr/>
        </p:nvSpPr>
        <p:spPr>
          <a:xfrm>
            <a:off x="1189007" y="5539948"/>
            <a:ext cx="3365024" cy="369332"/>
          </a:xfrm>
          <a:prstGeom prst="rect">
            <a:avLst/>
          </a:prstGeom>
        </p:spPr>
        <p:txBody>
          <a:bodyPr wrap="none">
            <a:spAutoFit/>
          </a:bodyPr>
          <a:lstStyle/>
          <a:p>
            <a:r>
              <a:rPr lang="fr-CH" altLang="en-US" dirty="0">
                <a:solidFill>
                  <a:srgbClr val="404040"/>
                </a:solidFill>
                <a:latin typeface="Arial" panose="020B0604020202020204" pitchFamily="34" charset="0"/>
                <a:cs typeface="Arial" panose="020B0604020202020204" pitchFamily="34" charset="0"/>
                <a:hlinkClick r:id="rId4"/>
              </a:rPr>
              <a:t>http://procurement.web.cern.ch</a:t>
            </a:r>
            <a:endParaRPr lang="fr-CH" altLang="en-US" dirty="0">
              <a:solidFill>
                <a:srgbClr val="40404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311060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24CE7C6-9095-0B4E-BE10-F23315D08569}"/>
              </a:ext>
            </a:extLst>
          </p:cNvPr>
          <p:cNvSpPr txBox="1"/>
          <p:nvPr/>
        </p:nvSpPr>
        <p:spPr>
          <a:xfrm>
            <a:off x="4905937" y="1126222"/>
            <a:ext cx="2443977" cy="646331"/>
          </a:xfrm>
          <a:prstGeom prst="rect">
            <a:avLst/>
          </a:prstGeom>
          <a:noFill/>
        </p:spPr>
        <p:txBody>
          <a:bodyPr wrap="square" rtlCol="0">
            <a:spAutoFit/>
          </a:bodyPr>
          <a:lstStyle/>
          <a:p>
            <a:r>
              <a:rPr lang="en-US" sz="3600" dirty="0"/>
              <a:t>Thank you</a:t>
            </a:r>
          </a:p>
        </p:txBody>
      </p:sp>
    </p:spTree>
    <p:extLst>
      <p:ext uri="{BB962C8B-B14F-4D97-AF65-F5344CB8AC3E}">
        <p14:creationId xmlns:p14="http://schemas.microsoft.com/office/powerpoint/2010/main" val="3142636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69377-A335-5345-BC48-BEC7100C712A}"/>
              </a:ext>
            </a:extLst>
          </p:cNvPr>
          <p:cNvSpPr>
            <a:spLocks noGrp="1"/>
          </p:cNvSpPr>
          <p:nvPr>
            <p:ph type="title"/>
          </p:nvPr>
        </p:nvSpPr>
        <p:spPr/>
        <p:txBody>
          <a:bodyPr/>
          <a:lstStyle/>
          <a:p>
            <a:r>
              <a:rPr lang="en-GB" dirty="0"/>
              <a:t>CERN is entitled to establish its own internal rules necessary for its proper functioning, including</a:t>
            </a:r>
            <a:r>
              <a:rPr lang="en-US" dirty="0">
                <a:latin typeface="Calibri" panose="020F0502020204030204" pitchFamily="34" charset="0"/>
                <a:cs typeface="Calibri" panose="020F0502020204030204" pitchFamily="34" charset="0"/>
              </a:rPr>
              <a:t>:</a:t>
            </a:r>
            <a:br>
              <a:rPr lang="en-US" dirty="0">
                <a:latin typeface="Calibri" panose="020F0502020204030204" pitchFamily="34" charset="0"/>
                <a:cs typeface="Calibri" panose="020F0502020204030204" pitchFamily="34" charset="0"/>
              </a:rPr>
            </a:br>
            <a:endParaRPr lang="en-US" dirty="0"/>
          </a:p>
        </p:txBody>
      </p:sp>
      <p:pic>
        <p:nvPicPr>
          <p:cNvPr id="25" name="Picture Placeholder 24">
            <a:extLst>
              <a:ext uri="{FF2B5EF4-FFF2-40B4-BE49-F238E27FC236}">
                <a16:creationId xmlns:a16="http://schemas.microsoft.com/office/drawing/2014/main" id="{3DD0AD00-3CD0-6443-8AA9-D15BD120A450}"/>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2394" y="1987680"/>
            <a:ext cx="12192000" cy="2945870"/>
          </a:xfrm>
        </p:spPr>
      </p:pic>
      <p:sp>
        <p:nvSpPr>
          <p:cNvPr id="4" name="Text Placeholder 3">
            <a:extLst>
              <a:ext uri="{FF2B5EF4-FFF2-40B4-BE49-F238E27FC236}">
                <a16:creationId xmlns:a16="http://schemas.microsoft.com/office/drawing/2014/main" id="{3E4A09A7-B201-6D43-93C6-78DA42675C21}"/>
              </a:ext>
            </a:extLst>
          </p:cNvPr>
          <p:cNvSpPr>
            <a:spLocks noGrp="1"/>
          </p:cNvSpPr>
          <p:nvPr>
            <p:ph type="body" sz="quarter" idx="14"/>
          </p:nvPr>
        </p:nvSpPr>
        <p:spPr>
          <a:xfrm>
            <a:off x="407989" y="4676961"/>
            <a:ext cx="3708400" cy="671217"/>
          </a:xfrm>
        </p:spPr>
        <p:txBody>
          <a:bodyPr/>
          <a:lstStyle/>
          <a:p>
            <a:r>
              <a:rPr lang="en-US" b="0" dirty="0"/>
              <a:t>Procurement Rules</a:t>
            </a:r>
          </a:p>
        </p:txBody>
      </p:sp>
      <p:sp>
        <p:nvSpPr>
          <p:cNvPr id="5" name="Text Placeholder 4">
            <a:extLst>
              <a:ext uri="{FF2B5EF4-FFF2-40B4-BE49-F238E27FC236}">
                <a16:creationId xmlns:a16="http://schemas.microsoft.com/office/drawing/2014/main" id="{DB39565C-D9F9-AA40-9A62-B21295B1D4DF}"/>
              </a:ext>
            </a:extLst>
          </p:cNvPr>
          <p:cNvSpPr>
            <a:spLocks noGrp="1"/>
          </p:cNvSpPr>
          <p:nvPr>
            <p:ph type="body" sz="quarter" idx="15"/>
          </p:nvPr>
        </p:nvSpPr>
        <p:spPr>
          <a:xfrm>
            <a:off x="4267201" y="4676961"/>
            <a:ext cx="3665537" cy="671217"/>
          </a:xfrm>
        </p:spPr>
        <p:txBody>
          <a:bodyPr/>
          <a:lstStyle/>
          <a:p>
            <a:r>
              <a:rPr lang="en-US" b="0" dirty="0"/>
              <a:t>Safety Rules</a:t>
            </a:r>
          </a:p>
        </p:txBody>
      </p:sp>
      <p:sp>
        <p:nvSpPr>
          <p:cNvPr id="6" name="Date Placeholder 5">
            <a:extLst>
              <a:ext uri="{FF2B5EF4-FFF2-40B4-BE49-F238E27FC236}">
                <a16:creationId xmlns:a16="http://schemas.microsoft.com/office/drawing/2014/main" id="{C11F4D21-3678-024D-9C57-19B660BCC987}"/>
              </a:ext>
            </a:extLst>
          </p:cNvPr>
          <p:cNvSpPr>
            <a:spLocks noGrp="1"/>
          </p:cNvSpPr>
          <p:nvPr>
            <p:ph type="dt" sz="half" idx="16"/>
          </p:nvPr>
        </p:nvSpPr>
        <p:spPr/>
        <p:txBody>
          <a:bodyPr/>
          <a:lstStyle/>
          <a:p>
            <a:fld id="{BD4B33ED-B54F-450F-8267-85A75C11EC51}" type="datetime1">
              <a:rPr lang="en-US" smtClean="0"/>
              <a:t>1/27/2025</a:t>
            </a:fld>
            <a:endParaRPr lang="en-US" dirty="0"/>
          </a:p>
        </p:txBody>
      </p:sp>
      <p:sp>
        <p:nvSpPr>
          <p:cNvPr id="7" name="Footer Placeholder 6">
            <a:extLst>
              <a:ext uri="{FF2B5EF4-FFF2-40B4-BE49-F238E27FC236}">
                <a16:creationId xmlns:a16="http://schemas.microsoft.com/office/drawing/2014/main" id="{8E6E34E8-672B-064C-B181-3979078F9CAF}"/>
              </a:ext>
            </a:extLst>
          </p:cNvPr>
          <p:cNvSpPr>
            <a:spLocks noGrp="1"/>
          </p:cNvSpPr>
          <p:nvPr>
            <p:ph type="ftr" sz="quarter" idx="17"/>
          </p:nvPr>
        </p:nvSpPr>
        <p:spPr/>
        <p:txBody>
          <a:bodyPr/>
          <a:lstStyle/>
          <a:p>
            <a:r>
              <a:rPr lang="en-GB" dirty="0"/>
              <a:t>Christopher Hartley</a:t>
            </a:r>
            <a:endParaRPr lang="en-US" dirty="0"/>
          </a:p>
        </p:txBody>
      </p:sp>
      <p:sp>
        <p:nvSpPr>
          <p:cNvPr id="8" name="Slide Number Placeholder 7">
            <a:extLst>
              <a:ext uri="{FF2B5EF4-FFF2-40B4-BE49-F238E27FC236}">
                <a16:creationId xmlns:a16="http://schemas.microsoft.com/office/drawing/2014/main" id="{A9E68E39-375E-DC4D-9CFA-01CDE5A4DC4B}"/>
              </a:ext>
            </a:extLst>
          </p:cNvPr>
          <p:cNvSpPr>
            <a:spLocks noGrp="1"/>
          </p:cNvSpPr>
          <p:nvPr>
            <p:ph type="sldNum" sz="quarter" idx="18"/>
          </p:nvPr>
        </p:nvSpPr>
        <p:spPr/>
        <p:txBody>
          <a:bodyPr/>
          <a:lstStyle/>
          <a:p>
            <a:fld id="{36B5EA5A-BC32-A742-B11B-8E7414D5B535}" type="slidenum">
              <a:rPr lang="en-US" smtClean="0"/>
              <a:pPr/>
              <a:t>2</a:t>
            </a:fld>
            <a:endParaRPr lang="en-US" dirty="0"/>
          </a:p>
        </p:txBody>
      </p:sp>
      <p:sp>
        <p:nvSpPr>
          <p:cNvPr id="9" name="Text Placeholder 8">
            <a:extLst>
              <a:ext uri="{FF2B5EF4-FFF2-40B4-BE49-F238E27FC236}">
                <a16:creationId xmlns:a16="http://schemas.microsoft.com/office/drawing/2014/main" id="{0B6707F8-6B7D-BE43-B552-3363A99A204E}"/>
              </a:ext>
            </a:extLst>
          </p:cNvPr>
          <p:cNvSpPr>
            <a:spLocks noGrp="1"/>
          </p:cNvSpPr>
          <p:nvPr>
            <p:ph type="body" sz="quarter" idx="19"/>
          </p:nvPr>
        </p:nvSpPr>
        <p:spPr>
          <a:xfrm>
            <a:off x="8085668" y="4676961"/>
            <a:ext cx="3703132" cy="671217"/>
          </a:xfrm>
        </p:spPr>
        <p:txBody>
          <a:bodyPr/>
          <a:lstStyle/>
          <a:p>
            <a:r>
              <a:rPr lang="en-US" b="0" dirty="0">
                <a:cs typeface="Calibri" panose="020F0502020204030204" pitchFamily="34" charset="0"/>
              </a:rPr>
              <a:t>Staff Regulation of its own personnel</a:t>
            </a:r>
          </a:p>
        </p:txBody>
      </p:sp>
      <p:grpSp>
        <p:nvGrpSpPr>
          <p:cNvPr id="26" name="Group 25">
            <a:extLst>
              <a:ext uri="{FF2B5EF4-FFF2-40B4-BE49-F238E27FC236}">
                <a16:creationId xmlns:a16="http://schemas.microsoft.com/office/drawing/2014/main" id="{9723A3BF-62E5-B84F-9FAD-D4850ADD87FD}"/>
              </a:ext>
            </a:extLst>
          </p:cNvPr>
          <p:cNvGrpSpPr/>
          <p:nvPr/>
        </p:nvGrpSpPr>
        <p:grpSpPr>
          <a:xfrm>
            <a:off x="-1" y="0"/>
            <a:ext cx="12187669" cy="98854"/>
            <a:chOff x="-1" y="0"/>
            <a:chExt cx="12187669" cy="98854"/>
          </a:xfrm>
        </p:grpSpPr>
        <p:sp>
          <p:nvSpPr>
            <p:cNvPr id="27" name="Rectangle 26">
              <a:extLst>
                <a:ext uri="{FF2B5EF4-FFF2-40B4-BE49-F238E27FC236}">
                  <a16:creationId xmlns:a16="http://schemas.microsoft.com/office/drawing/2014/main" id="{C21AA9AC-355F-9549-8E03-EDEDE356473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321426BB-E552-4C4F-8A28-DE685A1C7ACD}"/>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60DDA047-31D8-E944-930A-16D7A671C9F6}"/>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B7CFB1C4-A7CC-5E4F-92F3-1B695F32D4F3}"/>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1" name="Rectangle 30">
              <a:extLst>
                <a:ext uri="{FF2B5EF4-FFF2-40B4-BE49-F238E27FC236}">
                  <a16:creationId xmlns:a16="http://schemas.microsoft.com/office/drawing/2014/main" id="{E1BBEC2F-7244-0144-AEC1-49F4F3A6727C}"/>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2" name="Rectangle 31">
              <a:extLst>
                <a:ext uri="{FF2B5EF4-FFF2-40B4-BE49-F238E27FC236}">
                  <a16:creationId xmlns:a16="http://schemas.microsoft.com/office/drawing/2014/main" id="{593F25CC-2F99-CC44-8307-C47506A77BC0}"/>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884066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P spid="5" grpId="0" uiExpand="1" build="p" animBg="1"/>
      <p:bldP spid="9" grpId="0" uiExpand="1"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71A3D1EF-E5BA-D348-AFEC-D79946ACBEF1}"/>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23852" y="78198"/>
            <a:ext cx="4034940" cy="2099305"/>
          </a:xfrm>
        </p:spPr>
      </p:pic>
      <p:sp>
        <p:nvSpPr>
          <p:cNvPr id="5" name="Date Placeholder 4"/>
          <p:cNvSpPr>
            <a:spLocks noGrp="1"/>
          </p:cNvSpPr>
          <p:nvPr>
            <p:ph type="dt" sz="half" idx="14"/>
          </p:nvPr>
        </p:nvSpPr>
        <p:spPr>
          <a:xfrm>
            <a:off x="3485228" y="6350851"/>
            <a:ext cx="631160" cy="365125"/>
          </a:xfrm>
        </p:spPr>
        <p:txBody>
          <a:bodyPr/>
          <a:lstStyle/>
          <a:p>
            <a:fld id="{083BC619-76AA-40AC-AF7D-275C4905BF78}" type="datetime1">
              <a:rPr lang="en-US" smtClean="0"/>
              <a:t>1/27/2025</a:t>
            </a:fld>
            <a:endParaRPr lang="en-US" dirty="0"/>
          </a:p>
        </p:txBody>
      </p:sp>
      <p:sp>
        <p:nvSpPr>
          <p:cNvPr id="6" name="Footer Placeholder 5"/>
          <p:cNvSpPr>
            <a:spLocks noGrp="1"/>
          </p:cNvSpPr>
          <p:nvPr>
            <p:ph type="ftr" sz="quarter" idx="15"/>
          </p:nvPr>
        </p:nvSpPr>
        <p:spPr>
          <a:xfrm>
            <a:off x="4259262" y="6356350"/>
            <a:ext cx="6572221" cy="365125"/>
          </a:xfrm>
        </p:spPr>
        <p:txBody>
          <a:bodyPr/>
          <a:lstStyle/>
          <a:p>
            <a:r>
              <a:rPr lang="en-GB" dirty="0"/>
              <a:t>Christopher Hartley </a:t>
            </a:r>
            <a:endParaRPr lang="en-US" dirty="0"/>
          </a:p>
        </p:txBody>
      </p:sp>
      <p:sp>
        <p:nvSpPr>
          <p:cNvPr id="7" name="Slide Number Placeholder 6"/>
          <p:cNvSpPr>
            <a:spLocks noGrp="1"/>
          </p:cNvSpPr>
          <p:nvPr>
            <p:ph type="sldNum" sz="quarter" idx="16"/>
          </p:nvPr>
        </p:nvSpPr>
        <p:spPr>
          <a:xfrm>
            <a:off x="11107546" y="6356350"/>
            <a:ext cx="681254" cy="365125"/>
          </a:xfrm>
        </p:spPr>
        <p:txBody>
          <a:bodyPr/>
          <a:lstStyle/>
          <a:p>
            <a:fld id="{36B5EA5A-BC32-A742-B11B-8E7414D5B535}" type="slidenum">
              <a:rPr lang="en-US" smtClean="0"/>
              <a:pPr/>
              <a:t>3</a:t>
            </a:fld>
            <a:endParaRPr lang="en-US" dirty="0"/>
          </a:p>
        </p:txBody>
      </p:sp>
      <p:grpSp>
        <p:nvGrpSpPr>
          <p:cNvPr id="10" name="Group 9">
            <a:extLst>
              <a:ext uri="{FF2B5EF4-FFF2-40B4-BE49-F238E27FC236}">
                <a16:creationId xmlns:a16="http://schemas.microsoft.com/office/drawing/2014/main" id="{ADEEB0BB-90D7-DC4D-9D20-64317125F697}"/>
              </a:ext>
            </a:extLst>
          </p:cNvPr>
          <p:cNvGrpSpPr/>
          <p:nvPr/>
        </p:nvGrpSpPr>
        <p:grpSpPr>
          <a:xfrm>
            <a:off x="0" y="-1400"/>
            <a:ext cx="12187669" cy="98854"/>
            <a:chOff x="-1" y="0"/>
            <a:chExt cx="12187669" cy="98854"/>
          </a:xfrm>
        </p:grpSpPr>
        <p:sp>
          <p:nvSpPr>
            <p:cNvPr id="11" name="Rectangle 10">
              <a:extLst>
                <a:ext uri="{FF2B5EF4-FFF2-40B4-BE49-F238E27FC236}">
                  <a16:creationId xmlns:a16="http://schemas.microsoft.com/office/drawing/2014/main" id="{4F46E913-9747-454E-BEDF-EE99321843E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152CB17D-270A-F14D-BB15-AF38F5A49D5C}"/>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0995B4B7-F352-F547-8425-515901C0267A}"/>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F7BBB50D-11DE-EF4D-B484-137AEF98E67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EC42BFAF-DB18-A446-A68E-0EA4A8166D46}"/>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2D86383E-6301-974E-B59B-E39DBA6AA72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9" name="Rectangle 8">
            <a:extLst>
              <a:ext uri="{FF2B5EF4-FFF2-40B4-BE49-F238E27FC236}">
                <a16:creationId xmlns:a16="http://schemas.microsoft.com/office/drawing/2014/main" id="{FEFCC37A-3974-3F4D-821B-7EE7260498D6}"/>
              </a:ext>
            </a:extLst>
          </p:cNvPr>
          <p:cNvSpPr/>
          <p:nvPr/>
        </p:nvSpPr>
        <p:spPr>
          <a:xfrm>
            <a:off x="8080400" y="-8313"/>
            <a:ext cx="4111600"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8080400" y="1051088"/>
            <a:ext cx="3708400" cy="4608512"/>
          </a:xfrm>
        </p:spPr>
        <p:txBody>
          <a:bodyPr/>
          <a:lstStyle/>
          <a:p>
            <a:pPr>
              <a:lnSpc>
                <a:spcPts val="2600"/>
              </a:lnSpc>
              <a:spcBef>
                <a:spcPts val="800"/>
              </a:spcBef>
              <a:spcAft>
                <a:spcPts val="0"/>
              </a:spcAft>
              <a:buFont typeface="Arial" charset="0"/>
              <a:buChar char="•"/>
            </a:pPr>
            <a:r>
              <a:rPr lang="en-US" altLang="en-US" dirty="0">
                <a:ea typeface="Calibri" charset="0"/>
                <a:cs typeface="Calibri" charset="0"/>
              </a:rPr>
              <a:t>Civil engineering </a:t>
            </a:r>
          </a:p>
          <a:p>
            <a:pPr>
              <a:lnSpc>
                <a:spcPts val="2600"/>
              </a:lnSpc>
              <a:spcBef>
                <a:spcPts val="800"/>
              </a:spcBef>
              <a:spcAft>
                <a:spcPts val="0"/>
              </a:spcAft>
              <a:buFont typeface="Arial" charset="0"/>
              <a:buChar char="•"/>
            </a:pPr>
            <a:r>
              <a:rPr lang="en-US" altLang="en-US" dirty="0">
                <a:ea typeface="Calibri" charset="0"/>
                <a:cs typeface="Calibri" charset="0"/>
              </a:rPr>
              <a:t>Cooling and ventilation</a:t>
            </a:r>
            <a:br>
              <a:rPr lang="en-US" altLang="en-US" dirty="0">
                <a:ea typeface="Calibri" charset="0"/>
                <a:cs typeface="Calibri" charset="0"/>
              </a:rPr>
            </a:br>
            <a:r>
              <a:rPr lang="en-US" altLang="en-US" dirty="0">
                <a:ea typeface="Calibri" charset="0"/>
                <a:cs typeface="Calibri" charset="0"/>
              </a:rPr>
              <a:t>equipment</a:t>
            </a:r>
          </a:p>
          <a:p>
            <a:pPr>
              <a:lnSpc>
                <a:spcPts val="2600"/>
              </a:lnSpc>
              <a:spcBef>
                <a:spcPts val="800"/>
              </a:spcBef>
              <a:spcAft>
                <a:spcPts val="0"/>
              </a:spcAft>
              <a:buFont typeface="Arial" charset="0"/>
              <a:buChar char="•"/>
            </a:pPr>
            <a:r>
              <a:rPr lang="en-US" dirty="0"/>
              <a:t>Electrical engineering and magnets</a:t>
            </a:r>
          </a:p>
          <a:p>
            <a:pPr>
              <a:lnSpc>
                <a:spcPts val="2600"/>
              </a:lnSpc>
              <a:spcBef>
                <a:spcPts val="800"/>
              </a:spcBef>
              <a:spcAft>
                <a:spcPts val="0"/>
              </a:spcAft>
              <a:buFont typeface="Arial" charset="0"/>
              <a:buChar char="•"/>
            </a:pPr>
            <a:r>
              <a:rPr lang="en-US" altLang="en-US" dirty="0">
                <a:ea typeface="Calibri" charset="0"/>
                <a:cs typeface="Calibri" charset="0"/>
              </a:rPr>
              <a:t>ICT</a:t>
            </a:r>
          </a:p>
          <a:p>
            <a:pPr>
              <a:lnSpc>
                <a:spcPts val="2600"/>
              </a:lnSpc>
              <a:spcBef>
                <a:spcPts val="800"/>
              </a:spcBef>
              <a:spcAft>
                <a:spcPts val="0"/>
              </a:spcAft>
              <a:buFont typeface="Arial" charset="0"/>
              <a:buChar char="•"/>
            </a:pPr>
            <a:r>
              <a:rPr lang="en-US" altLang="en-US" dirty="0">
                <a:ea typeface="Calibri" charset="0"/>
                <a:cs typeface="Calibri" charset="0"/>
              </a:rPr>
              <a:t>Mechanical engineering and raw materials</a:t>
            </a:r>
          </a:p>
          <a:p>
            <a:pPr>
              <a:lnSpc>
                <a:spcPts val="2600"/>
              </a:lnSpc>
              <a:spcBef>
                <a:spcPts val="800"/>
              </a:spcBef>
              <a:spcAft>
                <a:spcPts val="0"/>
              </a:spcAft>
              <a:buFont typeface="Arial" charset="0"/>
              <a:buChar char="•"/>
            </a:pPr>
            <a:r>
              <a:rPr lang="en-US" dirty="0"/>
              <a:t> </a:t>
            </a:r>
            <a:r>
              <a:rPr lang="fr-CH" altLang="en-US" dirty="0">
                <a:cs typeface="Calibri" panose="020F0502020204030204" pitchFamily="34" charset="0"/>
              </a:rPr>
              <a:t>Electronics and </a:t>
            </a:r>
            <a:r>
              <a:rPr lang="fr-CH" altLang="en-US" dirty="0" err="1">
                <a:cs typeface="Calibri" panose="020F0502020204030204" pitchFamily="34" charset="0"/>
              </a:rPr>
              <a:t>radiofrequency</a:t>
            </a:r>
            <a:r>
              <a:rPr lang="fr-CH" altLang="en-US" dirty="0">
                <a:cs typeface="Calibri" panose="020F0502020204030204" pitchFamily="34" charset="0"/>
              </a:rPr>
              <a:t> </a:t>
            </a:r>
            <a:r>
              <a:rPr lang="fr-CH" altLang="en-US" dirty="0" err="1">
                <a:cs typeface="Calibri" panose="020F0502020204030204" pitchFamily="34" charset="0"/>
              </a:rPr>
              <a:t>equipment</a:t>
            </a:r>
            <a:endParaRPr lang="fr-CH" altLang="en-US" dirty="0">
              <a:cs typeface="Calibri" panose="020F0502020204030204" pitchFamily="34" charset="0"/>
            </a:endParaRPr>
          </a:p>
          <a:p>
            <a:pPr>
              <a:lnSpc>
                <a:spcPts val="2600"/>
              </a:lnSpc>
              <a:spcBef>
                <a:spcPts val="800"/>
              </a:spcBef>
              <a:spcAft>
                <a:spcPts val="0"/>
              </a:spcAft>
              <a:buFont typeface="Arial" charset="0"/>
              <a:buChar char="•"/>
            </a:pPr>
            <a:r>
              <a:rPr lang="en-US" altLang="en-US" dirty="0">
                <a:ea typeface="Calibri" charset="0"/>
                <a:cs typeface="Calibri" charset="0"/>
              </a:rPr>
              <a:t>Cryogenic and vacuum equipment</a:t>
            </a:r>
          </a:p>
          <a:p>
            <a:pPr>
              <a:lnSpc>
                <a:spcPts val="2600"/>
              </a:lnSpc>
              <a:spcBef>
                <a:spcPts val="800"/>
              </a:spcBef>
              <a:spcAft>
                <a:spcPts val="0"/>
              </a:spcAft>
              <a:buFont typeface="Arial" charset="0"/>
              <a:buChar char="•"/>
            </a:pPr>
            <a:r>
              <a:rPr lang="en-US" dirty="0"/>
              <a:t>Etc….</a:t>
            </a:r>
          </a:p>
          <a:p>
            <a:pPr>
              <a:lnSpc>
                <a:spcPts val="2600"/>
              </a:lnSpc>
              <a:spcBef>
                <a:spcPts val="800"/>
              </a:spcBef>
              <a:spcAft>
                <a:spcPts val="0"/>
              </a:spcAft>
              <a:buFont typeface="Arial" charset="0"/>
              <a:buChar char="•"/>
            </a:pPr>
            <a:endParaRPr lang="en-US" altLang="en-US" dirty="0">
              <a:ea typeface="Calibri" charset="0"/>
              <a:cs typeface="Calibri" charset="0"/>
            </a:endParaRPr>
          </a:p>
          <a:p>
            <a:pPr>
              <a:lnSpc>
                <a:spcPts val="2600"/>
              </a:lnSpc>
              <a:spcBef>
                <a:spcPts val="800"/>
              </a:spcBef>
              <a:spcAft>
                <a:spcPts val="0"/>
              </a:spcAft>
              <a:buFont typeface="Arial" charset="0"/>
              <a:buChar char="•"/>
            </a:pPr>
            <a:endParaRPr lang="en-US" altLang="en-US" dirty="0">
              <a:ea typeface="Calibri" charset="0"/>
              <a:cs typeface="Calibri" charset="0"/>
            </a:endParaRPr>
          </a:p>
          <a:p>
            <a:pPr>
              <a:lnSpc>
                <a:spcPts val="2600"/>
              </a:lnSpc>
              <a:spcBef>
                <a:spcPts val="800"/>
              </a:spcBef>
              <a:spcAft>
                <a:spcPts val="0"/>
              </a:spcAft>
            </a:pPr>
            <a:endParaRPr lang="en-US" dirty="0"/>
          </a:p>
        </p:txBody>
      </p:sp>
      <p:sp>
        <p:nvSpPr>
          <p:cNvPr id="4" name="Title 3"/>
          <p:cNvSpPr>
            <a:spLocks noGrp="1"/>
          </p:cNvSpPr>
          <p:nvPr>
            <p:ph type="title"/>
          </p:nvPr>
        </p:nvSpPr>
        <p:spPr/>
        <p:txBody>
          <a:bodyPr/>
          <a:lstStyle/>
          <a:p>
            <a:r>
              <a:rPr lang="en-US" sz="3200" dirty="0"/>
              <a:t>What do we buy?</a:t>
            </a:r>
            <a:endParaRPr lang="en-US" sz="3200" dirty="0">
              <a:solidFill>
                <a:schemeClr val="bg2"/>
              </a:solidFill>
            </a:endParaRPr>
          </a:p>
        </p:txBody>
      </p:sp>
      <p:pic>
        <p:nvPicPr>
          <p:cNvPr id="18" name="Picture Placeholder 10">
            <a:extLst>
              <a:ext uri="{FF2B5EF4-FFF2-40B4-BE49-F238E27FC236}">
                <a16:creationId xmlns:a16="http://schemas.microsoft.com/office/drawing/2014/main" id="{B4C0E200-0DEE-6542-9B63-A9D142BC75BF}"/>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027563" y="106304"/>
            <a:ext cx="3959453" cy="2058031"/>
          </a:xfrm>
          <a:prstGeom prst="rect">
            <a:avLst/>
          </a:prstGeom>
          <a:pattFill prst="lgCheck">
            <a:fgClr>
              <a:schemeClr val="accent4"/>
            </a:fgClr>
            <a:bgClr>
              <a:schemeClr val="bg1"/>
            </a:bgClr>
          </a:pattFill>
        </p:spPr>
      </p:pic>
      <p:pic>
        <p:nvPicPr>
          <p:cNvPr id="19" name="Picture 18">
            <a:extLst>
              <a:ext uri="{FF2B5EF4-FFF2-40B4-BE49-F238E27FC236}">
                <a16:creationId xmlns:a16="http://schemas.microsoft.com/office/drawing/2014/main" id="{BD5D41DC-FD78-E343-A6E7-27A46128083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0413" y="2122087"/>
            <a:ext cx="4033477" cy="2090050"/>
          </a:xfrm>
          <a:prstGeom prst="rect">
            <a:avLst/>
          </a:prstGeom>
        </p:spPr>
      </p:pic>
      <p:pic>
        <p:nvPicPr>
          <p:cNvPr id="20" name="Picture 19">
            <a:extLst>
              <a:ext uri="{FF2B5EF4-FFF2-40B4-BE49-F238E27FC236}">
                <a16:creationId xmlns:a16="http://schemas.microsoft.com/office/drawing/2014/main" id="{3024C9B6-F1A1-4F4B-8D4A-D2693404DBE5}"/>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b="-1"/>
          <a:stretch/>
        </p:blipFill>
        <p:spPr>
          <a:xfrm>
            <a:off x="4017851" y="2164334"/>
            <a:ext cx="3969165" cy="2060257"/>
          </a:xfrm>
          <a:prstGeom prst="rect">
            <a:avLst/>
          </a:prstGeom>
        </p:spPr>
      </p:pic>
      <p:pic>
        <p:nvPicPr>
          <p:cNvPr id="21" name="Picture Placeholder 10">
            <a:extLst>
              <a:ext uri="{FF2B5EF4-FFF2-40B4-BE49-F238E27FC236}">
                <a16:creationId xmlns:a16="http://schemas.microsoft.com/office/drawing/2014/main" id="{95DBACEC-2B80-1145-B373-6E0C205E19D7}"/>
              </a:ext>
            </a:extLst>
          </p:cNvPr>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3096" y="4212060"/>
            <a:ext cx="4129358" cy="2151245"/>
          </a:xfrm>
          <a:prstGeom prst="rect">
            <a:avLst/>
          </a:prstGeom>
          <a:pattFill prst="lgCheck">
            <a:fgClr>
              <a:schemeClr val="accent4"/>
            </a:fgClr>
            <a:bgClr>
              <a:schemeClr val="bg1"/>
            </a:bgClr>
          </a:pattFill>
        </p:spPr>
      </p:pic>
      <p:pic>
        <p:nvPicPr>
          <p:cNvPr id="22" name="Picture 21">
            <a:extLst>
              <a:ext uri="{FF2B5EF4-FFF2-40B4-BE49-F238E27FC236}">
                <a16:creationId xmlns:a16="http://schemas.microsoft.com/office/drawing/2014/main" id="{DE9B8291-535C-2246-B1E4-B99CA3D1E009}"/>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4013063" y="4234005"/>
            <a:ext cx="3973953" cy="2155312"/>
          </a:xfrm>
          <a:prstGeom prst="rect">
            <a:avLst/>
          </a:prstGeom>
        </p:spPr>
      </p:pic>
    </p:spTree>
    <p:extLst>
      <p:ext uri="{BB962C8B-B14F-4D97-AF65-F5344CB8AC3E}">
        <p14:creationId xmlns:p14="http://schemas.microsoft.com/office/powerpoint/2010/main" val="20186247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7D6B4-AD10-B548-95EA-51D122907769}"/>
              </a:ext>
            </a:extLst>
          </p:cNvPr>
          <p:cNvSpPr>
            <a:spLocks noGrp="1"/>
          </p:cNvSpPr>
          <p:nvPr>
            <p:ph type="title"/>
          </p:nvPr>
        </p:nvSpPr>
        <p:spPr/>
        <p:txBody>
          <a:bodyPr/>
          <a:lstStyle/>
          <a:p>
            <a:r>
              <a:rPr lang="en-US" altLang="en-US" dirty="0">
                <a:cs typeface="Calibri" panose="020F0502020204030204" pitchFamily="34" charset="0"/>
              </a:rPr>
              <a:t>How do we buy? </a:t>
            </a:r>
            <a:endParaRPr lang="en-US" dirty="0"/>
          </a:p>
        </p:txBody>
      </p:sp>
      <p:sp>
        <p:nvSpPr>
          <p:cNvPr id="3" name="Text Placeholder 2">
            <a:extLst>
              <a:ext uri="{FF2B5EF4-FFF2-40B4-BE49-F238E27FC236}">
                <a16:creationId xmlns:a16="http://schemas.microsoft.com/office/drawing/2014/main" id="{17EB7D6C-E5AA-604D-B63E-030827003A53}"/>
              </a:ext>
            </a:extLst>
          </p:cNvPr>
          <p:cNvSpPr>
            <a:spLocks noGrp="1"/>
          </p:cNvSpPr>
          <p:nvPr>
            <p:ph type="body" idx="1"/>
          </p:nvPr>
        </p:nvSpPr>
        <p:spPr>
          <a:xfrm>
            <a:off x="407987" y="1592263"/>
            <a:ext cx="5616575" cy="1719348"/>
          </a:xfrm>
        </p:spPr>
        <p:txBody>
          <a:bodyPr/>
          <a:lstStyle/>
          <a:p>
            <a:pPr marL="0" lvl="1">
              <a:buClr>
                <a:srgbClr val="3861AA"/>
              </a:buClr>
            </a:pPr>
            <a:r>
              <a:rPr lang="en-US" altLang="fr-FR" sz="2200" dirty="0"/>
              <a:t>Off-the shelf or non-standard products which can be produced with existing manufacturing techniques or technologies:</a:t>
            </a:r>
          </a:p>
          <a:p>
            <a:pPr marL="342900" lvl="1" indent="-342900">
              <a:buClrTx/>
              <a:buFont typeface="Arial" panose="020B0604020202020204" pitchFamily="34" charset="0"/>
              <a:buChar char="•"/>
            </a:pPr>
            <a:r>
              <a:rPr lang="en-US" altLang="fr-FR" sz="2200" dirty="0">
                <a:solidFill>
                  <a:schemeClr val="tx1"/>
                </a:solidFill>
              </a:rPr>
              <a:t>Functional specification</a:t>
            </a:r>
          </a:p>
          <a:p>
            <a:endParaRPr lang="en-US" dirty="0"/>
          </a:p>
        </p:txBody>
      </p:sp>
      <p:sp>
        <p:nvSpPr>
          <p:cNvPr id="4" name="Text Placeholder 3">
            <a:extLst>
              <a:ext uri="{FF2B5EF4-FFF2-40B4-BE49-F238E27FC236}">
                <a16:creationId xmlns:a16="http://schemas.microsoft.com/office/drawing/2014/main" id="{21260A7B-CDBC-944E-9F9F-8824F8DC7884}"/>
              </a:ext>
            </a:extLst>
          </p:cNvPr>
          <p:cNvSpPr>
            <a:spLocks noGrp="1"/>
          </p:cNvSpPr>
          <p:nvPr>
            <p:ph type="body" sz="quarter" idx="3"/>
          </p:nvPr>
        </p:nvSpPr>
        <p:spPr>
          <a:xfrm>
            <a:off x="6172200" y="1604965"/>
            <a:ext cx="5616600" cy="1706645"/>
          </a:xfrm>
        </p:spPr>
        <p:txBody>
          <a:bodyPr/>
          <a:lstStyle/>
          <a:p>
            <a:pPr marL="0" lvl="1">
              <a:buClr>
                <a:srgbClr val="3861AA"/>
              </a:buClr>
            </a:pPr>
            <a:r>
              <a:rPr lang="en-US" altLang="fr-FR" sz="2200" dirty="0"/>
              <a:t>Non-standard products where industry has neither the required know-how nor the interest to develop and design the products:</a:t>
            </a:r>
          </a:p>
          <a:p>
            <a:pPr marL="342900" lvl="1" indent="-342900">
              <a:buClrTx/>
              <a:buFont typeface="Arial" panose="020B0604020202020204" pitchFamily="34" charset="0"/>
              <a:buChar char="•"/>
            </a:pPr>
            <a:r>
              <a:rPr lang="en-US" altLang="fr-FR" sz="2200" dirty="0">
                <a:solidFill>
                  <a:schemeClr val="tx1"/>
                </a:solidFill>
              </a:rPr>
              <a:t>Build-to-Print specification</a:t>
            </a:r>
          </a:p>
          <a:p>
            <a:endParaRPr lang="en-US" dirty="0"/>
          </a:p>
        </p:txBody>
      </p:sp>
      <p:sp>
        <p:nvSpPr>
          <p:cNvPr id="7" name="Date Placeholder 6">
            <a:extLst>
              <a:ext uri="{FF2B5EF4-FFF2-40B4-BE49-F238E27FC236}">
                <a16:creationId xmlns:a16="http://schemas.microsoft.com/office/drawing/2014/main" id="{CF7FEE2B-5C8A-B54F-B637-DC9386D8DC2A}"/>
              </a:ext>
            </a:extLst>
          </p:cNvPr>
          <p:cNvSpPr>
            <a:spLocks noGrp="1"/>
          </p:cNvSpPr>
          <p:nvPr>
            <p:ph type="dt" sz="half" idx="15"/>
          </p:nvPr>
        </p:nvSpPr>
        <p:spPr/>
        <p:txBody>
          <a:bodyPr/>
          <a:lstStyle/>
          <a:p>
            <a:fld id="{4F2F239E-92C1-4D38-B467-ED43EF81C627}" type="datetime1">
              <a:rPr lang="en-US" smtClean="0"/>
              <a:t>1/27/2025</a:t>
            </a:fld>
            <a:endParaRPr lang="en-US" dirty="0"/>
          </a:p>
        </p:txBody>
      </p:sp>
      <p:sp>
        <p:nvSpPr>
          <p:cNvPr id="8" name="Footer Placeholder 7">
            <a:extLst>
              <a:ext uri="{FF2B5EF4-FFF2-40B4-BE49-F238E27FC236}">
                <a16:creationId xmlns:a16="http://schemas.microsoft.com/office/drawing/2014/main" id="{8793047F-B1B4-EC43-B470-58238F864402}"/>
              </a:ext>
            </a:extLst>
          </p:cNvPr>
          <p:cNvSpPr>
            <a:spLocks noGrp="1"/>
          </p:cNvSpPr>
          <p:nvPr>
            <p:ph type="ftr" sz="quarter" idx="16"/>
          </p:nvPr>
        </p:nvSpPr>
        <p:spPr/>
        <p:txBody>
          <a:bodyPr/>
          <a:lstStyle/>
          <a:p>
            <a:r>
              <a:rPr lang="en-GB" dirty="0"/>
              <a:t>Christopher Hartley </a:t>
            </a:r>
            <a:endParaRPr lang="en-US" dirty="0"/>
          </a:p>
        </p:txBody>
      </p:sp>
      <p:sp>
        <p:nvSpPr>
          <p:cNvPr id="9" name="Slide Number Placeholder 8">
            <a:extLst>
              <a:ext uri="{FF2B5EF4-FFF2-40B4-BE49-F238E27FC236}">
                <a16:creationId xmlns:a16="http://schemas.microsoft.com/office/drawing/2014/main" id="{C0849293-480C-404E-9D27-8E1E14916FEC}"/>
              </a:ext>
            </a:extLst>
          </p:cNvPr>
          <p:cNvSpPr>
            <a:spLocks noGrp="1"/>
          </p:cNvSpPr>
          <p:nvPr>
            <p:ph type="sldNum" sz="quarter" idx="17"/>
          </p:nvPr>
        </p:nvSpPr>
        <p:spPr/>
        <p:txBody>
          <a:bodyPr/>
          <a:lstStyle/>
          <a:p>
            <a:fld id="{36B5EA5A-BC32-A742-B11B-8E7414D5B535}" type="slidenum">
              <a:rPr lang="en-US" smtClean="0"/>
              <a:pPr/>
              <a:t>4</a:t>
            </a:fld>
            <a:endParaRPr lang="en-US" dirty="0"/>
          </a:p>
        </p:txBody>
      </p:sp>
      <p:sp>
        <p:nvSpPr>
          <p:cNvPr id="20" name="TextBox 19">
            <a:extLst>
              <a:ext uri="{FF2B5EF4-FFF2-40B4-BE49-F238E27FC236}">
                <a16:creationId xmlns:a16="http://schemas.microsoft.com/office/drawing/2014/main" id="{7BEC00B3-18D8-D64C-81E2-315F92F9E4FF}"/>
              </a:ext>
            </a:extLst>
          </p:cNvPr>
          <p:cNvSpPr txBox="1"/>
          <p:nvPr/>
        </p:nvSpPr>
        <p:spPr>
          <a:xfrm>
            <a:off x="9131742" y="3634644"/>
            <a:ext cx="2686707" cy="430887"/>
          </a:xfrm>
          <a:prstGeom prst="rect">
            <a:avLst/>
          </a:prstGeom>
          <a:noFill/>
        </p:spPr>
        <p:txBody>
          <a:bodyPr wrap="square" lIns="0" tIns="0" rIns="0" bIns="0" rtlCol="0">
            <a:spAutoFit/>
          </a:bodyPr>
          <a:lstStyle/>
          <a:p>
            <a:r>
              <a:rPr lang="en-US" altLang="en-US" sz="1000" dirty="0"/>
              <a:t>Prototypes and or Pre-series might be required.</a:t>
            </a:r>
          </a:p>
          <a:p>
            <a:endParaRPr lang="en-US" dirty="0"/>
          </a:p>
        </p:txBody>
      </p:sp>
      <p:pic>
        <p:nvPicPr>
          <p:cNvPr id="16" name="Picture Placeholder 15">
            <a:extLst>
              <a:ext uri="{FF2B5EF4-FFF2-40B4-BE49-F238E27FC236}">
                <a16:creationId xmlns:a16="http://schemas.microsoft.com/office/drawing/2014/main" id="{5509C4EC-E6E7-944C-9079-CD741B40084D}"/>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a:ext>
            </a:extLst>
          </a:blip>
          <a:srcRect l="-83"/>
          <a:stretch/>
        </p:blipFill>
        <p:spPr>
          <a:xfrm>
            <a:off x="6162773" y="3824288"/>
            <a:ext cx="5616575" cy="2371725"/>
          </a:xfrm>
        </p:spPr>
      </p:pic>
      <p:grpSp>
        <p:nvGrpSpPr>
          <p:cNvPr id="10" name="Group 9">
            <a:extLst>
              <a:ext uri="{FF2B5EF4-FFF2-40B4-BE49-F238E27FC236}">
                <a16:creationId xmlns:a16="http://schemas.microsoft.com/office/drawing/2014/main" id="{466803F0-CAAF-B349-BE2C-32A55F67E481}"/>
              </a:ext>
            </a:extLst>
          </p:cNvPr>
          <p:cNvGrpSpPr/>
          <p:nvPr/>
        </p:nvGrpSpPr>
        <p:grpSpPr>
          <a:xfrm>
            <a:off x="407988" y="3824288"/>
            <a:ext cx="5616574" cy="2371725"/>
            <a:chOff x="407988" y="3824288"/>
            <a:chExt cx="5616574" cy="2371725"/>
          </a:xfrm>
        </p:grpSpPr>
        <p:sp>
          <p:nvSpPr>
            <p:cNvPr id="19" name="Rectangle 18">
              <a:extLst>
                <a:ext uri="{FF2B5EF4-FFF2-40B4-BE49-F238E27FC236}">
                  <a16:creationId xmlns:a16="http://schemas.microsoft.com/office/drawing/2014/main" id="{B94C20EA-BCA4-5849-98A8-14CD65C797B5}"/>
                </a:ext>
              </a:extLst>
            </p:cNvPr>
            <p:cNvSpPr/>
            <p:nvPr/>
          </p:nvSpPr>
          <p:spPr>
            <a:xfrm>
              <a:off x="407988" y="3824288"/>
              <a:ext cx="5616574" cy="23717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3140B95C-3C78-D949-B2E9-F40FA212CC4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2006" y="4374290"/>
              <a:ext cx="5130247" cy="1604105"/>
            </a:xfrm>
            <a:prstGeom prst="rect">
              <a:avLst/>
            </a:prstGeom>
          </p:spPr>
        </p:pic>
      </p:grpSp>
      <p:grpSp>
        <p:nvGrpSpPr>
          <p:cNvPr id="23" name="Group 22">
            <a:extLst>
              <a:ext uri="{FF2B5EF4-FFF2-40B4-BE49-F238E27FC236}">
                <a16:creationId xmlns:a16="http://schemas.microsoft.com/office/drawing/2014/main" id="{AAD6BE5C-DFF2-2245-BF14-AC285BC1B9C1}"/>
              </a:ext>
            </a:extLst>
          </p:cNvPr>
          <p:cNvGrpSpPr/>
          <p:nvPr/>
        </p:nvGrpSpPr>
        <p:grpSpPr>
          <a:xfrm>
            <a:off x="0" y="-1400"/>
            <a:ext cx="12187669" cy="98854"/>
            <a:chOff x="-1" y="0"/>
            <a:chExt cx="12187669" cy="98854"/>
          </a:xfrm>
        </p:grpSpPr>
        <p:sp>
          <p:nvSpPr>
            <p:cNvPr id="24" name="Rectangle 23">
              <a:extLst>
                <a:ext uri="{FF2B5EF4-FFF2-40B4-BE49-F238E27FC236}">
                  <a16:creationId xmlns:a16="http://schemas.microsoft.com/office/drawing/2014/main" id="{CB6BE2DA-1382-884E-8115-253D99483710}"/>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6B121C41-DE5E-FD4D-9EDE-B4FC014681F3}"/>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549AE147-3008-1C4B-AB48-CE1E02E19733}"/>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DEAE12CC-686B-6945-81C9-C2B79284C7B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F22FC927-75E0-754F-893E-83879936DF7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E95AA82A-5BF5-5047-B613-813D511EFF96}"/>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952853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par>
                                <p:cTn id="25" presetID="10"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uiExpand="1" build="p"/>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7D6B4-AD10-B548-95EA-51D122907769}"/>
              </a:ext>
            </a:extLst>
          </p:cNvPr>
          <p:cNvSpPr>
            <a:spLocks noGrp="1"/>
          </p:cNvSpPr>
          <p:nvPr>
            <p:ph type="title"/>
          </p:nvPr>
        </p:nvSpPr>
        <p:spPr/>
        <p:txBody>
          <a:bodyPr/>
          <a:lstStyle/>
          <a:p>
            <a:r>
              <a:rPr lang="en-US" altLang="en-US" dirty="0">
                <a:cs typeface="Calibri" panose="020F0502020204030204" pitchFamily="34" charset="0"/>
              </a:rPr>
              <a:t>How do we buy? </a:t>
            </a:r>
            <a:endParaRPr lang="en-US" dirty="0"/>
          </a:p>
        </p:txBody>
      </p:sp>
      <p:sp>
        <p:nvSpPr>
          <p:cNvPr id="3" name="Text Placeholder 2">
            <a:extLst>
              <a:ext uri="{FF2B5EF4-FFF2-40B4-BE49-F238E27FC236}">
                <a16:creationId xmlns:a16="http://schemas.microsoft.com/office/drawing/2014/main" id="{17EB7D6C-E5AA-604D-B63E-030827003A53}"/>
              </a:ext>
            </a:extLst>
          </p:cNvPr>
          <p:cNvSpPr>
            <a:spLocks noGrp="1"/>
          </p:cNvSpPr>
          <p:nvPr>
            <p:ph type="body" idx="1"/>
          </p:nvPr>
        </p:nvSpPr>
        <p:spPr>
          <a:xfrm>
            <a:off x="367130" y="1155566"/>
            <a:ext cx="5616575" cy="1719348"/>
          </a:xfrm>
        </p:spPr>
        <p:txBody>
          <a:bodyPr/>
          <a:lstStyle/>
          <a:p>
            <a:pPr marL="0" lvl="1">
              <a:buClr>
                <a:srgbClr val="3861AA"/>
              </a:buClr>
            </a:pPr>
            <a:r>
              <a:rPr lang="en-US" altLang="fr-FR" sz="2200" dirty="0"/>
              <a:t>Supplies</a:t>
            </a:r>
          </a:p>
          <a:p>
            <a:pPr marL="342900" lvl="1" indent="-342900">
              <a:buClrTx/>
              <a:buFont typeface="Arial" panose="020B0604020202020204" pitchFamily="34" charset="0"/>
              <a:buChar char="•"/>
            </a:pPr>
            <a:r>
              <a:rPr lang="en-US" altLang="fr-FR" sz="2200" dirty="0">
                <a:solidFill>
                  <a:schemeClr val="tx1"/>
                </a:solidFill>
              </a:rPr>
              <a:t>Different contract types for one off or repeat purchases</a:t>
            </a:r>
          </a:p>
          <a:p>
            <a:pPr marL="342900" lvl="1" indent="-342900">
              <a:buClrTx/>
              <a:buFont typeface="Arial" panose="020B0604020202020204" pitchFamily="34" charset="0"/>
              <a:buChar char="•"/>
            </a:pPr>
            <a:r>
              <a:rPr lang="en-US" altLang="fr-FR" sz="2200" dirty="0">
                <a:solidFill>
                  <a:schemeClr val="tx1"/>
                </a:solidFill>
              </a:rPr>
              <a:t>Usually on a Lowest Compliant Offer basis </a:t>
            </a:r>
          </a:p>
          <a:p>
            <a:endParaRPr lang="en-US" dirty="0"/>
          </a:p>
        </p:txBody>
      </p:sp>
      <p:sp>
        <p:nvSpPr>
          <p:cNvPr id="4" name="Text Placeholder 3">
            <a:extLst>
              <a:ext uri="{FF2B5EF4-FFF2-40B4-BE49-F238E27FC236}">
                <a16:creationId xmlns:a16="http://schemas.microsoft.com/office/drawing/2014/main" id="{21260A7B-CDBC-944E-9F9F-8824F8DC7884}"/>
              </a:ext>
            </a:extLst>
          </p:cNvPr>
          <p:cNvSpPr>
            <a:spLocks noGrp="1"/>
          </p:cNvSpPr>
          <p:nvPr>
            <p:ph type="body" sz="quarter" idx="3"/>
          </p:nvPr>
        </p:nvSpPr>
        <p:spPr>
          <a:xfrm>
            <a:off x="6213058" y="1173031"/>
            <a:ext cx="5616600" cy="1706645"/>
          </a:xfrm>
        </p:spPr>
        <p:txBody>
          <a:bodyPr/>
          <a:lstStyle/>
          <a:p>
            <a:pPr marL="0" lvl="1">
              <a:buClr>
                <a:srgbClr val="3861AA"/>
              </a:buClr>
            </a:pPr>
            <a:r>
              <a:rPr lang="en-US" altLang="fr-FR" sz="2200" dirty="0"/>
              <a:t>Services:</a:t>
            </a:r>
          </a:p>
          <a:p>
            <a:pPr marL="342900" lvl="1" indent="-342900">
              <a:buClrTx/>
              <a:buFont typeface="Arial" panose="020B0604020202020204" pitchFamily="34" charset="0"/>
              <a:buChar char="•"/>
            </a:pPr>
            <a:r>
              <a:rPr lang="en-US" altLang="fr-FR" sz="2200" dirty="0">
                <a:solidFill>
                  <a:schemeClr val="tx1"/>
                </a:solidFill>
              </a:rPr>
              <a:t>Typically multi year contracts</a:t>
            </a:r>
          </a:p>
          <a:p>
            <a:pPr marL="342900" lvl="1" indent="-342900">
              <a:buClrTx/>
              <a:buFont typeface="Arial" panose="020B0604020202020204" pitchFamily="34" charset="0"/>
              <a:buChar char="•"/>
            </a:pPr>
            <a:r>
              <a:rPr lang="en-US" altLang="fr-FR" sz="2200" dirty="0">
                <a:solidFill>
                  <a:schemeClr val="tx1"/>
                </a:solidFill>
              </a:rPr>
              <a:t>Extendable</a:t>
            </a:r>
          </a:p>
          <a:p>
            <a:pPr marL="342900" lvl="1" indent="-342900">
              <a:buClrTx/>
              <a:buFont typeface="Arial" panose="020B0604020202020204" pitchFamily="34" charset="0"/>
              <a:buChar char="•"/>
            </a:pPr>
            <a:r>
              <a:rPr lang="en-US" altLang="fr-FR" sz="2200" dirty="0">
                <a:solidFill>
                  <a:schemeClr val="tx1"/>
                </a:solidFill>
              </a:rPr>
              <a:t>Usually on a Best Value For Money (BVFM)  basis</a:t>
            </a:r>
          </a:p>
          <a:p>
            <a:endParaRPr lang="en-US" dirty="0"/>
          </a:p>
        </p:txBody>
      </p:sp>
      <p:sp>
        <p:nvSpPr>
          <p:cNvPr id="7" name="Date Placeholder 6">
            <a:extLst>
              <a:ext uri="{FF2B5EF4-FFF2-40B4-BE49-F238E27FC236}">
                <a16:creationId xmlns:a16="http://schemas.microsoft.com/office/drawing/2014/main" id="{CF7FEE2B-5C8A-B54F-B637-DC9386D8DC2A}"/>
              </a:ext>
            </a:extLst>
          </p:cNvPr>
          <p:cNvSpPr>
            <a:spLocks noGrp="1"/>
          </p:cNvSpPr>
          <p:nvPr>
            <p:ph type="dt" sz="half" idx="15"/>
          </p:nvPr>
        </p:nvSpPr>
        <p:spPr/>
        <p:txBody>
          <a:bodyPr/>
          <a:lstStyle/>
          <a:p>
            <a:fld id="{4F2F239E-92C1-4D38-B467-ED43EF81C627}" type="datetime1">
              <a:rPr lang="en-US" smtClean="0"/>
              <a:t>1/27/2025</a:t>
            </a:fld>
            <a:endParaRPr lang="en-US" dirty="0"/>
          </a:p>
        </p:txBody>
      </p:sp>
      <p:sp>
        <p:nvSpPr>
          <p:cNvPr id="8" name="Footer Placeholder 7">
            <a:extLst>
              <a:ext uri="{FF2B5EF4-FFF2-40B4-BE49-F238E27FC236}">
                <a16:creationId xmlns:a16="http://schemas.microsoft.com/office/drawing/2014/main" id="{8793047F-B1B4-EC43-B470-58238F864402}"/>
              </a:ext>
            </a:extLst>
          </p:cNvPr>
          <p:cNvSpPr>
            <a:spLocks noGrp="1"/>
          </p:cNvSpPr>
          <p:nvPr>
            <p:ph type="ftr" sz="quarter" idx="16"/>
          </p:nvPr>
        </p:nvSpPr>
        <p:spPr/>
        <p:txBody>
          <a:bodyPr/>
          <a:lstStyle/>
          <a:p>
            <a:r>
              <a:rPr lang="en-GB"/>
              <a:t>Christopher Hartley | Doing business with CERN</a:t>
            </a:r>
            <a:endParaRPr lang="en-US" dirty="0"/>
          </a:p>
        </p:txBody>
      </p:sp>
      <p:sp>
        <p:nvSpPr>
          <p:cNvPr id="9" name="Slide Number Placeholder 8">
            <a:extLst>
              <a:ext uri="{FF2B5EF4-FFF2-40B4-BE49-F238E27FC236}">
                <a16:creationId xmlns:a16="http://schemas.microsoft.com/office/drawing/2014/main" id="{C0849293-480C-404E-9D27-8E1E14916FEC}"/>
              </a:ext>
            </a:extLst>
          </p:cNvPr>
          <p:cNvSpPr>
            <a:spLocks noGrp="1"/>
          </p:cNvSpPr>
          <p:nvPr>
            <p:ph type="sldNum" sz="quarter" idx="17"/>
          </p:nvPr>
        </p:nvSpPr>
        <p:spPr/>
        <p:txBody>
          <a:bodyPr/>
          <a:lstStyle/>
          <a:p>
            <a:fld id="{36B5EA5A-BC32-A742-B11B-8E7414D5B535}" type="slidenum">
              <a:rPr lang="en-US" smtClean="0"/>
              <a:pPr/>
              <a:t>5</a:t>
            </a:fld>
            <a:endParaRPr lang="en-US" dirty="0"/>
          </a:p>
        </p:txBody>
      </p:sp>
      <p:grpSp>
        <p:nvGrpSpPr>
          <p:cNvPr id="23" name="Group 22">
            <a:extLst>
              <a:ext uri="{FF2B5EF4-FFF2-40B4-BE49-F238E27FC236}">
                <a16:creationId xmlns:a16="http://schemas.microsoft.com/office/drawing/2014/main" id="{AAD6BE5C-DFF2-2245-BF14-AC285BC1B9C1}"/>
              </a:ext>
            </a:extLst>
          </p:cNvPr>
          <p:cNvGrpSpPr/>
          <p:nvPr/>
        </p:nvGrpSpPr>
        <p:grpSpPr>
          <a:xfrm>
            <a:off x="0" y="-1400"/>
            <a:ext cx="12187669" cy="98854"/>
            <a:chOff x="-1" y="0"/>
            <a:chExt cx="12187669" cy="98854"/>
          </a:xfrm>
        </p:grpSpPr>
        <p:sp>
          <p:nvSpPr>
            <p:cNvPr id="24" name="Rectangle 23">
              <a:extLst>
                <a:ext uri="{FF2B5EF4-FFF2-40B4-BE49-F238E27FC236}">
                  <a16:creationId xmlns:a16="http://schemas.microsoft.com/office/drawing/2014/main" id="{CB6BE2DA-1382-884E-8115-253D99483710}"/>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6B121C41-DE5E-FD4D-9EDE-B4FC014681F3}"/>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549AE147-3008-1C4B-AB48-CE1E02E19733}"/>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DEAE12CC-686B-6945-81C9-C2B79284C7B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F22FC927-75E0-754F-893E-83879936DF7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E95AA82A-5BF5-5047-B613-813D511EFF96}"/>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22" name="Text Placeholder 2">
            <a:extLst>
              <a:ext uri="{FF2B5EF4-FFF2-40B4-BE49-F238E27FC236}">
                <a16:creationId xmlns:a16="http://schemas.microsoft.com/office/drawing/2014/main" id="{17EB7D6C-E5AA-604D-B63E-030827003A53}"/>
              </a:ext>
            </a:extLst>
          </p:cNvPr>
          <p:cNvSpPr txBox="1">
            <a:spLocks/>
          </p:cNvSpPr>
          <p:nvPr/>
        </p:nvSpPr>
        <p:spPr>
          <a:xfrm>
            <a:off x="330214" y="3090817"/>
            <a:ext cx="11306981" cy="1719348"/>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pPr marL="0" lvl="1">
              <a:buClr>
                <a:srgbClr val="3861AA"/>
              </a:buClr>
            </a:pPr>
            <a:r>
              <a:rPr lang="en-US" altLang="fr-FR" sz="2200" dirty="0"/>
              <a:t>Who do we buy from?</a:t>
            </a:r>
          </a:p>
          <a:p>
            <a:pPr marL="342900" lvl="1" indent="-342900">
              <a:buFont typeface="Arial" panose="020B0604020202020204" pitchFamily="34" charset="0"/>
              <a:buChar char="•"/>
            </a:pPr>
            <a:r>
              <a:rPr lang="en-US" altLang="fr-FR" sz="2200" dirty="0">
                <a:solidFill>
                  <a:schemeClr val="tx1"/>
                </a:solidFill>
              </a:rPr>
              <a:t>Where possible, from companies/</a:t>
            </a:r>
            <a:r>
              <a:rPr lang="en-US" altLang="fr-FR" sz="2200" dirty="0" err="1">
                <a:solidFill>
                  <a:schemeClr val="tx1"/>
                </a:solidFill>
              </a:rPr>
              <a:t>organisations</a:t>
            </a:r>
            <a:r>
              <a:rPr lang="en-US" altLang="fr-FR" sz="2200" dirty="0">
                <a:solidFill>
                  <a:schemeClr val="tx1"/>
                </a:solidFill>
              </a:rPr>
              <a:t> in our Member States</a:t>
            </a:r>
          </a:p>
          <a:p>
            <a:pPr marL="342900" lvl="1" indent="-342900">
              <a:buFont typeface="Arial" panose="020B0604020202020204" pitchFamily="34" charset="0"/>
              <a:buChar char="•"/>
            </a:pPr>
            <a:r>
              <a:rPr lang="en-US" altLang="fr-FR" sz="2200" dirty="0">
                <a:solidFill>
                  <a:schemeClr val="tx1"/>
                </a:solidFill>
              </a:rPr>
              <a:t>Suitable companies in our supplier database - accurate registration helps</a:t>
            </a:r>
          </a:p>
          <a:p>
            <a:pPr marL="342900" lvl="1" indent="-342900">
              <a:buFont typeface="Arial" panose="020B0604020202020204" pitchFamily="34" charset="0"/>
              <a:buChar char="•"/>
            </a:pPr>
            <a:r>
              <a:rPr lang="en-US" altLang="fr-FR" sz="2200" dirty="0">
                <a:solidFill>
                  <a:schemeClr val="tx1"/>
                </a:solidFill>
              </a:rPr>
              <a:t>Declare upcoming opportunities on our website, but also email companies known to us, including with input from the Industrial Liaison Officer</a:t>
            </a:r>
          </a:p>
          <a:p>
            <a:pPr marL="342900" lvl="1" indent="-342900">
              <a:buFont typeface="Arial" panose="020B0604020202020204" pitchFamily="34" charset="0"/>
              <a:buChar char="•"/>
            </a:pPr>
            <a:r>
              <a:rPr lang="en-US" altLang="fr-FR" sz="2200" dirty="0">
                <a:solidFill>
                  <a:schemeClr val="tx1"/>
                </a:solidFill>
              </a:rPr>
              <a:t>Increasing interest in sustainable procurement </a:t>
            </a:r>
            <a:r>
              <a:rPr lang="en-CH" altLang="fr-FR" sz="2200" dirty="0">
                <a:solidFill>
                  <a:schemeClr val="tx1"/>
                </a:solidFill>
              </a:rPr>
              <a:t>–</a:t>
            </a:r>
            <a:r>
              <a:rPr lang="en-US" altLang="fr-FR" sz="2200" dirty="0">
                <a:solidFill>
                  <a:schemeClr val="tx1"/>
                </a:solidFill>
              </a:rPr>
              <a:t> policy under development</a:t>
            </a:r>
          </a:p>
          <a:p>
            <a:pPr marL="342900" lvl="1" indent="-342900">
              <a:buFont typeface="Arial" panose="020B0604020202020204" pitchFamily="34" charset="0"/>
              <a:buChar char="•"/>
            </a:pPr>
            <a:r>
              <a:rPr lang="en-US" altLang="fr-FR" sz="2200" dirty="0">
                <a:solidFill>
                  <a:schemeClr val="tx1"/>
                </a:solidFill>
              </a:rPr>
              <a:t>Always happy to extend our supplier base </a:t>
            </a:r>
            <a:r>
              <a:rPr lang="en-CH" altLang="fr-FR" sz="2200" dirty="0">
                <a:solidFill>
                  <a:schemeClr val="tx1"/>
                </a:solidFill>
              </a:rPr>
              <a:t>–</a:t>
            </a:r>
            <a:r>
              <a:rPr lang="en-US" altLang="fr-FR" sz="2200" dirty="0">
                <a:solidFill>
                  <a:schemeClr val="tx1"/>
                </a:solidFill>
              </a:rPr>
              <a:t> and provide support for newcomers</a:t>
            </a:r>
          </a:p>
          <a:p>
            <a:pPr marL="342900" lvl="1" indent="-342900">
              <a:buFont typeface="Arial" panose="020B0604020202020204" pitchFamily="34" charset="0"/>
              <a:buChar char="•"/>
            </a:pPr>
            <a:endParaRPr lang="en-US" altLang="fr-FR" sz="2200" dirty="0">
              <a:solidFill>
                <a:schemeClr val="tx1"/>
              </a:solidFill>
            </a:endParaRPr>
          </a:p>
          <a:p>
            <a:endParaRPr lang="en-US" dirty="0"/>
          </a:p>
        </p:txBody>
      </p:sp>
    </p:spTree>
    <p:extLst>
      <p:ext uri="{BB962C8B-B14F-4D97-AF65-F5344CB8AC3E}">
        <p14:creationId xmlns:p14="http://schemas.microsoft.com/office/powerpoint/2010/main" val="2161751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2">
                                            <p:txEl>
                                              <p:pRg st="0" end="0"/>
                                            </p:txEl>
                                          </p:spTgt>
                                        </p:tgtEl>
                                        <p:attrNameLst>
                                          <p:attrName>style.visibility</p:attrName>
                                        </p:attrNameLst>
                                      </p:cBhvr>
                                      <p:to>
                                        <p:strVal val="visible"/>
                                      </p:to>
                                    </p:set>
                                    <p:animEffect transition="in" filter="fade">
                                      <p:cBhvr>
                                        <p:cTn id="32" dur="500"/>
                                        <p:tgtEl>
                                          <p:spTgt spid="22">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2">
                                            <p:txEl>
                                              <p:pRg st="1" end="1"/>
                                            </p:txEl>
                                          </p:spTgt>
                                        </p:tgtEl>
                                        <p:attrNameLst>
                                          <p:attrName>style.visibility</p:attrName>
                                        </p:attrNameLst>
                                      </p:cBhvr>
                                      <p:to>
                                        <p:strVal val="visible"/>
                                      </p:to>
                                    </p:set>
                                    <p:animEffect transition="in" filter="fade">
                                      <p:cBhvr>
                                        <p:cTn id="35" dur="500"/>
                                        <p:tgtEl>
                                          <p:spTgt spid="22">
                                            <p:txEl>
                                              <p:pRg st="1" end="1"/>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2">
                                            <p:txEl>
                                              <p:pRg st="2" end="2"/>
                                            </p:txEl>
                                          </p:spTgt>
                                        </p:tgtEl>
                                        <p:attrNameLst>
                                          <p:attrName>style.visibility</p:attrName>
                                        </p:attrNameLst>
                                      </p:cBhvr>
                                      <p:to>
                                        <p:strVal val="visible"/>
                                      </p:to>
                                    </p:set>
                                    <p:animEffect transition="in" filter="fade">
                                      <p:cBhvr>
                                        <p:cTn id="38" dur="500"/>
                                        <p:tgtEl>
                                          <p:spTgt spid="22">
                                            <p:txEl>
                                              <p:pRg st="2" end="2"/>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2">
                                            <p:txEl>
                                              <p:pRg st="3" end="3"/>
                                            </p:txEl>
                                          </p:spTgt>
                                        </p:tgtEl>
                                        <p:attrNameLst>
                                          <p:attrName>style.visibility</p:attrName>
                                        </p:attrNameLst>
                                      </p:cBhvr>
                                      <p:to>
                                        <p:strVal val="visible"/>
                                      </p:to>
                                    </p:set>
                                    <p:animEffect transition="in" filter="fade">
                                      <p:cBhvr>
                                        <p:cTn id="41" dur="500"/>
                                        <p:tgtEl>
                                          <p:spTgt spid="22">
                                            <p:txEl>
                                              <p:pRg st="3" end="3"/>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2">
                                            <p:txEl>
                                              <p:pRg st="4" end="4"/>
                                            </p:txEl>
                                          </p:spTgt>
                                        </p:tgtEl>
                                        <p:attrNameLst>
                                          <p:attrName>style.visibility</p:attrName>
                                        </p:attrNameLst>
                                      </p:cBhvr>
                                      <p:to>
                                        <p:strVal val="visible"/>
                                      </p:to>
                                    </p:set>
                                    <p:animEffect transition="in" filter="fade">
                                      <p:cBhvr>
                                        <p:cTn id="44" dur="500"/>
                                        <p:tgtEl>
                                          <p:spTgt spid="22">
                                            <p:txEl>
                                              <p:pRg st="4" end="4"/>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2">
                                            <p:txEl>
                                              <p:pRg st="5" end="5"/>
                                            </p:txEl>
                                          </p:spTgt>
                                        </p:tgtEl>
                                        <p:attrNameLst>
                                          <p:attrName>style.visibility</p:attrName>
                                        </p:attrNameLst>
                                      </p:cBhvr>
                                      <p:to>
                                        <p:strVal val="visible"/>
                                      </p:to>
                                    </p:set>
                                    <p:animEffect transition="in" filter="fade">
                                      <p:cBhvr>
                                        <p:cTn id="47" dur="500"/>
                                        <p:tgtEl>
                                          <p:spTgt spid="2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uiExpand="1" build="p"/>
      <p:bldP spid="2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7CCAF69-69A7-4644-93CA-917F0008C1CD}"/>
              </a:ext>
            </a:extLst>
          </p:cNvPr>
          <p:cNvSpPr>
            <a:spLocks noGrp="1"/>
          </p:cNvSpPr>
          <p:nvPr>
            <p:ph type="title"/>
          </p:nvPr>
        </p:nvSpPr>
        <p:spPr/>
        <p:txBody>
          <a:bodyPr/>
          <a:lstStyle/>
          <a:p>
            <a:r>
              <a:rPr lang="en-US" dirty="0"/>
              <a:t>Procurement Expenditure</a:t>
            </a:r>
          </a:p>
        </p:txBody>
      </p:sp>
      <p:sp>
        <p:nvSpPr>
          <p:cNvPr id="4" name="Date Placeholder 3">
            <a:extLst>
              <a:ext uri="{FF2B5EF4-FFF2-40B4-BE49-F238E27FC236}">
                <a16:creationId xmlns:a16="http://schemas.microsoft.com/office/drawing/2014/main" id="{C0203AB4-AC56-814B-9797-66BB3A0E29F4}"/>
              </a:ext>
            </a:extLst>
          </p:cNvPr>
          <p:cNvSpPr>
            <a:spLocks noGrp="1"/>
          </p:cNvSpPr>
          <p:nvPr>
            <p:ph type="dt" sz="half" idx="10"/>
          </p:nvPr>
        </p:nvSpPr>
        <p:spPr/>
        <p:txBody>
          <a:bodyPr/>
          <a:lstStyle/>
          <a:p>
            <a:fld id="{23793A62-AA7E-5A4D-A43E-DF1B3593C4E5}" type="datetime1">
              <a:rPr lang="en-US" smtClean="0"/>
              <a:t>1/27/2025</a:t>
            </a:fld>
            <a:endParaRPr lang="en-US" dirty="0"/>
          </a:p>
        </p:txBody>
      </p:sp>
      <p:sp>
        <p:nvSpPr>
          <p:cNvPr id="5" name="Footer Placeholder 4">
            <a:extLst>
              <a:ext uri="{FF2B5EF4-FFF2-40B4-BE49-F238E27FC236}">
                <a16:creationId xmlns:a16="http://schemas.microsoft.com/office/drawing/2014/main" id="{7DC353BE-AD74-7243-93C1-9EB2ABD9ED25}"/>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2D855CE2-22C0-1F4D-A2FD-20443A92FF13}"/>
              </a:ext>
            </a:extLst>
          </p:cNvPr>
          <p:cNvSpPr>
            <a:spLocks noGrp="1"/>
          </p:cNvSpPr>
          <p:nvPr>
            <p:ph type="sldNum" sz="quarter" idx="12"/>
          </p:nvPr>
        </p:nvSpPr>
        <p:spPr/>
        <p:txBody>
          <a:bodyPr/>
          <a:lstStyle/>
          <a:p>
            <a:fld id="{36B5EA5A-BC32-A742-B11B-8E7414D5B535}" type="slidenum">
              <a:rPr lang="en-US" smtClean="0"/>
              <a:pPr/>
              <a:t>6</a:t>
            </a:fld>
            <a:endParaRPr lang="en-US" dirty="0"/>
          </a:p>
        </p:txBody>
      </p:sp>
      <p:grpSp>
        <p:nvGrpSpPr>
          <p:cNvPr id="7" name="Group 6">
            <a:extLst>
              <a:ext uri="{FF2B5EF4-FFF2-40B4-BE49-F238E27FC236}">
                <a16:creationId xmlns:a16="http://schemas.microsoft.com/office/drawing/2014/main" id="{38942EF1-7824-FD41-8EED-7DEF9BAF3802}"/>
              </a:ext>
            </a:extLst>
          </p:cNvPr>
          <p:cNvGrpSpPr/>
          <p:nvPr/>
        </p:nvGrpSpPr>
        <p:grpSpPr>
          <a:xfrm>
            <a:off x="0" y="-7951"/>
            <a:ext cx="12187669" cy="98854"/>
            <a:chOff x="-1" y="0"/>
            <a:chExt cx="12187669" cy="98854"/>
          </a:xfrm>
        </p:grpSpPr>
        <p:sp>
          <p:nvSpPr>
            <p:cNvPr id="9" name="Rectangle 8">
              <a:extLst>
                <a:ext uri="{FF2B5EF4-FFF2-40B4-BE49-F238E27FC236}">
                  <a16:creationId xmlns:a16="http://schemas.microsoft.com/office/drawing/2014/main" id="{C4BE693F-0081-E24C-8317-9A84B7C487D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83290AE5-4436-9B48-AAFA-902DEA77463B}"/>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2BD3F997-C58A-D749-A15B-4E4999324748}"/>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F71655EE-6166-F847-9DB6-C979BECC355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022D4E4B-3B90-B644-B0B8-52672221BA4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128BA0D3-3F22-FF4D-BEDA-8416D4FAE30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graphicFrame>
        <p:nvGraphicFramePr>
          <p:cNvPr id="2" name="Chart 1">
            <a:extLst>
              <a:ext uri="{FF2B5EF4-FFF2-40B4-BE49-F238E27FC236}">
                <a16:creationId xmlns:a16="http://schemas.microsoft.com/office/drawing/2014/main" id="{EB4ACB31-C610-BEAF-4435-ADE4B0F54D84}"/>
              </a:ext>
            </a:extLst>
          </p:cNvPr>
          <p:cNvGraphicFramePr/>
          <p:nvPr>
            <p:extLst>
              <p:ext uri="{D42A27DB-BD31-4B8C-83A1-F6EECF244321}">
                <p14:modId xmlns:p14="http://schemas.microsoft.com/office/powerpoint/2010/main" val="2340228618"/>
              </p:ext>
            </p:extLst>
          </p:nvPr>
        </p:nvGraphicFramePr>
        <p:xfrm>
          <a:off x="1042088" y="879949"/>
          <a:ext cx="10058400" cy="5470902"/>
        </p:xfrm>
        <a:graphic>
          <a:graphicData uri="http://schemas.openxmlformats.org/drawingml/2006/chart">
            <c:chart xmlns:c="http://schemas.openxmlformats.org/drawingml/2006/chart" xmlns:r="http://schemas.openxmlformats.org/officeDocument/2006/relationships" r:id="rId2"/>
          </a:graphicData>
        </a:graphic>
      </p:graphicFrame>
      <p:sp>
        <p:nvSpPr>
          <p:cNvPr id="8" name="Down Arrow 15">
            <a:extLst>
              <a:ext uri="{FF2B5EF4-FFF2-40B4-BE49-F238E27FC236}">
                <a16:creationId xmlns:a16="http://schemas.microsoft.com/office/drawing/2014/main" id="{14C1AE3E-D624-188B-DA99-8CEA1E45F288}"/>
              </a:ext>
            </a:extLst>
          </p:cNvPr>
          <p:cNvSpPr/>
          <p:nvPr/>
        </p:nvSpPr>
        <p:spPr>
          <a:xfrm>
            <a:off x="7545372" y="2815617"/>
            <a:ext cx="45753" cy="122676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GB"/>
          </a:p>
        </p:txBody>
      </p:sp>
    </p:spTree>
    <p:extLst>
      <p:ext uri="{BB962C8B-B14F-4D97-AF65-F5344CB8AC3E}">
        <p14:creationId xmlns:p14="http://schemas.microsoft.com/office/powerpoint/2010/main" val="1534202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1982B-3DCC-D149-98AC-E88B6F86CCD6}"/>
              </a:ext>
            </a:extLst>
          </p:cNvPr>
          <p:cNvSpPr>
            <a:spLocks noGrp="1"/>
          </p:cNvSpPr>
          <p:nvPr>
            <p:ph type="title"/>
          </p:nvPr>
        </p:nvSpPr>
        <p:spPr/>
        <p:txBody>
          <a:bodyPr/>
          <a:lstStyle/>
          <a:p>
            <a:r>
              <a:rPr lang="en-US" dirty="0"/>
              <a:t>Yearly Budget (contributions 2024)*</a:t>
            </a:r>
          </a:p>
        </p:txBody>
      </p:sp>
      <p:sp>
        <p:nvSpPr>
          <p:cNvPr id="3" name="Date Placeholder 2">
            <a:extLst>
              <a:ext uri="{FF2B5EF4-FFF2-40B4-BE49-F238E27FC236}">
                <a16:creationId xmlns:a16="http://schemas.microsoft.com/office/drawing/2014/main" id="{19423E5B-ABC9-6B46-AEE5-1328B48B01F4}"/>
              </a:ext>
            </a:extLst>
          </p:cNvPr>
          <p:cNvSpPr>
            <a:spLocks noGrp="1"/>
          </p:cNvSpPr>
          <p:nvPr>
            <p:ph type="dt" sz="half" idx="10"/>
          </p:nvPr>
        </p:nvSpPr>
        <p:spPr/>
        <p:txBody>
          <a:bodyPr/>
          <a:lstStyle/>
          <a:p>
            <a:fld id="{23793A62-AA7E-5A4D-A43E-DF1B3593C4E5}" type="datetime1">
              <a:rPr lang="en-US" smtClean="0"/>
              <a:t>1/27/2025</a:t>
            </a:fld>
            <a:endParaRPr lang="en-US" dirty="0"/>
          </a:p>
        </p:txBody>
      </p:sp>
      <p:sp>
        <p:nvSpPr>
          <p:cNvPr id="4" name="Footer Placeholder 3">
            <a:extLst>
              <a:ext uri="{FF2B5EF4-FFF2-40B4-BE49-F238E27FC236}">
                <a16:creationId xmlns:a16="http://schemas.microsoft.com/office/drawing/2014/main" id="{941B67E1-7918-7141-96C8-8679F49D69E6}"/>
              </a:ext>
            </a:extLst>
          </p:cNvPr>
          <p:cNvSpPr>
            <a:spLocks noGrp="1"/>
          </p:cNvSpPr>
          <p:nvPr>
            <p:ph type="ftr" sz="quarter" idx="11"/>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FAC9218A-0F97-E244-AFAF-286DBB97FE23}"/>
              </a:ext>
            </a:extLst>
          </p:cNvPr>
          <p:cNvSpPr>
            <a:spLocks noGrp="1"/>
          </p:cNvSpPr>
          <p:nvPr>
            <p:ph type="sldNum" sz="quarter" idx="12"/>
          </p:nvPr>
        </p:nvSpPr>
        <p:spPr/>
        <p:txBody>
          <a:bodyPr/>
          <a:lstStyle/>
          <a:p>
            <a:fld id="{36B5EA5A-BC32-A742-B11B-8E7414D5B535}" type="slidenum">
              <a:rPr lang="en-US" smtClean="0"/>
              <a:pPr/>
              <a:t>7</a:t>
            </a:fld>
            <a:endParaRPr lang="en-US" dirty="0"/>
          </a:p>
        </p:txBody>
      </p:sp>
      <p:grpSp>
        <p:nvGrpSpPr>
          <p:cNvPr id="10" name="Group 9">
            <a:extLst>
              <a:ext uri="{FF2B5EF4-FFF2-40B4-BE49-F238E27FC236}">
                <a16:creationId xmlns:a16="http://schemas.microsoft.com/office/drawing/2014/main" id="{A0164C4B-686C-4149-B121-77A15E71389F}"/>
              </a:ext>
            </a:extLst>
          </p:cNvPr>
          <p:cNvGrpSpPr/>
          <p:nvPr/>
        </p:nvGrpSpPr>
        <p:grpSpPr>
          <a:xfrm>
            <a:off x="-1" y="0"/>
            <a:ext cx="12187669" cy="98854"/>
            <a:chOff x="-1" y="0"/>
            <a:chExt cx="12187669" cy="98854"/>
          </a:xfrm>
        </p:grpSpPr>
        <p:sp>
          <p:nvSpPr>
            <p:cNvPr id="11" name="Rectangle 10">
              <a:extLst>
                <a:ext uri="{FF2B5EF4-FFF2-40B4-BE49-F238E27FC236}">
                  <a16:creationId xmlns:a16="http://schemas.microsoft.com/office/drawing/2014/main" id="{568D2869-6972-DE46-A89A-FA7A6E7A58F7}"/>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272A391E-4DA9-F043-ADD7-CA484FD932AF}"/>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EA7DB460-3A34-CC4E-9AA5-560DA33F07E0}"/>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6C2965B8-CE6C-784C-A9E4-3309B7F05875}"/>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75114EAC-3B32-CE4B-818E-BE8B1ABD4D01}"/>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EEF7740E-DFC0-0A4E-8D80-8EDA78E06AC7}"/>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8" name="Picture 7">
            <a:extLst>
              <a:ext uri="{FF2B5EF4-FFF2-40B4-BE49-F238E27FC236}">
                <a16:creationId xmlns:a16="http://schemas.microsoft.com/office/drawing/2014/main" id="{56CD6ABF-2173-FFCB-BEFE-7D69F3712452}"/>
              </a:ext>
            </a:extLst>
          </p:cNvPr>
          <p:cNvPicPr>
            <a:picLocks noChangeAspect="1"/>
          </p:cNvPicPr>
          <p:nvPr/>
        </p:nvPicPr>
        <p:blipFill>
          <a:blip r:embed="rId3"/>
          <a:stretch>
            <a:fillRect/>
          </a:stretch>
        </p:blipFill>
        <p:spPr>
          <a:xfrm>
            <a:off x="1842203" y="1076457"/>
            <a:ext cx="8776574" cy="4921803"/>
          </a:xfrm>
          <a:prstGeom prst="rect">
            <a:avLst/>
          </a:prstGeom>
        </p:spPr>
      </p:pic>
      <p:sp>
        <p:nvSpPr>
          <p:cNvPr id="6" name="TextBox 5">
            <a:extLst>
              <a:ext uri="{FF2B5EF4-FFF2-40B4-BE49-F238E27FC236}">
                <a16:creationId xmlns:a16="http://schemas.microsoft.com/office/drawing/2014/main" id="{B695F2EB-1D77-9761-D6F2-1794B84B56BC}"/>
              </a:ext>
            </a:extLst>
          </p:cNvPr>
          <p:cNvSpPr txBox="1"/>
          <p:nvPr/>
        </p:nvSpPr>
        <p:spPr>
          <a:xfrm>
            <a:off x="7994608" y="6049094"/>
            <a:ext cx="4132357" cy="253916"/>
          </a:xfrm>
          <a:prstGeom prst="rect">
            <a:avLst/>
          </a:prstGeom>
          <a:noFill/>
        </p:spPr>
        <p:txBody>
          <a:bodyPr wrap="square" rtlCol="0">
            <a:spAutoFit/>
          </a:bodyPr>
          <a:lstStyle/>
          <a:p>
            <a:r>
              <a:rPr lang="fr-CH" sz="1050" dirty="0"/>
              <a:t>*Brazil </a:t>
            </a:r>
            <a:r>
              <a:rPr lang="fr-CH" sz="1050" dirty="0" err="1"/>
              <a:t>joined</a:t>
            </a:r>
            <a:r>
              <a:rPr lang="fr-CH" sz="1050" dirty="0"/>
              <a:t> as an Associate </a:t>
            </a:r>
            <a:r>
              <a:rPr lang="fr-CH" sz="1050" dirty="0" err="1"/>
              <a:t>Member</a:t>
            </a:r>
            <a:r>
              <a:rPr lang="fr-CH" sz="1050" dirty="0"/>
              <a:t> State on 13 March 2024</a:t>
            </a:r>
            <a:endParaRPr lang="en-US" sz="1050" dirty="0"/>
          </a:p>
        </p:txBody>
      </p:sp>
      <p:pic>
        <p:nvPicPr>
          <p:cNvPr id="20" name="Picture 19" descr="A screenshot of a graph&#10;&#10;Description automatically generated">
            <a:extLst>
              <a:ext uri="{FF2B5EF4-FFF2-40B4-BE49-F238E27FC236}">
                <a16:creationId xmlns:a16="http://schemas.microsoft.com/office/drawing/2014/main" id="{ED3B8CC1-CD87-16F9-4A41-8C72C3F17483}"/>
              </a:ext>
            </a:extLst>
          </p:cNvPr>
          <p:cNvPicPr>
            <a:picLocks noChangeAspect="1"/>
          </p:cNvPicPr>
          <p:nvPr/>
        </p:nvPicPr>
        <p:blipFill>
          <a:blip r:embed="rId4"/>
          <a:stretch>
            <a:fillRect/>
          </a:stretch>
        </p:blipFill>
        <p:spPr>
          <a:xfrm>
            <a:off x="1995459" y="1104828"/>
            <a:ext cx="8623318" cy="4865060"/>
          </a:xfrm>
          <a:prstGeom prst="rect">
            <a:avLst/>
          </a:prstGeom>
        </p:spPr>
      </p:pic>
    </p:spTree>
    <p:extLst>
      <p:ext uri="{BB962C8B-B14F-4D97-AF65-F5344CB8AC3E}">
        <p14:creationId xmlns:p14="http://schemas.microsoft.com/office/powerpoint/2010/main" val="29073899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81BFFEA-44D4-7E0F-C491-5DAC3BF1CBB9}"/>
              </a:ext>
            </a:extLst>
          </p:cNvPr>
          <p:cNvSpPr>
            <a:spLocks noGrp="1"/>
          </p:cNvSpPr>
          <p:nvPr>
            <p:ph idx="1"/>
          </p:nvPr>
        </p:nvSpPr>
        <p:spPr/>
        <p:txBody>
          <a:bodyPr/>
          <a:lstStyle/>
          <a:p>
            <a:r>
              <a:rPr lang="en-GB" i="1" dirty="0"/>
              <a:t>The UK was one of the 12 founding members of CERN in 1954 and is now the second largest contributor to the CERN budget with a subscription of around £160 million per year. </a:t>
            </a:r>
          </a:p>
          <a:p>
            <a:r>
              <a:rPr lang="en-GB" i="1" dirty="0"/>
              <a:t>The UK is committed to CERN, however our current return on investment needs improvement. </a:t>
            </a:r>
          </a:p>
          <a:p>
            <a:r>
              <a:rPr lang="en-GB" i="1" dirty="0"/>
              <a:t>It sets out our ambitions to maximise the benefits of investment in CERN, both economically and more broadly, over the next 10 years. This will be advantageous not only for the UK but also for CERN as an organisation, its communities and the other member states.</a:t>
            </a:r>
          </a:p>
          <a:p>
            <a:r>
              <a:rPr lang="en-GB" dirty="0">
                <a:hlinkClick r:id="rId2"/>
              </a:rPr>
              <a:t>UK CERN Engagement Strategy</a:t>
            </a:r>
            <a:endParaRPr lang="en-GB" dirty="0"/>
          </a:p>
          <a:p>
            <a:endParaRPr lang="en-GB" dirty="0"/>
          </a:p>
        </p:txBody>
      </p:sp>
      <p:sp>
        <p:nvSpPr>
          <p:cNvPr id="3" name="Title 2">
            <a:extLst>
              <a:ext uri="{FF2B5EF4-FFF2-40B4-BE49-F238E27FC236}">
                <a16:creationId xmlns:a16="http://schemas.microsoft.com/office/drawing/2014/main" id="{FF83675F-DFE6-76BD-5636-FE644A1117D3}"/>
              </a:ext>
            </a:extLst>
          </p:cNvPr>
          <p:cNvSpPr>
            <a:spLocks noGrp="1"/>
          </p:cNvSpPr>
          <p:nvPr>
            <p:ph type="title"/>
          </p:nvPr>
        </p:nvSpPr>
        <p:spPr/>
        <p:txBody>
          <a:bodyPr/>
          <a:lstStyle/>
          <a:p>
            <a:r>
              <a:rPr lang="en-GB" dirty="0"/>
              <a:t>UK Engagement With CERN - Strategy</a:t>
            </a:r>
          </a:p>
        </p:txBody>
      </p:sp>
      <p:sp>
        <p:nvSpPr>
          <p:cNvPr id="4" name="Date Placeholder 3">
            <a:extLst>
              <a:ext uri="{FF2B5EF4-FFF2-40B4-BE49-F238E27FC236}">
                <a16:creationId xmlns:a16="http://schemas.microsoft.com/office/drawing/2014/main" id="{C1396633-AA3E-58B4-DBEE-677F03B08899}"/>
              </a:ext>
            </a:extLst>
          </p:cNvPr>
          <p:cNvSpPr>
            <a:spLocks noGrp="1"/>
          </p:cNvSpPr>
          <p:nvPr>
            <p:ph type="dt" sz="half" idx="10"/>
          </p:nvPr>
        </p:nvSpPr>
        <p:spPr/>
        <p:txBody>
          <a:bodyPr/>
          <a:lstStyle/>
          <a:p>
            <a:fld id="{BE86CE86-6443-44F0-8404-D9B0037E1CFC}" type="datetime1">
              <a:rPr lang="en-US" smtClean="0"/>
              <a:t>1/27/2025</a:t>
            </a:fld>
            <a:endParaRPr lang="en-US" dirty="0"/>
          </a:p>
        </p:txBody>
      </p:sp>
      <p:sp>
        <p:nvSpPr>
          <p:cNvPr id="5" name="Footer Placeholder 4">
            <a:extLst>
              <a:ext uri="{FF2B5EF4-FFF2-40B4-BE49-F238E27FC236}">
                <a16:creationId xmlns:a16="http://schemas.microsoft.com/office/drawing/2014/main" id="{BD878F7F-722F-C497-6380-59ED63DA1FEA}"/>
              </a:ext>
            </a:extLst>
          </p:cNvPr>
          <p:cNvSpPr>
            <a:spLocks noGrp="1"/>
          </p:cNvSpPr>
          <p:nvPr>
            <p:ph type="ftr" sz="quarter" idx="11"/>
          </p:nvPr>
        </p:nvSpPr>
        <p:spPr/>
        <p:txBody>
          <a:bodyPr/>
          <a:lstStyle/>
          <a:p>
            <a:r>
              <a:rPr lang="en-GB"/>
              <a:t>Christopher Hartley | CERN Procurement (UK)</a:t>
            </a:r>
            <a:endParaRPr lang="en-US" dirty="0"/>
          </a:p>
        </p:txBody>
      </p:sp>
      <p:sp>
        <p:nvSpPr>
          <p:cNvPr id="6" name="Slide Number Placeholder 5">
            <a:extLst>
              <a:ext uri="{FF2B5EF4-FFF2-40B4-BE49-F238E27FC236}">
                <a16:creationId xmlns:a16="http://schemas.microsoft.com/office/drawing/2014/main" id="{86C517D7-58C1-8C7E-9E5F-C863A0735A4E}"/>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Tree>
    <p:extLst>
      <p:ext uri="{BB962C8B-B14F-4D97-AF65-F5344CB8AC3E}">
        <p14:creationId xmlns:p14="http://schemas.microsoft.com/office/powerpoint/2010/main" val="15309206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7D6B4-AD10-B548-95EA-51D122907769}"/>
              </a:ext>
            </a:extLst>
          </p:cNvPr>
          <p:cNvSpPr>
            <a:spLocks noGrp="1"/>
          </p:cNvSpPr>
          <p:nvPr>
            <p:ph type="title"/>
          </p:nvPr>
        </p:nvSpPr>
        <p:spPr/>
        <p:txBody>
          <a:bodyPr/>
          <a:lstStyle/>
          <a:p>
            <a:r>
              <a:rPr lang="en-US" altLang="en-US" dirty="0">
                <a:cs typeface="Calibri" panose="020F0502020204030204" pitchFamily="34" charset="0"/>
              </a:rPr>
              <a:t>UK Industrial Return – Status Improving </a:t>
            </a:r>
            <a:endParaRPr lang="en-US" dirty="0"/>
          </a:p>
        </p:txBody>
      </p:sp>
      <p:sp>
        <p:nvSpPr>
          <p:cNvPr id="3" name="Text Placeholder 2">
            <a:extLst>
              <a:ext uri="{FF2B5EF4-FFF2-40B4-BE49-F238E27FC236}">
                <a16:creationId xmlns:a16="http://schemas.microsoft.com/office/drawing/2014/main" id="{17EB7D6C-E5AA-604D-B63E-030827003A53}"/>
              </a:ext>
            </a:extLst>
          </p:cNvPr>
          <p:cNvSpPr>
            <a:spLocks noGrp="1"/>
          </p:cNvSpPr>
          <p:nvPr>
            <p:ph type="body" idx="1"/>
          </p:nvPr>
        </p:nvSpPr>
        <p:spPr>
          <a:xfrm>
            <a:off x="353871" y="982653"/>
            <a:ext cx="11467783" cy="4488497"/>
          </a:xfrm>
        </p:spPr>
        <p:txBody>
          <a:bodyPr/>
          <a:lstStyle/>
          <a:p>
            <a:pPr marL="342900" lvl="1" indent="-342900">
              <a:buClr>
                <a:srgbClr val="3861AA"/>
              </a:buClr>
              <a:buFont typeface="Arial" panose="020B0604020202020204" pitchFamily="34" charset="0"/>
              <a:buChar char="•"/>
            </a:pPr>
            <a:r>
              <a:rPr lang="en-US" altLang="fr-FR" sz="2200" dirty="0"/>
              <a:t>UK return on Service contracts is good and better than most MS  (SERCO)</a:t>
            </a:r>
          </a:p>
          <a:p>
            <a:pPr marL="342900" lvl="1" indent="-342900">
              <a:buClrTx/>
              <a:buFont typeface="Arial" panose="020B0604020202020204" pitchFamily="34" charset="0"/>
              <a:buChar char="•"/>
            </a:pPr>
            <a:r>
              <a:rPr lang="en-US" altLang="fr-FR" sz="2200" dirty="0">
                <a:solidFill>
                  <a:schemeClr val="tx1"/>
                </a:solidFill>
              </a:rPr>
              <a:t>Why is the UK return Poor on Supply contracts?</a:t>
            </a:r>
          </a:p>
          <a:p>
            <a:pPr marL="342900" lvl="1" indent="-342900">
              <a:buClrTx/>
              <a:buFont typeface="Arial" panose="020B0604020202020204" pitchFamily="34" charset="0"/>
              <a:buChar char="•"/>
            </a:pPr>
            <a:r>
              <a:rPr lang="en-US" altLang="fr-FR" sz="2200" dirty="0">
                <a:solidFill>
                  <a:schemeClr val="tx1"/>
                </a:solidFill>
              </a:rPr>
              <a:t>Uncompetitive on Lowest Compliant Offer basis may be due to:</a:t>
            </a:r>
          </a:p>
          <a:p>
            <a:pPr marL="800100" lvl="2" indent="-342900">
              <a:buFont typeface="Arial" panose="020B0604020202020204" pitchFamily="34" charset="0"/>
              <a:buChar char="•"/>
            </a:pPr>
            <a:r>
              <a:rPr lang="en-US" altLang="fr-FR" sz="2000" dirty="0">
                <a:solidFill>
                  <a:schemeClr val="tx1"/>
                </a:solidFill>
              </a:rPr>
              <a:t>cost of production (wages)</a:t>
            </a:r>
          </a:p>
          <a:p>
            <a:pPr marL="800100" lvl="2" indent="-342900">
              <a:buFont typeface="Arial" panose="020B0604020202020204" pitchFamily="34" charset="0"/>
              <a:buChar char="•"/>
            </a:pPr>
            <a:r>
              <a:rPr lang="en-US" altLang="fr-FR" sz="2000" dirty="0">
                <a:solidFill>
                  <a:schemeClr val="tx1"/>
                </a:solidFill>
              </a:rPr>
              <a:t>Transport</a:t>
            </a:r>
          </a:p>
          <a:p>
            <a:pPr marL="800100" lvl="2" indent="-342900">
              <a:buFont typeface="Arial" panose="020B0604020202020204" pitchFamily="34" charset="0"/>
              <a:buChar char="•"/>
            </a:pPr>
            <a:r>
              <a:rPr lang="en-US" altLang="fr-FR" sz="2000" dirty="0">
                <a:solidFill>
                  <a:schemeClr val="tx1"/>
                </a:solidFill>
              </a:rPr>
              <a:t>No opportunity premium – sufficient local market in UK</a:t>
            </a:r>
          </a:p>
          <a:p>
            <a:pPr marL="342900" lvl="1" indent="-342900">
              <a:buClrTx/>
              <a:buFont typeface="Arial" panose="020B0604020202020204" pitchFamily="34" charset="0"/>
              <a:buChar char="•"/>
            </a:pPr>
            <a:r>
              <a:rPr lang="en-US" altLang="fr-FR" sz="2200" dirty="0">
                <a:solidFill>
                  <a:schemeClr val="tx1"/>
                </a:solidFill>
              </a:rPr>
              <a:t>Reluctance to bid</a:t>
            </a:r>
          </a:p>
          <a:p>
            <a:pPr marL="342900" lvl="1" indent="-342900">
              <a:buClrTx/>
              <a:buFont typeface="Arial" panose="020B0604020202020204" pitchFamily="34" charset="0"/>
              <a:buChar char="•"/>
            </a:pPr>
            <a:r>
              <a:rPr lang="en-US" altLang="fr-FR" sz="2200" dirty="0">
                <a:solidFill>
                  <a:schemeClr val="tx1"/>
                </a:solidFill>
              </a:rPr>
              <a:t>Barriers – real and perceived including:</a:t>
            </a:r>
          </a:p>
          <a:p>
            <a:pPr marL="800100" lvl="2" indent="-342900">
              <a:buFont typeface="Arial" panose="020B0604020202020204" pitchFamily="34" charset="0"/>
              <a:buChar char="•"/>
            </a:pPr>
            <a:r>
              <a:rPr lang="en-US" altLang="fr-FR" sz="2000" dirty="0">
                <a:solidFill>
                  <a:schemeClr val="tx1"/>
                </a:solidFill>
              </a:rPr>
              <a:t>Distance</a:t>
            </a:r>
          </a:p>
          <a:p>
            <a:pPr marL="800100" lvl="2" indent="-342900">
              <a:buFont typeface="Arial" panose="020B0604020202020204" pitchFamily="34" charset="0"/>
              <a:buChar char="•"/>
            </a:pPr>
            <a:r>
              <a:rPr lang="en-US" altLang="fr-FR" sz="2000" dirty="0">
                <a:solidFill>
                  <a:schemeClr val="tx1"/>
                </a:solidFill>
              </a:rPr>
              <a:t>Language</a:t>
            </a:r>
          </a:p>
          <a:p>
            <a:pPr marL="800100" lvl="2" indent="-342900">
              <a:buFont typeface="Arial" panose="020B0604020202020204" pitchFamily="34" charset="0"/>
              <a:buChar char="•"/>
            </a:pPr>
            <a:r>
              <a:rPr lang="en-US" altLang="fr-FR" sz="2000" dirty="0">
                <a:solidFill>
                  <a:schemeClr val="tx1"/>
                </a:solidFill>
              </a:rPr>
              <a:t>Local partnerships needed</a:t>
            </a:r>
          </a:p>
          <a:p>
            <a:pPr marL="800100" lvl="2" indent="-342900">
              <a:buFont typeface="Arial" panose="020B0604020202020204" pitchFamily="34" charset="0"/>
              <a:buChar char="•"/>
            </a:pPr>
            <a:r>
              <a:rPr lang="en-US" altLang="fr-FR" sz="2000" dirty="0">
                <a:solidFill>
                  <a:schemeClr val="tx1"/>
                </a:solidFill>
              </a:rPr>
              <a:t>Specific conditions such as bank guarantees, or challenges for SMEs</a:t>
            </a:r>
          </a:p>
          <a:p>
            <a:pPr marL="800100" lvl="2" indent="-342900">
              <a:buFont typeface="Arial" panose="020B0604020202020204" pitchFamily="34" charset="0"/>
              <a:buChar char="•"/>
            </a:pPr>
            <a:endParaRPr lang="en-US" altLang="fr-FR" sz="2000" dirty="0">
              <a:solidFill>
                <a:schemeClr val="tx1"/>
              </a:solidFill>
            </a:endParaRPr>
          </a:p>
          <a:p>
            <a:pPr marL="800100" lvl="2" indent="-342900">
              <a:buFont typeface="Arial" panose="020B0604020202020204" pitchFamily="34" charset="0"/>
              <a:buChar char="•"/>
            </a:pPr>
            <a:endParaRPr lang="en-US" altLang="fr-FR" sz="2000" dirty="0">
              <a:solidFill>
                <a:schemeClr val="tx1"/>
              </a:solidFill>
            </a:endParaRPr>
          </a:p>
          <a:p>
            <a:pPr marL="342900" lvl="1" indent="-342900">
              <a:buClrTx/>
              <a:buFont typeface="Arial" panose="020B0604020202020204" pitchFamily="34" charset="0"/>
              <a:buChar char="•"/>
            </a:pPr>
            <a:endParaRPr lang="en-US" altLang="fr-FR" sz="2200" dirty="0">
              <a:solidFill>
                <a:schemeClr val="tx1"/>
              </a:solidFill>
            </a:endParaRPr>
          </a:p>
          <a:p>
            <a:endParaRPr lang="en-US" dirty="0"/>
          </a:p>
        </p:txBody>
      </p:sp>
      <p:sp>
        <p:nvSpPr>
          <p:cNvPr id="7" name="Date Placeholder 6">
            <a:extLst>
              <a:ext uri="{FF2B5EF4-FFF2-40B4-BE49-F238E27FC236}">
                <a16:creationId xmlns:a16="http://schemas.microsoft.com/office/drawing/2014/main" id="{CF7FEE2B-5C8A-B54F-B637-DC9386D8DC2A}"/>
              </a:ext>
            </a:extLst>
          </p:cNvPr>
          <p:cNvSpPr>
            <a:spLocks noGrp="1"/>
          </p:cNvSpPr>
          <p:nvPr>
            <p:ph type="dt" sz="half" idx="15"/>
          </p:nvPr>
        </p:nvSpPr>
        <p:spPr/>
        <p:txBody>
          <a:bodyPr/>
          <a:lstStyle/>
          <a:p>
            <a:fld id="{4F2F239E-92C1-4D38-B467-ED43EF81C627}" type="datetime1">
              <a:rPr lang="en-US" smtClean="0"/>
              <a:t>1/27/2025</a:t>
            </a:fld>
            <a:endParaRPr lang="en-US" dirty="0"/>
          </a:p>
        </p:txBody>
      </p:sp>
      <p:sp>
        <p:nvSpPr>
          <p:cNvPr id="8" name="Footer Placeholder 7">
            <a:extLst>
              <a:ext uri="{FF2B5EF4-FFF2-40B4-BE49-F238E27FC236}">
                <a16:creationId xmlns:a16="http://schemas.microsoft.com/office/drawing/2014/main" id="{8793047F-B1B4-EC43-B470-58238F864402}"/>
              </a:ext>
            </a:extLst>
          </p:cNvPr>
          <p:cNvSpPr>
            <a:spLocks noGrp="1"/>
          </p:cNvSpPr>
          <p:nvPr>
            <p:ph type="ftr" sz="quarter" idx="16"/>
          </p:nvPr>
        </p:nvSpPr>
        <p:spPr/>
        <p:txBody>
          <a:bodyPr/>
          <a:lstStyle/>
          <a:p>
            <a:r>
              <a:rPr lang="en-GB" dirty="0"/>
              <a:t>Christopher Hartley</a:t>
            </a:r>
            <a:endParaRPr lang="en-US" dirty="0"/>
          </a:p>
        </p:txBody>
      </p:sp>
      <p:sp>
        <p:nvSpPr>
          <p:cNvPr id="9" name="Slide Number Placeholder 8">
            <a:extLst>
              <a:ext uri="{FF2B5EF4-FFF2-40B4-BE49-F238E27FC236}">
                <a16:creationId xmlns:a16="http://schemas.microsoft.com/office/drawing/2014/main" id="{C0849293-480C-404E-9D27-8E1E14916FEC}"/>
              </a:ext>
            </a:extLst>
          </p:cNvPr>
          <p:cNvSpPr>
            <a:spLocks noGrp="1"/>
          </p:cNvSpPr>
          <p:nvPr>
            <p:ph type="sldNum" sz="quarter" idx="17"/>
          </p:nvPr>
        </p:nvSpPr>
        <p:spPr/>
        <p:txBody>
          <a:bodyPr/>
          <a:lstStyle/>
          <a:p>
            <a:fld id="{36B5EA5A-BC32-A742-B11B-8E7414D5B535}" type="slidenum">
              <a:rPr lang="en-US" smtClean="0"/>
              <a:pPr/>
              <a:t>9</a:t>
            </a:fld>
            <a:endParaRPr lang="en-US" dirty="0"/>
          </a:p>
        </p:txBody>
      </p:sp>
      <p:grpSp>
        <p:nvGrpSpPr>
          <p:cNvPr id="23" name="Group 22">
            <a:extLst>
              <a:ext uri="{FF2B5EF4-FFF2-40B4-BE49-F238E27FC236}">
                <a16:creationId xmlns:a16="http://schemas.microsoft.com/office/drawing/2014/main" id="{AAD6BE5C-DFF2-2245-BF14-AC285BC1B9C1}"/>
              </a:ext>
            </a:extLst>
          </p:cNvPr>
          <p:cNvGrpSpPr/>
          <p:nvPr/>
        </p:nvGrpSpPr>
        <p:grpSpPr>
          <a:xfrm>
            <a:off x="0" y="-1400"/>
            <a:ext cx="12187669" cy="98854"/>
            <a:chOff x="-1" y="0"/>
            <a:chExt cx="12187669" cy="98854"/>
          </a:xfrm>
        </p:grpSpPr>
        <p:sp>
          <p:nvSpPr>
            <p:cNvPr id="24" name="Rectangle 23">
              <a:extLst>
                <a:ext uri="{FF2B5EF4-FFF2-40B4-BE49-F238E27FC236}">
                  <a16:creationId xmlns:a16="http://schemas.microsoft.com/office/drawing/2014/main" id="{CB6BE2DA-1382-884E-8115-253D99483710}"/>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6B121C41-DE5E-FD4D-9EDE-B4FC014681F3}"/>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549AE147-3008-1C4B-AB48-CE1E02E19733}"/>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DEAE12CC-686B-6945-81C9-C2B79284C7B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F22FC927-75E0-754F-893E-83879936DF7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E95AA82A-5BF5-5047-B613-813D511EFF96}"/>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105933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additive="base">
                                        <p:cTn id="3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 calcmode="lin" valueType="num">
                                      <p:cBhvr additive="base">
                                        <p:cTn id="4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 calcmode="lin" valueType="num">
                                      <p:cBhvr additive="base">
                                        <p:cTn id="5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8" end="8"/>
                                            </p:txEl>
                                          </p:spTgt>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 calcmode="lin" valueType="num">
                                      <p:cBhvr additive="base">
                                        <p:cTn id="59"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3">
                                            <p:txEl>
                                              <p:pRg st="11" end="11"/>
                                            </p:txEl>
                                          </p:spTgt>
                                        </p:tgtEl>
                                        <p:attrNameLst>
                                          <p:attrName>style.visibility</p:attrName>
                                        </p:attrNameLst>
                                      </p:cBhvr>
                                      <p:to>
                                        <p:strVal val="visible"/>
                                      </p:to>
                                    </p:set>
                                    <p:anim calcmode="lin" valueType="num">
                                      <p:cBhvr additive="base">
                                        <p:cTn id="6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ERN template colours">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6B9175FA-95AF-4748-B55B-BA10A2ACB7A4}" vid="{E766DD8D-3356-3846-8F49-E86FB20DA7C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6960</TotalTime>
  <Words>1294</Words>
  <Application>Microsoft Office PowerPoint</Application>
  <PresentationFormat>Widescreen</PresentationFormat>
  <Paragraphs>305</Paragraphs>
  <Slides>18</Slides>
  <Notes>12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18</vt:i4>
      </vt:variant>
    </vt:vector>
  </HeadingPairs>
  <TitlesOfParts>
    <vt:vector size="21" baseType="lpstr">
      <vt:lpstr>Arial</vt:lpstr>
      <vt:lpstr>Calibri</vt:lpstr>
      <vt:lpstr>Office Theme</vt:lpstr>
      <vt:lpstr>Procurement and (UK) Industry at CERN </vt:lpstr>
      <vt:lpstr>CERN is entitled to establish its own internal rules necessary for its proper functioning, including: </vt:lpstr>
      <vt:lpstr>What do we buy?</vt:lpstr>
      <vt:lpstr>How do we buy? </vt:lpstr>
      <vt:lpstr>How do we buy? </vt:lpstr>
      <vt:lpstr>Procurement Expenditure</vt:lpstr>
      <vt:lpstr>Yearly Budget (contributions 2024)*</vt:lpstr>
      <vt:lpstr>UK Engagement With CERN - Strategy</vt:lpstr>
      <vt:lpstr>UK Industrial Return – Status Improving </vt:lpstr>
      <vt:lpstr>UK Industrial Return – Improvement Actions </vt:lpstr>
      <vt:lpstr>Procurement Rules Changes in 2024</vt:lpstr>
      <vt:lpstr>Limited Tendering</vt:lpstr>
      <vt:lpstr>PowerPoint Presentation</vt:lpstr>
      <vt:lpstr>PowerPoint Presentation</vt:lpstr>
      <vt:lpstr>CERN Procurement Tomorrow – with a UK eye </vt:lpstr>
      <vt:lpstr>CERN Procurement Tomorrow – with a UK eye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Doing Business with CERN Country@CERN</dc:title>
  <dc:creator>Microsoft Office User</dc:creator>
  <cp:lastModifiedBy>Christopher Hartley</cp:lastModifiedBy>
  <cp:revision>428</cp:revision>
  <cp:lastPrinted>2019-04-30T10:39:04Z</cp:lastPrinted>
  <dcterms:created xsi:type="dcterms:W3CDTF">2019-03-14T08:20:25Z</dcterms:created>
  <dcterms:modified xsi:type="dcterms:W3CDTF">2025-01-27T08:56:45Z</dcterms:modified>
</cp:coreProperties>
</file>