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5779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849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718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868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943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1447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0335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6022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2286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518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265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9C486-C873-478F-B82C-9F854F13C352}" type="datetimeFigureOut">
              <a:rPr lang="nb-NO" smtClean="0"/>
              <a:t>30.10.2024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90AA5-9332-4D01-B786-356AA3BF5DB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929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Heat Transfer Analysis</a:t>
            </a:r>
            <a:r>
              <a:rPr lang="nb-NO" dirty="0"/>
              <a:t/>
            </a:r>
            <a:br>
              <a:rPr lang="nb-NO" dirty="0"/>
            </a:br>
            <a:r>
              <a:rPr lang="en-US" dirty="0"/>
              <a:t>Pixel Luminosity Ring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University of Oslo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5496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8819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Case 2 - Normal operation scenario</a:t>
            </a:r>
            <a:endParaRPr lang="nb-NO" b="1" dirty="0" smtClean="0"/>
          </a:p>
          <a:p>
            <a:pPr marL="0" indent="0">
              <a:buNone/>
            </a:pPr>
            <a:r>
              <a:rPr lang="en-US" dirty="0"/>
              <a:t>Fixed -25˚C CO</a:t>
            </a:r>
            <a:r>
              <a:rPr lang="en-US" baseline="-25000" dirty="0"/>
              <a:t>2</a:t>
            </a:r>
            <a:r>
              <a:rPr lang="en-US" dirty="0"/>
              <a:t> cooling temperature has been used</a:t>
            </a:r>
            <a:endParaRPr lang="nb-NO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2781323"/>
            <a:ext cx="959603" cy="380108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912489" y="2781322"/>
            <a:ext cx="7625941" cy="38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4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Preliminary results</a:t>
            </a:r>
            <a:endParaRPr lang="nb-NO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953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Case 2 - Normal operation scenario</a:t>
            </a:r>
          </a:p>
          <a:p>
            <a:pPr marL="0" indent="0">
              <a:buNone/>
            </a:pPr>
            <a:r>
              <a:rPr lang="en-US" dirty="0" smtClean="0"/>
              <a:t>Fixed -25˚C CO</a:t>
            </a:r>
            <a:r>
              <a:rPr lang="en-US" baseline="-25000" dirty="0" smtClean="0"/>
              <a:t>2</a:t>
            </a:r>
            <a:r>
              <a:rPr lang="en-US" dirty="0" smtClean="0"/>
              <a:t> cooling temperature has been used</a:t>
            </a:r>
            <a:endParaRPr lang="nb-NO" dirty="0" smtClean="0"/>
          </a:p>
          <a:p>
            <a:pPr marL="0" indent="0">
              <a:buNone/>
            </a:pPr>
            <a:endParaRPr lang="nb-NO" b="1" dirty="0" smtClean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" r="15773"/>
          <a:stretch/>
        </p:blipFill>
        <p:spPr bwMode="auto">
          <a:xfrm>
            <a:off x="838200" y="3018831"/>
            <a:ext cx="4695701" cy="25150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3"/>
          <a:srcRect l="16120"/>
          <a:stretch/>
        </p:blipFill>
        <p:spPr bwMode="auto">
          <a:xfrm>
            <a:off x="5627516" y="3018831"/>
            <a:ext cx="6372648" cy="25150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95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Preliminary results</a:t>
            </a:r>
            <a:endParaRPr lang="nb-NO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953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Case 4a – One ASIC open failure mode scenario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Fixed 0˚C CO</a:t>
            </a:r>
            <a:r>
              <a:rPr lang="en-US" baseline="-25000" dirty="0" smtClean="0"/>
              <a:t>2</a:t>
            </a:r>
            <a:r>
              <a:rPr lang="en-US" dirty="0" smtClean="0"/>
              <a:t> cooling temperature has been used</a:t>
            </a:r>
            <a:endParaRPr lang="nb-NO" dirty="0" smtClean="0"/>
          </a:p>
          <a:p>
            <a:pPr marL="0" indent="0">
              <a:buNone/>
            </a:pPr>
            <a:endParaRPr lang="nb-NO" b="1" dirty="0" smtClean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13761"/>
            <a:ext cx="1299316" cy="364202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/>
          <a:srcRect l="7071" r="13381" b="35003"/>
          <a:stretch/>
        </p:blipFill>
        <p:spPr bwMode="auto">
          <a:xfrm>
            <a:off x="2313848" y="2913761"/>
            <a:ext cx="6738482" cy="36420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Preliminary results</a:t>
            </a:r>
            <a:endParaRPr lang="nb-NO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953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Case 4a – One ASIC open failure mode scenario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Fixed 0˚C CO</a:t>
            </a:r>
            <a:r>
              <a:rPr lang="en-US" baseline="-25000" dirty="0" smtClean="0"/>
              <a:t>2</a:t>
            </a:r>
            <a:r>
              <a:rPr lang="en-US" dirty="0" smtClean="0"/>
              <a:t> cooling temperature has been used</a:t>
            </a:r>
            <a:endParaRPr lang="nb-NO" dirty="0" smtClean="0"/>
          </a:p>
          <a:p>
            <a:pPr marL="0" indent="0">
              <a:buNone/>
            </a:pPr>
            <a:endParaRPr lang="nb-NO" b="1" dirty="0" smtClean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6" name="Rectangle 5"/>
          <p:cNvSpPr/>
          <p:nvPr/>
        </p:nvSpPr>
        <p:spPr>
          <a:xfrm>
            <a:off x="838200" y="6003033"/>
            <a:ext cx="1826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Convergence plot</a:t>
            </a:r>
            <a:endParaRPr lang="nb-NO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t="68052" r="4525"/>
          <a:stretch/>
        </p:blipFill>
        <p:spPr bwMode="auto">
          <a:xfrm>
            <a:off x="838200" y="3378631"/>
            <a:ext cx="10815104" cy="2394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t="47761" b="6698"/>
          <a:stretch/>
        </p:blipFill>
        <p:spPr bwMode="auto">
          <a:xfrm>
            <a:off x="10644052" y="2155370"/>
            <a:ext cx="1009251" cy="9874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753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Preliminary results</a:t>
            </a:r>
            <a:endParaRPr lang="nb-NO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953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Case 4a – One ASIC open failure mode scenario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Fixed 0˚C CO</a:t>
            </a:r>
            <a:r>
              <a:rPr lang="en-US" baseline="-25000" dirty="0" smtClean="0"/>
              <a:t>2</a:t>
            </a:r>
            <a:r>
              <a:rPr lang="en-US" dirty="0" smtClean="0"/>
              <a:t> cooling temperature has been used</a:t>
            </a:r>
            <a:endParaRPr lang="nb-NO" dirty="0" smtClean="0"/>
          </a:p>
          <a:p>
            <a:pPr marL="0" indent="0">
              <a:buNone/>
            </a:pPr>
            <a:endParaRPr lang="nb-NO" b="1" dirty="0" smtClean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13761"/>
            <a:ext cx="1299316" cy="364202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/>
          <a:srcRect l="10888" t="21743" r="6890"/>
          <a:stretch/>
        </p:blipFill>
        <p:spPr bwMode="auto">
          <a:xfrm>
            <a:off x="6157992" y="4896528"/>
            <a:ext cx="5664200" cy="1659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/>
          <a:srcRect l="22669" t="20604" r="17557" b="4568"/>
          <a:stretch/>
        </p:blipFill>
        <p:spPr bwMode="auto">
          <a:xfrm>
            <a:off x="2357033" y="2913761"/>
            <a:ext cx="4373192" cy="2448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26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discussion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5616"/>
          </a:xfrm>
        </p:spPr>
        <p:txBody>
          <a:bodyPr/>
          <a:lstStyle/>
          <a:p>
            <a:r>
              <a:rPr lang="en-GB" dirty="0" smtClean="0"/>
              <a:t>Thermal simulation report / documentation from earlier simulations?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382" y="2740068"/>
            <a:ext cx="4248950" cy="2560351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458701" y="2740067"/>
            <a:ext cx="4294169" cy="2560351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270383" y="5484580"/>
            <a:ext cx="4248950" cy="646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Normal operation scenario for the Shunt-LDOs.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b-NO" dirty="0"/>
          </a:p>
        </p:txBody>
      </p:sp>
      <p:sp>
        <p:nvSpPr>
          <p:cNvPr id="7" name="Rectangle 6"/>
          <p:cNvSpPr/>
          <p:nvPr/>
        </p:nvSpPr>
        <p:spPr>
          <a:xfrm>
            <a:off x="6458701" y="5484577"/>
            <a:ext cx="4294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One-ASIC-open failure mode scenario for the Shunt-LDOs.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895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discussion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72276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”Normal” values for </a:t>
            </a:r>
            <a:r>
              <a:rPr lang="en-US" dirty="0" err="1" smtClean="0"/>
              <a:t>facesheets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Need to verify what values to use</a:t>
            </a:r>
          </a:p>
          <a:p>
            <a:pPr lvl="1"/>
            <a:r>
              <a:rPr lang="en-GB" dirty="0" err="1" smtClean="0"/>
              <a:t>Kxx</a:t>
            </a:r>
            <a:r>
              <a:rPr lang="en-GB" dirty="0" smtClean="0"/>
              <a:t> 90 </a:t>
            </a:r>
            <a:r>
              <a:rPr lang="en-US" dirty="0" smtClean="0"/>
              <a:t>W/</a:t>
            </a:r>
            <a:r>
              <a:rPr lang="en-US" dirty="0" err="1" smtClean="0"/>
              <a:t>mK</a:t>
            </a:r>
            <a:r>
              <a:rPr lang="en-US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Kyy</a:t>
            </a:r>
            <a:r>
              <a:rPr lang="en-GB" dirty="0" smtClean="0"/>
              <a:t> 180 </a:t>
            </a:r>
            <a:r>
              <a:rPr lang="en-US" dirty="0" smtClean="0"/>
              <a:t>W/</a:t>
            </a:r>
            <a:r>
              <a:rPr lang="en-US" dirty="0" err="1" smtClean="0"/>
              <a:t>mK</a:t>
            </a:r>
            <a:r>
              <a:rPr lang="en-GB" dirty="0" smtClean="0"/>
              <a:t> and </a:t>
            </a:r>
            <a:r>
              <a:rPr lang="en-GB" dirty="0" err="1" smtClean="0"/>
              <a:t>Kzz</a:t>
            </a:r>
            <a:r>
              <a:rPr lang="en-GB" dirty="0" smtClean="0"/>
              <a:t> 1,2 </a:t>
            </a:r>
            <a:r>
              <a:rPr lang="en-US" dirty="0" smtClean="0"/>
              <a:t>W/</a:t>
            </a:r>
            <a:r>
              <a:rPr lang="en-US" dirty="0" err="1" smtClean="0"/>
              <a:t>mK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Ref. </a:t>
            </a:r>
            <a:r>
              <a:rPr lang="nb-NO" dirty="0" smtClean="0"/>
              <a:t>AT2-IP-ER-0029 </a:t>
            </a:r>
          </a:p>
          <a:p>
            <a:pPr lvl="0"/>
            <a:endParaRPr lang="nb-NO" dirty="0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8240823" y="1690688"/>
            <a:ext cx="2749723" cy="2152892"/>
          </a:xfrm>
          <a:prstGeom prst="rect">
            <a:avLst/>
          </a:prstGeom>
          <a:ln w="3175">
            <a:noFill/>
          </a:ln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067617" y="4509580"/>
            <a:ext cx="2847938" cy="1111329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4119964" y="4323884"/>
            <a:ext cx="3704357" cy="129702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5"/>
          <a:stretch>
            <a:fillRect/>
          </a:stretch>
        </p:blipFill>
        <p:spPr>
          <a:xfrm>
            <a:off x="8233139" y="4138187"/>
            <a:ext cx="3163077" cy="141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discussion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345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Carbon-foam </a:t>
            </a:r>
            <a:r>
              <a:rPr lang="en-US" dirty="0" smtClean="0"/>
              <a:t>wedge</a:t>
            </a:r>
          </a:p>
          <a:p>
            <a:pPr lvl="1"/>
            <a:r>
              <a:rPr lang="en-US" dirty="0" smtClean="0"/>
              <a:t>Same thermal properties as active </a:t>
            </a:r>
            <a:r>
              <a:rPr lang="en-US" dirty="0"/>
              <a:t>side </a:t>
            </a:r>
            <a:r>
              <a:rPr lang="en-US" dirty="0" smtClean="0"/>
              <a:t>foam and backside foam?</a:t>
            </a:r>
          </a:p>
          <a:p>
            <a:pPr lvl="2"/>
            <a:r>
              <a:rPr lang="en-GB" dirty="0" smtClean="0"/>
              <a:t>K=</a:t>
            </a:r>
            <a:r>
              <a:rPr lang="en-US" dirty="0"/>
              <a:t>40 W/</a:t>
            </a:r>
            <a:r>
              <a:rPr lang="en-US" dirty="0" err="1"/>
              <a:t>mK</a:t>
            </a:r>
            <a:endParaRPr lang="nb-NO" dirty="0"/>
          </a:p>
          <a:p>
            <a:pPr lvl="1"/>
            <a:endParaRPr lang="nb-NO" dirty="0"/>
          </a:p>
          <a:p>
            <a:pPr lvl="1"/>
            <a:endParaRPr lang="nb-NO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611" y="3565053"/>
            <a:ext cx="2870861" cy="158569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8046229" y="3456564"/>
            <a:ext cx="2636765" cy="169418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367676" y="3883742"/>
            <a:ext cx="2912178" cy="150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</a:t>
            </a:r>
            <a:r>
              <a:rPr lang="en-US" b="1" dirty="0" smtClean="0"/>
              <a:t>analysis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781805" cy="4351338"/>
          </a:xfrm>
        </p:spPr>
        <p:txBody>
          <a:bodyPr/>
          <a:lstStyle/>
          <a:p>
            <a:r>
              <a:rPr lang="en-US" dirty="0" smtClean="0"/>
              <a:t>Evaluate </a:t>
            </a:r>
            <a:r>
              <a:rPr lang="en-US" dirty="0"/>
              <a:t>design for luminosity detector, which needs sufficient </a:t>
            </a:r>
            <a:r>
              <a:rPr lang="en-US" dirty="0" smtClean="0"/>
              <a:t>cooling.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14585" y="2997023"/>
            <a:ext cx="2748915" cy="326199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339885" y="3104973"/>
            <a:ext cx="2647315" cy="315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5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/>
              <a:t>simulation </a:t>
            </a:r>
            <a:r>
              <a:rPr lang="en-US" b="1" cap="all" dirty="0" smtClean="0"/>
              <a:t>model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0503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simulations are run in Autodesk CFD software.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initial simulations, only a section of the PLR is used. This is the same model that was used to assess and decide optimal tilt angle of 30</a:t>
            </a:r>
            <a:r>
              <a:rPr lang="en-US" dirty="0" smtClean="0"/>
              <a:t>˚.</a:t>
            </a:r>
            <a:endParaRPr lang="nb-NO" dirty="0"/>
          </a:p>
          <a:p>
            <a:endParaRPr lang="nb-NO" dirty="0"/>
          </a:p>
        </p:txBody>
      </p:sp>
      <p:pic>
        <p:nvPicPr>
          <p:cNvPr id="4" name="Picture 3" descr="C:\Users\marenlit\AppData\Local\Microsoft\Windows\INetCache\Content.Word\Thermal-model-section-cut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6" b="10339"/>
          <a:stretch/>
        </p:blipFill>
        <p:spPr bwMode="auto">
          <a:xfrm>
            <a:off x="1057354" y="3564611"/>
            <a:ext cx="10109489" cy="2712202"/>
          </a:xfrm>
          <a:prstGeom prst="rect">
            <a:avLst/>
          </a:prstGeom>
          <a:noFill/>
          <a:ln w="3175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083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/>
              <a:t>cooling pipe 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85480"/>
          </a:xfrm>
        </p:spPr>
        <p:txBody>
          <a:bodyPr>
            <a:normAutofit/>
          </a:bodyPr>
          <a:lstStyle/>
          <a:p>
            <a:r>
              <a:rPr lang="en-US" dirty="0" smtClean="0"/>
              <a:t>Latest simulations are run with constant </a:t>
            </a:r>
            <a:r>
              <a:rPr lang="en-US" dirty="0" smtClean="0"/>
              <a:t>cooling pipe </a:t>
            </a:r>
            <a:r>
              <a:rPr lang="en-US" dirty="0" smtClean="0"/>
              <a:t>temperature.</a:t>
            </a:r>
          </a:p>
          <a:p>
            <a:r>
              <a:rPr lang="en-US" dirty="0" smtClean="0"/>
              <a:t>In case future analysis will include flow:</a:t>
            </a:r>
          </a:p>
          <a:p>
            <a:pPr lvl="1"/>
            <a:r>
              <a:rPr lang="en-US" dirty="0" smtClean="0"/>
              <a:t>Cooling </a:t>
            </a:r>
            <a:r>
              <a:rPr lang="en-US" dirty="0"/>
              <a:t>inlet and outlet have been extended, in order to optimize model for correct flow simulations</a:t>
            </a:r>
            <a:r>
              <a:rPr lang="en-US" dirty="0" smtClean="0"/>
              <a:t>. 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363214" y="3611105"/>
            <a:ext cx="5739845" cy="2823873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38610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143427" cy="4351338"/>
          </a:xfrm>
        </p:spPr>
        <p:txBody>
          <a:bodyPr/>
          <a:lstStyle/>
          <a:p>
            <a:pPr lvl="0"/>
            <a:r>
              <a:rPr lang="en-US" dirty="0" smtClean="0"/>
              <a:t>Values from previous simulations:</a:t>
            </a:r>
          </a:p>
          <a:p>
            <a:pPr lvl="1"/>
            <a:r>
              <a:rPr lang="en-US" dirty="0" smtClean="0"/>
              <a:t>”</a:t>
            </a:r>
            <a:r>
              <a:rPr lang="en-US" dirty="0"/>
              <a:t>Normal” values for </a:t>
            </a:r>
            <a:r>
              <a:rPr lang="en-US" dirty="0" err="1" smtClean="0"/>
              <a:t>facesheets</a:t>
            </a:r>
            <a:endParaRPr lang="en-US" dirty="0" smtClean="0"/>
          </a:p>
          <a:p>
            <a:pPr lvl="1"/>
            <a:r>
              <a:rPr lang="en-US" dirty="0" smtClean="0"/>
              <a:t>Foam </a:t>
            </a:r>
            <a:r>
              <a:rPr lang="en-US" dirty="0"/>
              <a:t>k of 40 W/</a:t>
            </a:r>
            <a:r>
              <a:rPr lang="en-US" dirty="0" err="1"/>
              <a:t>mK</a:t>
            </a:r>
            <a:endParaRPr lang="nb-NO" dirty="0"/>
          </a:p>
          <a:p>
            <a:pPr lvl="1"/>
            <a:r>
              <a:rPr lang="en-US" dirty="0"/>
              <a:t>Glue k of 2 W/</a:t>
            </a:r>
            <a:r>
              <a:rPr lang="en-US" dirty="0" err="1"/>
              <a:t>mK</a:t>
            </a:r>
            <a:endParaRPr lang="nb-NO" dirty="0"/>
          </a:p>
          <a:p>
            <a:pPr lvl="1"/>
            <a:r>
              <a:rPr lang="en-US" dirty="0"/>
              <a:t>Hybrid k of 0.8 W/</a:t>
            </a:r>
            <a:r>
              <a:rPr lang="en-US" dirty="0" err="1"/>
              <a:t>mK</a:t>
            </a:r>
            <a:r>
              <a:rPr lang="en-US" dirty="0"/>
              <a:t> (</a:t>
            </a:r>
            <a:r>
              <a:rPr lang="en-US" dirty="0" err="1"/>
              <a:t>Kapton</a:t>
            </a:r>
            <a:r>
              <a:rPr lang="en-US" dirty="0"/>
              <a:t>)</a:t>
            </a: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334532" y="1690688"/>
            <a:ext cx="4662808" cy="3650740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5155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</a:t>
            </a:r>
            <a:endParaRPr lang="nb-N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12305"/>
              </p:ext>
            </p:extLst>
          </p:nvPr>
        </p:nvGraphicFramePr>
        <p:xfrm>
          <a:off x="838197" y="1690688"/>
          <a:ext cx="9059885" cy="475761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45928">
                  <a:extLst>
                    <a:ext uri="{9D8B030D-6E8A-4147-A177-3AD203B41FA5}">
                      <a16:colId xmlns:a16="http://schemas.microsoft.com/office/drawing/2014/main" val="3649188261"/>
                    </a:ext>
                  </a:extLst>
                </a:gridCol>
                <a:gridCol w="2388114">
                  <a:extLst>
                    <a:ext uri="{9D8B030D-6E8A-4147-A177-3AD203B41FA5}">
                      <a16:colId xmlns:a16="http://schemas.microsoft.com/office/drawing/2014/main" val="3617327542"/>
                    </a:ext>
                  </a:extLst>
                </a:gridCol>
                <a:gridCol w="3025843">
                  <a:extLst>
                    <a:ext uri="{9D8B030D-6E8A-4147-A177-3AD203B41FA5}">
                      <a16:colId xmlns:a16="http://schemas.microsoft.com/office/drawing/2014/main" val="1206291305"/>
                    </a:ext>
                  </a:extLst>
                </a:gridCol>
              </a:tblGrid>
              <a:tr h="3833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Parts</a:t>
                      </a:r>
                      <a:endParaRPr lang="nb-N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Figure</a:t>
                      </a:r>
                      <a:endParaRPr lang="nb-N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Assigned material in Autodesk CFD</a:t>
                      </a:r>
                      <a:endParaRPr lang="nb-N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49891579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Detector hybrid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Kapton</a:t>
                      </a:r>
                      <a:endParaRPr lang="nb-NO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 W/mK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457639314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Linear triplet modules</a:t>
                      </a:r>
                      <a:endParaRPr lang="nb-NO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Glue</a:t>
                      </a:r>
                      <a:endParaRPr lang="nb-NO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 W/</a:t>
                      </a:r>
                      <a:r>
                        <a:rPr lang="en-US" sz="1400" dirty="0" err="1">
                          <a:effectLst/>
                        </a:rPr>
                        <a:t>mK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356105525"/>
                  </a:ext>
                </a:extLst>
              </a:tr>
              <a:tr h="575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Linear triplet </a:t>
                      </a:r>
                      <a:r>
                        <a:rPr lang="en-US" sz="1400" dirty="0" smtClean="0">
                          <a:effectLst/>
                        </a:rPr>
                        <a:t>modules</a:t>
                      </a:r>
                      <a:r>
                        <a:rPr lang="nb-NO" sz="1400" baseline="0" dirty="0" smtClean="0">
                          <a:effectLst/>
                        </a:rPr>
                        <a:t> - </a:t>
                      </a:r>
                      <a:r>
                        <a:rPr lang="en-US" sz="1400" dirty="0" smtClean="0">
                          <a:effectLst/>
                        </a:rPr>
                        <a:t>Detector </a:t>
                      </a:r>
                      <a:r>
                        <a:rPr lang="en-US" sz="1400" dirty="0">
                          <a:effectLst/>
                        </a:rPr>
                        <a:t>sensor</a:t>
                      </a:r>
                      <a:endParaRPr lang="nb-NO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 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Silisium/Silicon</a:t>
                      </a:r>
                      <a:r>
                        <a:rPr lang="nb-NO" sz="1400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681361729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Linear triplet </a:t>
                      </a:r>
                      <a:r>
                        <a:rPr lang="en-US" sz="1400" dirty="0" smtClean="0">
                          <a:effectLst/>
                        </a:rPr>
                        <a:t>modules</a:t>
                      </a:r>
                      <a:r>
                        <a:rPr lang="nb-NO" sz="1400" baseline="0" dirty="0" smtClean="0">
                          <a:effectLst/>
                        </a:rPr>
                        <a:t> - </a:t>
                      </a:r>
                      <a:r>
                        <a:rPr lang="en-US" sz="1400" dirty="0" smtClean="0">
                          <a:effectLst/>
                        </a:rPr>
                        <a:t>Soldering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</a:t>
                      </a:r>
                      <a:r>
                        <a:rPr lang="nb-NO" sz="1400">
                          <a:effectLst/>
                        </a:rPr>
                        <a:t>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Tinn</a:t>
                      </a:r>
                      <a:r>
                        <a:rPr lang="en-US" sz="1400" dirty="0">
                          <a:effectLst/>
                        </a:rPr>
                        <a:t>: 66,6 W/</a:t>
                      </a:r>
                      <a:r>
                        <a:rPr lang="en-US" sz="1400" dirty="0" err="1">
                          <a:effectLst/>
                        </a:rPr>
                        <a:t>mK</a:t>
                      </a:r>
                      <a:endParaRPr lang="nb-NO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K/20 </a:t>
                      </a:r>
                      <a:r>
                        <a:rPr lang="en-US" sz="1400" dirty="0" smtClean="0">
                          <a:effectLst/>
                        </a:rPr>
                        <a:t>= 3,33 </a:t>
                      </a:r>
                      <a:r>
                        <a:rPr lang="en-US" sz="1400" dirty="0" smtClean="0">
                          <a:effectLst/>
                        </a:rPr>
                        <a:t>W/</a:t>
                      </a:r>
                      <a:r>
                        <a:rPr lang="en-US" sz="1400" dirty="0" err="1" smtClean="0">
                          <a:effectLst/>
                        </a:rPr>
                        <a:t>mK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543445874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Face-sheet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   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7 W/</a:t>
                      </a:r>
                      <a:r>
                        <a:rPr lang="en-US" sz="1400" dirty="0" err="1" smtClean="0">
                          <a:effectLst/>
                        </a:rPr>
                        <a:t>mK</a:t>
                      </a:r>
                      <a:endParaRPr lang="nb-NO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1245880918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Carbon-foam wedge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Foam</a:t>
                      </a:r>
                      <a:endParaRPr lang="nb-NO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 W/mK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1699056000"/>
                  </a:ext>
                </a:extLst>
              </a:tr>
              <a:tr h="575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Backside and active side foam</a:t>
                      </a:r>
                      <a:endParaRPr lang="nb-NO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  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Foam</a:t>
                      </a:r>
                      <a:endParaRPr lang="nb-NO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 W/mK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546473396"/>
                  </a:ext>
                </a:extLst>
              </a:tr>
              <a:tr h="537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</a:t>
                      </a:r>
                      <a:r>
                        <a:rPr lang="en-US" sz="1400" baseline="-25000">
                          <a:effectLst/>
                        </a:rPr>
                        <a:t>2 </a:t>
                      </a:r>
                      <a:r>
                        <a:rPr lang="en-US" sz="1400">
                          <a:effectLst/>
                        </a:rPr>
                        <a:t>cooling pipe in the Quad ring.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Titan</a:t>
                      </a:r>
                      <a:endParaRPr lang="nb-NO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21,9 W/</a:t>
                      </a:r>
                      <a:r>
                        <a:rPr lang="en-US" sz="1400" dirty="0" err="1">
                          <a:effectLst/>
                        </a:rPr>
                        <a:t>mK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1903257241"/>
                  </a:ext>
                </a:extLst>
              </a:tr>
            </a:tbl>
          </a:graphicData>
        </a:graphic>
      </p:graphicFrame>
      <p:pic>
        <p:nvPicPr>
          <p:cNvPr id="1048" name="Picture 13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55" y="2134540"/>
            <a:ext cx="1005257" cy="41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13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980" y="2662070"/>
            <a:ext cx="1056687" cy="44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13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290" y="3197679"/>
            <a:ext cx="545903" cy="45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135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980" y="3203072"/>
            <a:ext cx="484554" cy="44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135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420" y="3790901"/>
            <a:ext cx="466126" cy="4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35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923" y="4373239"/>
            <a:ext cx="678388" cy="27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36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449" y="4373239"/>
            <a:ext cx="610169" cy="27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35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241" y="4373239"/>
            <a:ext cx="715116" cy="24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35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456" y="4864795"/>
            <a:ext cx="728417" cy="38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35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067" y="5404799"/>
            <a:ext cx="665738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36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421" y="5414324"/>
            <a:ext cx="74295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6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30" y="6005327"/>
            <a:ext cx="1469271" cy="32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3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  <a:endParaRPr lang="nb-N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25928"/>
              </p:ext>
            </p:extLst>
          </p:nvPr>
        </p:nvGraphicFramePr>
        <p:xfrm>
          <a:off x="838198" y="1690688"/>
          <a:ext cx="9083636" cy="476949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74190">
                  <a:extLst>
                    <a:ext uri="{9D8B030D-6E8A-4147-A177-3AD203B41FA5}">
                      <a16:colId xmlns:a16="http://schemas.microsoft.com/office/drawing/2014/main" val="199706757"/>
                    </a:ext>
                  </a:extLst>
                </a:gridCol>
                <a:gridCol w="949675">
                  <a:extLst>
                    <a:ext uri="{9D8B030D-6E8A-4147-A177-3AD203B41FA5}">
                      <a16:colId xmlns:a16="http://schemas.microsoft.com/office/drawing/2014/main" val="2649379815"/>
                    </a:ext>
                  </a:extLst>
                </a:gridCol>
                <a:gridCol w="2787852">
                  <a:extLst>
                    <a:ext uri="{9D8B030D-6E8A-4147-A177-3AD203B41FA5}">
                      <a16:colId xmlns:a16="http://schemas.microsoft.com/office/drawing/2014/main" val="1153239349"/>
                    </a:ext>
                  </a:extLst>
                </a:gridCol>
                <a:gridCol w="2971919">
                  <a:extLst>
                    <a:ext uri="{9D8B030D-6E8A-4147-A177-3AD203B41FA5}">
                      <a16:colId xmlns:a16="http://schemas.microsoft.com/office/drawing/2014/main" val="1075988300"/>
                    </a:ext>
                  </a:extLst>
                </a:gridCol>
              </a:tblGrid>
              <a:tr h="26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Part</a:t>
                      </a:r>
                      <a:endParaRPr lang="nb-N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Material</a:t>
                      </a:r>
                      <a:endParaRPr lang="nb-N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Figure</a:t>
                      </a:r>
                      <a:endParaRPr lang="nb-N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Value</a:t>
                      </a:r>
                      <a:endParaRPr lang="nb-N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343741"/>
                  </a:ext>
                </a:extLst>
              </a:tr>
              <a:tr h="901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Cooling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Temperature -</a:t>
                      </a:r>
                      <a:r>
                        <a:rPr lang="en-US" sz="1400" dirty="0" smtClean="0">
                          <a:effectLst/>
                        </a:rPr>
                        <a:t>25°C</a:t>
                      </a:r>
                      <a:endParaRPr lang="nb-NO" sz="140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7367710"/>
                  </a:ext>
                </a:extLst>
              </a:tr>
              <a:tr h="901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Flex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Kapton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770 W/m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3382720"/>
                  </a:ext>
                </a:extLst>
              </a:tr>
              <a:tr h="901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Sensor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Silisium/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Silicon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3448 W/m</a:t>
                      </a:r>
                      <a:r>
                        <a:rPr lang="nb-NO" sz="1400" baseline="30000">
                          <a:effectLst/>
                        </a:rPr>
                        <a:t>2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912274"/>
                  </a:ext>
                </a:extLst>
              </a:tr>
              <a:tr h="9013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End of chip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Silisium/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Silicon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Normal operation case: 37500 W/m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07328"/>
                  </a:ext>
                </a:extLst>
              </a:tr>
              <a:tr h="901322">
                <a:tc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Failure case: 106 000 W/m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6856389"/>
                  </a:ext>
                </a:extLst>
              </a:tr>
            </a:tbl>
          </a:graphicData>
        </a:graphic>
      </p:graphicFrame>
      <p:pic>
        <p:nvPicPr>
          <p:cNvPr id="2053" name="Picture 98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696" y="2015423"/>
            <a:ext cx="106680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9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34" y="2924658"/>
            <a:ext cx="13049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98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34" y="3832172"/>
            <a:ext cx="1247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98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8" b="3450"/>
          <a:stretch>
            <a:fillRect/>
          </a:stretch>
        </p:blipFill>
        <p:spPr bwMode="auto">
          <a:xfrm>
            <a:off x="4834247" y="4716152"/>
            <a:ext cx="1352550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98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2" b="2309"/>
          <a:stretch>
            <a:fillRect/>
          </a:stretch>
        </p:blipFill>
        <p:spPr bwMode="auto">
          <a:xfrm>
            <a:off x="4643747" y="5637953"/>
            <a:ext cx="1733550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6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conditions</a:t>
            </a:r>
            <a:endParaRPr lang="nb-N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465324"/>
              </p:ext>
            </p:extLst>
          </p:nvPr>
        </p:nvGraphicFramePr>
        <p:xfrm>
          <a:off x="838200" y="1690688"/>
          <a:ext cx="8818245" cy="42232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19225">
                  <a:extLst>
                    <a:ext uri="{9D8B030D-6E8A-4147-A177-3AD203B41FA5}">
                      <a16:colId xmlns:a16="http://schemas.microsoft.com/office/drawing/2014/main" val="633093060"/>
                    </a:ext>
                  </a:extLst>
                </a:gridCol>
                <a:gridCol w="828040">
                  <a:extLst>
                    <a:ext uri="{9D8B030D-6E8A-4147-A177-3AD203B41FA5}">
                      <a16:colId xmlns:a16="http://schemas.microsoft.com/office/drawing/2014/main" val="605185596"/>
                    </a:ext>
                  </a:extLst>
                </a:gridCol>
                <a:gridCol w="3986291">
                  <a:extLst>
                    <a:ext uri="{9D8B030D-6E8A-4147-A177-3AD203B41FA5}">
                      <a16:colId xmlns:a16="http://schemas.microsoft.com/office/drawing/2014/main" val="1400359752"/>
                    </a:ext>
                  </a:extLst>
                </a:gridCol>
                <a:gridCol w="2584689">
                  <a:extLst>
                    <a:ext uri="{9D8B030D-6E8A-4147-A177-3AD203B41FA5}">
                      <a16:colId xmlns:a16="http://schemas.microsoft.com/office/drawing/2014/main" val="1359846216"/>
                    </a:ext>
                  </a:extLst>
                </a:gridCol>
              </a:tblGrid>
              <a:tr h="76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Part</a:t>
                      </a:r>
                      <a:endParaRPr lang="nb-NO" sz="1400" b="1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</a:rPr>
                        <a:t>Material</a:t>
                      </a:r>
                      <a:endParaRPr lang="nb-NO" sz="1400" b="1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Figure</a:t>
                      </a:r>
                      <a:endParaRPr lang="nb-NO" sz="1400" b="1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</a:rPr>
                        <a:t>Value</a:t>
                      </a:r>
                      <a:endParaRPr lang="nb-NO" sz="1400" b="1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2016932"/>
                  </a:ext>
                </a:extLst>
              </a:tr>
              <a:tr h="3456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Overall structure</a:t>
                      </a:r>
                      <a:endParaRPr lang="nb-NO" sz="140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All</a:t>
                      </a:r>
                      <a:endParaRPr lang="nb-NO" sz="140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Initial volume temp: 0°C</a:t>
                      </a:r>
                      <a:endParaRPr lang="nb-NO" sz="14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9665948"/>
                  </a:ext>
                </a:extLst>
              </a:tr>
            </a:tbl>
          </a:graphicData>
        </a:graphic>
      </p:graphicFrame>
      <p:pic>
        <p:nvPicPr>
          <p:cNvPr id="307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955" y="2915311"/>
            <a:ext cx="3616157" cy="241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9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Mesh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585488" cy="461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445</Words>
  <Application>Microsoft Office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Heat Transfer Analysis Pixel Luminosity Ring</vt:lpstr>
      <vt:lpstr>Purpose of analysis</vt:lpstr>
      <vt:lpstr>simulation model</vt:lpstr>
      <vt:lpstr>CO2 cooling pipe </vt:lpstr>
      <vt:lpstr>Material</vt:lpstr>
      <vt:lpstr>Material</vt:lpstr>
      <vt:lpstr>Boundary conditions</vt:lpstr>
      <vt:lpstr>Initial conditions</vt:lpstr>
      <vt:lpstr>Mesh</vt:lpstr>
      <vt:lpstr>Preliminary results</vt:lpstr>
      <vt:lpstr>Preliminary results</vt:lpstr>
      <vt:lpstr>Preliminary results</vt:lpstr>
      <vt:lpstr>Preliminary results</vt:lpstr>
      <vt:lpstr>Preliminary results</vt:lpstr>
      <vt:lpstr>Questions for discussion</vt:lpstr>
      <vt:lpstr>Questions for discussion</vt:lpstr>
      <vt:lpstr>Questions for discussion</vt:lpstr>
    </vt:vector>
  </TitlesOfParts>
  <Company>Universitetet i Oslo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Transfer Analysis Pixel Luminosity Ring</dc:title>
  <dc:creator>Maren Charlotte Lithun</dc:creator>
  <cp:lastModifiedBy>Maren Charlotte Lithun</cp:lastModifiedBy>
  <cp:revision>24</cp:revision>
  <dcterms:created xsi:type="dcterms:W3CDTF">2024-10-30T11:54:30Z</dcterms:created>
  <dcterms:modified xsi:type="dcterms:W3CDTF">2024-10-30T12:58:37Z</dcterms:modified>
</cp:coreProperties>
</file>