
<file path=[Content_Types].xml><?xml version="1.0" encoding="utf-8"?>
<Types xmlns="http://schemas.openxmlformats.org/package/2006/content-types">
  <Default Extension="emf" ContentType="image/x-emf"/>
  <Default Extension="jpe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8"/>
  </p:notesMasterIdLst>
  <p:sldIdLst>
    <p:sldId id="485" r:id="rId3"/>
    <p:sldId id="259" r:id="rId4"/>
    <p:sldId id="494" r:id="rId5"/>
    <p:sldId id="256" r:id="rId6"/>
    <p:sldId id="349" r:id="rId7"/>
    <p:sldId id="351" r:id="rId8"/>
    <p:sldId id="342" r:id="rId9"/>
    <p:sldId id="364" r:id="rId10"/>
    <p:sldId id="355" r:id="rId11"/>
    <p:sldId id="377" r:id="rId12"/>
    <p:sldId id="379" r:id="rId13"/>
    <p:sldId id="380" r:id="rId14"/>
    <p:sldId id="398" r:id="rId15"/>
    <p:sldId id="397" r:id="rId16"/>
    <p:sldId id="382" r:id="rId17"/>
    <p:sldId id="383" r:id="rId18"/>
    <p:sldId id="385" r:id="rId19"/>
    <p:sldId id="399" r:id="rId20"/>
    <p:sldId id="401" r:id="rId21"/>
    <p:sldId id="486" r:id="rId22"/>
    <p:sldId id="358" r:id="rId23"/>
    <p:sldId id="492" r:id="rId24"/>
    <p:sldId id="387" r:id="rId25"/>
    <p:sldId id="388" r:id="rId26"/>
    <p:sldId id="396" r:id="rId27"/>
    <p:sldId id="389" r:id="rId28"/>
    <p:sldId id="394" r:id="rId29"/>
    <p:sldId id="390" r:id="rId30"/>
    <p:sldId id="487" r:id="rId31"/>
    <p:sldId id="400" r:id="rId32"/>
    <p:sldId id="426" r:id="rId33"/>
    <p:sldId id="489" r:id="rId34"/>
    <p:sldId id="490" r:id="rId35"/>
    <p:sldId id="491" r:id="rId36"/>
    <p:sldId id="392" r:id="rId37"/>
    <p:sldId id="482" r:id="rId38"/>
    <p:sldId id="361" r:id="rId39"/>
    <p:sldId id="481" r:id="rId40"/>
    <p:sldId id="480" r:id="rId41"/>
    <p:sldId id="483" r:id="rId42"/>
    <p:sldId id="495" r:id="rId43"/>
    <p:sldId id="368" r:id="rId44"/>
    <p:sldId id="427" r:id="rId45"/>
    <p:sldId id="484" r:id="rId46"/>
    <p:sldId id="493" r:id="rId47"/>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00FF"/>
    <a:srgbClr val="07FF00"/>
    <a:srgbClr val="A5139A"/>
    <a:srgbClr val="00DC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144" autoAdjust="0"/>
    <p:restoredTop sz="94745"/>
  </p:normalViewPr>
  <p:slideViewPr>
    <p:cSldViewPr snapToGrid="0">
      <p:cViewPr varScale="1">
        <p:scale>
          <a:sx n="102" d="100"/>
          <a:sy n="102" d="100"/>
        </p:scale>
        <p:origin x="984" y="184"/>
      </p:cViewPr>
      <p:guideLst>
        <p:guide orient="horz" pos="2160"/>
        <p:guide pos="2880"/>
      </p:guideLst>
    </p:cSldViewPr>
  </p:slideViewPr>
  <p:notesTextViewPr>
    <p:cViewPr>
      <p:scale>
        <a:sx n="100" d="100"/>
        <a:sy n="100" d="100"/>
      </p:scale>
      <p:origin x="0" y="0"/>
    </p:cViewPr>
  </p:notesTextViewPr>
  <p:sorterViewPr>
    <p:cViewPr varScale="1">
      <p:scale>
        <a:sx n="60" d="100"/>
        <a:sy n="60" d="100"/>
      </p:scale>
      <p:origin x="0" y="51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5F361A-0490-7644-9F27-5CA023B94DBF}" type="datetimeFigureOut">
              <a:rPr lang="it-IT" smtClean="0"/>
              <a:pPr/>
              <a:t>16/06/25</a:t>
            </a:fld>
            <a:endParaRPr lang="en-GB"/>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GB"/>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2C732F-4D48-7340-B76D-FCD7A4403C70}"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x-none"/>
              <a:t>Fare clic per modificare stile</a:t>
            </a:r>
            <a:endParaRPr lang="en-GB"/>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Fare clic per modificare lo stile del sottotitolo dello schema</a:t>
            </a:r>
            <a:endParaRPr lang="en-GB"/>
          </a:p>
        </p:txBody>
      </p:sp>
      <p:sp>
        <p:nvSpPr>
          <p:cNvPr id="4" name="Segnaposto data 3"/>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5" name="Segnaposto piè di pagina 4"/>
          <p:cNvSpPr>
            <a:spLocks noGrp="1"/>
          </p:cNvSpPr>
          <p:nvPr>
            <p:ph type="ftr" sz="quarter" idx="11"/>
          </p:nvPr>
        </p:nvSpPr>
        <p:spPr>
          <a:xfrm>
            <a:off x="3124200" y="6347044"/>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x-none"/>
              <a:t>Fare clic per modificare stile</a:t>
            </a:r>
            <a:endParaRPr lang="en-GB"/>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GB"/>
          </a:p>
        </p:txBody>
      </p:sp>
      <p:sp>
        <p:nvSpPr>
          <p:cNvPr id="4" name="Segnaposto data 3"/>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5" name="Segnaposto piè di pagina 4"/>
          <p:cNvSpPr>
            <a:spLocks noGrp="1"/>
          </p:cNvSpPr>
          <p:nvPr>
            <p:ph type="ftr" sz="quarter" idx="11"/>
          </p:nvPr>
        </p:nvSpPr>
        <p:spPr>
          <a:xfrm>
            <a:off x="3124200" y="6347044"/>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x-none"/>
              <a:t>Fare clic per modificare stile</a:t>
            </a:r>
            <a:endParaRPr lang="en-GB"/>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GB"/>
          </a:p>
        </p:txBody>
      </p:sp>
      <p:sp>
        <p:nvSpPr>
          <p:cNvPr id="4" name="Segnaposto data 3"/>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5" name="Segnaposto piè di pagina 4"/>
          <p:cNvSpPr>
            <a:spLocks noGrp="1"/>
          </p:cNvSpPr>
          <p:nvPr>
            <p:ph type="ftr" sz="quarter" idx="11"/>
          </p:nvPr>
        </p:nvSpPr>
        <p:spPr>
          <a:xfrm>
            <a:off x="3124200" y="6347044"/>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Vuoto">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E4CD49EB-8A4B-BD44-AF38-F3E8AF29BC14}" type="datetime1">
              <a:rPr lang="it-IT">
                <a:solidFill>
                  <a:prstClr val="black">
                    <a:tint val="75000"/>
                  </a:prstClr>
                </a:solidFill>
              </a:rPr>
              <a:pPr>
                <a:defRPr/>
              </a:pPr>
              <a:t>16/06/25</a:t>
            </a:fld>
            <a:endParaRPr lang="en-US">
              <a:solidFill>
                <a:prstClr val="black">
                  <a:tint val="75000"/>
                </a:prstClr>
              </a:solidFill>
            </a:endParaRPr>
          </a:p>
        </p:txBody>
      </p:sp>
      <p:sp>
        <p:nvSpPr>
          <p:cNvPr id="3" name="Segnaposto piè di pagina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egnaposto numero diapositiva 5"/>
          <p:cNvSpPr>
            <a:spLocks noGrp="1"/>
          </p:cNvSpPr>
          <p:nvPr>
            <p:ph type="sldNum" sz="quarter" idx="12"/>
          </p:nvPr>
        </p:nvSpPr>
        <p:spPr/>
        <p:txBody>
          <a:bodyPr/>
          <a:lstStyle>
            <a:lvl1pPr>
              <a:defRPr/>
            </a:lvl1pPr>
          </a:lstStyle>
          <a:p>
            <a:pPr>
              <a:defRPr/>
            </a:pPr>
            <a:fld id="{0F57C768-C514-F843-8312-9D2D4978B99D}"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x-none"/>
              <a:t>Fare clic per modificare stile</a:t>
            </a:r>
            <a:endParaRPr lang="en-GB"/>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Fare clic per modificare lo stile del sottotitolo dello schema</a:t>
            </a:r>
            <a:endParaRPr lang="en-GB"/>
          </a:p>
        </p:txBody>
      </p:sp>
      <p:sp>
        <p:nvSpPr>
          <p:cNvPr id="4" name="Segnaposto data 3"/>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5" name="Segnaposto piè di pagina 4"/>
          <p:cNvSpPr>
            <a:spLocks noGrp="1"/>
          </p:cNvSpPr>
          <p:nvPr>
            <p:ph type="ftr" sz="quarter" idx="11"/>
          </p:nvPr>
        </p:nvSpPr>
        <p:spPr>
          <a:xfrm>
            <a:off x="3124200" y="6347044"/>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extLst>
      <p:ext uri="{BB962C8B-B14F-4D97-AF65-F5344CB8AC3E}">
        <p14:creationId xmlns:p14="http://schemas.microsoft.com/office/powerpoint/2010/main" val="1065470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x-none"/>
              <a:t>Fare clic per modificare stile</a:t>
            </a:r>
            <a:endParaRPr lang="en-GB"/>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GB"/>
          </a:p>
        </p:txBody>
      </p:sp>
      <p:sp>
        <p:nvSpPr>
          <p:cNvPr id="4" name="Segnaposto data 3"/>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5" name="Segnaposto piè di pagina 4"/>
          <p:cNvSpPr>
            <a:spLocks noGrp="1"/>
          </p:cNvSpPr>
          <p:nvPr>
            <p:ph type="ftr" sz="quarter" idx="11"/>
          </p:nvPr>
        </p:nvSpPr>
        <p:spPr>
          <a:xfrm>
            <a:off x="3124200" y="6347044"/>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a:t>Fare clic per modificare stile</a:t>
            </a:r>
            <a:endParaRPr lang="en-GB"/>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Fare clic per modificare gli stili del testo dello schema</a:t>
            </a:r>
          </a:p>
        </p:txBody>
      </p:sp>
      <p:sp>
        <p:nvSpPr>
          <p:cNvPr id="4" name="Segnaposto data 3"/>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5" name="Segnaposto piè di pagina 4"/>
          <p:cNvSpPr>
            <a:spLocks noGrp="1"/>
          </p:cNvSpPr>
          <p:nvPr>
            <p:ph type="ftr" sz="quarter" idx="11"/>
          </p:nvPr>
        </p:nvSpPr>
        <p:spPr>
          <a:xfrm>
            <a:off x="3124200" y="6347044"/>
            <a:ext cx="2895600" cy="365125"/>
          </a:xfrm>
          <a:prstGeom prst="rect">
            <a:avLst/>
          </a:prstGeom>
        </p:spPr>
        <p:txBody>
          <a:bodyPr/>
          <a:lstStyle/>
          <a:p>
            <a:endParaRPr lang="en-GB"/>
          </a:p>
        </p:txBody>
      </p:sp>
      <p:sp>
        <p:nvSpPr>
          <p:cNvPr id="6" name="Segnaposto numero diapositiva 5"/>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x-none"/>
              <a:t>Fare clic per modificare stile</a:t>
            </a:r>
            <a:endParaRPr lang="en-GB"/>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GB"/>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GB"/>
          </a:p>
        </p:txBody>
      </p:sp>
      <p:sp>
        <p:nvSpPr>
          <p:cNvPr id="5" name="Segnaposto data 4"/>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6" name="Segnaposto piè di pagina 5"/>
          <p:cNvSpPr>
            <a:spLocks noGrp="1"/>
          </p:cNvSpPr>
          <p:nvPr>
            <p:ph type="ftr" sz="quarter" idx="11"/>
          </p:nvPr>
        </p:nvSpPr>
        <p:spPr>
          <a:xfrm>
            <a:off x="3124200" y="6347044"/>
            <a:ext cx="2895600" cy="365125"/>
          </a:xfrm>
          <a:prstGeom prst="rect">
            <a:avLst/>
          </a:prstGeom>
        </p:spPr>
        <p:txBody>
          <a:bodyPr/>
          <a:lstStyle/>
          <a:p>
            <a:endParaRPr lang="en-GB"/>
          </a:p>
        </p:txBody>
      </p:sp>
      <p:sp>
        <p:nvSpPr>
          <p:cNvPr id="7" name="Segnaposto numero diapositiva 6"/>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x-none"/>
              <a:t>Fare clic per modificare stile</a:t>
            </a:r>
            <a:endParaRPr lang="en-GB"/>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Fare clic per modificare gli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GB"/>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Fare clic per modificare gli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GB"/>
          </a:p>
        </p:txBody>
      </p:sp>
      <p:sp>
        <p:nvSpPr>
          <p:cNvPr id="7" name="Segnaposto data 6"/>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8" name="Segnaposto piè di pagina 7"/>
          <p:cNvSpPr>
            <a:spLocks noGrp="1"/>
          </p:cNvSpPr>
          <p:nvPr>
            <p:ph type="ftr" sz="quarter" idx="11"/>
          </p:nvPr>
        </p:nvSpPr>
        <p:spPr>
          <a:xfrm>
            <a:off x="3124200" y="6347044"/>
            <a:ext cx="2895600" cy="365125"/>
          </a:xfrm>
          <a:prstGeom prst="rect">
            <a:avLst/>
          </a:prstGeom>
        </p:spPr>
        <p:txBody>
          <a:bodyPr/>
          <a:lstStyle/>
          <a:p>
            <a:endParaRPr lang="en-GB"/>
          </a:p>
        </p:txBody>
      </p:sp>
      <p:sp>
        <p:nvSpPr>
          <p:cNvPr id="9" name="Segnaposto numero diapositiva 8"/>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x-none"/>
              <a:t>Fare clic per modificare stile</a:t>
            </a:r>
            <a:endParaRPr lang="en-GB"/>
          </a:p>
        </p:txBody>
      </p:sp>
      <p:sp>
        <p:nvSpPr>
          <p:cNvPr id="3" name="Segnaposto data 2"/>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4" name="Segnaposto piè di pagina 3"/>
          <p:cNvSpPr>
            <a:spLocks noGrp="1"/>
          </p:cNvSpPr>
          <p:nvPr>
            <p:ph type="ftr" sz="quarter" idx="11"/>
          </p:nvPr>
        </p:nvSpPr>
        <p:spPr>
          <a:xfrm>
            <a:off x="3124200" y="6347044"/>
            <a:ext cx="2895600" cy="365125"/>
          </a:xfrm>
          <a:prstGeom prst="rect">
            <a:avLst/>
          </a:prstGeom>
        </p:spPr>
        <p:txBody>
          <a:bodyPr/>
          <a:lstStyle/>
          <a:p>
            <a:endParaRPr lang="en-GB"/>
          </a:p>
        </p:txBody>
      </p:sp>
      <p:sp>
        <p:nvSpPr>
          <p:cNvPr id="5" name="Segnaposto numero diapositiva 4"/>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3" name="Segnaposto piè di pagina 2"/>
          <p:cNvSpPr>
            <a:spLocks noGrp="1"/>
          </p:cNvSpPr>
          <p:nvPr>
            <p:ph type="ftr" sz="quarter" idx="11"/>
          </p:nvPr>
        </p:nvSpPr>
        <p:spPr>
          <a:xfrm>
            <a:off x="3124200" y="6347044"/>
            <a:ext cx="2895600" cy="365125"/>
          </a:xfrm>
          <a:prstGeom prst="rect">
            <a:avLst/>
          </a:prstGeom>
        </p:spPr>
        <p:txBody>
          <a:bodyPr/>
          <a:lstStyle/>
          <a:p>
            <a:endParaRPr lang="en-GB" dirty="0"/>
          </a:p>
        </p:txBody>
      </p:sp>
      <p:sp>
        <p:nvSpPr>
          <p:cNvPr id="4" name="Segnaposto numero diapositiva 3"/>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a:t>Fare clic per modificare stile</a:t>
            </a:r>
            <a:endParaRPr lang="en-GB"/>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GB"/>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Fare clic per modificare gli stili del testo dello schema</a:t>
            </a:r>
          </a:p>
        </p:txBody>
      </p:sp>
      <p:sp>
        <p:nvSpPr>
          <p:cNvPr id="5" name="Segnaposto data 4"/>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6" name="Segnaposto piè di pagina 5"/>
          <p:cNvSpPr>
            <a:spLocks noGrp="1"/>
          </p:cNvSpPr>
          <p:nvPr>
            <p:ph type="ftr" sz="quarter" idx="11"/>
          </p:nvPr>
        </p:nvSpPr>
        <p:spPr>
          <a:xfrm>
            <a:off x="3124200" y="6347044"/>
            <a:ext cx="2895600" cy="365125"/>
          </a:xfrm>
          <a:prstGeom prst="rect">
            <a:avLst/>
          </a:prstGeom>
        </p:spPr>
        <p:txBody>
          <a:bodyPr/>
          <a:lstStyle/>
          <a:p>
            <a:endParaRPr lang="en-GB"/>
          </a:p>
        </p:txBody>
      </p:sp>
      <p:sp>
        <p:nvSpPr>
          <p:cNvPr id="7" name="Segnaposto numero diapositiva 6"/>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a:t>Fare clic per modificare stile</a:t>
            </a:r>
            <a:endParaRPr lang="en-GB"/>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Fare clic per modificare gli stili del testo dello schema</a:t>
            </a:r>
          </a:p>
        </p:txBody>
      </p:sp>
      <p:sp>
        <p:nvSpPr>
          <p:cNvPr id="5" name="Segnaposto data 4"/>
          <p:cNvSpPr>
            <a:spLocks noGrp="1"/>
          </p:cNvSpPr>
          <p:nvPr>
            <p:ph type="dt" sz="half" idx="10"/>
          </p:nvPr>
        </p:nvSpPr>
        <p:spPr>
          <a:xfrm>
            <a:off x="457200" y="6347044"/>
            <a:ext cx="2133600" cy="365125"/>
          </a:xfrm>
          <a:prstGeom prst="rect">
            <a:avLst/>
          </a:prstGeom>
        </p:spPr>
        <p:txBody>
          <a:bodyPr/>
          <a:lstStyle/>
          <a:p>
            <a:fld id="{A0C4ECE0-299D-8E44-8101-2BB3230F0CEE}" type="datetimeFigureOut">
              <a:rPr lang="it-IT" smtClean="0"/>
              <a:pPr/>
              <a:t>16/06/25</a:t>
            </a:fld>
            <a:endParaRPr lang="en-GB"/>
          </a:p>
        </p:txBody>
      </p:sp>
      <p:sp>
        <p:nvSpPr>
          <p:cNvPr id="6" name="Segnaposto piè di pagina 5"/>
          <p:cNvSpPr>
            <a:spLocks noGrp="1"/>
          </p:cNvSpPr>
          <p:nvPr>
            <p:ph type="ftr" sz="quarter" idx="11"/>
          </p:nvPr>
        </p:nvSpPr>
        <p:spPr>
          <a:xfrm>
            <a:off x="3124200" y="6347044"/>
            <a:ext cx="2895600" cy="365125"/>
          </a:xfrm>
          <a:prstGeom prst="rect">
            <a:avLst/>
          </a:prstGeom>
        </p:spPr>
        <p:txBody>
          <a:bodyPr/>
          <a:lstStyle/>
          <a:p>
            <a:endParaRPr lang="en-GB"/>
          </a:p>
        </p:txBody>
      </p:sp>
      <p:sp>
        <p:nvSpPr>
          <p:cNvPr id="7" name="Segnaposto numero diapositiva 6"/>
          <p:cNvSpPr>
            <a:spLocks noGrp="1"/>
          </p:cNvSpPr>
          <p:nvPr>
            <p:ph type="sldNum" sz="quarter" idx="12"/>
          </p:nvPr>
        </p:nvSpPr>
        <p:spPr>
          <a:xfrm>
            <a:off x="6553200" y="6347044"/>
            <a:ext cx="2133600" cy="365125"/>
          </a:xfrm>
          <a:prstGeom prst="rect">
            <a:avLst/>
          </a:prstGeom>
        </p:spPr>
        <p:txBody>
          <a:bodyPr/>
          <a:lstStyle/>
          <a:p>
            <a:fld id="{2B4B43DD-6781-7344-9855-E4EF1111C07E}"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ttangolo 7"/>
          <p:cNvSpPr/>
          <p:nvPr userDrawn="1"/>
        </p:nvSpPr>
        <p:spPr>
          <a:xfrm>
            <a:off x="214313" y="6280610"/>
            <a:ext cx="8715375" cy="505952"/>
          </a:xfrm>
          <a:prstGeom prst="rect">
            <a:avLst/>
          </a:prstGeom>
          <a:noFill/>
          <a:ln w="25400" cap="flat" cmpd="sng" algn="ctr">
            <a:solidFill>
              <a:schemeClr val="tx2"/>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w="18000">
                <a:solidFill>
                  <a:srgbClr val="C0504D">
                    <a:satMod val="140000"/>
                  </a:srgbClr>
                </a:solidFill>
                <a:prstDash val="solid"/>
                <a:miter lim="800000"/>
              </a:ln>
              <a:noFill/>
              <a:effectLst>
                <a:outerShdw blurRad="25500" dist="23000" dir="7020000" algn="tl">
                  <a:srgbClr val="000000">
                    <a:alpha val="50000"/>
                  </a:srgbClr>
                </a:outerShdw>
              </a:effectLst>
              <a:uLnTx/>
              <a:uFillTx/>
              <a:latin typeface="Calibri"/>
              <a:ea typeface="+mn-ea"/>
              <a:cs typeface="+mn-cs"/>
            </a:endParaRPr>
          </a:p>
        </p:txBody>
      </p:sp>
      <p:sp>
        <p:nvSpPr>
          <p:cNvPr id="9" name="Rettangolo 8"/>
          <p:cNvSpPr/>
          <p:nvPr userDrawn="1"/>
        </p:nvSpPr>
        <p:spPr>
          <a:xfrm>
            <a:off x="214313" y="669816"/>
            <a:ext cx="8715375" cy="5473810"/>
          </a:xfrm>
          <a:prstGeom prst="rect">
            <a:avLst/>
          </a:prstGeom>
          <a:noFill/>
          <a:ln w="25400" cap="flat" cmpd="sng" algn="ctr">
            <a:solidFill>
              <a:schemeClr val="tx2"/>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0" name="Rettangolo 9"/>
          <p:cNvSpPr/>
          <p:nvPr userDrawn="1"/>
        </p:nvSpPr>
        <p:spPr>
          <a:xfrm>
            <a:off x="214313" y="104387"/>
            <a:ext cx="8715375" cy="495838"/>
          </a:xfrm>
          <a:prstGeom prst="rect">
            <a:avLst/>
          </a:prstGeom>
          <a:noFill/>
          <a:ln w="25400" cap="flat" cmpd="sng" algn="ctr">
            <a:solidFill>
              <a:schemeClr val="tx2"/>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w="18000">
                <a:solidFill>
                  <a:srgbClr val="C0504D">
                    <a:satMod val="140000"/>
                  </a:srgbClr>
                </a:solidFill>
                <a:prstDash val="solid"/>
                <a:miter lim="800000"/>
              </a:ln>
              <a:noFill/>
              <a:effectLst>
                <a:outerShdw blurRad="25500" dist="23000" dir="7020000" algn="tl">
                  <a:srgbClr val="000000">
                    <a:alpha val="50000"/>
                  </a:srgbClr>
                </a:outerShdw>
              </a:effectLst>
              <a:uLnTx/>
              <a:uFillTx/>
              <a:latin typeface="Calibri"/>
              <a:ea typeface="+mn-ea"/>
              <a:cs typeface="+mn-cs"/>
            </a:endParaRPr>
          </a:p>
        </p:txBody>
      </p:sp>
      <p:sp>
        <p:nvSpPr>
          <p:cNvPr id="11" name="Segnaposto numero diapositiva 7"/>
          <p:cNvSpPr txBox="1">
            <a:spLocks/>
          </p:cNvSpPr>
          <p:nvPr userDrawn="1"/>
        </p:nvSpPr>
        <p:spPr>
          <a:xfrm>
            <a:off x="6065959" y="6347044"/>
            <a:ext cx="2850498" cy="365125"/>
          </a:xfrm>
          <a:prstGeom prst="rect">
            <a:avLst/>
          </a:prstGeom>
        </p:spPr>
        <p:txBody>
          <a:bodyPr anchor="ctr"/>
          <a:lstStyle/>
          <a:p>
            <a:pPr algn="r">
              <a:defRPr/>
            </a:pPr>
            <a:r>
              <a:rPr lang="en-US" sz="1000" b="1" dirty="0">
                <a:solidFill>
                  <a:schemeClr val="tx2"/>
                </a:solidFill>
                <a:latin typeface="Arial" pitchFamily="34" charset="0"/>
              </a:rPr>
              <a:t>Andrea Mostacci,</a:t>
            </a:r>
          </a:p>
          <a:p>
            <a:pPr algn="r">
              <a:defRPr/>
            </a:pPr>
            <a:r>
              <a:rPr lang="en-US" sz="1000" b="1" dirty="0">
                <a:solidFill>
                  <a:schemeClr val="tx2"/>
                </a:solidFill>
                <a:latin typeface="Arial" pitchFamily="34" charset="0"/>
              </a:rPr>
              <a:t>(Sapienza University, INFN-Roma)</a:t>
            </a:r>
          </a:p>
        </p:txBody>
      </p:sp>
      <p:sp>
        <p:nvSpPr>
          <p:cNvPr id="12" name="Segnaposto numero diapositiva 7"/>
          <p:cNvSpPr txBox="1">
            <a:spLocks/>
          </p:cNvSpPr>
          <p:nvPr userDrawn="1"/>
        </p:nvSpPr>
        <p:spPr>
          <a:xfrm>
            <a:off x="2968465" y="6347044"/>
            <a:ext cx="3097493" cy="365125"/>
          </a:xfrm>
          <a:prstGeom prst="rect">
            <a:avLst/>
          </a:prstGeom>
        </p:spPr>
        <p:txBody>
          <a:bodyPr anchor="ct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000" b="1" dirty="0">
                <a:solidFill>
                  <a:schemeClr val="tx2"/>
                </a:solidFill>
                <a:latin typeface="Arial" pitchFamily="34" charset="0"/>
              </a:rPr>
              <a:t>Impedance and wakefield - slide </a:t>
            </a:r>
            <a:fld id="{DED880E7-4B9F-6E4A-A183-AF06825352F5}" type="slidenum">
              <a:rPr lang="en-US" sz="1000" b="1" smtClean="0">
                <a:solidFill>
                  <a:schemeClr val="tx2"/>
                </a:solidFill>
                <a:latin typeface="Arial" pitchFamily="34" charset="0"/>
              </a:rPr>
              <a:t>‹#›</a:t>
            </a:fld>
            <a:endParaRPr lang="en-US" sz="1000" b="1" dirty="0">
              <a:solidFill>
                <a:schemeClr val="tx2"/>
              </a:solidFill>
              <a:latin typeface="Arial"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b="1" dirty="0">
                <a:solidFill>
                  <a:schemeClr val="tx2"/>
                </a:solidFill>
                <a:latin typeface="Arial" pitchFamily="34" charset="0"/>
              </a:rPr>
              <a:t>Borovets (Bulgaria), 16 June 2025</a:t>
            </a:r>
          </a:p>
        </p:txBody>
      </p:sp>
      <p:pic>
        <p:nvPicPr>
          <p:cNvPr id="2" name="Picture 1">
            <a:extLst>
              <a:ext uri="{FF2B5EF4-FFF2-40B4-BE49-F238E27FC236}">
                <a16:creationId xmlns:a16="http://schemas.microsoft.com/office/drawing/2014/main" id="{06EAE8FB-956A-0A4A-871D-0DADC6CF5536}"/>
              </a:ext>
            </a:extLst>
          </p:cNvPr>
          <p:cNvPicPr>
            <a:picLocks noChangeAspect="1"/>
          </p:cNvPicPr>
          <p:nvPr userDrawn="1"/>
        </p:nvPicPr>
        <p:blipFill>
          <a:blip r:embed="rId13"/>
          <a:stretch>
            <a:fillRect/>
          </a:stretch>
        </p:blipFill>
        <p:spPr>
          <a:xfrm>
            <a:off x="227544" y="6313518"/>
            <a:ext cx="741145" cy="46677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x-none"/>
              <a:t>Fare clic per modificare stile</a:t>
            </a:r>
            <a:endParaRPr lang="en-US"/>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x-none"/>
              <a:t>Fare clic per modificare gli stili del testo dello schema</a:t>
            </a:r>
          </a:p>
          <a:p>
            <a:pPr lvl="1"/>
            <a:r>
              <a:rPr lang="x-none"/>
              <a:t>Secondo livello</a:t>
            </a:r>
          </a:p>
          <a:p>
            <a:pPr lvl="2"/>
            <a:r>
              <a:rPr lang="x-none"/>
              <a:t>Terzo livello</a:t>
            </a:r>
          </a:p>
          <a:p>
            <a:pPr lvl="3"/>
            <a:r>
              <a:rPr lang="x-none"/>
              <a:t>Quarto livello</a:t>
            </a:r>
          </a:p>
          <a:p>
            <a:pPr lvl="4"/>
            <a:r>
              <a:rPr lang="x-none"/>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2AF12BE7-320B-D94D-93D2-2C9D9195C6E8}" type="datetime1">
              <a:rPr lang="it-IT">
                <a:solidFill>
                  <a:prstClr val="black">
                    <a:tint val="75000"/>
                  </a:prstClr>
                </a:solidFill>
              </a:rPr>
              <a:pPr>
                <a:defRPr/>
              </a:pPr>
              <a:t>16/06/25</a:t>
            </a:fld>
            <a:endParaRPr lang="en-US">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9BE47F8F-901F-AE4B-999F-DD1A95185B17}" type="slidenum">
              <a:rPr lang="en-US">
                <a:solidFill>
                  <a:prstClr val="black">
                    <a:tint val="75000"/>
                  </a:prstClr>
                </a:solidFill>
              </a:rPr>
              <a:pPr>
                <a:def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defTabSz="457200" rtl="0" eaLnBrk="0" fontAlgn="base" hangingPunct="0">
        <a:spcBef>
          <a:spcPct val="0"/>
        </a:spcBef>
        <a:spcAft>
          <a:spcPct val="0"/>
        </a:spcAft>
        <a:defRPr sz="4400" kern="1200">
          <a:solidFill>
            <a:schemeClr val="tx1"/>
          </a:solidFill>
          <a:latin typeface="+mj-lt"/>
          <a:ea typeface="ヒラギノ角ゴ Pro W3" charset="-128"/>
          <a:cs typeface="ヒラギノ角ゴ Pro W3" charset="-128"/>
        </a:defRPr>
      </a:lvl1pPr>
      <a:lvl2pPr algn="ctr" defTabSz="457200" rtl="0" eaLnBrk="0" fontAlgn="base" hangingPunct="0">
        <a:spcBef>
          <a:spcPct val="0"/>
        </a:spcBef>
        <a:spcAft>
          <a:spcPct val="0"/>
        </a:spcAft>
        <a:defRPr sz="4400">
          <a:solidFill>
            <a:schemeClr val="tx1"/>
          </a:solidFill>
          <a:latin typeface="Calibri" pitchFamily="34" charset="0"/>
          <a:ea typeface="ヒラギノ角ゴ Pro W3" charset="-128"/>
          <a:cs typeface="ヒラギノ角ゴ Pro W3" charset="-128"/>
        </a:defRPr>
      </a:lvl2pPr>
      <a:lvl3pPr algn="ctr" defTabSz="457200" rtl="0" eaLnBrk="0" fontAlgn="base" hangingPunct="0">
        <a:spcBef>
          <a:spcPct val="0"/>
        </a:spcBef>
        <a:spcAft>
          <a:spcPct val="0"/>
        </a:spcAft>
        <a:defRPr sz="4400">
          <a:solidFill>
            <a:schemeClr val="tx1"/>
          </a:solidFill>
          <a:latin typeface="Calibri" pitchFamily="34" charset="0"/>
          <a:ea typeface="ヒラギノ角ゴ Pro W3" charset="-128"/>
          <a:cs typeface="ヒラギノ角ゴ Pro W3" charset="-128"/>
        </a:defRPr>
      </a:lvl3pPr>
      <a:lvl4pPr algn="ctr" defTabSz="457200" rtl="0" eaLnBrk="0" fontAlgn="base" hangingPunct="0">
        <a:spcBef>
          <a:spcPct val="0"/>
        </a:spcBef>
        <a:spcAft>
          <a:spcPct val="0"/>
        </a:spcAft>
        <a:defRPr sz="4400">
          <a:solidFill>
            <a:schemeClr val="tx1"/>
          </a:solidFill>
          <a:latin typeface="Calibri" pitchFamily="34" charset="0"/>
          <a:ea typeface="ヒラギノ角ゴ Pro W3" charset="-128"/>
          <a:cs typeface="ヒラギノ角ゴ Pro W3" charset="-128"/>
        </a:defRPr>
      </a:lvl4pPr>
      <a:lvl5pPr algn="ctr" defTabSz="457200" rtl="0" eaLnBrk="0" fontAlgn="base" hangingPunct="0">
        <a:spcBef>
          <a:spcPct val="0"/>
        </a:spcBef>
        <a:spcAft>
          <a:spcPct val="0"/>
        </a:spcAft>
        <a:defRPr sz="4400">
          <a:solidFill>
            <a:schemeClr val="tx1"/>
          </a:solidFill>
          <a:latin typeface="Calibri" pitchFamily="34" charset="0"/>
          <a:ea typeface="ヒラギノ角ゴ Pro W3" charset="-128"/>
          <a:cs typeface="ヒラギノ角ゴ Pro W3" charset="-128"/>
        </a:defRPr>
      </a:lvl5pPr>
      <a:lvl6pPr marL="457200" algn="ctr" defTabSz="457200" rtl="0" fontAlgn="base">
        <a:spcBef>
          <a:spcPct val="0"/>
        </a:spcBef>
        <a:spcAft>
          <a:spcPct val="0"/>
        </a:spcAft>
        <a:defRPr sz="4400">
          <a:solidFill>
            <a:schemeClr val="tx1"/>
          </a:solidFill>
          <a:latin typeface="Calibri" pitchFamily="34" charset="0"/>
          <a:ea typeface="ヒラギノ角ゴ Pro W3" charset="-128"/>
          <a:cs typeface="ヒラギノ角ゴ Pro W3" charset="-128"/>
        </a:defRPr>
      </a:lvl6pPr>
      <a:lvl7pPr marL="914400" algn="ctr" defTabSz="457200" rtl="0" fontAlgn="base">
        <a:spcBef>
          <a:spcPct val="0"/>
        </a:spcBef>
        <a:spcAft>
          <a:spcPct val="0"/>
        </a:spcAft>
        <a:defRPr sz="4400">
          <a:solidFill>
            <a:schemeClr val="tx1"/>
          </a:solidFill>
          <a:latin typeface="Calibri" pitchFamily="34" charset="0"/>
          <a:ea typeface="ヒラギノ角ゴ Pro W3" charset="-128"/>
          <a:cs typeface="ヒラギノ角ゴ Pro W3" charset="-128"/>
        </a:defRPr>
      </a:lvl7pPr>
      <a:lvl8pPr marL="1371600" algn="ctr" defTabSz="457200" rtl="0" fontAlgn="base">
        <a:spcBef>
          <a:spcPct val="0"/>
        </a:spcBef>
        <a:spcAft>
          <a:spcPct val="0"/>
        </a:spcAft>
        <a:defRPr sz="4400">
          <a:solidFill>
            <a:schemeClr val="tx1"/>
          </a:solidFill>
          <a:latin typeface="Calibri" pitchFamily="34" charset="0"/>
          <a:ea typeface="ヒラギノ角ゴ Pro W3" charset="-128"/>
          <a:cs typeface="ヒラギノ角ゴ Pro W3" charset="-128"/>
        </a:defRPr>
      </a:lvl8pPr>
      <a:lvl9pPr marL="1828800" algn="ctr" defTabSz="457200" rtl="0" fontAlgn="base">
        <a:spcBef>
          <a:spcPct val="0"/>
        </a:spcBef>
        <a:spcAft>
          <a:spcPct val="0"/>
        </a:spcAft>
        <a:defRPr sz="4400">
          <a:solidFill>
            <a:schemeClr val="tx1"/>
          </a:solidFill>
          <a:latin typeface="Calibri" pitchFamily="34" charset="0"/>
          <a:ea typeface="ヒラギノ角ゴ Pro W3" charset="-128"/>
          <a:cs typeface="ヒラギノ角ゴ Pro W3"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ヒラギノ角ゴ Pro W3"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ヒラギノ角ゴ Pro W3"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ヒラギノ角ゴ Pro W3"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ヒラギノ角ゴ Pro W3"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10.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image" Target="../media/image153.png"/><Relationship Id="rId16"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png"/><Relationship Id="rId4" Type="http://schemas.openxmlformats.org/officeDocument/2006/relationships/image" Target="../media/image171.png"/><Relationship Id="rId9" Type="http://schemas.openxmlformats.org/officeDocument/2006/relationships/image" Target="../media/image22.png"/><Relationship Id="rId1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0.png"/><Relationship Id="rId10" Type="http://schemas.openxmlformats.org/officeDocument/2006/relationships/image" Target="../media/image31.png"/><Relationship Id="rId4" Type="http://schemas.openxmlformats.org/officeDocument/2006/relationships/image" Target="../media/image36.png"/><Relationship Id="rId9"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image" Target="../media/image31.png"/><Relationship Id="rId2" Type="http://schemas.openxmlformats.org/officeDocument/2006/relationships/image" Target="../media/image400.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6.png"/></Relationships>
</file>

<file path=ppt/slides/_rels/slide14.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6.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17.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31.png"/></Relationships>
</file>

<file path=ppt/slides/_rels/slide18.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31.png"/><Relationship Id="rId7" Type="http://schemas.openxmlformats.org/officeDocument/2006/relationships/image" Target="../media/image79.pn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s>
</file>

<file path=ppt/slides/_rels/slide19.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31.png"/><Relationship Id="rId7" Type="http://schemas.openxmlformats.org/officeDocument/2006/relationships/image" Target="../media/image85.png"/><Relationship Id="rId12" Type="http://schemas.openxmlformats.org/officeDocument/2006/relationships/image" Target="../media/image87.pn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78.png"/><Relationship Id="rId11" Type="http://schemas.openxmlformats.org/officeDocument/2006/relationships/image" Target="../media/image86.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84.png"/><Relationship Id="rId9" Type="http://schemas.openxmlformats.org/officeDocument/2006/relationships/image" Target="../media/image8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99.png"/><Relationship Id="rId18" Type="http://schemas.openxmlformats.org/officeDocument/2006/relationships/image" Target="../media/image104.png"/><Relationship Id="rId26" Type="http://schemas.openxmlformats.org/officeDocument/2006/relationships/image" Target="../media/image112.png"/><Relationship Id="rId3" Type="http://schemas.openxmlformats.org/officeDocument/2006/relationships/image" Target="../media/image89.png"/><Relationship Id="rId21" Type="http://schemas.openxmlformats.org/officeDocument/2006/relationships/image" Target="../media/image107.png"/><Relationship Id="rId7" Type="http://schemas.openxmlformats.org/officeDocument/2006/relationships/image" Target="../media/image93.png"/><Relationship Id="rId12" Type="http://schemas.openxmlformats.org/officeDocument/2006/relationships/image" Target="../media/image98.png"/><Relationship Id="rId17" Type="http://schemas.openxmlformats.org/officeDocument/2006/relationships/image" Target="../media/image103.png"/><Relationship Id="rId25" Type="http://schemas.openxmlformats.org/officeDocument/2006/relationships/image" Target="../media/image111.png"/><Relationship Id="rId2" Type="http://schemas.openxmlformats.org/officeDocument/2006/relationships/image" Target="../media/image88.png"/><Relationship Id="rId16" Type="http://schemas.openxmlformats.org/officeDocument/2006/relationships/image" Target="../media/image102.png"/><Relationship Id="rId20" Type="http://schemas.openxmlformats.org/officeDocument/2006/relationships/image" Target="../media/image106.png"/><Relationship Id="rId1" Type="http://schemas.openxmlformats.org/officeDocument/2006/relationships/slideLayout" Target="../slideLayouts/slideLayout7.xml"/><Relationship Id="rId6" Type="http://schemas.openxmlformats.org/officeDocument/2006/relationships/image" Target="../media/image92.png"/><Relationship Id="rId11" Type="http://schemas.openxmlformats.org/officeDocument/2006/relationships/image" Target="../media/image97.png"/><Relationship Id="rId24" Type="http://schemas.openxmlformats.org/officeDocument/2006/relationships/image" Target="../media/image110.png"/><Relationship Id="rId5" Type="http://schemas.openxmlformats.org/officeDocument/2006/relationships/image" Target="../media/image91.png"/><Relationship Id="rId15" Type="http://schemas.openxmlformats.org/officeDocument/2006/relationships/image" Target="../media/image101.png"/><Relationship Id="rId23" Type="http://schemas.openxmlformats.org/officeDocument/2006/relationships/image" Target="../media/image109.png"/><Relationship Id="rId10" Type="http://schemas.openxmlformats.org/officeDocument/2006/relationships/image" Target="../media/image96.png"/><Relationship Id="rId19" Type="http://schemas.openxmlformats.org/officeDocument/2006/relationships/image" Target="../media/image105.png"/><Relationship Id="rId4" Type="http://schemas.openxmlformats.org/officeDocument/2006/relationships/image" Target="../media/image90.png"/><Relationship Id="rId9" Type="http://schemas.openxmlformats.org/officeDocument/2006/relationships/image" Target="../media/image95.png"/><Relationship Id="rId14" Type="http://schemas.openxmlformats.org/officeDocument/2006/relationships/image" Target="../media/image100.png"/><Relationship Id="rId22" Type="http://schemas.openxmlformats.org/officeDocument/2006/relationships/image" Target="../media/image108.png"/></Relationships>
</file>

<file path=ppt/slides/_rels/slide21.xml.rels><?xml version="1.0" encoding="UTF-8" standalone="yes"?>
<Relationships xmlns="http://schemas.openxmlformats.org/package/2006/relationships"><Relationship Id="rId3" Type="http://schemas.openxmlformats.org/officeDocument/2006/relationships/image" Target="../media/image890.png"/><Relationship Id="rId7" Type="http://schemas.openxmlformats.org/officeDocument/2006/relationships/image" Target="../media/image930.png"/><Relationship Id="rId2" Type="http://schemas.openxmlformats.org/officeDocument/2006/relationships/image" Target="../media/image880.png"/><Relationship Id="rId1" Type="http://schemas.openxmlformats.org/officeDocument/2006/relationships/slideLayout" Target="../slideLayouts/slideLayout7.xml"/><Relationship Id="rId6" Type="http://schemas.openxmlformats.org/officeDocument/2006/relationships/image" Target="../media/image920.png"/><Relationship Id="rId5" Type="http://schemas.openxmlformats.org/officeDocument/2006/relationships/image" Target="../media/image910.png"/><Relationship Id="rId4" Type="http://schemas.openxmlformats.org/officeDocument/2006/relationships/image" Target="../media/image900.png"/></Relationships>
</file>

<file path=ppt/slides/_rels/slide22.xml.rels><?xml version="1.0" encoding="UTF-8" standalone="yes"?>
<Relationships xmlns="http://schemas.openxmlformats.org/package/2006/relationships"><Relationship Id="rId8" Type="http://schemas.openxmlformats.org/officeDocument/2006/relationships/image" Target="../media/image119.png"/><Relationship Id="rId3" Type="http://schemas.openxmlformats.org/officeDocument/2006/relationships/image" Target="../media/image114.png"/><Relationship Id="rId7" Type="http://schemas.openxmlformats.org/officeDocument/2006/relationships/image" Target="../media/image118.png"/><Relationship Id="rId2"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 Id="rId9" Type="http://schemas.openxmlformats.org/officeDocument/2006/relationships/image" Target="../media/image120.png"/></Relationships>
</file>

<file path=ppt/slides/_rels/slide23.xml.rels><?xml version="1.0" encoding="UTF-8" standalone="yes"?>
<Relationships xmlns="http://schemas.openxmlformats.org/package/2006/relationships"><Relationship Id="rId8" Type="http://schemas.openxmlformats.org/officeDocument/2006/relationships/image" Target="../media/image1000.png"/><Relationship Id="rId3" Type="http://schemas.openxmlformats.org/officeDocument/2006/relationships/image" Target="../media/image122.png"/><Relationship Id="rId7" Type="http://schemas.openxmlformats.org/officeDocument/2006/relationships/image" Target="../media/image990.png"/><Relationship Id="rId2" Type="http://schemas.openxmlformats.org/officeDocument/2006/relationships/image" Target="../media/image121.png"/><Relationship Id="rId1" Type="http://schemas.openxmlformats.org/officeDocument/2006/relationships/slideLayout" Target="../slideLayouts/slideLayout7.xml"/><Relationship Id="rId6" Type="http://schemas.openxmlformats.org/officeDocument/2006/relationships/image" Target="../media/image980.png"/><Relationship Id="rId11" Type="http://schemas.openxmlformats.org/officeDocument/2006/relationships/image" Target="../media/image1030.png"/><Relationship Id="rId5" Type="http://schemas.openxmlformats.org/officeDocument/2006/relationships/image" Target="../media/image970.png"/><Relationship Id="rId10" Type="http://schemas.openxmlformats.org/officeDocument/2006/relationships/image" Target="../media/image1020.png"/><Relationship Id="rId4" Type="http://schemas.openxmlformats.org/officeDocument/2006/relationships/image" Target="../media/image960.png"/><Relationship Id="rId9" Type="http://schemas.openxmlformats.org/officeDocument/2006/relationships/image" Target="../media/image1010.png"/></Relationships>
</file>

<file path=ppt/slides/_rels/slide24.xml.rels><?xml version="1.0" encoding="UTF-8" standalone="yes"?>
<Relationships xmlns="http://schemas.openxmlformats.org/package/2006/relationships"><Relationship Id="rId3" Type="http://schemas.openxmlformats.org/officeDocument/2006/relationships/image" Target="../media/image1050.png"/><Relationship Id="rId7" Type="http://schemas.openxmlformats.org/officeDocument/2006/relationships/image" Target="../media/image1090.png"/><Relationship Id="rId2" Type="http://schemas.openxmlformats.org/officeDocument/2006/relationships/image" Target="../media/image123.png"/><Relationship Id="rId1" Type="http://schemas.openxmlformats.org/officeDocument/2006/relationships/slideLayout" Target="../slideLayouts/slideLayout7.xml"/><Relationship Id="rId6" Type="http://schemas.openxmlformats.org/officeDocument/2006/relationships/image" Target="../media/image1080.png"/><Relationship Id="rId5" Type="http://schemas.openxmlformats.org/officeDocument/2006/relationships/image" Target="../media/image1070.png"/><Relationship Id="rId4" Type="http://schemas.openxmlformats.org/officeDocument/2006/relationships/image" Target="../media/image1060.png"/></Relationships>
</file>

<file path=ppt/slides/_rels/slide25.xml.rels><?xml version="1.0" encoding="UTF-8" standalone="yes"?>
<Relationships xmlns="http://schemas.openxmlformats.org/package/2006/relationships"><Relationship Id="rId3" Type="http://schemas.openxmlformats.org/officeDocument/2006/relationships/image" Target="../media/image1110.png"/><Relationship Id="rId7" Type="http://schemas.openxmlformats.org/officeDocument/2006/relationships/image" Target="../media/image1150.png"/><Relationship Id="rId2" Type="http://schemas.openxmlformats.org/officeDocument/2006/relationships/image" Target="../media/image1100.png"/><Relationship Id="rId1" Type="http://schemas.openxmlformats.org/officeDocument/2006/relationships/slideLayout" Target="../slideLayouts/slideLayout7.xml"/><Relationship Id="rId6" Type="http://schemas.openxmlformats.org/officeDocument/2006/relationships/image" Target="../media/image1140.png"/><Relationship Id="rId5" Type="http://schemas.openxmlformats.org/officeDocument/2006/relationships/image" Target="../media/image1130.png"/><Relationship Id="rId4" Type="http://schemas.openxmlformats.org/officeDocument/2006/relationships/image" Target="../media/image1120.png"/></Relationships>
</file>

<file path=ppt/slides/_rels/slide26.xml.rels><?xml version="1.0" encoding="UTF-8" standalone="yes"?>
<Relationships xmlns="http://schemas.openxmlformats.org/package/2006/relationships"><Relationship Id="rId8" Type="http://schemas.openxmlformats.org/officeDocument/2006/relationships/image" Target="../media/image1210.png"/><Relationship Id="rId3" Type="http://schemas.openxmlformats.org/officeDocument/2006/relationships/image" Target="../media/image1160.png"/><Relationship Id="rId7" Type="http://schemas.openxmlformats.org/officeDocument/2006/relationships/image" Target="../media/image1200.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1190.png"/><Relationship Id="rId5" Type="http://schemas.openxmlformats.org/officeDocument/2006/relationships/image" Target="../media/image1180.png"/><Relationship Id="rId10" Type="http://schemas.openxmlformats.org/officeDocument/2006/relationships/image" Target="../media/image1230.png"/><Relationship Id="rId4" Type="http://schemas.openxmlformats.org/officeDocument/2006/relationships/image" Target="../media/image1170.png"/><Relationship Id="rId9" Type="http://schemas.openxmlformats.org/officeDocument/2006/relationships/image" Target="../media/image1220.png"/></Relationships>
</file>

<file path=ppt/slides/_rels/slide27.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xml"/><Relationship Id="rId5" Type="http://schemas.openxmlformats.org/officeDocument/2006/relationships/image" Target="../media/image127.png"/><Relationship Id="rId4" Type="http://schemas.openxmlformats.org/officeDocument/2006/relationships/image" Target="../media/image126.png"/></Relationships>
</file>

<file path=ppt/slides/_rels/slide28.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image" Target="../media/image125.png"/><Relationship Id="rId7" Type="http://schemas.openxmlformats.org/officeDocument/2006/relationships/image" Target="../media/image130.png"/><Relationship Id="rId2" Type="http://schemas.openxmlformats.org/officeDocument/2006/relationships/image" Target="../media/image124.png"/><Relationship Id="rId1" Type="http://schemas.openxmlformats.org/officeDocument/2006/relationships/slideLayout" Target="../slideLayouts/slideLayout7.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6.png"/></Relationships>
</file>

<file path=ppt/slides/_rels/slide29.xml.rels><?xml version="1.0" encoding="UTF-8" standalone="yes"?>
<Relationships xmlns="http://schemas.openxmlformats.org/package/2006/relationships"><Relationship Id="rId3" Type="http://schemas.openxmlformats.org/officeDocument/2006/relationships/image" Target="../media/image133.png"/><Relationship Id="rId7" Type="http://schemas.openxmlformats.org/officeDocument/2006/relationships/image" Target="../media/image137.png"/><Relationship Id="rId2" Type="http://schemas.openxmlformats.org/officeDocument/2006/relationships/image" Target="../media/image132.png"/><Relationship Id="rId1" Type="http://schemas.openxmlformats.org/officeDocument/2006/relationships/slideLayout" Target="../slideLayouts/slideLayout7.xml"/><Relationship Id="rId6" Type="http://schemas.openxmlformats.org/officeDocument/2006/relationships/image" Target="../media/image136.png"/><Relationship Id="rId5" Type="http://schemas.openxmlformats.org/officeDocument/2006/relationships/image" Target="../media/image135.png"/><Relationship Id="rId4" Type="http://schemas.openxmlformats.org/officeDocument/2006/relationships/image" Target="../media/image134.png"/></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330.png"/><Relationship Id="rId7" Type="http://schemas.openxmlformats.org/officeDocument/2006/relationships/image" Target="../media/image1370.png"/><Relationship Id="rId2" Type="http://schemas.openxmlformats.org/officeDocument/2006/relationships/image" Target="../media/image1320.png"/><Relationship Id="rId1" Type="http://schemas.openxmlformats.org/officeDocument/2006/relationships/slideLayout" Target="../slideLayouts/slideLayout7.xml"/><Relationship Id="rId6" Type="http://schemas.openxmlformats.org/officeDocument/2006/relationships/image" Target="../media/image1360.png"/><Relationship Id="rId5" Type="http://schemas.openxmlformats.org/officeDocument/2006/relationships/image" Target="../media/image1350.png"/><Relationship Id="rId4" Type="http://schemas.openxmlformats.org/officeDocument/2006/relationships/image" Target="../media/image1340.png"/></Relationships>
</file>

<file path=ppt/slides/_rels/slide31.xml.rels><?xml version="1.0" encoding="UTF-8" standalone="yes"?>
<Relationships xmlns="http://schemas.openxmlformats.org/package/2006/relationships"><Relationship Id="rId8" Type="http://schemas.openxmlformats.org/officeDocument/2006/relationships/image" Target="../media/image144.png"/><Relationship Id="rId3" Type="http://schemas.openxmlformats.org/officeDocument/2006/relationships/image" Target="../media/image139.png"/><Relationship Id="rId7" Type="http://schemas.openxmlformats.org/officeDocument/2006/relationships/image" Target="../media/image143.png"/><Relationship Id="rId2" Type="http://schemas.openxmlformats.org/officeDocument/2006/relationships/image" Target="../media/image138.png"/><Relationship Id="rId1" Type="http://schemas.openxmlformats.org/officeDocument/2006/relationships/slideLayout" Target="../slideLayouts/slideLayout7.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png"/></Relationships>
</file>

<file path=ppt/slides/_rels/slide32.xml.rels><?xml version="1.0" encoding="UTF-8" standalone="yes"?>
<Relationships xmlns="http://schemas.openxmlformats.org/package/2006/relationships"><Relationship Id="rId3" Type="http://schemas.openxmlformats.org/officeDocument/2006/relationships/image" Target="../media/image145.png"/><Relationship Id="rId7" Type="http://schemas.openxmlformats.org/officeDocument/2006/relationships/image" Target="../media/image149.png"/><Relationship Id="rId2" Type="http://schemas.openxmlformats.org/officeDocument/2006/relationships/image" Target="../media/image138.png"/><Relationship Id="rId1" Type="http://schemas.openxmlformats.org/officeDocument/2006/relationships/slideLayout" Target="../slideLayouts/slideLayout7.x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146.png"/></Relationships>
</file>

<file path=ppt/slides/_rels/slide33.xml.rels><?xml version="1.0" encoding="UTF-8" standalone="yes"?>
<Relationships xmlns="http://schemas.openxmlformats.org/package/2006/relationships"><Relationship Id="rId3" Type="http://schemas.openxmlformats.org/officeDocument/2006/relationships/image" Target="../media/image151.png"/><Relationship Id="rId7" Type="http://schemas.openxmlformats.org/officeDocument/2006/relationships/image" Target="../media/image156.png"/><Relationship Id="rId2" Type="http://schemas.openxmlformats.org/officeDocument/2006/relationships/image" Target="../media/image150.png"/><Relationship Id="rId1" Type="http://schemas.openxmlformats.org/officeDocument/2006/relationships/slideLayout" Target="../slideLayouts/slideLayout7.xml"/><Relationship Id="rId6" Type="http://schemas.openxmlformats.org/officeDocument/2006/relationships/image" Target="../media/image155.png"/><Relationship Id="rId5" Type="http://schemas.openxmlformats.org/officeDocument/2006/relationships/image" Target="../media/image154.png"/><Relationship Id="rId4" Type="http://schemas.openxmlformats.org/officeDocument/2006/relationships/image" Target="../media/image152.png"/></Relationships>
</file>

<file path=ppt/slides/_rels/slide34.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7.xml"/><Relationship Id="rId5" Type="http://schemas.openxmlformats.org/officeDocument/2006/relationships/image" Target="../media/image160.png"/><Relationship Id="rId4" Type="http://schemas.openxmlformats.org/officeDocument/2006/relationships/image" Target="../media/image159.png"/></Relationships>
</file>

<file path=ppt/slides/_rels/slide35.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61.png"/><Relationship Id="rId1" Type="http://schemas.openxmlformats.org/officeDocument/2006/relationships/slideLayout" Target="../slideLayouts/slideLayout7.xml"/><Relationship Id="rId5" Type="http://schemas.openxmlformats.org/officeDocument/2006/relationships/image" Target="../media/image164.png"/><Relationship Id="rId4" Type="http://schemas.openxmlformats.org/officeDocument/2006/relationships/image" Target="../media/image163.png"/></Relationships>
</file>

<file path=ppt/slides/_rels/slide36.xml.rels><?xml version="1.0" encoding="UTF-8" standalone="yes"?>
<Relationships xmlns="http://schemas.openxmlformats.org/package/2006/relationships"><Relationship Id="rId2" Type="http://schemas.openxmlformats.org/officeDocument/2006/relationships/image" Target="../media/image16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66.png"/><Relationship Id="rId7" Type="http://schemas.openxmlformats.org/officeDocument/2006/relationships/image" Target="../media/image170.png"/><Relationship Id="rId2" Type="http://schemas.openxmlformats.org/officeDocument/2006/relationships/image" Target="../media/image165.png"/><Relationship Id="rId1" Type="http://schemas.openxmlformats.org/officeDocument/2006/relationships/slideLayout" Target="../slideLayouts/slideLayout7.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7.png"/></Relationships>
</file>

<file path=ppt/slides/_rels/slide38.xml.rels><?xml version="1.0" encoding="UTF-8" standalone="yes"?>
<Relationships xmlns="http://schemas.openxmlformats.org/package/2006/relationships"><Relationship Id="rId3" Type="http://schemas.openxmlformats.org/officeDocument/2006/relationships/image" Target="../media/image167.emf"/><Relationship Id="rId7" Type="http://schemas.openxmlformats.org/officeDocument/2006/relationships/image" Target="../media/image176.png"/><Relationship Id="rId2" Type="http://schemas.openxmlformats.org/officeDocument/2006/relationships/image" Target="../media/image166.emf"/><Relationship Id="rId1" Type="http://schemas.openxmlformats.org/officeDocument/2006/relationships/slideLayout" Target="../slideLayouts/slideLayout7.xml"/><Relationship Id="rId6" Type="http://schemas.openxmlformats.org/officeDocument/2006/relationships/image" Target="../media/image175.png"/><Relationship Id="rId5" Type="http://schemas.openxmlformats.org/officeDocument/2006/relationships/image" Target="../media/image172.png"/><Relationship Id="rId4" Type="http://schemas.openxmlformats.org/officeDocument/2006/relationships/image" Target="../media/image173.png"/></Relationships>
</file>

<file path=ppt/slides/_rels/slide39.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7.png"/><Relationship Id="rId1" Type="http://schemas.openxmlformats.org/officeDocument/2006/relationships/slideLayout" Target="../slideLayouts/slideLayout7.xml"/><Relationship Id="rId4" Type="http://schemas.openxmlformats.org/officeDocument/2006/relationships/image" Target="../media/image178.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184.png"/><Relationship Id="rId3" Type="http://schemas.openxmlformats.org/officeDocument/2006/relationships/image" Target="../media/image180.emf"/><Relationship Id="rId7" Type="http://schemas.openxmlformats.org/officeDocument/2006/relationships/image" Target="../media/image183.png"/><Relationship Id="rId2" Type="http://schemas.openxmlformats.org/officeDocument/2006/relationships/image" Target="../media/image179.emf"/><Relationship Id="rId1" Type="http://schemas.openxmlformats.org/officeDocument/2006/relationships/slideLayout" Target="../slideLayouts/slideLayout7.xml"/><Relationship Id="rId6" Type="http://schemas.openxmlformats.org/officeDocument/2006/relationships/image" Target="../media/image175.png"/><Relationship Id="rId5" Type="http://schemas.openxmlformats.org/officeDocument/2006/relationships/image" Target="../media/image172.png"/><Relationship Id="rId4" Type="http://schemas.openxmlformats.org/officeDocument/2006/relationships/image" Target="../media/image182.png"/></Relationships>
</file>

<file path=ppt/slides/_rels/slide41.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image" Target="../media/image181.png"/><Relationship Id="rId1" Type="http://schemas.openxmlformats.org/officeDocument/2006/relationships/slideLayout" Target="../slideLayouts/slideLayout7.xml"/><Relationship Id="rId4" Type="http://schemas.openxmlformats.org/officeDocument/2006/relationships/image" Target="../media/image186.png"/></Relationships>
</file>

<file path=ppt/slides/_rels/slide42.xml.rels><?xml version="1.0" encoding="UTF-8" standalone="yes"?>
<Relationships xmlns="http://schemas.openxmlformats.org/package/2006/relationships"><Relationship Id="rId8" Type="http://schemas.openxmlformats.org/officeDocument/2006/relationships/image" Target="../media/image193.png"/><Relationship Id="rId3" Type="http://schemas.openxmlformats.org/officeDocument/2006/relationships/image" Target="../media/image188.png"/><Relationship Id="rId7" Type="http://schemas.openxmlformats.org/officeDocument/2006/relationships/image" Target="../media/image192.png"/><Relationship Id="rId2" Type="http://schemas.openxmlformats.org/officeDocument/2006/relationships/image" Target="../media/image187.png"/><Relationship Id="rId1" Type="http://schemas.openxmlformats.org/officeDocument/2006/relationships/slideLayout" Target="../slideLayouts/slideLayout7.xml"/><Relationship Id="rId6" Type="http://schemas.openxmlformats.org/officeDocument/2006/relationships/image" Target="../media/image191.png"/><Relationship Id="rId5" Type="http://schemas.openxmlformats.org/officeDocument/2006/relationships/image" Target="../media/image190.png"/><Relationship Id="rId4" Type="http://schemas.openxmlformats.org/officeDocument/2006/relationships/image" Target="../media/image189.png"/><Relationship Id="rId9" Type="http://schemas.openxmlformats.org/officeDocument/2006/relationships/image" Target="../media/image194.png"/></Relationships>
</file>

<file path=ppt/slides/_rels/slide43.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image" Target="../media/image19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98.png"/><Relationship Id="rId7" Type="http://schemas.openxmlformats.org/officeDocument/2006/relationships/image" Target="../media/image202.png"/><Relationship Id="rId2" Type="http://schemas.openxmlformats.org/officeDocument/2006/relationships/image" Target="../media/image197.png"/><Relationship Id="rId1" Type="http://schemas.openxmlformats.org/officeDocument/2006/relationships/slideLayout" Target="../slideLayouts/slideLayout7.xml"/><Relationship Id="rId6" Type="http://schemas.openxmlformats.org/officeDocument/2006/relationships/image" Target="../media/image201.png"/><Relationship Id="rId5" Type="http://schemas.openxmlformats.org/officeDocument/2006/relationships/image" Target="../media/image200.png"/><Relationship Id="rId4" Type="http://schemas.openxmlformats.org/officeDocument/2006/relationships/image" Target="../media/image199.png"/></Relationships>
</file>

<file path=ppt/slides/_rels/slide45.xml.rels><?xml version="1.0" encoding="UTF-8" standalone="yes"?>
<Relationships xmlns="http://schemas.openxmlformats.org/package/2006/relationships"><Relationship Id="rId3" Type="http://schemas.openxmlformats.org/officeDocument/2006/relationships/image" Target="../media/image2020.png"/><Relationship Id="rId2" Type="http://schemas.openxmlformats.org/officeDocument/2006/relationships/image" Target="../media/image2010.png"/><Relationship Id="rId1" Type="http://schemas.openxmlformats.org/officeDocument/2006/relationships/slideLayout" Target="../slideLayouts/slideLayout7.xml"/><Relationship Id="rId5" Type="http://schemas.openxmlformats.org/officeDocument/2006/relationships/image" Target="../media/image188.png"/><Relationship Id="rId4" Type="http://schemas.openxmlformats.org/officeDocument/2006/relationships/image" Target="../media/image203.png"/></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emf"/><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ov"/><Relationship Id="rId1" Type="http://schemas.microsoft.com/office/2007/relationships/media" Target="../media/media1.mov"/><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ov"/><Relationship Id="rId1" Type="http://schemas.microsoft.com/office/2007/relationships/media" Target="../media/media2.mov"/><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7456" y="1916832"/>
            <a:ext cx="7869088" cy="3970318"/>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475656" y="1340768"/>
            <a:ext cx="6192688"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2052547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a:extLst>
              <a:ext uri="{FF2B5EF4-FFF2-40B4-BE49-F238E27FC236}">
                <a16:creationId xmlns:a16="http://schemas.microsoft.com/office/drawing/2014/main" id="{1FB4EAB6-4626-A047-BD01-DBD2AE9A61EC}"/>
              </a:ext>
            </a:extLst>
          </p:cNvPr>
          <p:cNvCxnSpPr>
            <a:cxnSpLocks/>
          </p:cNvCxnSpPr>
          <p:nvPr/>
        </p:nvCxnSpPr>
        <p:spPr>
          <a:xfrm>
            <a:off x="1937084" y="1034716"/>
            <a:ext cx="0" cy="1323474"/>
          </a:xfrm>
          <a:prstGeom prst="straightConnector1">
            <a:avLst/>
          </a:prstGeom>
          <a:ln w="57150">
            <a:solidFill>
              <a:schemeClr val="tx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 name="Straight Arrow Connector 3">
            <a:extLst>
              <a:ext uri="{FF2B5EF4-FFF2-40B4-BE49-F238E27FC236}">
                <a16:creationId xmlns:a16="http://schemas.microsoft.com/office/drawing/2014/main" id="{4C57A9FF-7460-174C-8F71-F719BDC17813}"/>
              </a:ext>
            </a:extLst>
          </p:cNvPr>
          <p:cNvCxnSpPr>
            <a:cxnSpLocks/>
          </p:cNvCxnSpPr>
          <p:nvPr/>
        </p:nvCxnSpPr>
        <p:spPr>
          <a:xfrm flipH="1">
            <a:off x="1937084" y="2358190"/>
            <a:ext cx="2987842" cy="0"/>
          </a:xfrm>
          <a:prstGeom prst="straightConnector1">
            <a:avLst/>
          </a:prstGeom>
          <a:ln w="57150">
            <a:solidFill>
              <a:schemeClr val="tx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84DB1E12-61F8-FB4A-8496-4B45D9E044E5}"/>
              </a:ext>
            </a:extLst>
          </p:cNvPr>
          <p:cNvCxnSpPr>
            <a:cxnSpLocks/>
          </p:cNvCxnSpPr>
          <p:nvPr/>
        </p:nvCxnSpPr>
        <p:spPr>
          <a:xfrm flipV="1">
            <a:off x="637674" y="2358191"/>
            <a:ext cx="1299410" cy="928150"/>
          </a:xfrm>
          <a:prstGeom prst="straightConnector1">
            <a:avLst/>
          </a:prstGeom>
          <a:ln w="57150">
            <a:solidFill>
              <a:schemeClr val="tx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5FB7E5C7-671B-8A4E-96A5-3303FB3ADA48}"/>
              </a:ext>
            </a:extLst>
          </p:cNvPr>
          <p:cNvCxnSpPr>
            <a:cxnSpLocks/>
          </p:cNvCxnSpPr>
          <p:nvPr/>
        </p:nvCxnSpPr>
        <p:spPr>
          <a:xfrm flipH="1">
            <a:off x="637674" y="1511968"/>
            <a:ext cx="4811950" cy="0"/>
          </a:xfrm>
          <a:prstGeom prst="straightConnector1">
            <a:avLst/>
          </a:prstGeom>
          <a:ln w="38100">
            <a:solidFill>
              <a:srgbClr val="0070C0"/>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BC36F506-AB16-E747-A031-235F2BF1A5ED}"/>
              </a:ext>
            </a:extLst>
          </p:cNvPr>
          <p:cNvCxnSpPr>
            <a:cxnSpLocks/>
          </p:cNvCxnSpPr>
          <p:nvPr/>
        </p:nvCxnSpPr>
        <p:spPr>
          <a:xfrm flipH="1">
            <a:off x="272716" y="2927684"/>
            <a:ext cx="4811950" cy="0"/>
          </a:xfrm>
          <a:prstGeom prst="straightConnector1">
            <a:avLst/>
          </a:prstGeom>
          <a:ln w="38100">
            <a:solidFill>
              <a:srgbClr val="FF0000"/>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5" name="Oval 14">
            <a:extLst>
              <a:ext uri="{FF2B5EF4-FFF2-40B4-BE49-F238E27FC236}">
                <a16:creationId xmlns:a16="http://schemas.microsoft.com/office/drawing/2014/main" id="{B84B9869-AEB6-FA49-B3BE-F2553BA0364B}"/>
              </a:ext>
            </a:extLst>
          </p:cNvPr>
          <p:cNvSpPr/>
          <p:nvPr/>
        </p:nvSpPr>
        <p:spPr>
          <a:xfrm>
            <a:off x="1925052" y="2771273"/>
            <a:ext cx="312821" cy="31282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44713FCB-53EE-264A-8A57-EF72D038AC77}"/>
              </a:ext>
            </a:extLst>
          </p:cNvPr>
          <p:cNvSpPr/>
          <p:nvPr/>
        </p:nvSpPr>
        <p:spPr>
          <a:xfrm>
            <a:off x="3705382" y="1355557"/>
            <a:ext cx="312821" cy="312821"/>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AEE7DCA-8220-EE4E-9F52-BCAAB2D11678}"/>
                  </a:ext>
                </a:extLst>
              </p:cNvPr>
              <p:cNvSpPr txBox="1"/>
              <p:nvPr/>
            </p:nvSpPr>
            <p:spPr>
              <a:xfrm>
                <a:off x="2395171" y="2417890"/>
                <a:ext cx="40620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solidFill>
                                <a:srgbClr val="FF0000"/>
                              </a:solidFill>
                              <a:latin typeface="Cambria Math" panose="02040503050406030204" pitchFamily="18" charset="0"/>
                            </a:rPr>
                          </m:ctrlPr>
                        </m:accPr>
                        <m:e>
                          <m:r>
                            <a:rPr lang="en-US" sz="2400" b="0" i="1" smtClean="0">
                              <a:solidFill>
                                <a:srgbClr val="FF0000"/>
                              </a:solidFill>
                              <a:latin typeface="Cambria Math" panose="02040503050406030204" pitchFamily="18" charset="0"/>
                            </a:rPr>
                            <m:t>𝑟</m:t>
                          </m:r>
                        </m:e>
                      </m:acc>
                    </m:oMath>
                  </m:oMathPara>
                </a14:m>
                <a:endParaRPr lang="en-GB" sz="2400" dirty="0">
                  <a:solidFill>
                    <a:srgbClr val="FF0000"/>
                  </a:solidFill>
                </a:endParaRPr>
              </a:p>
            </p:txBody>
          </p:sp>
        </mc:Choice>
        <mc:Fallback xmlns="">
          <p:sp>
            <p:nvSpPr>
              <p:cNvPr id="17" name="TextBox 16">
                <a:extLst>
                  <a:ext uri="{FF2B5EF4-FFF2-40B4-BE49-F238E27FC236}">
                    <a16:creationId xmlns:a16="http://schemas.microsoft.com/office/drawing/2014/main" id="{EAEE7DCA-8220-EE4E-9F52-BCAAB2D11678}"/>
                  </a:ext>
                </a:extLst>
              </p:cNvPr>
              <p:cNvSpPr txBox="1">
                <a:spLocks noRot="1" noChangeAspect="1" noMove="1" noResize="1" noEditPoints="1" noAdjustHandles="1" noChangeArrowheads="1" noChangeShapeType="1" noTextEdit="1"/>
              </p:cNvSpPr>
              <p:nvPr/>
            </p:nvSpPr>
            <p:spPr>
              <a:xfrm>
                <a:off x="2395171" y="2417890"/>
                <a:ext cx="406200" cy="461665"/>
              </a:xfrm>
              <a:prstGeom prst="rect">
                <a:avLst/>
              </a:prstGeom>
              <a:blipFill>
                <a:blip r:embed="rId2"/>
                <a:stretch>
                  <a:fillRect t="-1842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17D56E8-6109-FF4D-96F6-2755EE64FD24}"/>
                  </a:ext>
                </a:extLst>
              </p:cNvPr>
              <p:cNvSpPr txBox="1"/>
              <p:nvPr/>
            </p:nvSpPr>
            <p:spPr>
              <a:xfrm>
                <a:off x="3749315" y="2301625"/>
                <a:ext cx="5377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𝑧</m:t>
                          </m:r>
                        </m:e>
                        <m:sub>
                          <m:r>
                            <a:rPr lang="en-US" sz="2400" b="0" i="1" smtClean="0">
                              <a:solidFill>
                                <a:srgbClr val="0070C0"/>
                              </a:solidFill>
                              <a:latin typeface="Cambria Math" panose="02040503050406030204" pitchFamily="18" charset="0"/>
                            </a:rPr>
                            <m:t>0</m:t>
                          </m:r>
                        </m:sub>
                      </m:sSub>
                    </m:oMath>
                  </m:oMathPara>
                </a14:m>
                <a:endParaRPr lang="en-GB" sz="2400" dirty="0">
                  <a:solidFill>
                    <a:srgbClr val="0070C0"/>
                  </a:solidFill>
                </a:endParaRPr>
              </a:p>
            </p:txBody>
          </p:sp>
        </mc:Choice>
        <mc:Fallback xmlns="">
          <p:sp>
            <p:nvSpPr>
              <p:cNvPr id="18" name="TextBox 17">
                <a:extLst>
                  <a:ext uri="{FF2B5EF4-FFF2-40B4-BE49-F238E27FC236}">
                    <a16:creationId xmlns:a16="http://schemas.microsoft.com/office/drawing/2014/main" id="{C17D56E8-6109-FF4D-96F6-2755EE64FD24}"/>
                  </a:ext>
                </a:extLst>
              </p:cNvPr>
              <p:cNvSpPr txBox="1">
                <a:spLocks noRot="1" noChangeAspect="1" noMove="1" noResize="1" noEditPoints="1" noAdjustHandles="1" noChangeArrowheads="1" noChangeShapeType="1" noTextEdit="1"/>
              </p:cNvSpPr>
              <p:nvPr/>
            </p:nvSpPr>
            <p:spPr>
              <a:xfrm>
                <a:off x="3749315" y="2301625"/>
                <a:ext cx="537776" cy="461665"/>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EB7C8AD0-9D9B-0B4D-AF88-0AAE885F81BE}"/>
                  </a:ext>
                </a:extLst>
              </p:cNvPr>
              <p:cNvSpPr txBox="1"/>
              <p:nvPr/>
            </p:nvSpPr>
            <p:spPr>
              <a:xfrm>
                <a:off x="4100358" y="905510"/>
                <a:ext cx="205088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solidFill>
                                <a:srgbClr val="0070C0"/>
                              </a:solidFill>
                              <a:latin typeface="Cambria Math" panose="02040503050406030204" pitchFamily="18" charset="0"/>
                            </a:rPr>
                          </m:ctrlPr>
                        </m:accPr>
                        <m:e>
                          <m:r>
                            <a:rPr lang="en-US" sz="2400" b="0" i="1" smtClean="0">
                              <a:solidFill>
                                <a:srgbClr val="0070C0"/>
                              </a:solidFill>
                              <a:latin typeface="Cambria Math" panose="02040503050406030204" pitchFamily="18" charset="0"/>
                            </a:rPr>
                            <m:t>𝑣</m:t>
                          </m:r>
                        </m:e>
                      </m:acc>
                      <m:r>
                        <a:rPr lang="en-US" sz="2400" b="0" i="1" smtClean="0">
                          <a:solidFill>
                            <a:srgbClr val="0070C0"/>
                          </a:solidFill>
                          <a:latin typeface="Cambria Math" panose="02040503050406030204" pitchFamily="18" charset="0"/>
                        </a:rPr>
                        <m:t>=</m:t>
                      </m:r>
                      <m:r>
                        <a:rPr lang="en-US" sz="2400" b="0" i="1" smtClean="0">
                          <a:solidFill>
                            <a:srgbClr val="0070C0"/>
                          </a:solidFill>
                          <a:latin typeface="Cambria Math" panose="02040503050406030204" pitchFamily="18" charset="0"/>
                        </a:rPr>
                        <m:t>𝛽</m:t>
                      </m:r>
                      <m:r>
                        <a:rPr lang="en-US" sz="2400" b="0" i="1" smtClean="0">
                          <a:solidFill>
                            <a:srgbClr val="0070C0"/>
                          </a:solidFill>
                          <a:latin typeface="Cambria Math" panose="02040503050406030204" pitchFamily="18" charset="0"/>
                        </a:rPr>
                        <m:t>𝑐</m:t>
                      </m:r>
                      <m:acc>
                        <m:accPr>
                          <m:chr m:val="̂"/>
                          <m:ctrlPr>
                            <a:rPr lang="en-US" sz="2400" b="0" i="1" smtClean="0">
                              <a:solidFill>
                                <a:srgbClr val="0070C0"/>
                              </a:solidFill>
                              <a:latin typeface="Cambria Math" panose="02040503050406030204" pitchFamily="18" charset="0"/>
                            </a:rPr>
                          </m:ctrlPr>
                        </m:accPr>
                        <m:e>
                          <m:r>
                            <a:rPr lang="en-US" sz="2400" b="0" i="1" smtClean="0">
                              <a:solidFill>
                                <a:srgbClr val="0070C0"/>
                              </a:solidFill>
                              <a:latin typeface="Cambria Math" panose="02040503050406030204" pitchFamily="18" charset="0"/>
                            </a:rPr>
                            <m:t>𝑧</m:t>
                          </m:r>
                        </m:e>
                      </m:acc>
                      <m:r>
                        <a:rPr lang="en-US" sz="2400" b="0" i="1" smtClean="0">
                          <a:solidFill>
                            <a:srgbClr val="0070C0"/>
                          </a:solidFill>
                          <a:latin typeface="Cambria Math" panose="02040503050406030204" pitchFamily="18" charset="0"/>
                        </a:rPr>
                        <m:t>=</m:t>
                      </m:r>
                      <m:r>
                        <a:rPr lang="en-US" sz="2400" b="0" i="1" smtClean="0">
                          <a:solidFill>
                            <a:srgbClr val="0070C0"/>
                          </a:solidFill>
                          <a:latin typeface="Cambria Math" panose="02040503050406030204" pitchFamily="18" charset="0"/>
                        </a:rPr>
                        <m:t>𝑣</m:t>
                      </m:r>
                      <m:acc>
                        <m:accPr>
                          <m:chr m:val="̂"/>
                          <m:ctrlPr>
                            <a:rPr lang="en-US" sz="2400" b="0" i="1" smtClean="0">
                              <a:solidFill>
                                <a:srgbClr val="0070C0"/>
                              </a:solidFill>
                              <a:latin typeface="Cambria Math" panose="02040503050406030204" pitchFamily="18" charset="0"/>
                            </a:rPr>
                          </m:ctrlPr>
                        </m:accPr>
                        <m:e>
                          <m:r>
                            <a:rPr lang="en-US" sz="2400" b="0" i="1" smtClean="0">
                              <a:solidFill>
                                <a:srgbClr val="0070C0"/>
                              </a:solidFill>
                              <a:latin typeface="Cambria Math" panose="02040503050406030204" pitchFamily="18" charset="0"/>
                            </a:rPr>
                            <m:t>𝑧</m:t>
                          </m:r>
                        </m:e>
                      </m:acc>
                    </m:oMath>
                  </m:oMathPara>
                </a14:m>
                <a:endParaRPr lang="en-GB" sz="2400" dirty="0">
                  <a:solidFill>
                    <a:srgbClr val="0070C0"/>
                  </a:solidFill>
                </a:endParaRPr>
              </a:p>
            </p:txBody>
          </p:sp>
        </mc:Choice>
        <mc:Fallback xmlns="">
          <p:sp>
            <p:nvSpPr>
              <p:cNvPr id="19" name="TextBox 18">
                <a:extLst>
                  <a:ext uri="{FF2B5EF4-FFF2-40B4-BE49-F238E27FC236}">
                    <a16:creationId xmlns:a16="http://schemas.microsoft.com/office/drawing/2014/main" id="{EB7C8AD0-9D9B-0B4D-AF88-0AAE885F81BE}"/>
                  </a:ext>
                </a:extLst>
              </p:cNvPr>
              <p:cNvSpPr txBox="1">
                <a:spLocks noRot="1" noChangeAspect="1" noMove="1" noResize="1" noEditPoints="1" noAdjustHandles="1" noChangeArrowheads="1" noChangeShapeType="1" noTextEdit="1"/>
              </p:cNvSpPr>
              <p:nvPr/>
            </p:nvSpPr>
            <p:spPr>
              <a:xfrm>
                <a:off x="4100358" y="905510"/>
                <a:ext cx="2050882" cy="461665"/>
              </a:xfrm>
              <a:prstGeom prst="rect">
                <a:avLst/>
              </a:prstGeom>
              <a:blipFill>
                <a:blip r:embed="rId4"/>
                <a:stretch>
                  <a:fillRect t="-18421" b="-15789"/>
                </a:stretch>
              </a:blipFill>
            </p:spPr>
            <p:txBody>
              <a:bodyPr/>
              <a:lstStyle/>
              <a:p>
                <a:r>
                  <a:rPr lang="en-GB">
                    <a:noFill/>
                  </a:rPr>
                  <a:t> </a:t>
                </a:r>
              </a:p>
            </p:txBody>
          </p:sp>
        </mc:Fallback>
      </mc:AlternateContent>
      <p:cxnSp>
        <p:nvCxnSpPr>
          <p:cNvPr id="20" name="Straight Arrow Connector 19">
            <a:extLst>
              <a:ext uri="{FF2B5EF4-FFF2-40B4-BE49-F238E27FC236}">
                <a16:creationId xmlns:a16="http://schemas.microsoft.com/office/drawing/2014/main" id="{70286C21-BDCF-1B4F-AE81-382A32128953}"/>
              </a:ext>
            </a:extLst>
          </p:cNvPr>
          <p:cNvCxnSpPr>
            <a:cxnSpLocks/>
          </p:cNvCxnSpPr>
          <p:nvPr/>
        </p:nvCxnSpPr>
        <p:spPr>
          <a:xfrm flipH="1">
            <a:off x="4008577" y="1511967"/>
            <a:ext cx="865471" cy="0"/>
          </a:xfrm>
          <a:prstGeom prst="straightConnector1">
            <a:avLst/>
          </a:prstGeom>
          <a:ln w="57150">
            <a:solidFill>
              <a:srgbClr val="0070C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6E55B0E3-EF44-C04C-B3FB-82F38F624273}"/>
              </a:ext>
            </a:extLst>
          </p:cNvPr>
          <p:cNvCxnSpPr>
            <a:cxnSpLocks/>
            <a:stCxn id="16" idx="4"/>
          </p:cNvCxnSpPr>
          <p:nvPr/>
        </p:nvCxnSpPr>
        <p:spPr>
          <a:xfrm>
            <a:off x="3861793" y="1668378"/>
            <a:ext cx="156411" cy="634119"/>
          </a:xfrm>
          <a:prstGeom prst="straightConnector1">
            <a:avLst/>
          </a:prstGeom>
          <a:ln w="38100">
            <a:solidFill>
              <a:srgbClr val="0070C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D627BF4-3B23-3948-8356-DCE2B2F9EFEE}"/>
                  </a:ext>
                </a:extLst>
              </p:cNvPr>
              <p:cNvSpPr txBox="1"/>
              <p:nvPr/>
            </p:nvSpPr>
            <p:spPr>
              <a:xfrm>
                <a:off x="2296747" y="1896525"/>
                <a:ext cx="40793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rgbClr val="FF0000"/>
                          </a:solidFill>
                          <a:latin typeface="Cambria Math" panose="02040503050406030204" pitchFamily="18" charset="0"/>
                        </a:rPr>
                        <m:t>𝑧</m:t>
                      </m:r>
                    </m:oMath>
                  </m:oMathPara>
                </a14:m>
                <a:endParaRPr lang="en-GB" sz="2400" dirty="0">
                  <a:solidFill>
                    <a:srgbClr val="FF0000"/>
                  </a:solidFill>
                </a:endParaRPr>
              </a:p>
            </p:txBody>
          </p:sp>
        </mc:Choice>
        <mc:Fallback xmlns="">
          <p:sp>
            <p:nvSpPr>
              <p:cNvPr id="24" name="TextBox 23">
                <a:extLst>
                  <a:ext uri="{FF2B5EF4-FFF2-40B4-BE49-F238E27FC236}">
                    <a16:creationId xmlns:a16="http://schemas.microsoft.com/office/drawing/2014/main" id="{0D627BF4-3B23-3948-8356-DCE2B2F9EFEE}"/>
                  </a:ext>
                </a:extLst>
              </p:cNvPr>
              <p:cNvSpPr txBox="1">
                <a:spLocks noRot="1" noChangeAspect="1" noMove="1" noResize="1" noEditPoints="1" noAdjustHandles="1" noChangeArrowheads="1" noChangeShapeType="1" noTextEdit="1"/>
              </p:cNvSpPr>
              <p:nvPr/>
            </p:nvSpPr>
            <p:spPr>
              <a:xfrm>
                <a:off x="2296747" y="1896525"/>
                <a:ext cx="407932" cy="461665"/>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1DCE5186-7BF1-E342-A526-4E3110190FA7}"/>
                  </a:ext>
                </a:extLst>
              </p:cNvPr>
              <p:cNvSpPr txBox="1"/>
              <p:nvPr/>
            </p:nvSpPr>
            <p:spPr>
              <a:xfrm>
                <a:off x="2049476" y="3084093"/>
                <a:ext cx="205088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solidFill>
                                <a:srgbClr val="FF0000"/>
                              </a:solidFill>
                              <a:latin typeface="Cambria Math" panose="02040503050406030204" pitchFamily="18" charset="0"/>
                            </a:rPr>
                          </m:ctrlPr>
                        </m:accPr>
                        <m:e>
                          <m:r>
                            <a:rPr lang="en-US" sz="2400" b="0" i="1" smtClean="0">
                              <a:solidFill>
                                <a:srgbClr val="FF0000"/>
                              </a:solidFill>
                              <a:latin typeface="Cambria Math" panose="02040503050406030204" pitchFamily="18" charset="0"/>
                            </a:rPr>
                            <m:t>𝑣</m:t>
                          </m:r>
                        </m:e>
                      </m:acc>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𝛽</m:t>
                      </m:r>
                      <m:r>
                        <a:rPr lang="en-US" sz="2400" b="0" i="1" smtClean="0">
                          <a:solidFill>
                            <a:srgbClr val="FF0000"/>
                          </a:solidFill>
                          <a:latin typeface="Cambria Math" panose="02040503050406030204" pitchFamily="18" charset="0"/>
                        </a:rPr>
                        <m:t>𝑐</m:t>
                      </m:r>
                      <m:acc>
                        <m:accPr>
                          <m:chr m:val="̂"/>
                          <m:ctrlPr>
                            <a:rPr lang="en-US" sz="2400" b="0" i="1" smtClean="0">
                              <a:solidFill>
                                <a:srgbClr val="FF0000"/>
                              </a:solidFill>
                              <a:latin typeface="Cambria Math" panose="02040503050406030204" pitchFamily="18" charset="0"/>
                            </a:rPr>
                          </m:ctrlPr>
                        </m:accPr>
                        <m:e>
                          <m:r>
                            <a:rPr lang="en-US" sz="2400" b="0" i="1" smtClean="0">
                              <a:solidFill>
                                <a:srgbClr val="FF0000"/>
                              </a:solidFill>
                              <a:latin typeface="Cambria Math" panose="02040503050406030204" pitchFamily="18" charset="0"/>
                            </a:rPr>
                            <m:t>𝑧</m:t>
                          </m:r>
                        </m:e>
                      </m:acc>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𝑣</m:t>
                      </m:r>
                      <m:acc>
                        <m:accPr>
                          <m:chr m:val="̂"/>
                          <m:ctrlPr>
                            <a:rPr lang="en-US" sz="2400" b="0" i="1" smtClean="0">
                              <a:solidFill>
                                <a:srgbClr val="FF0000"/>
                              </a:solidFill>
                              <a:latin typeface="Cambria Math" panose="02040503050406030204" pitchFamily="18" charset="0"/>
                            </a:rPr>
                          </m:ctrlPr>
                        </m:accPr>
                        <m:e>
                          <m:r>
                            <a:rPr lang="en-US" sz="2400" b="0" i="1" smtClean="0">
                              <a:solidFill>
                                <a:srgbClr val="FF0000"/>
                              </a:solidFill>
                              <a:latin typeface="Cambria Math" panose="02040503050406030204" pitchFamily="18" charset="0"/>
                            </a:rPr>
                            <m:t>𝑧</m:t>
                          </m:r>
                        </m:e>
                      </m:acc>
                    </m:oMath>
                  </m:oMathPara>
                </a14:m>
                <a:endParaRPr lang="en-GB" sz="2400" dirty="0">
                  <a:solidFill>
                    <a:srgbClr val="FF0000"/>
                  </a:solidFill>
                </a:endParaRPr>
              </a:p>
            </p:txBody>
          </p:sp>
        </mc:Choice>
        <mc:Fallback xmlns="">
          <p:sp>
            <p:nvSpPr>
              <p:cNvPr id="25" name="TextBox 24">
                <a:extLst>
                  <a:ext uri="{FF2B5EF4-FFF2-40B4-BE49-F238E27FC236}">
                    <a16:creationId xmlns:a16="http://schemas.microsoft.com/office/drawing/2014/main" id="{1DCE5186-7BF1-E342-A526-4E3110190FA7}"/>
                  </a:ext>
                </a:extLst>
              </p:cNvPr>
              <p:cNvSpPr txBox="1">
                <a:spLocks noRot="1" noChangeAspect="1" noMove="1" noResize="1" noEditPoints="1" noAdjustHandles="1" noChangeArrowheads="1" noChangeShapeType="1" noTextEdit="1"/>
              </p:cNvSpPr>
              <p:nvPr/>
            </p:nvSpPr>
            <p:spPr>
              <a:xfrm>
                <a:off x="2049476" y="3084093"/>
                <a:ext cx="2050882" cy="461665"/>
              </a:xfrm>
              <a:prstGeom prst="rect">
                <a:avLst/>
              </a:prstGeom>
              <a:blipFill>
                <a:blip r:embed="rId6"/>
                <a:stretch>
                  <a:fillRect t="-18919" b="-16216"/>
                </a:stretch>
              </a:blipFill>
            </p:spPr>
            <p:txBody>
              <a:bodyPr/>
              <a:lstStyle/>
              <a:p>
                <a:r>
                  <a:rPr lang="en-GB">
                    <a:noFill/>
                  </a:rPr>
                  <a:t> </a:t>
                </a:r>
              </a:p>
            </p:txBody>
          </p:sp>
        </mc:Fallback>
      </mc:AlternateContent>
      <p:cxnSp>
        <p:nvCxnSpPr>
          <p:cNvPr id="26" name="Straight Arrow Connector 25">
            <a:extLst>
              <a:ext uri="{FF2B5EF4-FFF2-40B4-BE49-F238E27FC236}">
                <a16:creationId xmlns:a16="http://schemas.microsoft.com/office/drawing/2014/main" id="{0342A75E-860F-C34F-A288-DD98D3352B6A}"/>
              </a:ext>
            </a:extLst>
          </p:cNvPr>
          <p:cNvCxnSpPr>
            <a:cxnSpLocks/>
          </p:cNvCxnSpPr>
          <p:nvPr/>
        </p:nvCxnSpPr>
        <p:spPr>
          <a:xfrm flipH="1">
            <a:off x="2237873" y="2927684"/>
            <a:ext cx="865471" cy="0"/>
          </a:xfrm>
          <a:prstGeom prst="straightConnector1">
            <a:avLst/>
          </a:prstGeom>
          <a:ln w="57150">
            <a:solidFill>
              <a:srgbClr val="FF00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ADA10E9E-BC16-C149-A7E1-0DCD07B5ABE3}"/>
              </a:ext>
            </a:extLst>
          </p:cNvPr>
          <p:cNvCxnSpPr>
            <a:cxnSpLocks/>
          </p:cNvCxnSpPr>
          <p:nvPr/>
        </p:nvCxnSpPr>
        <p:spPr>
          <a:xfrm flipV="1">
            <a:off x="2170036" y="2322343"/>
            <a:ext cx="374321" cy="480766"/>
          </a:xfrm>
          <a:prstGeom prst="straightConnector1">
            <a:avLst/>
          </a:prstGeom>
          <a:ln w="38100">
            <a:solidFill>
              <a:srgbClr val="FF00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EBFB32B6-2FDE-0E4C-A743-700489858A6D}"/>
                  </a:ext>
                </a:extLst>
              </p:cNvPr>
              <p:cNvSpPr txBox="1"/>
              <p:nvPr/>
            </p:nvSpPr>
            <p:spPr>
              <a:xfrm>
                <a:off x="1509849" y="2933246"/>
                <a:ext cx="42800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rgbClr val="FF0000"/>
                          </a:solidFill>
                          <a:latin typeface="Cambria Math" panose="02040503050406030204" pitchFamily="18" charset="0"/>
                        </a:rPr>
                        <m:t>𝑞</m:t>
                      </m:r>
                    </m:oMath>
                  </m:oMathPara>
                </a14:m>
                <a:endParaRPr lang="en-GB" sz="2400" dirty="0">
                  <a:solidFill>
                    <a:srgbClr val="FF0000"/>
                  </a:solidFill>
                </a:endParaRPr>
              </a:p>
            </p:txBody>
          </p:sp>
        </mc:Choice>
        <mc:Fallback xmlns="">
          <p:sp>
            <p:nvSpPr>
              <p:cNvPr id="29" name="TextBox 28">
                <a:extLst>
                  <a:ext uri="{FF2B5EF4-FFF2-40B4-BE49-F238E27FC236}">
                    <a16:creationId xmlns:a16="http://schemas.microsoft.com/office/drawing/2014/main" id="{EBFB32B6-2FDE-0E4C-A743-700489858A6D}"/>
                  </a:ext>
                </a:extLst>
              </p:cNvPr>
              <p:cNvSpPr txBox="1">
                <a:spLocks noRot="1" noChangeAspect="1" noMove="1" noResize="1" noEditPoints="1" noAdjustHandles="1" noChangeArrowheads="1" noChangeShapeType="1" noTextEdit="1"/>
              </p:cNvSpPr>
              <p:nvPr/>
            </p:nvSpPr>
            <p:spPr>
              <a:xfrm>
                <a:off x="1509849" y="2933246"/>
                <a:ext cx="428002" cy="461665"/>
              </a:xfrm>
              <a:prstGeom prst="rect">
                <a:avLst/>
              </a:prstGeom>
              <a:blipFill>
                <a:blip r:embed="rId7"/>
                <a:stretch>
                  <a:fillRect b="-810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84A98A33-0C04-D74F-A4E2-7646A0D6AC08}"/>
                  </a:ext>
                </a:extLst>
              </p:cNvPr>
              <p:cNvSpPr txBox="1"/>
              <p:nvPr/>
            </p:nvSpPr>
            <p:spPr>
              <a:xfrm>
                <a:off x="3491381" y="844536"/>
                <a:ext cx="55528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𝑞</m:t>
                          </m:r>
                        </m:e>
                        <m:sub>
                          <m:r>
                            <a:rPr lang="en-US" sz="2400" b="0" i="1" smtClean="0">
                              <a:solidFill>
                                <a:srgbClr val="0070C0"/>
                              </a:solidFill>
                              <a:latin typeface="Cambria Math" panose="02040503050406030204" pitchFamily="18" charset="0"/>
                            </a:rPr>
                            <m:t>0</m:t>
                          </m:r>
                        </m:sub>
                      </m:sSub>
                    </m:oMath>
                  </m:oMathPara>
                </a14:m>
                <a:endParaRPr lang="en-GB" sz="2400" dirty="0">
                  <a:solidFill>
                    <a:srgbClr val="0070C0"/>
                  </a:solidFill>
                </a:endParaRPr>
              </a:p>
            </p:txBody>
          </p:sp>
        </mc:Choice>
        <mc:Fallback xmlns="">
          <p:sp>
            <p:nvSpPr>
              <p:cNvPr id="30" name="TextBox 29">
                <a:extLst>
                  <a:ext uri="{FF2B5EF4-FFF2-40B4-BE49-F238E27FC236}">
                    <a16:creationId xmlns:a16="http://schemas.microsoft.com/office/drawing/2014/main" id="{84A98A33-0C04-D74F-A4E2-7646A0D6AC08}"/>
                  </a:ext>
                </a:extLst>
              </p:cNvPr>
              <p:cNvSpPr txBox="1">
                <a:spLocks noRot="1" noChangeAspect="1" noMove="1" noResize="1" noEditPoints="1" noAdjustHandles="1" noChangeArrowheads="1" noChangeShapeType="1" noTextEdit="1"/>
              </p:cNvSpPr>
              <p:nvPr/>
            </p:nvSpPr>
            <p:spPr>
              <a:xfrm>
                <a:off x="3491381" y="844536"/>
                <a:ext cx="555280" cy="461665"/>
              </a:xfrm>
              <a:prstGeom prst="rect">
                <a:avLst/>
              </a:prstGeom>
              <a:blipFill>
                <a:blip r:embed="rId8"/>
                <a:stretch>
                  <a:fillRect b="-7895"/>
                </a:stretch>
              </a:blipFill>
            </p:spPr>
            <p:txBody>
              <a:bodyPr/>
              <a:lstStyle/>
              <a:p>
                <a:r>
                  <a:rPr lang="en-GB">
                    <a:noFill/>
                  </a:rPr>
                  <a:t> </a:t>
                </a:r>
              </a:p>
            </p:txBody>
          </p:sp>
        </mc:Fallback>
      </mc:AlternateContent>
      <p:sp>
        <p:nvSpPr>
          <p:cNvPr id="31" name="Rectangle 30">
            <a:extLst>
              <a:ext uri="{FF2B5EF4-FFF2-40B4-BE49-F238E27FC236}">
                <a16:creationId xmlns:a16="http://schemas.microsoft.com/office/drawing/2014/main" id="{720EF609-5198-8844-A8C2-BAA8FEB351FF}"/>
              </a:ext>
            </a:extLst>
          </p:cNvPr>
          <p:cNvSpPr/>
          <p:nvPr/>
        </p:nvSpPr>
        <p:spPr>
          <a:xfrm>
            <a:off x="676288" y="854796"/>
            <a:ext cx="1027845" cy="584775"/>
          </a:xfrm>
          <a:prstGeom prst="rect">
            <a:avLst/>
          </a:prstGeom>
        </p:spPr>
        <p:txBody>
          <a:bodyPr wrap="none">
            <a:spAutoFit/>
          </a:bodyPr>
          <a:lstStyle/>
          <a:p>
            <a:pPr algn="ctr"/>
            <a:r>
              <a:rPr lang="en-GB" sz="1600" b="1" dirty="0">
                <a:solidFill>
                  <a:srgbClr val="0070C0"/>
                </a:solidFill>
                <a:latin typeface="Arial" panose="020B0604020202020204" pitchFamily="34" charset="0"/>
                <a:cs typeface="Arial" panose="020B0604020202020204" pitchFamily="34" charset="0"/>
              </a:rPr>
              <a:t>Leading </a:t>
            </a:r>
          </a:p>
          <a:p>
            <a:pPr algn="ctr"/>
            <a:r>
              <a:rPr lang="en-GB" sz="1600" b="1" dirty="0">
                <a:solidFill>
                  <a:srgbClr val="0070C0"/>
                </a:solidFill>
                <a:latin typeface="Arial" panose="020B0604020202020204" pitchFamily="34" charset="0"/>
                <a:cs typeface="Arial" panose="020B0604020202020204" pitchFamily="34" charset="0"/>
              </a:rPr>
              <a:t>charge</a:t>
            </a:r>
            <a:endParaRPr lang="en-GB" sz="1600" dirty="0">
              <a:solidFill>
                <a:srgbClr val="0070C0"/>
              </a:solidFill>
            </a:endParaRPr>
          </a:p>
        </p:txBody>
      </p:sp>
      <p:sp>
        <p:nvSpPr>
          <p:cNvPr id="32" name="Rectangle 31">
            <a:extLst>
              <a:ext uri="{FF2B5EF4-FFF2-40B4-BE49-F238E27FC236}">
                <a16:creationId xmlns:a16="http://schemas.microsoft.com/office/drawing/2014/main" id="{B96B3F07-7450-6A4E-BA37-BD7128034AF7}"/>
              </a:ext>
            </a:extLst>
          </p:cNvPr>
          <p:cNvSpPr/>
          <p:nvPr/>
        </p:nvSpPr>
        <p:spPr>
          <a:xfrm>
            <a:off x="406281" y="2235856"/>
            <a:ext cx="1062657" cy="584775"/>
          </a:xfrm>
          <a:prstGeom prst="rect">
            <a:avLst/>
          </a:prstGeom>
          <a:noFill/>
        </p:spPr>
        <p:txBody>
          <a:bodyPr wrap="square">
            <a:spAutoFit/>
          </a:bodyPr>
          <a:lstStyle/>
          <a:p>
            <a:pPr algn="ctr"/>
            <a:r>
              <a:rPr lang="en-GB" sz="1600" b="1" dirty="0">
                <a:solidFill>
                  <a:srgbClr val="FF0000"/>
                </a:solidFill>
                <a:latin typeface="Arial" panose="020B0604020202020204" pitchFamily="34" charset="0"/>
                <a:cs typeface="Arial" panose="020B0604020202020204" pitchFamily="34" charset="0"/>
              </a:rPr>
              <a:t>Trailing </a:t>
            </a:r>
          </a:p>
          <a:p>
            <a:pPr algn="ctr"/>
            <a:r>
              <a:rPr lang="en-GB" sz="1600" b="1" dirty="0">
                <a:solidFill>
                  <a:srgbClr val="FF0000"/>
                </a:solidFill>
                <a:latin typeface="Arial" panose="020B0604020202020204" pitchFamily="34" charset="0"/>
                <a:cs typeface="Arial" panose="020B0604020202020204" pitchFamily="34" charset="0"/>
              </a:rPr>
              <a:t>charge</a:t>
            </a:r>
            <a:endParaRPr lang="en-GB" sz="1600" dirty="0">
              <a:solidFill>
                <a:srgbClr val="FF0000"/>
              </a:solidFill>
            </a:endParaRPr>
          </a:p>
        </p:txBody>
      </p:sp>
      <p:sp>
        <p:nvSpPr>
          <p:cNvPr id="33" name="Rectangle 32">
            <a:extLst>
              <a:ext uri="{FF2B5EF4-FFF2-40B4-BE49-F238E27FC236}">
                <a16:creationId xmlns:a16="http://schemas.microsoft.com/office/drawing/2014/main" id="{AA8E5AF2-3565-1C45-BDB6-3A9B068E806B}"/>
              </a:ext>
            </a:extLst>
          </p:cNvPr>
          <p:cNvSpPr/>
          <p:nvPr/>
        </p:nvSpPr>
        <p:spPr>
          <a:xfrm>
            <a:off x="1990782" y="812867"/>
            <a:ext cx="327334" cy="400110"/>
          </a:xfrm>
          <a:prstGeom prst="rect">
            <a:avLst/>
          </a:prstGeom>
        </p:spPr>
        <p:txBody>
          <a:bodyPr wrap="none">
            <a:spAutoFit/>
          </a:bodyPr>
          <a:lstStyle/>
          <a:p>
            <a:r>
              <a:rPr lang="en-GB" sz="2000" b="1" dirty="0">
                <a:latin typeface="Arial" panose="020B0604020202020204" pitchFamily="34" charset="0"/>
                <a:cs typeface="Arial" panose="020B0604020202020204" pitchFamily="34" charset="0"/>
              </a:rPr>
              <a:t>x</a:t>
            </a:r>
            <a:endParaRPr lang="en-GB" sz="2000" dirty="0"/>
          </a:p>
        </p:txBody>
      </p:sp>
      <p:sp>
        <p:nvSpPr>
          <p:cNvPr id="34" name="Rectangle 33">
            <a:extLst>
              <a:ext uri="{FF2B5EF4-FFF2-40B4-BE49-F238E27FC236}">
                <a16:creationId xmlns:a16="http://schemas.microsoft.com/office/drawing/2014/main" id="{4C4A1D0B-D127-1940-A532-0D8C0A3CE3DF}"/>
              </a:ext>
            </a:extLst>
          </p:cNvPr>
          <p:cNvSpPr/>
          <p:nvPr/>
        </p:nvSpPr>
        <p:spPr>
          <a:xfrm>
            <a:off x="832207" y="3171550"/>
            <a:ext cx="327334" cy="400110"/>
          </a:xfrm>
          <a:prstGeom prst="rect">
            <a:avLst/>
          </a:prstGeom>
        </p:spPr>
        <p:txBody>
          <a:bodyPr wrap="none">
            <a:spAutoFit/>
          </a:bodyPr>
          <a:lstStyle/>
          <a:p>
            <a:r>
              <a:rPr lang="en-GB" sz="2000" b="1" dirty="0">
                <a:latin typeface="Arial" panose="020B0604020202020204" pitchFamily="34" charset="0"/>
                <a:cs typeface="Arial" panose="020B0604020202020204" pitchFamily="34" charset="0"/>
              </a:rPr>
              <a:t>y</a:t>
            </a:r>
            <a:endParaRPr lang="en-GB" sz="2000" dirty="0"/>
          </a:p>
        </p:txBody>
      </p:sp>
      <p:sp>
        <p:nvSpPr>
          <p:cNvPr id="35" name="Rectangle 34">
            <a:extLst>
              <a:ext uri="{FF2B5EF4-FFF2-40B4-BE49-F238E27FC236}">
                <a16:creationId xmlns:a16="http://schemas.microsoft.com/office/drawing/2014/main" id="{12D5A896-744D-5F48-9E35-DC695933BA25}"/>
              </a:ext>
            </a:extLst>
          </p:cNvPr>
          <p:cNvSpPr/>
          <p:nvPr/>
        </p:nvSpPr>
        <p:spPr>
          <a:xfrm>
            <a:off x="4924926" y="2097091"/>
            <a:ext cx="312906" cy="400110"/>
          </a:xfrm>
          <a:prstGeom prst="rect">
            <a:avLst/>
          </a:prstGeom>
        </p:spPr>
        <p:txBody>
          <a:bodyPr wrap="none">
            <a:spAutoFit/>
          </a:bodyPr>
          <a:lstStyle/>
          <a:p>
            <a:r>
              <a:rPr lang="en-GB" sz="2000" b="1" dirty="0">
                <a:latin typeface="Arial" panose="020B0604020202020204" pitchFamily="34" charset="0"/>
                <a:cs typeface="Arial" panose="020B0604020202020204" pitchFamily="34" charset="0"/>
              </a:rPr>
              <a:t>z</a:t>
            </a:r>
            <a:endParaRPr lang="en-GB" sz="2000" dirty="0"/>
          </a:p>
        </p:txBody>
      </p:sp>
      <p:cxnSp>
        <p:nvCxnSpPr>
          <p:cNvPr id="36" name="Straight Arrow Connector 35">
            <a:extLst>
              <a:ext uri="{FF2B5EF4-FFF2-40B4-BE49-F238E27FC236}">
                <a16:creationId xmlns:a16="http://schemas.microsoft.com/office/drawing/2014/main" id="{839E2EB6-CFBF-1448-80C4-C4AA1D31C5F3}"/>
              </a:ext>
            </a:extLst>
          </p:cNvPr>
          <p:cNvCxnSpPr>
            <a:cxnSpLocks/>
          </p:cNvCxnSpPr>
          <p:nvPr/>
        </p:nvCxnSpPr>
        <p:spPr>
          <a:xfrm flipH="1">
            <a:off x="2655307" y="1696449"/>
            <a:ext cx="1151942" cy="0"/>
          </a:xfrm>
          <a:prstGeom prst="straightConnector1">
            <a:avLst/>
          </a:prstGeom>
          <a:ln w="57150">
            <a:solidFill>
              <a:srgbClr val="00B05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C16AAE3-85FB-3E46-886C-58FD412D9DA9}"/>
                  </a:ext>
                </a:extLst>
              </p:cNvPr>
              <p:cNvSpPr txBox="1"/>
              <p:nvPr/>
            </p:nvSpPr>
            <p:spPr>
              <a:xfrm>
                <a:off x="2843807" y="1732297"/>
                <a:ext cx="7282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rgbClr val="00B050"/>
                          </a:solidFill>
                          <a:latin typeface="Cambria Math" panose="02040503050406030204" pitchFamily="18" charset="0"/>
                        </a:rPr>
                        <m:t>𝛽</m:t>
                      </m:r>
                      <m:r>
                        <a:rPr lang="en-US" sz="2400" b="0" i="1" smtClean="0">
                          <a:solidFill>
                            <a:srgbClr val="00B050"/>
                          </a:solidFill>
                          <a:latin typeface="Cambria Math" panose="02040503050406030204" pitchFamily="18" charset="0"/>
                        </a:rPr>
                        <m:t>𝑐</m:t>
                      </m:r>
                      <m:r>
                        <a:rPr lang="en-US" sz="2400" b="0" i="1" smtClean="0">
                          <a:solidFill>
                            <a:srgbClr val="00B050"/>
                          </a:solidFill>
                          <a:latin typeface="Cambria Math" panose="02040503050406030204" pitchFamily="18" charset="0"/>
                        </a:rPr>
                        <m:t>𝜏</m:t>
                      </m:r>
                    </m:oMath>
                  </m:oMathPara>
                </a14:m>
                <a:endParaRPr lang="en-GB" sz="2400" dirty="0">
                  <a:solidFill>
                    <a:srgbClr val="00B050"/>
                  </a:solidFill>
                </a:endParaRPr>
              </a:p>
            </p:txBody>
          </p:sp>
        </mc:Choice>
        <mc:Fallback xmlns="">
          <p:sp>
            <p:nvSpPr>
              <p:cNvPr id="37" name="TextBox 36">
                <a:extLst>
                  <a:ext uri="{FF2B5EF4-FFF2-40B4-BE49-F238E27FC236}">
                    <a16:creationId xmlns:a16="http://schemas.microsoft.com/office/drawing/2014/main" id="{1C16AAE3-85FB-3E46-886C-58FD412D9DA9}"/>
                  </a:ext>
                </a:extLst>
              </p:cNvPr>
              <p:cNvSpPr txBox="1">
                <a:spLocks noRot="1" noChangeAspect="1" noMove="1" noResize="1" noEditPoints="1" noAdjustHandles="1" noChangeArrowheads="1" noChangeShapeType="1" noTextEdit="1"/>
              </p:cNvSpPr>
              <p:nvPr/>
            </p:nvSpPr>
            <p:spPr>
              <a:xfrm>
                <a:off x="2843807" y="1732297"/>
                <a:ext cx="728276" cy="461665"/>
              </a:xfrm>
              <a:prstGeom prst="rect">
                <a:avLst/>
              </a:prstGeom>
              <a:blipFill>
                <a:blip r:embed="rId9"/>
                <a:stretch>
                  <a:fillRect l="-1724" b="-157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FF648FD4-1356-8143-8E1D-96C1782856F9}"/>
                  </a:ext>
                </a:extLst>
              </p:cNvPr>
              <p:cNvSpPr txBox="1"/>
              <p:nvPr/>
            </p:nvSpPr>
            <p:spPr>
              <a:xfrm>
                <a:off x="6443582" y="988338"/>
                <a:ext cx="2062744"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𝑧</m:t>
                          </m:r>
                        </m:e>
                        <m:sub>
                          <m:r>
                            <a:rPr lang="en-US" sz="2400" b="0" i="1" smtClean="0">
                              <a:solidFill>
                                <a:srgbClr val="0070C0"/>
                              </a:solidFill>
                              <a:latin typeface="Cambria Math" panose="02040503050406030204" pitchFamily="18" charset="0"/>
                            </a:rPr>
                            <m:t>0</m:t>
                          </m:r>
                        </m:sub>
                      </m:sSub>
                      <m:d>
                        <m:dPr>
                          <m:ctrlPr>
                            <a:rPr lang="en-US" sz="2400" b="0" i="1" smtClean="0">
                              <a:solidFill>
                                <a:srgbClr val="0070C0"/>
                              </a:solidFill>
                              <a:latin typeface="Cambria Math" panose="02040503050406030204" pitchFamily="18" charset="0"/>
                            </a:rPr>
                          </m:ctrlPr>
                        </m:dPr>
                        <m:e>
                          <m:r>
                            <a:rPr lang="en-US" sz="2400" b="0" i="1" smtClean="0">
                              <a:solidFill>
                                <a:srgbClr val="0070C0"/>
                              </a:solidFill>
                              <a:latin typeface="Cambria Math" panose="02040503050406030204" pitchFamily="18" charset="0"/>
                            </a:rPr>
                            <m:t>𝑡</m:t>
                          </m:r>
                          <m:r>
                            <a:rPr lang="en-US" sz="2400" b="0" i="1" smtClean="0">
                              <a:solidFill>
                                <a:srgbClr val="0070C0"/>
                              </a:solidFill>
                              <a:latin typeface="Cambria Math" panose="02040503050406030204" pitchFamily="18" charset="0"/>
                            </a:rPr>
                            <m:t>=0</m:t>
                          </m:r>
                        </m:e>
                      </m:d>
                      <m:r>
                        <a:rPr lang="en-US" sz="2400" b="0" i="1" smtClean="0">
                          <a:solidFill>
                            <a:srgbClr val="0070C0"/>
                          </a:solidFill>
                          <a:latin typeface="Cambria Math" panose="02040503050406030204" pitchFamily="18" charset="0"/>
                        </a:rPr>
                        <m:t>=0</m:t>
                      </m:r>
                    </m:oMath>
                  </m:oMathPara>
                </a14:m>
                <a:endParaRPr lang="en-GB" sz="2400" dirty="0">
                  <a:solidFill>
                    <a:srgbClr val="0070C0"/>
                  </a:solidFill>
                </a:endParaRPr>
              </a:p>
            </p:txBody>
          </p:sp>
        </mc:Choice>
        <mc:Fallback xmlns="">
          <p:sp>
            <p:nvSpPr>
              <p:cNvPr id="40" name="TextBox 39">
                <a:extLst>
                  <a:ext uri="{FF2B5EF4-FFF2-40B4-BE49-F238E27FC236}">
                    <a16:creationId xmlns:a16="http://schemas.microsoft.com/office/drawing/2014/main" id="{FF648FD4-1356-8143-8E1D-96C1782856F9}"/>
                  </a:ext>
                </a:extLst>
              </p:cNvPr>
              <p:cNvSpPr txBox="1">
                <a:spLocks noRot="1" noChangeAspect="1" noMove="1" noResize="1" noEditPoints="1" noAdjustHandles="1" noChangeArrowheads="1" noChangeShapeType="1" noTextEdit="1"/>
              </p:cNvSpPr>
              <p:nvPr/>
            </p:nvSpPr>
            <p:spPr>
              <a:xfrm>
                <a:off x="6443582" y="988338"/>
                <a:ext cx="2062744" cy="461665"/>
              </a:xfrm>
              <a:prstGeom prst="rect">
                <a:avLst/>
              </a:prstGeom>
              <a:blipFill>
                <a:blip r:embed="rId10"/>
                <a:stretch>
                  <a:fillRect b="-270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9C87E704-FBFE-ED43-987D-6EE9106D9EDB}"/>
                  </a:ext>
                </a:extLst>
              </p:cNvPr>
              <p:cNvSpPr txBox="1"/>
              <p:nvPr/>
            </p:nvSpPr>
            <p:spPr>
              <a:xfrm>
                <a:off x="6443582" y="1442880"/>
                <a:ext cx="1779077"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𝑧</m:t>
                          </m:r>
                        </m:e>
                        <m:sub>
                          <m:r>
                            <a:rPr lang="en-US" sz="2400" b="0" i="1" smtClean="0">
                              <a:solidFill>
                                <a:srgbClr val="0070C0"/>
                              </a:solidFill>
                              <a:latin typeface="Cambria Math" panose="02040503050406030204" pitchFamily="18" charset="0"/>
                            </a:rPr>
                            <m:t>0</m:t>
                          </m:r>
                        </m:sub>
                      </m:sSub>
                      <m:d>
                        <m:dPr>
                          <m:ctrlPr>
                            <a:rPr lang="en-US" sz="2400" b="0" i="1" smtClean="0">
                              <a:solidFill>
                                <a:srgbClr val="0070C0"/>
                              </a:solidFill>
                              <a:latin typeface="Cambria Math" panose="02040503050406030204" pitchFamily="18" charset="0"/>
                            </a:rPr>
                          </m:ctrlPr>
                        </m:dPr>
                        <m:e>
                          <m:r>
                            <a:rPr lang="en-US" sz="2400" b="0" i="1" smtClean="0">
                              <a:solidFill>
                                <a:srgbClr val="0070C0"/>
                              </a:solidFill>
                              <a:latin typeface="Cambria Math" panose="02040503050406030204" pitchFamily="18" charset="0"/>
                            </a:rPr>
                            <m:t>𝑡</m:t>
                          </m:r>
                        </m:e>
                      </m:d>
                      <m:r>
                        <a:rPr lang="en-US" sz="2400" b="0" i="1" smtClean="0">
                          <a:solidFill>
                            <a:srgbClr val="0070C0"/>
                          </a:solidFill>
                          <a:latin typeface="Cambria Math" panose="02040503050406030204" pitchFamily="18" charset="0"/>
                        </a:rPr>
                        <m:t>=</m:t>
                      </m:r>
                      <m:r>
                        <a:rPr lang="en-US" sz="2400" b="0" i="1" smtClean="0">
                          <a:solidFill>
                            <a:srgbClr val="0070C0"/>
                          </a:solidFill>
                          <a:latin typeface="Cambria Math" panose="02040503050406030204" pitchFamily="18" charset="0"/>
                        </a:rPr>
                        <m:t>𝛽</m:t>
                      </m:r>
                      <m:r>
                        <a:rPr lang="en-US" sz="2400" b="0" i="1" smtClean="0">
                          <a:solidFill>
                            <a:srgbClr val="0070C0"/>
                          </a:solidFill>
                          <a:latin typeface="Cambria Math" panose="02040503050406030204" pitchFamily="18" charset="0"/>
                        </a:rPr>
                        <m:t>𝑐𝑡</m:t>
                      </m:r>
                    </m:oMath>
                  </m:oMathPara>
                </a14:m>
                <a:endParaRPr lang="en-GB" sz="2400" dirty="0">
                  <a:solidFill>
                    <a:srgbClr val="0070C0"/>
                  </a:solidFill>
                </a:endParaRPr>
              </a:p>
            </p:txBody>
          </p:sp>
        </mc:Choice>
        <mc:Fallback xmlns="">
          <p:sp>
            <p:nvSpPr>
              <p:cNvPr id="41" name="TextBox 40">
                <a:extLst>
                  <a:ext uri="{FF2B5EF4-FFF2-40B4-BE49-F238E27FC236}">
                    <a16:creationId xmlns:a16="http://schemas.microsoft.com/office/drawing/2014/main" id="{9C87E704-FBFE-ED43-987D-6EE9106D9EDB}"/>
                  </a:ext>
                </a:extLst>
              </p:cNvPr>
              <p:cNvSpPr txBox="1">
                <a:spLocks noRot="1" noChangeAspect="1" noMove="1" noResize="1" noEditPoints="1" noAdjustHandles="1" noChangeArrowheads="1" noChangeShapeType="1" noTextEdit="1"/>
              </p:cNvSpPr>
              <p:nvPr/>
            </p:nvSpPr>
            <p:spPr>
              <a:xfrm>
                <a:off x="6443582" y="1442880"/>
                <a:ext cx="1779077" cy="461665"/>
              </a:xfrm>
              <a:prstGeom prst="rect">
                <a:avLst/>
              </a:prstGeom>
              <a:blipFill>
                <a:blip r:embed="rId11"/>
                <a:stretch>
                  <a:fillRect b="-1621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937C7D86-D20A-6A48-A252-E3060821230B}"/>
                  </a:ext>
                </a:extLst>
              </p:cNvPr>
              <p:cNvSpPr txBox="1"/>
              <p:nvPr/>
            </p:nvSpPr>
            <p:spPr>
              <a:xfrm>
                <a:off x="6040658" y="2669180"/>
                <a:ext cx="2429191"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rgbClr val="FF0000"/>
                          </a:solidFill>
                          <a:latin typeface="Cambria Math" panose="02040503050406030204" pitchFamily="18" charset="0"/>
                        </a:rPr>
                        <m:t>𝑧</m:t>
                      </m:r>
                      <m:d>
                        <m:dPr>
                          <m:ctrlPr>
                            <a:rPr lang="en-US" sz="2400" b="0" i="1" smtClean="0">
                              <a:solidFill>
                                <a:srgbClr val="FF0000"/>
                              </a:solidFill>
                              <a:latin typeface="Cambria Math" panose="02040503050406030204" pitchFamily="18" charset="0"/>
                            </a:rPr>
                          </m:ctrlPr>
                        </m:dPr>
                        <m:e>
                          <m:r>
                            <a:rPr lang="en-US" sz="2400" b="0" i="1" smtClean="0">
                              <a:solidFill>
                                <a:srgbClr val="FF0000"/>
                              </a:solidFill>
                              <a:latin typeface="Cambria Math" panose="02040503050406030204" pitchFamily="18" charset="0"/>
                            </a:rPr>
                            <m:t>𝑡</m:t>
                          </m:r>
                        </m:e>
                      </m:d>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𝛽</m:t>
                      </m:r>
                      <m:r>
                        <a:rPr lang="en-US" sz="2400" b="0" i="1" smtClean="0">
                          <a:solidFill>
                            <a:srgbClr val="FF0000"/>
                          </a:solidFill>
                          <a:latin typeface="Cambria Math" panose="02040503050406030204" pitchFamily="18" charset="0"/>
                        </a:rPr>
                        <m:t>𝑐</m:t>
                      </m:r>
                      <m:d>
                        <m:dPr>
                          <m:ctrlPr>
                            <a:rPr lang="en-US" sz="2400" b="0" i="1" smtClean="0">
                              <a:solidFill>
                                <a:srgbClr val="FF0000"/>
                              </a:solidFill>
                              <a:latin typeface="Cambria Math" panose="02040503050406030204" pitchFamily="18" charset="0"/>
                            </a:rPr>
                          </m:ctrlPr>
                        </m:dPr>
                        <m:e>
                          <m:r>
                            <a:rPr lang="en-US" sz="2400" b="0" i="1" smtClean="0">
                              <a:solidFill>
                                <a:srgbClr val="FF0000"/>
                              </a:solidFill>
                              <a:latin typeface="Cambria Math" panose="02040503050406030204" pitchFamily="18" charset="0"/>
                            </a:rPr>
                            <m:t>𝑡</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𝜏</m:t>
                          </m:r>
                        </m:e>
                      </m:d>
                    </m:oMath>
                  </m:oMathPara>
                </a14:m>
                <a:endParaRPr lang="en-GB" sz="2400" dirty="0">
                  <a:solidFill>
                    <a:srgbClr val="FF0000"/>
                  </a:solidFill>
                </a:endParaRPr>
              </a:p>
            </p:txBody>
          </p:sp>
        </mc:Choice>
        <mc:Fallback xmlns="">
          <p:sp>
            <p:nvSpPr>
              <p:cNvPr id="42" name="TextBox 41">
                <a:extLst>
                  <a:ext uri="{FF2B5EF4-FFF2-40B4-BE49-F238E27FC236}">
                    <a16:creationId xmlns:a16="http://schemas.microsoft.com/office/drawing/2014/main" id="{937C7D86-D20A-6A48-A252-E3060821230B}"/>
                  </a:ext>
                </a:extLst>
              </p:cNvPr>
              <p:cNvSpPr txBox="1">
                <a:spLocks noRot="1" noChangeAspect="1" noMove="1" noResize="1" noEditPoints="1" noAdjustHandles="1" noChangeArrowheads="1" noChangeShapeType="1" noTextEdit="1"/>
              </p:cNvSpPr>
              <p:nvPr/>
            </p:nvSpPr>
            <p:spPr>
              <a:xfrm>
                <a:off x="6040658" y="2669180"/>
                <a:ext cx="2429191" cy="461665"/>
              </a:xfrm>
              <a:prstGeom prst="rect">
                <a:avLst/>
              </a:prstGeom>
              <a:blipFill>
                <a:blip r:embed="rId12"/>
                <a:stretch>
                  <a:fillRect b="-131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7C046AD5-A2AD-564B-8C86-8F948E7CE8D2}"/>
                  </a:ext>
                </a:extLst>
              </p:cNvPr>
              <p:cNvSpPr txBox="1"/>
              <p:nvPr/>
            </p:nvSpPr>
            <p:spPr>
              <a:xfrm>
                <a:off x="360034" y="3874151"/>
                <a:ext cx="55528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𝑞</m:t>
                          </m:r>
                        </m:e>
                        <m:sub>
                          <m:r>
                            <a:rPr lang="en-US" sz="2400" b="0" i="1" smtClean="0">
                              <a:solidFill>
                                <a:srgbClr val="0070C0"/>
                              </a:solidFill>
                              <a:latin typeface="Cambria Math" panose="02040503050406030204" pitchFamily="18" charset="0"/>
                            </a:rPr>
                            <m:t>0</m:t>
                          </m:r>
                        </m:sub>
                      </m:sSub>
                    </m:oMath>
                  </m:oMathPara>
                </a14:m>
                <a:endParaRPr lang="en-GB" sz="2400" dirty="0">
                  <a:solidFill>
                    <a:srgbClr val="0070C0"/>
                  </a:solidFill>
                </a:endParaRPr>
              </a:p>
            </p:txBody>
          </p:sp>
        </mc:Choice>
        <mc:Fallback xmlns="">
          <p:sp>
            <p:nvSpPr>
              <p:cNvPr id="43" name="TextBox 42">
                <a:extLst>
                  <a:ext uri="{FF2B5EF4-FFF2-40B4-BE49-F238E27FC236}">
                    <a16:creationId xmlns:a16="http://schemas.microsoft.com/office/drawing/2014/main" id="{7C046AD5-A2AD-564B-8C86-8F948E7CE8D2}"/>
                  </a:ext>
                </a:extLst>
              </p:cNvPr>
              <p:cNvSpPr txBox="1">
                <a:spLocks noRot="1" noChangeAspect="1" noMove="1" noResize="1" noEditPoints="1" noAdjustHandles="1" noChangeArrowheads="1" noChangeShapeType="1" noTextEdit="1"/>
              </p:cNvSpPr>
              <p:nvPr/>
            </p:nvSpPr>
            <p:spPr>
              <a:xfrm>
                <a:off x="360034" y="3874151"/>
                <a:ext cx="555280" cy="461665"/>
              </a:xfrm>
              <a:prstGeom prst="rect">
                <a:avLst/>
              </a:prstGeom>
              <a:blipFill>
                <a:blip r:embed="rId13"/>
                <a:stretch>
                  <a:fillRect b="-10811"/>
                </a:stretch>
              </a:blipFill>
            </p:spPr>
            <p:txBody>
              <a:bodyPr/>
              <a:lstStyle/>
              <a:p>
                <a:r>
                  <a:rPr lang="en-GB">
                    <a:noFill/>
                  </a:rPr>
                  <a:t> </a:t>
                </a:r>
              </a:p>
            </p:txBody>
          </p:sp>
        </mc:Fallback>
      </mc:AlternateContent>
      <p:sp>
        <p:nvSpPr>
          <p:cNvPr id="44" name="CasellaDiTesto 2">
            <a:extLst>
              <a:ext uri="{FF2B5EF4-FFF2-40B4-BE49-F238E27FC236}">
                <a16:creationId xmlns:a16="http://schemas.microsoft.com/office/drawing/2014/main" id="{61D84A99-36FE-4F47-A9F4-C0E43B416768}"/>
              </a:ext>
            </a:extLst>
          </p:cNvPr>
          <p:cNvSpPr txBox="1"/>
          <p:nvPr/>
        </p:nvSpPr>
        <p:spPr>
          <a:xfrm>
            <a:off x="804559" y="3984910"/>
            <a:ext cx="1196789" cy="338554"/>
          </a:xfrm>
          <a:prstGeom prst="rect">
            <a:avLst/>
          </a:prstGeom>
          <a:noFill/>
        </p:spPr>
        <p:txBody>
          <a:bodyPr wrap="square" rtlCol="0">
            <a:spAutoFit/>
          </a:bodyPr>
          <a:lstStyle/>
          <a:p>
            <a:pPr algn="just"/>
            <a:r>
              <a:rPr lang="en-GB" sz="1600" b="1" dirty="0">
                <a:solidFill>
                  <a:srgbClr val="0070C0"/>
                </a:solidFill>
                <a:latin typeface="Arial"/>
                <a:cs typeface="Arial"/>
              </a:rPr>
              <a:t>produces</a:t>
            </a:r>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7281213E-EC82-434E-B825-38DD1B176159}"/>
                  </a:ext>
                </a:extLst>
              </p:cNvPr>
              <p:cNvSpPr txBox="1"/>
              <p:nvPr/>
            </p:nvSpPr>
            <p:spPr>
              <a:xfrm>
                <a:off x="1816741" y="3877666"/>
                <a:ext cx="782074" cy="5064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solidFill>
                                <a:srgbClr val="0070C0"/>
                              </a:solidFill>
                              <a:latin typeface="Cambria Math" panose="02040503050406030204" pitchFamily="18" charset="0"/>
                            </a:rPr>
                          </m:ctrlPr>
                        </m:accPr>
                        <m:e>
                          <m:r>
                            <a:rPr lang="en-US" sz="2400" b="0" i="1" smtClean="0">
                              <a:solidFill>
                                <a:srgbClr val="0070C0"/>
                              </a:solidFill>
                              <a:latin typeface="Cambria Math" panose="02040503050406030204" pitchFamily="18" charset="0"/>
                            </a:rPr>
                            <m:t>𝐸</m:t>
                          </m:r>
                        </m:e>
                      </m:acc>
                      <m:r>
                        <a:rPr lang="en-US" sz="2400" b="0" i="1" smtClean="0">
                          <a:solidFill>
                            <a:srgbClr val="0070C0"/>
                          </a:solidFill>
                          <a:latin typeface="Cambria Math" panose="02040503050406030204" pitchFamily="18" charset="0"/>
                        </a:rPr>
                        <m:t>, </m:t>
                      </m:r>
                      <m:acc>
                        <m:accPr>
                          <m:chr m:val="⃗"/>
                          <m:ctrlPr>
                            <a:rPr lang="en-US" sz="2400" b="0" i="1" smtClean="0">
                              <a:solidFill>
                                <a:srgbClr val="0070C0"/>
                              </a:solidFill>
                              <a:latin typeface="Cambria Math" panose="02040503050406030204" pitchFamily="18" charset="0"/>
                            </a:rPr>
                          </m:ctrlPr>
                        </m:accPr>
                        <m:e>
                          <m:r>
                            <a:rPr lang="en-US" sz="2400" b="0" i="1" smtClean="0">
                              <a:solidFill>
                                <a:srgbClr val="0070C0"/>
                              </a:solidFill>
                              <a:latin typeface="Cambria Math" panose="02040503050406030204" pitchFamily="18" charset="0"/>
                            </a:rPr>
                            <m:t>𝐵</m:t>
                          </m:r>
                        </m:e>
                      </m:acc>
                    </m:oMath>
                  </m:oMathPara>
                </a14:m>
                <a:endParaRPr lang="en-GB" sz="2400" dirty="0">
                  <a:solidFill>
                    <a:srgbClr val="0070C0"/>
                  </a:solidFill>
                </a:endParaRPr>
              </a:p>
            </p:txBody>
          </p:sp>
        </mc:Choice>
        <mc:Fallback xmlns="">
          <p:sp>
            <p:nvSpPr>
              <p:cNvPr id="45" name="TextBox 44">
                <a:extLst>
                  <a:ext uri="{FF2B5EF4-FFF2-40B4-BE49-F238E27FC236}">
                    <a16:creationId xmlns:a16="http://schemas.microsoft.com/office/drawing/2014/main" id="{7281213E-EC82-434E-B825-38DD1B176159}"/>
                  </a:ext>
                </a:extLst>
              </p:cNvPr>
              <p:cNvSpPr txBox="1">
                <a:spLocks noRot="1" noChangeAspect="1" noMove="1" noResize="1" noEditPoints="1" noAdjustHandles="1" noChangeArrowheads="1" noChangeShapeType="1" noTextEdit="1"/>
              </p:cNvSpPr>
              <p:nvPr/>
            </p:nvSpPr>
            <p:spPr>
              <a:xfrm>
                <a:off x="1816741" y="3877666"/>
                <a:ext cx="782074" cy="506421"/>
              </a:xfrm>
              <a:prstGeom prst="rect">
                <a:avLst/>
              </a:prstGeom>
              <a:blipFill>
                <a:blip r:embed="rId14"/>
                <a:stretch>
                  <a:fillRect/>
                </a:stretch>
              </a:blipFill>
            </p:spPr>
            <p:txBody>
              <a:bodyPr/>
              <a:lstStyle/>
              <a:p>
                <a:r>
                  <a:rPr lang="en-GB">
                    <a:noFill/>
                  </a:rPr>
                  <a:t> </a:t>
                </a:r>
              </a:p>
            </p:txBody>
          </p:sp>
        </mc:Fallback>
      </mc:AlternateContent>
      <p:sp>
        <p:nvSpPr>
          <p:cNvPr id="46" name="CasellaDiTesto 2">
            <a:extLst>
              <a:ext uri="{FF2B5EF4-FFF2-40B4-BE49-F238E27FC236}">
                <a16:creationId xmlns:a16="http://schemas.microsoft.com/office/drawing/2014/main" id="{BC997F4F-3452-424D-9861-0B7BE6030B8E}"/>
              </a:ext>
            </a:extLst>
          </p:cNvPr>
          <p:cNvSpPr txBox="1"/>
          <p:nvPr/>
        </p:nvSpPr>
        <p:spPr>
          <a:xfrm>
            <a:off x="3057541" y="3997262"/>
            <a:ext cx="4498291" cy="338554"/>
          </a:xfrm>
          <a:prstGeom prst="rect">
            <a:avLst/>
          </a:prstGeom>
          <a:noFill/>
        </p:spPr>
        <p:txBody>
          <a:bodyPr wrap="square" rtlCol="0">
            <a:spAutoFit/>
          </a:bodyPr>
          <a:lstStyle/>
          <a:p>
            <a:pPr algn="just"/>
            <a:r>
              <a:rPr lang="en-GB" sz="1600" b="1" dirty="0">
                <a:solidFill>
                  <a:srgbClr val="0070C0"/>
                </a:solidFill>
                <a:latin typeface="Arial"/>
                <a:cs typeface="Arial"/>
              </a:rPr>
              <a:t>Maxwell equations + Boundary conditions</a:t>
            </a:r>
          </a:p>
        </p:txBody>
      </p:sp>
      <p:sp>
        <p:nvSpPr>
          <p:cNvPr id="47" name="CasellaDiTesto 2">
            <a:extLst>
              <a:ext uri="{FF2B5EF4-FFF2-40B4-BE49-F238E27FC236}">
                <a16:creationId xmlns:a16="http://schemas.microsoft.com/office/drawing/2014/main" id="{EC9EE9EB-7DE6-3E4E-ABBE-8C1B5648AE0A}"/>
              </a:ext>
            </a:extLst>
          </p:cNvPr>
          <p:cNvSpPr txBox="1"/>
          <p:nvPr/>
        </p:nvSpPr>
        <p:spPr>
          <a:xfrm>
            <a:off x="370194" y="4622460"/>
            <a:ext cx="2174163" cy="584775"/>
          </a:xfrm>
          <a:prstGeom prst="rect">
            <a:avLst/>
          </a:prstGeom>
          <a:noFill/>
        </p:spPr>
        <p:txBody>
          <a:bodyPr wrap="square" rtlCol="0">
            <a:spAutoFit/>
          </a:bodyPr>
          <a:lstStyle/>
          <a:p>
            <a:r>
              <a:rPr lang="en-GB" sz="1600" b="1" dirty="0">
                <a:latin typeface="Arial"/>
                <a:cs typeface="Arial"/>
              </a:rPr>
              <a:t>Force acting on the trailing charge q</a:t>
            </a:r>
          </a:p>
        </p:txBody>
      </p: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4D5D29E0-22B5-0642-AC96-016E619F4CB2}"/>
                  </a:ext>
                </a:extLst>
              </p:cNvPr>
              <p:cNvSpPr txBox="1"/>
              <p:nvPr/>
            </p:nvSpPr>
            <p:spPr>
              <a:xfrm>
                <a:off x="2591135" y="4545976"/>
                <a:ext cx="5987088" cy="53604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solidFill>
                                <a:schemeClr val="tx1"/>
                              </a:solidFill>
                              <a:latin typeface="Cambria Math" panose="02040503050406030204" pitchFamily="18" charset="0"/>
                            </a:rPr>
                          </m:ctrlPr>
                        </m:accPr>
                        <m:e>
                          <m:r>
                            <a:rPr lang="en-US" sz="2400" b="0" i="1" smtClean="0">
                              <a:solidFill>
                                <a:schemeClr val="tx1"/>
                              </a:solidFill>
                              <a:latin typeface="Cambria Math" panose="02040503050406030204" pitchFamily="18" charset="0"/>
                            </a:rPr>
                            <m:t>𝐹</m:t>
                          </m:r>
                        </m:e>
                      </m:acc>
                      <m:r>
                        <a:rPr lang="en-US" sz="2400" b="0" i="1" smtClean="0">
                          <a:solidFill>
                            <a:schemeClr val="tx1"/>
                          </a:solidFill>
                          <a:latin typeface="Cambria Math" panose="02040503050406030204" pitchFamily="18" charset="0"/>
                        </a:rPr>
                        <m:t>=</m:t>
                      </m:r>
                      <m:r>
                        <a:rPr lang="en-US" sz="2400" b="0" i="1" smtClean="0">
                          <a:solidFill>
                            <a:srgbClr val="FF0000"/>
                          </a:solidFill>
                          <a:latin typeface="Cambria Math" panose="02040503050406030204" pitchFamily="18" charset="0"/>
                        </a:rPr>
                        <m:t>𝑞</m:t>
                      </m:r>
                      <m:d>
                        <m:dPr>
                          <m:begChr m:val="["/>
                          <m:endChr m:val="]"/>
                          <m:ctrlPr>
                            <a:rPr lang="en-US" sz="2400" b="0" i="1" smtClean="0">
                              <a:solidFill>
                                <a:schemeClr val="tx1"/>
                              </a:solidFill>
                              <a:latin typeface="Cambria Math" panose="02040503050406030204" pitchFamily="18" charset="0"/>
                            </a:rPr>
                          </m:ctrlPr>
                        </m:dPr>
                        <m:e>
                          <m:acc>
                            <m:accPr>
                              <m:chr m:val="⃗"/>
                              <m:ctrlPr>
                                <a:rPr lang="en-US" sz="2400" b="0" i="1" smtClean="0">
                                  <a:solidFill>
                                    <a:srgbClr val="0070C0"/>
                                  </a:solidFill>
                                  <a:latin typeface="Cambria Math" panose="02040503050406030204" pitchFamily="18" charset="0"/>
                                </a:rPr>
                              </m:ctrlPr>
                            </m:accPr>
                            <m:e>
                              <m:r>
                                <a:rPr lang="en-US" sz="2400" b="0" i="1" smtClean="0">
                                  <a:solidFill>
                                    <a:srgbClr val="0070C0"/>
                                  </a:solidFill>
                                  <a:latin typeface="Cambria Math" panose="02040503050406030204" pitchFamily="18" charset="0"/>
                                </a:rPr>
                                <m:t>𝐸</m:t>
                              </m:r>
                            </m:e>
                          </m:acc>
                          <m:d>
                            <m:dPr>
                              <m:ctrlPr>
                                <a:rPr lang="en-US" sz="2400" b="0" i="1" smtClean="0">
                                  <a:solidFill>
                                    <a:srgbClr val="0070C0"/>
                                  </a:solidFill>
                                  <a:latin typeface="Cambria Math" panose="02040503050406030204" pitchFamily="18" charset="0"/>
                                </a:rPr>
                              </m:ctrlPr>
                            </m:dPr>
                            <m:e>
                              <m:acc>
                                <m:accPr>
                                  <m:chr m:val="⃗"/>
                                  <m:ctrlPr>
                                    <a:rPr lang="en-US" sz="2400" b="0" i="1" smtClean="0">
                                      <a:solidFill>
                                        <a:srgbClr val="0070C0"/>
                                      </a:solidFill>
                                      <a:latin typeface="Cambria Math" panose="02040503050406030204" pitchFamily="18" charset="0"/>
                                    </a:rPr>
                                  </m:ctrlPr>
                                </m:accPr>
                                <m:e>
                                  <m:r>
                                    <a:rPr lang="en-US" sz="2400" b="0" i="1" smtClean="0">
                                      <a:solidFill>
                                        <a:srgbClr val="0070C0"/>
                                      </a:solidFill>
                                      <a:latin typeface="Cambria Math" panose="02040503050406030204" pitchFamily="18" charset="0"/>
                                    </a:rPr>
                                    <m:t>𝑟</m:t>
                                  </m:r>
                                </m:e>
                              </m:acc>
                              <m:r>
                                <a:rPr lang="en-US" sz="2400" b="0" i="1" smtClean="0">
                                  <a:solidFill>
                                    <a:srgbClr val="0070C0"/>
                                  </a:solidFill>
                                  <a:latin typeface="Cambria Math" panose="02040503050406030204" pitchFamily="18" charset="0"/>
                                </a:rPr>
                                <m:t>,</m:t>
                              </m:r>
                              <m:r>
                                <a:rPr lang="en-US" sz="2400" b="0" i="1" smtClean="0">
                                  <a:solidFill>
                                    <a:srgbClr val="0070C0"/>
                                  </a:solidFill>
                                  <a:latin typeface="Cambria Math" panose="02040503050406030204" pitchFamily="18" charset="0"/>
                                </a:rPr>
                                <m:t>𝑧</m:t>
                              </m:r>
                              <m:r>
                                <a:rPr lang="en-US" sz="2400" b="0" i="1" smtClean="0">
                                  <a:solidFill>
                                    <a:srgbClr val="0070C0"/>
                                  </a:solidFill>
                                  <a:latin typeface="Cambria Math" panose="02040503050406030204" pitchFamily="18" charset="0"/>
                                </a:rPr>
                                <m:t>,</m:t>
                              </m:r>
                              <m:acc>
                                <m:accPr>
                                  <m:chr m:val="⃗"/>
                                  <m:ctrlPr>
                                    <a:rPr lang="en-US" sz="2400" b="0" i="1" smtClean="0">
                                      <a:solidFill>
                                        <a:srgbClr val="0070C0"/>
                                      </a:solidFill>
                                      <a:latin typeface="Cambria Math" panose="02040503050406030204" pitchFamily="18" charset="0"/>
                                    </a:rPr>
                                  </m:ctrlPr>
                                </m:accPr>
                                <m:e>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𝑟</m:t>
                                      </m:r>
                                    </m:e>
                                    <m:sub>
                                      <m:r>
                                        <a:rPr lang="en-US" sz="2400" b="0" i="1" smtClean="0">
                                          <a:solidFill>
                                            <a:srgbClr val="0070C0"/>
                                          </a:solidFill>
                                          <a:latin typeface="Cambria Math" panose="02040503050406030204" pitchFamily="18" charset="0"/>
                                        </a:rPr>
                                        <m:t>0</m:t>
                                      </m:r>
                                    </m:sub>
                                  </m:sSub>
                                </m:e>
                              </m:acc>
                              <m:r>
                                <a:rPr lang="en-US" sz="2400" b="0" i="1" smtClean="0">
                                  <a:solidFill>
                                    <a:srgbClr val="0070C0"/>
                                  </a:solidFill>
                                  <a:latin typeface="Cambria Math" panose="02040503050406030204" pitchFamily="18" charset="0"/>
                                </a:rPr>
                                <m:t>,</m:t>
                              </m:r>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𝑧</m:t>
                                  </m:r>
                                </m:e>
                                <m:sub>
                                  <m:r>
                                    <a:rPr lang="en-US" sz="2400" b="0" i="1" smtClean="0">
                                      <a:solidFill>
                                        <a:srgbClr val="0070C0"/>
                                      </a:solidFill>
                                      <a:latin typeface="Cambria Math" panose="02040503050406030204" pitchFamily="18" charset="0"/>
                                    </a:rPr>
                                    <m:t>0</m:t>
                                  </m:r>
                                </m:sub>
                              </m:sSub>
                              <m:r>
                                <a:rPr lang="en-US" sz="2400" b="0" i="1" smtClean="0">
                                  <a:solidFill>
                                    <a:srgbClr val="0070C0"/>
                                  </a:solidFill>
                                  <a:latin typeface="Cambria Math" panose="02040503050406030204" pitchFamily="18" charset="0"/>
                                </a:rPr>
                                <m:t>;</m:t>
                              </m:r>
                              <m:r>
                                <a:rPr lang="en-US" sz="2400" b="0" i="1" smtClean="0">
                                  <a:solidFill>
                                    <a:srgbClr val="0070C0"/>
                                  </a:solidFill>
                                  <a:latin typeface="Cambria Math" panose="02040503050406030204" pitchFamily="18" charset="0"/>
                                </a:rPr>
                                <m:t>𝑡</m:t>
                              </m:r>
                            </m:e>
                          </m:d>
                          <m:r>
                            <a:rPr lang="en-US" sz="2400" b="0" i="1" smtClean="0">
                              <a:solidFill>
                                <a:schemeClr val="tx1"/>
                              </a:solidFill>
                              <a:latin typeface="Cambria Math" panose="02040503050406030204" pitchFamily="18" charset="0"/>
                            </a:rPr>
                            <m:t>+</m:t>
                          </m:r>
                          <m:acc>
                            <m:accPr>
                              <m:chr m:val="⃗"/>
                              <m:ctrlPr>
                                <a:rPr lang="en-US" sz="2400" b="0" i="1" smtClean="0">
                                  <a:solidFill>
                                    <a:srgbClr val="FF0000"/>
                                  </a:solidFill>
                                  <a:latin typeface="Cambria Math" panose="02040503050406030204" pitchFamily="18" charset="0"/>
                                </a:rPr>
                              </m:ctrlPr>
                            </m:accPr>
                            <m:e>
                              <m:r>
                                <a:rPr lang="en-US" sz="2400" b="0" i="1" smtClean="0">
                                  <a:solidFill>
                                    <a:srgbClr val="FF0000"/>
                                  </a:solidFill>
                                  <a:latin typeface="Cambria Math" panose="02040503050406030204" pitchFamily="18" charset="0"/>
                                </a:rPr>
                                <m:t>𝑣</m:t>
                              </m:r>
                            </m:e>
                          </m:acc>
                          <m:r>
                            <a:rPr lang="en-US" sz="2400" b="0" i="1" smtClean="0">
                              <a:solidFill>
                                <a:schemeClr val="tx1"/>
                              </a:solidFill>
                              <a:latin typeface="Cambria Math" panose="02040503050406030204" pitchFamily="18" charset="0"/>
                            </a:rPr>
                            <m:t>×</m:t>
                          </m:r>
                          <m:acc>
                            <m:accPr>
                              <m:chr m:val="⃗"/>
                              <m:ctrlPr>
                                <a:rPr lang="en-US" sz="2400" i="1" smtClean="0">
                                  <a:solidFill>
                                    <a:srgbClr val="0070C0"/>
                                  </a:solidFill>
                                  <a:latin typeface="Cambria Math" panose="02040503050406030204" pitchFamily="18" charset="0"/>
                                </a:rPr>
                              </m:ctrlPr>
                            </m:accPr>
                            <m:e>
                              <m:r>
                                <a:rPr lang="en-US" sz="2400" b="0" i="1" smtClean="0">
                                  <a:solidFill>
                                    <a:srgbClr val="0070C0"/>
                                  </a:solidFill>
                                  <a:latin typeface="Cambria Math" panose="02040503050406030204" pitchFamily="18" charset="0"/>
                                </a:rPr>
                                <m:t>𝐵</m:t>
                              </m:r>
                            </m:e>
                          </m:acc>
                          <m:d>
                            <m:dPr>
                              <m:ctrlPr>
                                <a:rPr lang="en-US" sz="2400" i="1">
                                  <a:solidFill>
                                    <a:srgbClr val="0070C0"/>
                                  </a:solidFill>
                                  <a:latin typeface="Cambria Math" panose="02040503050406030204" pitchFamily="18" charset="0"/>
                                </a:rPr>
                              </m:ctrlPr>
                            </m:dPr>
                            <m:e>
                              <m:acc>
                                <m:accPr>
                                  <m:chr m:val="⃗"/>
                                  <m:ctrlPr>
                                    <a:rPr lang="en-US" sz="2400" i="1">
                                      <a:solidFill>
                                        <a:srgbClr val="0070C0"/>
                                      </a:solidFill>
                                      <a:latin typeface="Cambria Math" panose="02040503050406030204" pitchFamily="18" charset="0"/>
                                    </a:rPr>
                                  </m:ctrlPr>
                                </m:accPr>
                                <m:e>
                                  <m:r>
                                    <a:rPr lang="en-US" sz="2400" i="1">
                                      <a:solidFill>
                                        <a:srgbClr val="0070C0"/>
                                      </a:solidFill>
                                      <a:latin typeface="Cambria Math" panose="02040503050406030204" pitchFamily="18" charset="0"/>
                                    </a:rPr>
                                    <m:t>𝑟</m:t>
                                  </m:r>
                                </m:e>
                              </m:acc>
                              <m:r>
                                <a:rPr lang="en-US" sz="2400" i="1">
                                  <a:solidFill>
                                    <a:srgbClr val="0070C0"/>
                                  </a:solidFill>
                                  <a:latin typeface="Cambria Math" panose="02040503050406030204" pitchFamily="18" charset="0"/>
                                </a:rPr>
                                <m:t>,</m:t>
                              </m:r>
                              <m:r>
                                <a:rPr lang="en-US" sz="2400" i="1">
                                  <a:solidFill>
                                    <a:srgbClr val="0070C0"/>
                                  </a:solidFill>
                                  <a:latin typeface="Cambria Math" panose="02040503050406030204" pitchFamily="18" charset="0"/>
                                </a:rPr>
                                <m:t>𝑧</m:t>
                              </m:r>
                              <m:r>
                                <a:rPr lang="en-US" sz="2400" i="1">
                                  <a:solidFill>
                                    <a:srgbClr val="0070C0"/>
                                  </a:solidFill>
                                  <a:latin typeface="Cambria Math" panose="02040503050406030204" pitchFamily="18" charset="0"/>
                                </a:rPr>
                                <m:t>,</m:t>
                              </m:r>
                              <m:acc>
                                <m:accPr>
                                  <m:chr m:val="⃗"/>
                                  <m:ctrlPr>
                                    <a:rPr lang="en-US" sz="2400" i="1">
                                      <a:solidFill>
                                        <a:srgbClr val="0070C0"/>
                                      </a:solidFill>
                                      <a:latin typeface="Cambria Math" panose="02040503050406030204" pitchFamily="18" charset="0"/>
                                    </a:rPr>
                                  </m:ctrlPr>
                                </m:accPr>
                                <m:e>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𝑟</m:t>
                                      </m:r>
                                    </m:e>
                                    <m:sub>
                                      <m:r>
                                        <a:rPr lang="en-US" sz="2400" i="1">
                                          <a:solidFill>
                                            <a:srgbClr val="0070C0"/>
                                          </a:solidFill>
                                          <a:latin typeface="Cambria Math" panose="02040503050406030204" pitchFamily="18" charset="0"/>
                                        </a:rPr>
                                        <m:t>0</m:t>
                                      </m:r>
                                    </m:sub>
                                  </m:sSub>
                                </m:e>
                              </m:acc>
                              <m:r>
                                <a:rPr lang="en-US" sz="2400" b="0" i="1" smtClean="0">
                                  <a:solidFill>
                                    <a:srgbClr val="0070C0"/>
                                  </a:solidFill>
                                  <a:latin typeface="Cambria Math" panose="02040503050406030204" pitchFamily="18" charset="0"/>
                                </a:rPr>
                                <m:t>,</m:t>
                              </m:r>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𝑧</m:t>
                                  </m:r>
                                </m:e>
                                <m:sub>
                                  <m:r>
                                    <a:rPr lang="en-US" sz="2400" b="0" i="1" smtClean="0">
                                      <a:solidFill>
                                        <a:srgbClr val="0070C0"/>
                                      </a:solidFill>
                                      <a:latin typeface="Cambria Math" panose="02040503050406030204" pitchFamily="18" charset="0"/>
                                    </a:rPr>
                                    <m:t>0</m:t>
                                  </m:r>
                                </m:sub>
                              </m:sSub>
                              <m:r>
                                <a:rPr lang="en-US" sz="2400" i="1">
                                  <a:solidFill>
                                    <a:srgbClr val="0070C0"/>
                                  </a:solidFill>
                                  <a:latin typeface="Cambria Math" panose="02040503050406030204" pitchFamily="18" charset="0"/>
                                </a:rPr>
                                <m:t>;</m:t>
                              </m:r>
                              <m:r>
                                <a:rPr lang="en-US" sz="2400" i="1">
                                  <a:solidFill>
                                    <a:srgbClr val="0070C0"/>
                                  </a:solidFill>
                                  <a:latin typeface="Cambria Math" panose="02040503050406030204" pitchFamily="18" charset="0"/>
                                </a:rPr>
                                <m:t>𝑡</m:t>
                              </m:r>
                            </m:e>
                          </m:d>
                        </m:e>
                      </m:d>
                    </m:oMath>
                  </m:oMathPara>
                </a14:m>
                <a:endParaRPr lang="en-GB" sz="2400" dirty="0">
                  <a:solidFill>
                    <a:schemeClr val="tx1"/>
                  </a:solidFill>
                </a:endParaRPr>
              </a:p>
            </p:txBody>
          </p:sp>
        </mc:Choice>
        <mc:Fallback xmlns="">
          <p:sp>
            <p:nvSpPr>
              <p:cNvPr id="48" name="TextBox 47">
                <a:extLst>
                  <a:ext uri="{FF2B5EF4-FFF2-40B4-BE49-F238E27FC236}">
                    <a16:creationId xmlns:a16="http://schemas.microsoft.com/office/drawing/2014/main" id="{4D5D29E0-22B5-0642-AC96-016E619F4CB2}"/>
                  </a:ext>
                </a:extLst>
              </p:cNvPr>
              <p:cNvSpPr txBox="1">
                <a:spLocks noRot="1" noChangeAspect="1" noMove="1" noResize="1" noEditPoints="1" noAdjustHandles="1" noChangeArrowheads="1" noChangeShapeType="1" noTextEdit="1"/>
              </p:cNvSpPr>
              <p:nvPr/>
            </p:nvSpPr>
            <p:spPr>
              <a:xfrm>
                <a:off x="2591135" y="4545976"/>
                <a:ext cx="5987088" cy="536044"/>
              </a:xfrm>
              <a:prstGeom prst="rect">
                <a:avLst/>
              </a:prstGeom>
              <a:blipFill>
                <a:blip r:embed="rId15"/>
                <a:stretch>
                  <a:fillRect t="-18605" b="-2326"/>
                </a:stretch>
              </a:blipFill>
            </p:spPr>
            <p:txBody>
              <a:bodyPr/>
              <a:lstStyle/>
              <a:p>
                <a:r>
                  <a:rPr lang="en-GB">
                    <a:noFill/>
                  </a:rPr>
                  <a:t> </a:t>
                </a:r>
              </a:p>
            </p:txBody>
          </p:sp>
        </mc:Fallback>
      </mc:AlternateContent>
      <p:grpSp>
        <p:nvGrpSpPr>
          <p:cNvPr id="52" name="Group 51">
            <a:extLst>
              <a:ext uri="{FF2B5EF4-FFF2-40B4-BE49-F238E27FC236}">
                <a16:creationId xmlns:a16="http://schemas.microsoft.com/office/drawing/2014/main" id="{DD3BA551-81BF-3948-BC40-5F1459D46449}"/>
              </a:ext>
            </a:extLst>
          </p:cNvPr>
          <p:cNvGrpSpPr/>
          <p:nvPr/>
        </p:nvGrpSpPr>
        <p:grpSpPr>
          <a:xfrm>
            <a:off x="3674325" y="4998467"/>
            <a:ext cx="4639831" cy="461665"/>
            <a:chOff x="4010879" y="5366628"/>
            <a:chExt cx="4639831" cy="461665"/>
          </a:xfrm>
        </p:grpSpPr>
        <p:sp>
          <p:nvSpPr>
            <p:cNvPr id="50" name="CasellaDiTesto 2">
              <a:extLst>
                <a:ext uri="{FF2B5EF4-FFF2-40B4-BE49-F238E27FC236}">
                  <a16:creationId xmlns:a16="http://schemas.microsoft.com/office/drawing/2014/main" id="{05A08F51-FE30-D446-8305-851D03FBACBD}"/>
                </a:ext>
              </a:extLst>
            </p:cNvPr>
            <p:cNvSpPr txBox="1"/>
            <p:nvPr/>
          </p:nvSpPr>
          <p:spPr>
            <a:xfrm>
              <a:off x="4010879" y="5477707"/>
              <a:ext cx="4639831" cy="338554"/>
            </a:xfrm>
            <a:prstGeom prst="rect">
              <a:avLst/>
            </a:prstGeom>
            <a:noFill/>
          </p:spPr>
          <p:txBody>
            <a:bodyPr wrap="square" rtlCol="0">
              <a:spAutoFit/>
            </a:bodyPr>
            <a:lstStyle/>
            <a:p>
              <a:r>
                <a:rPr lang="en-GB" sz="1600" b="1" dirty="0">
                  <a:solidFill>
                    <a:srgbClr val="0070C0"/>
                  </a:solidFill>
                  <a:latin typeface="Arial"/>
                  <a:cs typeface="Arial"/>
                </a:rPr>
                <a:t>They depend on      , i.e. on </a:t>
              </a:r>
              <a:r>
                <a:rPr lang="en-GB" sz="1600" b="1" dirty="0">
                  <a:solidFill>
                    <a:srgbClr val="0070C0"/>
                  </a:solidFill>
                  <a:highlight>
                    <a:srgbClr val="FFFF00"/>
                  </a:highlight>
                  <a:latin typeface="Arial"/>
                  <a:cs typeface="Arial"/>
                </a:rPr>
                <a:t>beam intensity</a:t>
              </a:r>
            </a:p>
          </p:txBody>
        </p:sp>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7BB322C2-9D61-9447-9423-8451396BCABD}"/>
                    </a:ext>
                  </a:extLst>
                </p:cNvPr>
                <p:cNvSpPr txBox="1"/>
                <p:nvPr/>
              </p:nvSpPr>
              <p:spPr>
                <a:xfrm>
                  <a:off x="5595960" y="5366628"/>
                  <a:ext cx="55528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𝑞</m:t>
                            </m:r>
                          </m:e>
                          <m:sub>
                            <m:r>
                              <a:rPr lang="en-US" sz="2400" b="0" i="1" smtClean="0">
                                <a:solidFill>
                                  <a:srgbClr val="0070C0"/>
                                </a:solidFill>
                                <a:latin typeface="Cambria Math" panose="02040503050406030204" pitchFamily="18" charset="0"/>
                              </a:rPr>
                              <m:t>0</m:t>
                            </m:r>
                          </m:sub>
                        </m:sSub>
                      </m:oMath>
                    </m:oMathPara>
                  </a14:m>
                  <a:endParaRPr lang="en-GB" sz="2400" dirty="0">
                    <a:solidFill>
                      <a:srgbClr val="0070C0"/>
                    </a:solidFill>
                  </a:endParaRPr>
                </a:p>
              </p:txBody>
            </p:sp>
          </mc:Choice>
          <mc:Fallback xmlns="">
            <p:sp>
              <p:nvSpPr>
                <p:cNvPr id="51" name="TextBox 50">
                  <a:extLst>
                    <a:ext uri="{FF2B5EF4-FFF2-40B4-BE49-F238E27FC236}">
                      <a16:creationId xmlns:a16="http://schemas.microsoft.com/office/drawing/2014/main" id="{7BB322C2-9D61-9447-9423-8451396BCABD}"/>
                    </a:ext>
                  </a:extLst>
                </p:cNvPr>
                <p:cNvSpPr txBox="1">
                  <a:spLocks noRot="1" noChangeAspect="1" noMove="1" noResize="1" noEditPoints="1" noAdjustHandles="1" noChangeArrowheads="1" noChangeShapeType="1" noTextEdit="1"/>
                </p:cNvSpPr>
                <p:nvPr/>
              </p:nvSpPr>
              <p:spPr>
                <a:xfrm>
                  <a:off x="5595960" y="5366628"/>
                  <a:ext cx="555280" cy="461665"/>
                </a:xfrm>
                <a:prstGeom prst="rect">
                  <a:avLst/>
                </a:prstGeom>
                <a:blipFill>
                  <a:blip r:embed="rId16"/>
                  <a:stretch>
                    <a:fillRect b="-8108"/>
                  </a:stretch>
                </a:blipFill>
              </p:spPr>
              <p:txBody>
                <a:bodyPr/>
                <a:lstStyle/>
                <a:p>
                  <a:r>
                    <a:rPr lang="en-GB">
                      <a:noFill/>
                    </a:rPr>
                    <a:t> </a:t>
                  </a:r>
                </a:p>
              </p:txBody>
            </p:sp>
          </mc:Fallback>
        </mc:AlternateContent>
      </p:grpSp>
      <p:sp>
        <p:nvSpPr>
          <p:cNvPr id="53" name="CasellaDiTesto 2">
            <a:extLst>
              <a:ext uri="{FF2B5EF4-FFF2-40B4-BE49-F238E27FC236}">
                <a16:creationId xmlns:a16="http://schemas.microsoft.com/office/drawing/2014/main" id="{302775B0-9833-FC43-A3F2-668ACC565E90}"/>
              </a:ext>
            </a:extLst>
          </p:cNvPr>
          <p:cNvSpPr txBox="1"/>
          <p:nvPr/>
        </p:nvSpPr>
        <p:spPr>
          <a:xfrm>
            <a:off x="311226" y="5736839"/>
            <a:ext cx="7066547" cy="338554"/>
          </a:xfrm>
          <a:prstGeom prst="rect">
            <a:avLst/>
          </a:prstGeom>
          <a:noFill/>
        </p:spPr>
        <p:txBody>
          <a:bodyPr wrap="square" rtlCol="0">
            <a:spAutoFit/>
          </a:bodyPr>
          <a:lstStyle/>
          <a:p>
            <a:r>
              <a:rPr lang="en-GB" sz="1600" b="1" dirty="0">
                <a:latin typeface="Arial"/>
                <a:cs typeface="Arial"/>
              </a:rPr>
              <a:t>No external fields such as accelerating, focusing, deflecting … </a:t>
            </a:r>
          </a:p>
        </p:txBody>
      </p:sp>
      <p:sp>
        <p:nvSpPr>
          <p:cNvPr id="54" name="CasellaDiTesto 14">
            <a:extLst>
              <a:ext uri="{FF2B5EF4-FFF2-40B4-BE49-F238E27FC236}">
                <a16:creationId xmlns:a16="http://schemas.microsoft.com/office/drawing/2014/main" id="{DF199062-32F8-1C45-A293-9B097C44EB92}"/>
              </a:ext>
            </a:extLst>
          </p:cNvPr>
          <p:cNvSpPr txBox="1"/>
          <p:nvPr/>
        </p:nvSpPr>
        <p:spPr>
          <a:xfrm>
            <a:off x="3173235" y="69450"/>
            <a:ext cx="2797561"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THE PROBLEM</a:t>
            </a:r>
          </a:p>
        </p:txBody>
      </p:sp>
    </p:spTree>
    <p:extLst>
      <p:ext uri="{BB962C8B-B14F-4D97-AF65-F5344CB8AC3E}">
        <p14:creationId xmlns:p14="http://schemas.microsoft.com/office/powerpoint/2010/main" val="910070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FEF36A7-542E-EB41-A02A-97A239D8D8E7}"/>
              </a:ext>
            </a:extLst>
          </p:cNvPr>
          <p:cNvPicPr>
            <a:picLocks noChangeAspect="1"/>
          </p:cNvPicPr>
          <p:nvPr/>
        </p:nvPicPr>
        <p:blipFill rotWithShape="1">
          <a:blip r:embed="rId2"/>
          <a:srcRect t="1787" b="3816"/>
          <a:stretch/>
        </p:blipFill>
        <p:spPr>
          <a:xfrm>
            <a:off x="505325" y="1478473"/>
            <a:ext cx="3391307" cy="1950524"/>
          </a:xfrm>
          <a:prstGeom prst="rect">
            <a:avLst/>
          </a:prstGeom>
        </p:spPr>
      </p:pic>
      <p:sp>
        <p:nvSpPr>
          <p:cNvPr id="2" name="CasellaDiTesto 14">
            <a:extLst>
              <a:ext uri="{FF2B5EF4-FFF2-40B4-BE49-F238E27FC236}">
                <a16:creationId xmlns:a16="http://schemas.microsoft.com/office/drawing/2014/main" id="{EDF7BD5F-6109-4943-8EB0-1F5433EAFC05}"/>
              </a:ext>
            </a:extLst>
          </p:cNvPr>
          <p:cNvSpPr txBox="1"/>
          <p:nvPr/>
        </p:nvSpPr>
        <p:spPr>
          <a:xfrm>
            <a:off x="1857138" y="69450"/>
            <a:ext cx="5429755"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RIGID BEAM APPROXIMATION</a:t>
            </a:r>
          </a:p>
        </p:txBody>
      </p:sp>
      <p:sp>
        <p:nvSpPr>
          <p:cNvPr id="3" name="CasellaDiTesto 2">
            <a:extLst>
              <a:ext uri="{FF2B5EF4-FFF2-40B4-BE49-F238E27FC236}">
                <a16:creationId xmlns:a16="http://schemas.microsoft.com/office/drawing/2014/main" id="{8C8D7AA9-E242-BA46-9209-12A05C2BDF8C}"/>
              </a:ext>
            </a:extLst>
          </p:cNvPr>
          <p:cNvSpPr txBox="1"/>
          <p:nvPr/>
        </p:nvSpPr>
        <p:spPr>
          <a:xfrm>
            <a:off x="311226" y="731700"/>
            <a:ext cx="8519953" cy="830997"/>
          </a:xfrm>
          <a:prstGeom prst="rect">
            <a:avLst/>
          </a:prstGeom>
          <a:noFill/>
        </p:spPr>
        <p:txBody>
          <a:bodyPr wrap="square" rtlCol="0">
            <a:spAutoFit/>
          </a:bodyPr>
          <a:lstStyle/>
          <a:p>
            <a:r>
              <a:rPr lang="en-GB" sz="1600" b="1" dirty="0">
                <a:latin typeface="Arial"/>
                <a:cs typeface="Arial"/>
              </a:rPr>
              <a:t>At high energies, beam motion is little affected during the passage of a structure. This means one can calculate the wakefields assuming the </a:t>
            </a:r>
            <a:r>
              <a:rPr lang="en-GB" sz="1600" b="1" dirty="0">
                <a:solidFill>
                  <a:srgbClr val="FF0000"/>
                </a:solidFill>
                <a:latin typeface="Arial"/>
                <a:cs typeface="Arial"/>
              </a:rPr>
              <a:t>beam shape is rigid </a:t>
            </a:r>
            <a:r>
              <a:rPr lang="en-GB" sz="1600" b="1" dirty="0">
                <a:latin typeface="Arial"/>
                <a:cs typeface="Arial"/>
              </a:rPr>
              <a:t>and its motion is </a:t>
            </a:r>
            <a:r>
              <a:rPr lang="en-GB" sz="1600" b="1" dirty="0">
                <a:solidFill>
                  <a:srgbClr val="FF0000"/>
                </a:solidFill>
                <a:latin typeface="Arial"/>
                <a:cs typeface="Arial"/>
              </a:rPr>
              <a:t>ultra-relativistic</a:t>
            </a:r>
            <a:r>
              <a:rPr lang="en-GB" sz="1600" b="1" dirty="0">
                <a:latin typeface="Arial"/>
                <a:cs typeface="Arial"/>
              </a:rPr>
              <a:t>. </a:t>
            </a:r>
          </a:p>
        </p:txBody>
      </p:sp>
      <p:pic>
        <p:nvPicPr>
          <p:cNvPr id="5" name="Picture 4">
            <a:extLst>
              <a:ext uri="{FF2B5EF4-FFF2-40B4-BE49-F238E27FC236}">
                <a16:creationId xmlns:a16="http://schemas.microsoft.com/office/drawing/2014/main" id="{7A4DD2F3-9C9B-3E4A-819C-A6D8EAC529DF}"/>
              </a:ext>
            </a:extLst>
          </p:cNvPr>
          <p:cNvPicPr>
            <a:picLocks noChangeAspect="1"/>
          </p:cNvPicPr>
          <p:nvPr/>
        </p:nvPicPr>
        <p:blipFill>
          <a:blip r:embed="rId3"/>
          <a:stretch>
            <a:fillRect/>
          </a:stretch>
        </p:blipFill>
        <p:spPr>
          <a:xfrm>
            <a:off x="378737" y="4240319"/>
            <a:ext cx="3750092" cy="1811568"/>
          </a:xfrm>
          <a:prstGeom prst="rect">
            <a:avLst/>
          </a:prstGeom>
        </p:spPr>
      </p:pic>
      <p:sp>
        <p:nvSpPr>
          <p:cNvPr id="6" name="TextBox 5">
            <a:extLst>
              <a:ext uri="{FF2B5EF4-FFF2-40B4-BE49-F238E27FC236}">
                <a16:creationId xmlns:a16="http://schemas.microsoft.com/office/drawing/2014/main" id="{8A8AA425-333C-C448-8EEC-4C9F48B3EE53}"/>
              </a:ext>
            </a:extLst>
          </p:cNvPr>
          <p:cNvSpPr txBox="1"/>
          <p:nvPr/>
        </p:nvSpPr>
        <p:spPr>
          <a:xfrm>
            <a:off x="4196339" y="1797253"/>
            <a:ext cx="4542408" cy="1323439"/>
          </a:xfrm>
          <a:prstGeom prst="rect">
            <a:avLst/>
          </a:prstGeom>
          <a:noFill/>
        </p:spPr>
        <p:txBody>
          <a:bodyPr wrap="square" rtlCol="0">
            <a:spAutoFit/>
          </a:bodyPr>
          <a:lstStyle/>
          <a:p>
            <a:r>
              <a:rPr lang="en-GB" sz="1600" b="1" dirty="0">
                <a:latin typeface="Arial" panose="020B0604020202020204" pitchFamily="34" charset="0"/>
                <a:cs typeface="Arial" panose="020B0604020202020204" pitchFamily="34" charset="0"/>
              </a:rPr>
              <a:t>wakefield by a </a:t>
            </a:r>
            <a:r>
              <a:rPr lang="en-GB" sz="1600" b="1" dirty="0">
                <a:solidFill>
                  <a:srgbClr val="FF0000"/>
                </a:solidFill>
                <a:latin typeface="Arial" panose="020B0604020202020204" pitchFamily="34" charset="0"/>
                <a:cs typeface="Arial" panose="020B0604020202020204" pitchFamily="34" charset="0"/>
              </a:rPr>
              <a:t>rigid </a:t>
            </a:r>
            <a:r>
              <a:rPr lang="en-GB" sz="1600" b="1" i="1" dirty="0">
                <a:solidFill>
                  <a:srgbClr val="FF0000"/>
                </a:solidFill>
                <a:latin typeface="Arial" panose="020B0604020202020204" pitchFamily="34" charset="0"/>
                <a:cs typeface="Arial" panose="020B0604020202020204" pitchFamily="34" charset="0"/>
              </a:rPr>
              <a:t>cos(</a:t>
            </a:r>
            <a:r>
              <a:rPr lang="en-GB" sz="1600" b="1" i="1" dirty="0" err="1">
                <a:solidFill>
                  <a:srgbClr val="FF0000"/>
                </a:solidFill>
                <a:latin typeface="Arial" panose="020B0604020202020204" pitchFamily="34" charset="0"/>
                <a:cs typeface="Arial" panose="020B0604020202020204" pitchFamily="34" charset="0"/>
              </a:rPr>
              <a:t>mθ</a:t>
            </a:r>
            <a:r>
              <a:rPr lang="en-GB" sz="1600" b="1" i="1" dirty="0">
                <a:solidFill>
                  <a:srgbClr val="FF0000"/>
                </a:solidFill>
                <a:latin typeface="Arial" panose="020B0604020202020204" pitchFamily="34" charset="0"/>
                <a:cs typeface="Arial" panose="020B0604020202020204" pitchFamily="34" charset="0"/>
              </a:rPr>
              <a:t>)</a:t>
            </a:r>
            <a:r>
              <a:rPr lang="en-GB" sz="1600" b="1" dirty="0">
                <a:solidFill>
                  <a:srgbClr val="FF0000"/>
                </a:solidFill>
                <a:latin typeface="Arial" panose="020B0604020202020204" pitchFamily="34" charset="0"/>
                <a:cs typeface="Arial" panose="020B0604020202020204" pitchFamily="34" charset="0"/>
              </a:rPr>
              <a:t> ring beam </a:t>
            </a:r>
          </a:p>
          <a:p>
            <a:endParaRPr lang="en-GB" sz="16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m = 0 is monopole moment (net charge)</a:t>
            </a:r>
          </a:p>
          <a:p>
            <a:r>
              <a:rPr lang="en-GB" sz="1600" b="1" dirty="0">
                <a:latin typeface="Arial" panose="020B0604020202020204" pitchFamily="34" charset="0"/>
                <a:cs typeface="Arial" panose="020B0604020202020204" pitchFamily="34" charset="0"/>
              </a:rPr>
              <a:t> </a:t>
            </a:r>
          </a:p>
          <a:p>
            <a:r>
              <a:rPr lang="en-GB" sz="1600" b="1" dirty="0">
                <a:latin typeface="Arial" panose="020B0604020202020204" pitchFamily="34" charset="0"/>
                <a:cs typeface="Arial" panose="020B0604020202020204" pitchFamily="34" charset="0"/>
              </a:rPr>
              <a:t>m = 1 is dipole moment, … </a:t>
            </a:r>
          </a:p>
        </p:txBody>
      </p:sp>
      <p:sp>
        <p:nvSpPr>
          <p:cNvPr id="7" name="Rectangle 6">
            <a:extLst>
              <a:ext uri="{FF2B5EF4-FFF2-40B4-BE49-F238E27FC236}">
                <a16:creationId xmlns:a16="http://schemas.microsoft.com/office/drawing/2014/main" id="{D8F0A9B1-9E93-104B-85FC-7116AFB33FD6}"/>
              </a:ext>
            </a:extLst>
          </p:cNvPr>
          <p:cNvSpPr/>
          <p:nvPr/>
        </p:nvSpPr>
        <p:spPr>
          <a:xfrm>
            <a:off x="311226" y="3416968"/>
            <a:ext cx="8519953" cy="584775"/>
          </a:xfrm>
          <a:prstGeom prst="rect">
            <a:avLst/>
          </a:prstGeom>
        </p:spPr>
        <p:txBody>
          <a:bodyPr wrap="square">
            <a:spAutoFit/>
          </a:bodyPr>
          <a:lstStyle/>
          <a:p>
            <a:r>
              <a:rPr lang="en-GB" sz="1600" b="1" dirty="0">
                <a:latin typeface="Arial" panose="020B0604020202020204" pitchFamily="34" charset="0"/>
                <a:cs typeface="Arial" panose="020B0604020202020204" pitchFamily="34" charset="0"/>
              </a:rPr>
              <a:t>Wake field of a general beam can be obtained by </a:t>
            </a:r>
            <a:r>
              <a:rPr lang="en-GB" sz="1600" b="1" dirty="0">
                <a:solidFill>
                  <a:srgbClr val="FF0000"/>
                </a:solidFill>
                <a:latin typeface="Arial" panose="020B0604020202020204" pitchFamily="34" charset="0"/>
                <a:cs typeface="Arial" panose="020B0604020202020204" pitchFamily="34" charset="0"/>
              </a:rPr>
              <a:t>superposition</a:t>
            </a:r>
            <a:r>
              <a:rPr lang="en-GB" sz="1600" b="1" dirty="0">
                <a:latin typeface="Arial" panose="020B0604020202020204" pitchFamily="34" charset="0"/>
                <a:cs typeface="Arial" panose="020B0604020202020204" pitchFamily="34" charset="0"/>
              </a:rPr>
              <a:t> of wakefield due to the ring beams with different </a:t>
            </a:r>
            <a:r>
              <a:rPr lang="en-GB" sz="1600" b="1" dirty="0">
                <a:solidFill>
                  <a:srgbClr val="FF0000"/>
                </a:solidFill>
                <a:latin typeface="Arial" panose="020B0604020202020204" pitchFamily="34" charset="0"/>
                <a:cs typeface="Arial" panose="020B0604020202020204" pitchFamily="34" charset="0"/>
              </a:rPr>
              <a:t>m indexes </a:t>
            </a:r>
            <a:r>
              <a:rPr lang="en-GB" sz="1600" b="1" dirty="0">
                <a:latin typeface="Arial" panose="020B0604020202020204" pitchFamily="34" charset="0"/>
                <a:cs typeface="Arial" panose="020B0604020202020204" pitchFamily="34" charset="0"/>
              </a:rPr>
              <a:t>and different </a:t>
            </a:r>
            <a:r>
              <a:rPr lang="en-GB" sz="1600" b="1" dirty="0">
                <a:solidFill>
                  <a:srgbClr val="FF0000"/>
                </a:solidFill>
                <a:latin typeface="Arial" panose="020B0604020202020204" pitchFamily="34" charset="0"/>
                <a:cs typeface="Arial" panose="020B0604020202020204" pitchFamily="34" charset="0"/>
              </a:rPr>
              <a:t>ring radii</a:t>
            </a:r>
            <a:r>
              <a:rPr lang="en-GB" sz="1600" b="1" dirty="0">
                <a:latin typeface="Arial" panose="020B0604020202020204" pitchFamily="34" charset="0"/>
                <a:cs typeface="Arial" panose="020B0604020202020204" pitchFamily="34" charset="0"/>
              </a:rPr>
              <a:t>. </a:t>
            </a:r>
          </a:p>
        </p:txBody>
      </p:sp>
      <p:sp>
        <p:nvSpPr>
          <p:cNvPr id="11" name="Rectangle 10">
            <a:extLst>
              <a:ext uri="{FF2B5EF4-FFF2-40B4-BE49-F238E27FC236}">
                <a16:creationId xmlns:a16="http://schemas.microsoft.com/office/drawing/2014/main" id="{808B0F2D-FD10-1246-84D4-7048C1D2A992}"/>
              </a:ext>
            </a:extLst>
          </p:cNvPr>
          <p:cNvSpPr/>
          <p:nvPr/>
        </p:nvSpPr>
        <p:spPr>
          <a:xfrm>
            <a:off x="4307305" y="4204223"/>
            <a:ext cx="2671011" cy="338554"/>
          </a:xfrm>
          <a:prstGeom prst="rect">
            <a:avLst/>
          </a:prstGeom>
        </p:spPr>
        <p:txBody>
          <a:bodyPr wrap="square">
            <a:spAutoFit/>
          </a:bodyPr>
          <a:lstStyle/>
          <a:p>
            <a:r>
              <a:rPr lang="en-GB" sz="1600" b="1" dirty="0">
                <a:latin typeface="Arial" panose="020B0604020202020204" pitchFamily="34" charset="0"/>
                <a:cs typeface="Arial" panose="020B0604020202020204" pitchFamily="34" charset="0"/>
              </a:rPr>
              <a:t>Rigid motion of q and q</a:t>
            </a:r>
            <a:r>
              <a:rPr lang="en-GB" sz="1600" b="1" baseline="-25000" dirty="0">
                <a:latin typeface="Arial" panose="020B0604020202020204" pitchFamily="34" charset="0"/>
                <a:cs typeface="Arial" panose="020B0604020202020204" pitchFamily="34" charset="0"/>
              </a:rPr>
              <a:t>0</a:t>
            </a:r>
            <a:r>
              <a:rPr lang="en-GB" sz="1600" b="1" dirty="0">
                <a:latin typeface="Arial" panose="020B0604020202020204" pitchFamily="34" charset="0"/>
                <a:cs typeface="Arial" panose="020B0604020202020204" pitchFamily="34" charset="0"/>
              </a:rPr>
              <a:t>.</a:t>
            </a:r>
          </a:p>
        </p:txBody>
      </p:sp>
      <p:sp>
        <p:nvSpPr>
          <p:cNvPr id="12" name="Rectangle 11">
            <a:extLst>
              <a:ext uri="{FF2B5EF4-FFF2-40B4-BE49-F238E27FC236}">
                <a16:creationId xmlns:a16="http://schemas.microsoft.com/office/drawing/2014/main" id="{0021FFF8-24FB-BB40-8577-79A643BB9183}"/>
              </a:ext>
            </a:extLst>
          </p:cNvPr>
          <p:cNvSpPr/>
          <p:nvPr/>
        </p:nvSpPr>
        <p:spPr>
          <a:xfrm>
            <a:off x="4307305" y="4655880"/>
            <a:ext cx="3645570" cy="338554"/>
          </a:xfrm>
          <a:prstGeom prst="rect">
            <a:avLst/>
          </a:prstGeom>
        </p:spPr>
        <p:txBody>
          <a:bodyPr wrap="square">
            <a:spAutoFit/>
          </a:bodyPr>
          <a:lstStyle/>
          <a:p>
            <a:r>
              <a:rPr lang="en-GB" sz="1600" b="1" dirty="0">
                <a:latin typeface="Symbol" pitchFamily="2" charset="2"/>
                <a:cs typeface="Arial" panose="020B0604020202020204" pitchFamily="34" charset="0"/>
              </a:rPr>
              <a:t>b</a:t>
            </a:r>
            <a:r>
              <a:rPr lang="en-GB" sz="1600" b="1" dirty="0">
                <a:latin typeface="Arial" panose="020B0604020202020204" pitchFamily="34" charset="0"/>
                <a:cs typeface="Arial" panose="020B0604020202020204" pitchFamily="34" charset="0"/>
              </a:rPr>
              <a:t> doesn’t change during the motion</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D18E9A0-2A33-ED40-925C-BF9D599DCCF3}"/>
                  </a:ext>
                </a:extLst>
              </p:cNvPr>
              <p:cNvSpPr txBox="1"/>
              <p:nvPr/>
            </p:nvSpPr>
            <p:spPr>
              <a:xfrm>
                <a:off x="4307305" y="5115766"/>
                <a:ext cx="193303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𝑧</m:t>
                          </m:r>
                        </m:e>
                        <m:sub>
                          <m:r>
                            <a:rPr lang="en-US" sz="2400" b="0" i="1" smtClean="0">
                              <a:solidFill>
                                <a:srgbClr val="0070C0"/>
                              </a:solidFill>
                              <a:latin typeface="Cambria Math" panose="02040503050406030204" pitchFamily="18" charset="0"/>
                            </a:rPr>
                            <m:t>0</m:t>
                          </m:r>
                        </m:sub>
                      </m:sSub>
                      <m:r>
                        <a:rPr lang="en-US" sz="2400" b="0" i="1" smtClean="0">
                          <a:latin typeface="Cambria Math" panose="02040503050406030204" pitchFamily="18" charset="0"/>
                        </a:rPr>
                        <m:t>−</m:t>
                      </m:r>
                      <m:r>
                        <a:rPr lang="en-US" sz="2400" b="0" i="1" smtClean="0">
                          <a:solidFill>
                            <a:srgbClr val="FF0000"/>
                          </a:solidFill>
                          <a:latin typeface="Cambria Math" panose="02040503050406030204" pitchFamily="18" charset="0"/>
                        </a:rPr>
                        <m:t>𝑧</m:t>
                      </m:r>
                      <m:r>
                        <a:rPr lang="en-US" sz="2400" b="0" i="1" smtClean="0">
                          <a:latin typeface="Cambria Math" panose="02040503050406030204" pitchFamily="18" charset="0"/>
                        </a:rPr>
                        <m:t>=</m:t>
                      </m:r>
                      <m:r>
                        <a:rPr lang="en-US" sz="2400" b="0" i="1" smtClean="0">
                          <a:solidFill>
                            <a:srgbClr val="00B050"/>
                          </a:solidFill>
                          <a:latin typeface="Cambria Math" panose="02040503050406030204" pitchFamily="18" charset="0"/>
                        </a:rPr>
                        <m:t>𝛽</m:t>
                      </m:r>
                      <m:r>
                        <a:rPr lang="en-US" sz="2400" b="0" i="1" smtClean="0">
                          <a:solidFill>
                            <a:srgbClr val="00B050"/>
                          </a:solidFill>
                          <a:latin typeface="Cambria Math" panose="02040503050406030204" pitchFamily="18" charset="0"/>
                        </a:rPr>
                        <m:t>𝑐</m:t>
                      </m:r>
                      <m:r>
                        <a:rPr lang="en-US" sz="2400" b="0" i="1" smtClean="0">
                          <a:solidFill>
                            <a:srgbClr val="00B050"/>
                          </a:solidFill>
                          <a:latin typeface="Cambria Math" panose="02040503050406030204" pitchFamily="18" charset="0"/>
                        </a:rPr>
                        <m:t>𝜏</m:t>
                      </m:r>
                    </m:oMath>
                  </m:oMathPara>
                </a14:m>
                <a:endParaRPr lang="en-GB" sz="2400" dirty="0"/>
              </a:p>
            </p:txBody>
          </p:sp>
        </mc:Choice>
        <mc:Fallback xmlns="">
          <p:sp>
            <p:nvSpPr>
              <p:cNvPr id="14" name="TextBox 13">
                <a:extLst>
                  <a:ext uri="{FF2B5EF4-FFF2-40B4-BE49-F238E27FC236}">
                    <a16:creationId xmlns:a16="http://schemas.microsoft.com/office/drawing/2014/main" id="{5D18E9A0-2A33-ED40-925C-BF9D599DCCF3}"/>
                  </a:ext>
                </a:extLst>
              </p:cNvPr>
              <p:cNvSpPr txBox="1">
                <a:spLocks noRot="1" noChangeAspect="1" noMove="1" noResize="1" noEditPoints="1" noAdjustHandles="1" noChangeArrowheads="1" noChangeShapeType="1" noTextEdit="1"/>
              </p:cNvSpPr>
              <p:nvPr/>
            </p:nvSpPr>
            <p:spPr>
              <a:xfrm>
                <a:off x="4307305" y="5115766"/>
                <a:ext cx="1933030" cy="461665"/>
              </a:xfrm>
              <a:prstGeom prst="rect">
                <a:avLst/>
              </a:prstGeom>
              <a:blipFill>
                <a:blip r:embed="rId4"/>
                <a:stretch>
                  <a:fillRect b="-16216"/>
                </a:stretch>
              </a:blipFill>
            </p:spPr>
            <p:txBody>
              <a:bodyPr/>
              <a:lstStyle/>
              <a:p>
                <a:r>
                  <a:rPr lang="en-GB">
                    <a:noFill/>
                  </a:rPr>
                  <a:t> </a:t>
                </a:r>
              </a:p>
            </p:txBody>
          </p:sp>
        </mc:Fallback>
      </mc:AlternateContent>
      <p:sp>
        <p:nvSpPr>
          <p:cNvPr id="15" name="Rectangle 14">
            <a:extLst>
              <a:ext uri="{FF2B5EF4-FFF2-40B4-BE49-F238E27FC236}">
                <a16:creationId xmlns:a16="http://schemas.microsoft.com/office/drawing/2014/main" id="{2CC4F85E-6F29-DA4F-AE2A-B27F71B879DC}"/>
              </a:ext>
            </a:extLst>
          </p:cNvPr>
          <p:cNvSpPr/>
          <p:nvPr/>
        </p:nvSpPr>
        <p:spPr>
          <a:xfrm>
            <a:off x="6170239" y="5177321"/>
            <a:ext cx="1116654" cy="338554"/>
          </a:xfrm>
          <a:prstGeom prst="rect">
            <a:avLst/>
          </a:prstGeom>
        </p:spPr>
        <p:txBody>
          <a:bodyPr wrap="square">
            <a:spAutoFit/>
          </a:bodyPr>
          <a:lstStyle/>
          <a:p>
            <a:r>
              <a:rPr lang="en-GB" sz="1600" b="1" dirty="0">
                <a:latin typeface="Arial" panose="020B0604020202020204" pitchFamily="34" charset="0"/>
                <a:cs typeface="Arial" panose="020B0604020202020204" pitchFamily="34" charset="0"/>
              </a:rPr>
              <a:t>constant</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AD58BDC-91FB-4B4D-BCCE-07ABC09F6A1C}"/>
                  </a:ext>
                </a:extLst>
              </p:cNvPr>
              <p:cNvSpPr txBox="1"/>
              <p:nvPr/>
            </p:nvSpPr>
            <p:spPr>
              <a:xfrm>
                <a:off x="4307305" y="5595985"/>
                <a:ext cx="103874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𝛾</m:t>
                      </m:r>
                      <m:r>
                        <a:rPr lang="en-US" sz="2400" b="0" i="1" smtClean="0">
                          <a:latin typeface="Cambria Math" panose="02040503050406030204" pitchFamily="18" charset="0"/>
                        </a:rPr>
                        <m:t>≫1</m:t>
                      </m:r>
                    </m:oMath>
                  </m:oMathPara>
                </a14:m>
                <a:endParaRPr lang="en-GB" sz="2400" dirty="0"/>
              </a:p>
            </p:txBody>
          </p:sp>
        </mc:Choice>
        <mc:Fallback xmlns="">
          <p:sp>
            <p:nvSpPr>
              <p:cNvPr id="16" name="TextBox 15">
                <a:extLst>
                  <a:ext uri="{FF2B5EF4-FFF2-40B4-BE49-F238E27FC236}">
                    <a16:creationId xmlns:a16="http://schemas.microsoft.com/office/drawing/2014/main" id="{7AD58BDC-91FB-4B4D-BCCE-07ABC09F6A1C}"/>
                  </a:ext>
                </a:extLst>
              </p:cNvPr>
              <p:cNvSpPr txBox="1">
                <a:spLocks noRot="1" noChangeAspect="1" noMove="1" noResize="1" noEditPoints="1" noAdjustHandles="1" noChangeArrowheads="1" noChangeShapeType="1" noTextEdit="1"/>
              </p:cNvSpPr>
              <p:nvPr/>
            </p:nvSpPr>
            <p:spPr>
              <a:xfrm>
                <a:off x="4307305" y="5595985"/>
                <a:ext cx="1038746" cy="461665"/>
              </a:xfrm>
              <a:prstGeom prst="rect">
                <a:avLst/>
              </a:prstGeom>
              <a:blipFill>
                <a:blip r:embed="rId5"/>
                <a:stretch>
                  <a:fillRect b="-8108"/>
                </a:stretch>
              </a:blipFill>
            </p:spPr>
            <p:txBody>
              <a:bodyPr/>
              <a:lstStyle/>
              <a:p>
                <a:r>
                  <a:rPr lang="en-GB">
                    <a:noFill/>
                  </a:rPr>
                  <a:t> </a:t>
                </a:r>
              </a:p>
            </p:txBody>
          </p:sp>
        </mc:Fallback>
      </mc:AlternateContent>
      <p:sp>
        <p:nvSpPr>
          <p:cNvPr id="17" name="Rectangle 16">
            <a:extLst>
              <a:ext uri="{FF2B5EF4-FFF2-40B4-BE49-F238E27FC236}">
                <a16:creationId xmlns:a16="http://schemas.microsoft.com/office/drawing/2014/main" id="{885897D7-E12C-8545-9B1B-5C1D3066EED3}"/>
              </a:ext>
            </a:extLst>
          </p:cNvPr>
          <p:cNvSpPr/>
          <p:nvPr/>
        </p:nvSpPr>
        <p:spPr>
          <a:xfrm>
            <a:off x="5596749" y="5682906"/>
            <a:ext cx="1581856" cy="338554"/>
          </a:xfrm>
          <a:prstGeom prst="rect">
            <a:avLst/>
          </a:prstGeom>
        </p:spPr>
        <p:txBody>
          <a:bodyPr wrap="square">
            <a:spAutoFit/>
          </a:bodyPr>
          <a:lstStyle/>
          <a:p>
            <a:r>
              <a:rPr lang="en-GB" sz="1600" b="1" dirty="0">
                <a:latin typeface="Arial" panose="020B0604020202020204" pitchFamily="34" charset="0"/>
                <a:cs typeface="Arial" panose="020B0604020202020204" pitchFamily="34" charset="0"/>
              </a:rPr>
              <a:t>High energy</a:t>
            </a:r>
          </a:p>
        </p:txBody>
      </p:sp>
    </p:spTree>
    <p:extLst>
      <p:ext uri="{BB962C8B-B14F-4D97-AF65-F5344CB8AC3E}">
        <p14:creationId xmlns:p14="http://schemas.microsoft.com/office/powerpoint/2010/main" val="3598012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EDF7BD5F-6109-4943-8EB0-1F5433EAFC05}"/>
              </a:ext>
            </a:extLst>
          </p:cNvPr>
          <p:cNvSpPr txBox="1"/>
          <p:nvPr/>
        </p:nvSpPr>
        <p:spPr>
          <a:xfrm>
            <a:off x="1527720" y="69450"/>
            <a:ext cx="6088590"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IMPULSE (KICK) APPROXIMATION</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8F58D3D-C927-EC48-91D8-6A4ED9D7D19E}"/>
                  </a:ext>
                </a:extLst>
              </p:cNvPr>
              <p:cNvSpPr txBox="1"/>
              <p:nvPr/>
            </p:nvSpPr>
            <p:spPr>
              <a:xfrm>
                <a:off x="625854" y="2054606"/>
                <a:ext cx="8075031" cy="11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solidFill>
                                <a:schemeClr val="tx1"/>
                              </a:solidFill>
                              <a:latin typeface="Cambria Math" panose="02040503050406030204" pitchFamily="18" charset="0"/>
                            </a:rPr>
                          </m:ctrlPr>
                        </m:accPr>
                        <m:e>
                          <m:r>
                            <m:rPr>
                              <m:sty m:val="p"/>
                            </m:rPr>
                            <a:rPr lang="en-US" sz="2400" b="0" i="0" smtClean="0">
                              <a:solidFill>
                                <a:schemeClr val="tx1"/>
                              </a:solidFill>
                              <a:latin typeface="Cambria Math" panose="02040503050406030204" pitchFamily="18" charset="0"/>
                            </a:rPr>
                            <m:t>Δ</m:t>
                          </m:r>
                          <m:r>
                            <a:rPr lang="en-US" sz="2400" b="0" i="1" smtClean="0">
                              <a:solidFill>
                                <a:schemeClr val="tx1"/>
                              </a:solidFill>
                              <a:latin typeface="Cambria Math" panose="02040503050406030204" pitchFamily="18" charset="0"/>
                            </a:rPr>
                            <m:t>𝑝</m:t>
                          </m:r>
                        </m:e>
                      </m:acc>
                      <m:r>
                        <a:rPr lang="en-US" sz="2400" b="0" i="1" smtClean="0">
                          <a:solidFill>
                            <a:schemeClr val="tx1"/>
                          </a:solidFill>
                          <a:latin typeface="Cambria Math" panose="02040503050406030204" pitchFamily="18" charset="0"/>
                        </a:rPr>
                        <m:t>(</m:t>
                      </m:r>
                      <m:acc>
                        <m:accPr>
                          <m:chr m:val="⃗"/>
                          <m:ctrlPr>
                            <a:rPr lang="en-US" sz="2400" b="0" i="1" smtClean="0">
                              <a:solidFill>
                                <a:schemeClr val="tx1"/>
                              </a:solidFill>
                              <a:latin typeface="Cambria Math" panose="02040503050406030204" pitchFamily="18" charset="0"/>
                            </a:rPr>
                          </m:ctrlPr>
                        </m:accPr>
                        <m:e>
                          <m:r>
                            <a:rPr lang="en-US" sz="2400" b="0" i="1" smtClean="0">
                              <a:solidFill>
                                <a:schemeClr val="tx1"/>
                              </a:solidFill>
                              <a:latin typeface="Cambria Math" panose="02040503050406030204" pitchFamily="18" charset="0"/>
                            </a:rPr>
                            <m:t>𝑟</m:t>
                          </m:r>
                        </m:e>
                      </m:acc>
                      <m:r>
                        <a:rPr lang="en-US" sz="2400" b="0" i="1" smtClean="0">
                          <a:solidFill>
                            <a:schemeClr val="tx1"/>
                          </a:solidFill>
                          <a:latin typeface="Cambria Math" panose="02040503050406030204" pitchFamily="18" charset="0"/>
                        </a:rPr>
                        <m:t>,</m:t>
                      </m:r>
                      <m:acc>
                        <m:accPr>
                          <m:chr m:val="⃗"/>
                          <m:ctrlPr>
                            <a:rPr lang="en-US" sz="2400" b="0" i="1" smtClean="0">
                              <a:solidFill>
                                <a:schemeClr val="tx1"/>
                              </a:solidFill>
                              <a:latin typeface="Cambria Math" panose="02040503050406030204" pitchFamily="18" charset="0"/>
                            </a:rPr>
                          </m:ctrlPr>
                        </m:accPr>
                        <m:e>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𝑟</m:t>
                              </m:r>
                            </m:e>
                            <m:sub>
                              <m:r>
                                <a:rPr lang="en-US" sz="2400" b="0" i="1" smtClean="0">
                                  <a:solidFill>
                                    <a:schemeClr val="tx1"/>
                                  </a:solidFill>
                                  <a:latin typeface="Cambria Math" panose="02040503050406030204" pitchFamily="18" charset="0"/>
                                </a:rPr>
                                <m:t>0</m:t>
                              </m:r>
                            </m:sub>
                          </m:sSub>
                        </m:e>
                      </m:acc>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𝜏</m:t>
                      </m:r>
                      <m:r>
                        <a:rPr lang="en-US" sz="2400" b="0" i="1" smtClean="0">
                          <a:solidFill>
                            <a:schemeClr val="tx1"/>
                          </a:solidFill>
                          <a:latin typeface="Cambria Math" panose="02040503050406030204" pitchFamily="18" charset="0"/>
                        </a:rPr>
                        <m:t>)=</m:t>
                      </m:r>
                      <m:nary>
                        <m:naryPr>
                          <m:limLoc m:val="undOvr"/>
                          <m:ctrlPr>
                            <a:rPr lang="en-US" sz="2400" b="0" i="1" smtClean="0">
                              <a:solidFill>
                                <a:schemeClr val="tx1"/>
                              </a:solidFill>
                              <a:latin typeface="Cambria Math" panose="02040503050406030204" pitchFamily="18" charset="0"/>
                            </a:rPr>
                          </m:ctrlPr>
                        </m:naryPr>
                        <m:sub>
                          <m:r>
                            <m:rPr>
                              <m:brk m:alnAt="24"/>
                            </m:rP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m:t>
                          </m:r>
                        </m:sub>
                        <m:sup>
                          <m:r>
                            <a:rPr lang="en-US" sz="2400" b="0" i="1" smtClean="0">
                              <a:solidFill>
                                <a:schemeClr val="tx1"/>
                              </a:solidFill>
                              <a:latin typeface="Cambria Math" panose="02040503050406030204" pitchFamily="18" charset="0"/>
                            </a:rPr>
                            <m:t>+∞</m:t>
                          </m:r>
                        </m:sup>
                        <m:e>
                          <m:r>
                            <a:rPr lang="en-US" sz="2400" i="1">
                              <a:solidFill>
                                <a:srgbClr val="FF0000"/>
                              </a:solidFill>
                              <a:latin typeface="Cambria Math" panose="02040503050406030204" pitchFamily="18" charset="0"/>
                            </a:rPr>
                            <m:t>𝑞</m:t>
                          </m:r>
                          <m:d>
                            <m:dPr>
                              <m:begChr m:val="["/>
                              <m:endChr m:val="]"/>
                              <m:ctrlPr>
                                <a:rPr lang="en-US" sz="2400" i="1">
                                  <a:latin typeface="Cambria Math" panose="02040503050406030204" pitchFamily="18" charset="0"/>
                                </a:rPr>
                              </m:ctrlPr>
                            </m:dPr>
                            <m:e>
                              <m:acc>
                                <m:accPr>
                                  <m:chr m:val="⃗"/>
                                  <m:ctrlPr>
                                    <a:rPr lang="en-US" sz="2400" i="1">
                                      <a:solidFill>
                                        <a:srgbClr val="0070C0"/>
                                      </a:solidFill>
                                      <a:latin typeface="Cambria Math" panose="02040503050406030204" pitchFamily="18" charset="0"/>
                                    </a:rPr>
                                  </m:ctrlPr>
                                </m:accPr>
                                <m:e>
                                  <m:r>
                                    <a:rPr lang="en-US" sz="2400" i="1">
                                      <a:solidFill>
                                        <a:srgbClr val="0070C0"/>
                                      </a:solidFill>
                                      <a:latin typeface="Cambria Math" panose="02040503050406030204" pitchFamily="18" charset="0"/>
                                    </a:rPr>
                                    <m:t>𝐸</m:t>
                                  </m:r>
                                </m:e>
                              </m:acc>
                              <m:d>
                                <m:dPr>
                                  <m:ctrlPr>
                                    <a:rPr lang="en-US" sz="2400" i="1">
                                      <a:solidFill>
                                        <a:srgbClr val="0070C0"/>
                                      </a:solidFill>
                                      <a:latin typeface="Cambria Math" panose="02040503050406030204" pitchFamily="18" charset="0"/>
                                    </a:rPr>
                                  </m:ctrlPr>
                                </m:dPr>
                                <m:e>
                                  <m:acc>
                                    <m:accPr>
                                      <m:chr m:val="⃗"/>
                                      <m:ctrlPr>
                                        <a:rPr lang="en-US" sz="2400" i="1">
                                          <a:solidFill>
                                            <a:srgbClr val="0070C0"/>
                                          </a:solidFill>
                                          <a:latin typeface="Cambria Math" panose="02040503050406030204" pitchFamily="18" charset="0"/>
                                        </a:rPr>
                                      </m:ctrlPr>
                                    </m:accPr>
                                    <m:e>
                                      <m:r>
                                        <a:rPr lang="en-US" sz="2400" i="1">
                                          <a:solidFill>
                                            <a:srgbClr val="0070C0"/>
                                          </a:solidFill>
                                          <a:latin typeface="Cambria Math" panose="02040503050406030204" pitchFamily="18" charset="0"/>
                                        </a:rPr>
                                        <m:t>𝑟</m:t>
                                      </m:r>
                                    </m:e>
                                  </m:acc>
                                  <m:r>
                                    <a:rPr lang="en-US" sz="2400" i="1">
                                      <a:solidFill>
                                        <a:srgbClr val="0070C0"/>
                                      </a:solidFill>
                                      <a:latin typeface="Cambria Math" panose="02040503050406030204" pitchFamily="18" charset="0"/>
                                    </a:rPr>
                                    <m:t>,</m:t>
                                  </m:r>
                                  <m:r>
                                    <a:rPr lang="en-US" sz="2400" i="1">
                                      <a:solidFill>
                                        <a:srgbClr val="0070C0"/>
                                      </a:solidFill>
                                      <a:latin typeface="Cambria Math" panose="02040503050406030204" pitchFamily="18" charset="0"/>
                                    </a:rPr>
                                    <m:t>𝑧</m:t>
                                  </m:r>
                                  <m:r>
                                    <a:rPr lang="en-US" sz="2400" i="1">
                                      <a:solidFill>
                                        <a:srgbClr val="0070C0"/>
                                      </a:solidFill>
                                      <a:latin typeface="Cambria Math" panose="02040503050406030204" pitchFamily="18" charset="0"/>
                                    </a:rPr>
                                    <m:t>,</m:t>
                                  </m:r>
                                  <m:acc>
                                    <m:accPr>
                                      <m:chr m:val="⃗"/>
                                      <m:ctrlPr>
                                        <a:rPr lang="en-US" sz="2400" i="1">
                                          <a:solidFill>
                                            <a:srgbClr val="0070C0"/>
                                          </a:solidFill>
                                          <a:latin typeface="Cambria Math" panose="02040503050406030204" pitchFamily="18" charset="0"/>
                                        </a:rPr>
                                      </m:ctrlPr>
                                    </m:accPr>
                                    <m:e>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𝑟</m:t>
                                          </m:r>
                                        </m:e>
                                        <m:sub>
                                          <m:r>
                                            <a:rPr lang="en-US" sz="2400" i="1">
                                              <a:solidFill>
                                                <a:srgbClr val="0070C0"/>
                                              </a:solidFill>
                                              <a:latin typeface="Cambria Math" panose="02040503050406030204" pitchFamily="18" charset="0"/>
                                            </a:rPr>
                                            <m:t>0</m:t>
                                          </m:r>
                                        </m:sub>
                                      </m:sSub>
                                    </m:e>
                                  </m:acc>
                                  <m:r>
                                    <a:rPr lang="en-US" sz="2400" i="1">
                                      <a:solidFill>
                                        <a:srgbClr val="0070C0"/>
                                      </a:solidFill>
                                      <a:latin typeface="Cambria Math" panose="02040503050406030204" pitchFamily="18" charset="0"/>
                                    </a:rPr>
                                    <m:t>,</m:t>
                                  </m:r>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𝑧</m:t>
                                      </m:r>
                                    </m:e>
                                    <m:sub>
                                      <m:r>
                                        <a:rPr lang="en-US" sz="2400" i="1">
                                          <a:solidFill>
                                            <a:srgbClr val="0070C0"/>
                                          </a:solidFill>
                                          <a:latin typeface="Cambria Math" panose="02040503050406030204" pitchFamily="18" charset="0"/>
                                        </a:rPr>
                                        <m:t>0</m:t>
                                      </m:r>
                                    </m:sub>
                                  </m:sSub>
                                  <m:r>
                                    <a:rPr lang="en-US" sz="2400" i="1">
                                      <a:solidFill>
                                        <a:srgbClr val="0070C0"/>
                                      </a:solidFill>
                                      <a:latin typeface="Cambria Math" panose="02040503050406030204" pitchFamily="18" charset="0"/>
                                    </a:rPr>
                                    <m:t>;</m:t>
                                  </m:r>
                                  <m:r>
                                    <a:rPr lang="en-US" sz="2400" i="1">
                                      <a:solidFill>
                                        <a:srgbClr val="0070C0"/>
                                      </a:solidFill>
                                      <a:latin typeface="Cambria Math" panose="02040503050406030204" pitchFamily="18" charset="0"/>
                                    </a:rPr>
                                    <m:t>𝑡</m:t>
                                  </m:r>
                                </m:e>
                              </m:d>
                              <m:r>
                                <a:rPr lang="en-US" sz="2400" i="1">
                                  <a:latin typeface="Cambria Math" panose="02040503050406030204" pitchFamily="18" charset="0"/>
                                </a:rPr>
                                <m:t>+</m:t>
                              </m:r>
                              <m:acc>
                                <m:accPr>
                                  <m:chr m:val="⃗"/>
                                  <m:ctrlPr>
                                    <a:rPr lang="en-US" sz="2400" i="1">
                                      <a:solidFill>
                                        <a:srgbClr val="FF0000"/>
                                      </a:solidFill>
                                      <a:latin typeface="Cambria Math" panose="02040503050406030204" pitchFamily="18" charset="0"/>
                                    </a:rPr>
                                  </m:ctrlPr>
                                </m:accPr>
                                <m:e>
                                  <m:r>
                                    <a:rPr lang="en-US" sz="2400" i="1">
                                      <a:solidFill>
                                        <a:srgbClr val="FF0000"/>
                                      </a:solidFill>
                                      <a:latin typeface="Cambria Math" panose="02040503050406030204" pitchFamily="18" charset="0"/>
                                    </a:rPr>
                                    <m:t>𝑣</m:t>
                                  </m:r>
                                </m:e>
                              </m:acc>
                              <m:r>
                                <a:rPr lang="en-US" sz="2400" i="1">
                                  <a:latin typeface="Cambria Math" panose="02040503050406030204" pitchFamily="18" charset="0"/>
                                </a:rPr>
                                <m:t>×</m:t>
                              </m:r>
                              <m:acc>
                                <m:accPr>
                                  <m:chr m:val="⃗"/>
                                  <m:ctrlPr>
                                    <a:rPr lang="en-US" sz="2400" i="1">
                                      <a:solidFill>
                                        <a:srgbClr val="0070C0"/>
                                      </a:solidFill>
                                      <a:latin typeface="Cambria Math" panose="02040503050406030204" pitchFamily="18" charset="0"/>
                                    </a:rPr>
                                  </m:ctrlPr>
                                </m:accPr>
                                <m:e>
                                  <m:r>
                                    <a:rPr lang="en-US" sz="2400" i="1">
                                      <a:solidFill>
                                        <a:srgbClr val="0070C0"/>
                                      </a:solidFill>
                                      <a:latin typeface="Cambria Math" panose="02040503050406030204" pitchFamily="18" charset="0"/>
                                    </a:rPr>
                                    <m:t>𝐵</m:t>
                                  </m:r>
                                </m:e>
                              </m:acc>
                              <m:d>
                                <m:dPr>
                                  <m:ctrlPr>
                                    <a:rPr lang="en-US" sz="2400" i="1">
                                      <a:solidFill>
                                        <a:srgbClr val="0070C0"/>
                                      </a:solidFill>
                                      <a:latin typeface="Cambria Math" panose="02040503050406030204" pitchFamily="18" charset="0"/>
                                    </a:rPr>
                                  </m:ctrlPr>
                                </m:dPr>
                                <m:e>
                                  <m:acc>
                                    <m:accPr>
                                      <m:chr m:val="⃗"/>
                                      <m:ctrlPr>
                                        <a:rPr lang="en-US" sz="2400" i="1">
                                          <a:solidFill>
                                            <a:srgbClr val="0070C0"/>
                                          </a:solidFill>
                                          <a:latin typeface="Cambria Math" panose="02040503050406030204" pitchFamily="18" charset="0"/>
                                        </a:rPr>
                                      </m:ctrlPr>
                                    </m:accPr>
                                    <m:e>
                                      <m:r>
                                        <a:rPr lang="en-US" sz="2400" i="1">
                                          <a:solidFill>
                                            <a:srgbClr val="0070C0"/>
                                          </a:solidFill>
                                          <a:latin typeface="Cambria Math" panose="02040503050406030204" pitchFamily="18" charset="0"/>
                                        </a:rPr>
                                        <m:t>𝑟</m:t>
                                      </m:r>
                                    </m:e>
                                  </m:acc>
                                  <m:r>
                                    <a:rPr lang="en-US" sz="2400" i="1">
                                      <a:solidFill>
                                        <a:srgbClr val="0070C0"/>
                                      </a:solidFill>
                                      <a:latin typeface="Cambria Math" panose="02040503050406030204" pitchFamily="18" charset="0"/>
                                    </a:rPr>
                                    <m:t>,</m:t>
                                  </m:r>
                                  <m:r>
                                    <a:rPr lang="en-US" sz="2400" i="1">
                                      <a:solidFill>
                                        <a:srgbClr val="0070C0"/>
                                      </a:solidFill>
                                      <a:latin typeface="Cambria Math" panose="02040503050406030204" pitchFamily="18" charset="0"/>
                                    </a:rPr>
                                    <m:t>𝑧</m:t>
                                  </m:r>
                                  <m:r>
                                    <a:rPr lang="en-US" sz="2400" i="1">
                                      <a:solidFill>
                                        <a:srgbClr val="0070C0"/>
                                      </a:solidFill>
                                      <a:latin typeface="Cambria Math" panose="02040503050406030204" pitchFamily="18" charset="0"/>
                                    </a:rPr>
                                    <m:t>,</m:t>
                                  </m:r>
                                  <m:acc>
                                    <m:accPr>
                                      <m:chr m:val="⃗"/>
                                      <m:ctrlPr>
                                        <a:rPr lang="en-US" sz="2400" i="1">
                                          <a:solidFill>
                                            <a:srgbClr val="0070C0"/>
                                          </a:solidFill>
                                          <a:latin typeface="Cambria Math" panose="02040503050406030204" pitchFamily="18" charset="0"/>
                                        </a:rPr>
                                      </m:ctrlPr>
                                    </m:accPr>
                                    <m:e>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𝑟</m:t>
                                          </m:r>
                                        </m:e>
                                        <m:sub>
                                          <m:r>
                                            <a:rPr lang="en-US" sz="2400" i="1">
                                              <a:solidFill>
                                                <a:srgbClr val="0070C0"/>
                                              </a:solidFill>
                                              <a:latin typeface="Cambria Math" panose="02040503050406030204" pitchFamily="18" charset="0"/>
                                            </a:rPr>
                                            <m:t>0</m:t>
                                          </m:r>
                                        </m:sub>
                                      </m:sSub>
                                    </m:e>
                                  </m:acc>
                                  <m:r>
                                    <a:rPr lang="en-US" sz="2400" i="1">
                                      <a:solidFill>
                                        <a:srgbClr val="0070C0"/>
                                      </a:solidFill>
                                      <a:latin typeface="Cambria Math" panose="02040503050406030204" pitchFamily="18" charset="0"/>
                                    </a:rPr>
                                    <m:t>,</m:t>
                                  </m:r>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𝑧</m:t>
                                      </m:r>
                                    </m:e>
                                    <m:sub>
                                      <m:r>
                                        <a:rPr lang="en-US" sz="2400" i="1">
                                          <a:solidFill>
                                            <a:srgbClr val="0070C0"/>
                                          </a:solidFill>
                                          <a:latin typeface="Cambria Math" panose="02040503050406030204" pitchFamily="18" charset="0"/>
                                        </a:rPr>
                                        <m:t>0</m:t>
                                      </m:r>
                                    </m:sub>
                                  </m:sSub>
                                  <m:r>
                                    <a:rPr lang="en-US" sz="2400" i="1">
                                      <a:solidFill>
                                        <a:srgbClr val="0070C0"/>
                                      </a:solidFill>
                                      <a:latin typeface="Cambria Math" panose="02040503050406030204" pitchFamily="18" charset="0"/>
                                    </a:rPr>
                                    <m:t>;</m:t>
                                  </m:r>
                                  <m:r>
                                    <a:rPr lang="en-US" sz="2400" i="1">
                                      <a:solidFill>
                                        <a:srgbClr val="0070C0"/>
                                      </a:solidFill>
                                      <a:latin typeface="Cambria Math" panose="02040503050406030204" pitchFamily="18" charset="0"/>
                                    </a:rPr>
                                    <m:t>𝑡</m:t>
                                  </m:r>
                                </m:e>
                              </m:d>
                            </m:e>
                          </m:d>
                          <m:r>
                            <a:rPr lang="en-US" sz="2400" b="0" i="1" smtClean="0">
                              <a:solidFill>
                                <a:schemeClr val="tx1"/>
                              </a:solidFill>
                              <a:latin typeface="Cambria Math" panose="02040503050406030204" pitchFamily="18" charset="0"/>
                            </a:rPr>
                            <m:t>𝑑𝑡</m:t>
                          </m:r>
                        </m:e>
                      </m:nary>
                    </m:oMath>
                  </m:oMathPara>
                </a14:m>
                <a:endParaRPr lang="en-GB" sz="2400" dirty="0">
                  <a:solidFill>
                    <a:schemeClr val="tx1"/>
                  </a:solidFill>
                </a:endParaRPr>
              </a:p>
            </p:txBody>
          </p:sp>
        </mc:Choice>
        <mc:Fallback xmlns="">
          <p:sp>
            <p:nvSpPr>
              <p:cNvPr id="3" name="TextBox 2">
                <a:extLst>
                  <a:ext uri="{FF2B5EF4-FFF2-40B4-BE49-F238E27FC236}">
                    <a16:creationId xmlns:a16="http://schemas.microsoft.com/office/drawing/2014/main" id="{78F58D3D-C927-EC48-91D8-6A4ED9D7D19E}"/>
                  </a:ext>
                </a:extLst>
              </p:cNvPr>
              <p:cNvSpPr txBox="1">
                <a:spLocks noRot="1" noChangeAspect="1" noMove="1" noResize="1" noEditPoints="1" noAdjustHandles="1" noChangeArrowheads="1" noChangeShapeType="1" noTextEdit="1"/>
              </p:cNvSpPr>
              <p:nvPr/>
            </p:nvSpPr>
            <p:spPr>
              <a:xfrm>
                <a:off x="625854" y="2054606"/>
                <a:ext cx="8075031" cy="1191288"/>
              </a:xfrm>
              <a:prstGeom prst="rect">
                <a:avLst/>
              </a:prstGeom>
              <a:blipFill>
                <a:blip r:embed="rId2"/>
                <a:stretch>
                  <a:fillRect t="-112632" b="-170526"/>
                </a:stretch>
              </a:blipFill>
            </p:spPr>
            <p:txBody>
              <a:bodyPr/>
              <a:lstStyle/>
              <a:p>
                <a:r>
                  <a:rPr lang="en-GB">
                    <a:noFill/>
                  </a:rPr>
                  <a:t> </a:t>
                </a:r>
              </a:p>
            </p:txBody>
          </p:sp>
        </mc:Fallback>
      </mc:AlternateContent>
      <p:sp>
        <p:nvSpPr>
          <p:cNvPr id="5" name="CasellaDiTesto 2">
            <a:extLst>
              <a:ext uri="{FF2B5EF4-FFF2-40B4-BE49-F238E27FC236}">
                <a16:creationId xmlns:a16="http://schemas.microsoft.com/office/drawing/2014/main" id="{A30D9525-F61B-E541-89EA-FFE42AD55C1A}"/>
              </a:ext>
            </a:extLst>
          </p:cNvPr>
          <p:cNvSpPr txBox="1"/>
          <p:nvPr/>
        </p:nvSpPr>
        <p:spPr>
          <a:xfrm>
            <a:off x="298888" y="716839"/>
            <a:ext cx="8546223" cy="584775"/>
          </a:xfrm>
          <a:prstGeom prst="rect">
            <a:avLst/>
          </a:prstGeom>
          <a:noFill/>
        </p:spPr>
        <p:txBody>
          <a:bodyPr wrap="square" rtlCol="0">
            <a:spAutoFit/>
          </a:bodyPr>
          <a:lstStyle/>
          <a:p>
            <a:pPr algn="just"/>
            <a:r>
              <a:rPr lang="en-GB" sz="1600" b="1" dirty="0">
                <a:latin typeface="Arial"/>
                <a:cs typeface="Arial"/>
              </a:rPr>
              <a:t>We need to know the </a:t>
            </a:r>
            <a:r>
              <a:rPr lang="en-GB" sz="1600" b="1" dirty="0">
                <a:solidFill>
                  <a:srgbClr val="FF0000"/>
                </a:solidFill>
                <a:latin typeface="Arial"/>
                <a:cs typeface="Arial"/>
              </a:rPr>
              <a:t>impulse of the Lorentz force </a:t>
            </a:r>
            <a:r>
              <a:rPr lang="en-GB" sz="1600" b="1" dirty="0">
                <a:latin typeface="Arial"/>
                <a:cs typeface="Arial"/>
              </a:rPr>
              <a:t>integrated along the </a:t>
            </a:r>
            <a:r>
              <a:rPr lang="en-GB" sz="1600" b="1" dirty="0">
                <a:solidFill>
                  <a:srgbClr val="00B050"/>
                </a:solidFill>
                <a:latin typeface="Arial"/>
                <a:cs typeface="Arial"/>
              </a:rPr>
              <a:t>unperturbed</a:t>
            </a:r>
            <a:r>
              <a:rPr lang="en-GB" sz="1600" b="1" dirty="0">
                <a:solidFill>
                  <a:srgbClr val="FF0000"/>
                </a:solidFill>
                <a:latin typeface="Arial"/>
                <a:cs typeface="Arial"/>
              </a:rPr>
              <a:t> trajectory of the trailing charge q</a:t>
            </a:r>
            <a:r>
              <a:rPr lang="en-GB" sz="1600" b="1" dirty="0">
                <a:latin typeface="Arial"/>
                <a:cs typeface="Arial"/>
              </a:rPr>
              <a:t>.</a:t>
            </a:r>
          </a:p>
        </p:txBody>
      </p:sp>
      <p:sp>
        <p:nvSpPr>
          <p:cNvPr id="7" name="CasellaDiTesto 2">
            <a:extLst>
              <a:ext uri="{FF2B5EF4-FFF2-40B4-BE49-F238E27FC236}">
                <a16:creationId xmlns:a16="http://schemas.microsoft.com/office/drawing/2014/main" id="{571DED1E-5FAF-284B-AE86-5069F101AE4C}"/>
              </a:ext>
            </a:extLst>
          </p:cNvPr>
          <p:cNvSpPr txBox="1"/>
          <p:nvPr/>
        </p:nvSpPr>
        <p:spPr>
          <a:xfrm>
            <a:off x="431234" y="5472907"/>
            <a:ext cx="1999146" cy="584775"/>
          </a:xfrm>
          <a:prstGeom prst="rect">
            <a:avLst/>
          </a:prstGeom>
          <a:noFill/>
        </p:spPr>
        <p:txBody>
          <a:bodyPr wrap="square" rtlCol="0">
            <a:spAutoFit/>
          </a:bodyPr>
          <a:lstStyle/>
          <a:p>
            <a:pPr algn="just"/>
            <a:r>
              <a:rPr lang="en-GB" sz="1600" b="1" dirty="0">
                <a:solidFill>
                  <a:srgbClr val="FF0000"/>
                </a:solidFill>
                <a:latin typeface="Arial"/>
                <a:cs typeface="Arial"/>
              </a:rPr>
              <a:t>Kick received by the trailing charge</a:t>
            </a:r>
          </a:p>
        </p:txBody>
      </p:sp>
      <p:grpSp>
        <p:nvGrpSpPr>
          <p:cNvPr id="11" name="Group 10">
            <a:extLst>
              <a:ext uri="{FF2B5EF4-FFF2-40B4-BE49-F238E27FC236}">
                <a16:creationId xmlns:a16="http://schemas.microsoft.com/office/drawing/2014/main" id="{04EAACE9-CFD5-4246-A818-5B4EABB7269E}"/>
              </a:ext>
            </a:extLst>
          </p:cNvPr>
          <p:cNvGrpSpPr/>
          <p:nvPr/>
        </p:nvGrpSpPr>
        <p:grpSpPr>
          <a:xfrm>
            <a:off x="7010300" y="1057034"/>
            <a:ext cx="1541822" cy="725682"/>
            <a:chOff x="7010300" y="1057034"/>
            <a:chExt cx="1541822" cy="725682"/>
          </a:xfrm>
        </p:grpSpPr>
        <p:sp>
          <p:nvSpPr>
            <p:cNvPr id="6" name="CasellaDiTesto 2">
              <a:extLst>
                <a:ext uri="{FF2B5EF4-FFF2-40B4-BE49-F238E27FC236}">
                  <a16:creationId xmlns:a16="http://schemas.microsoft.com/office/drawing/2014/main" id="{8C8B44E4-434A-3049-8A96-2DCDB6FF64F6}"/>
                </a:ext>
              </a:extLst>
            </p:cNvPr>
            <p:cNvSpPr txBox="1"/>
            <p:nvPr/>
          </p:nvSpPr>
          <p:spPr>
            <a:xfrm>
              <a:off x="7150894" y="1444162"/>
              <a:ext cx="1350702" cy="338554"/>
            </a:xfrm>
            <a:prstGeom prst="rect">
              <a:avLst/>
            </a:prstGeom>
            <a:noFill/>
          </p:spPr>
          <p:txBody>
            <a:bodyPr wrap="square" rtlCol="0">
              <a:spAutoFit/>
            </a:bodyPr>
            <a:lstStyle/>
            <a:p>
              <a:pPr algn="just"/>
              <a:r>
                <a:rPr lang="en-GB" sz="1600" b="1" dirty="0">
                  <a:solidFill>
                    <a:srgbClr val="00B050"/>
                  </a:solidFill>
                  <a:latin typeface="Arial"/>
                  <a:cs typeface="Arial"/>
                </a:rPr>
                <a:t>Rigid beam</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624E80A-5485-A448-8F65-84E465AA4F0B}"/>
                    </a:ext>
                  </a:extLst>
                </p:cNvPr>
                <p:cNvSpPr txBox="1"/>
                <p:nvPr/>
              </p:nvSpPr>
              <p:spPr>
                <a:xfrm>
                  <a:off x="7010300" y="1057034"/>
                  <a:ext cx="72827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rgbClr val="00B050"/>
                            </a:solidFill>
                            <a:latin typeface="Cambria Math" panose="02040503050406030204" pitchFamily="18" charset="0"/>
                          </a:rPr>
                          <m:t>𝛽</m:t>
                        </m:r>
                        <m:r>
                          <a:rPr lang="en-US" sz="2400" b="0" i="1" smtClean="0">
                            <a:solidFill>
                              <a:srgbClr val="00B050"/>
                            </a:solidFill>
                            <a:latin typeface="Cambria Math" panose="02040503050406030204" pitchFamily="18" charset="0"/>
                          </a:rPr>
                          <m:t>𝑐</m:t>
                        </m:r>
                        <m:r>
                          <a:rPr lang="en-US" sz="2400" b="0" i="1" smtClean="0">
                            <a:solidFill>
                              <a:srgbClr val="00B050"/>
                            </a:solidFill>
                            <a:latin typeface="Cambria Math" panose="02040503050406030204" pitchFamily="18" charset="0"/>
                          </a:rPr>
                          <m:t>𝜏</m:t>
                        </m:r>
                      </m:oMath>
                    </m:oMathPara>
                  </a14:m>
                  <a:endParaRPr lang="en-GB" sz="2400" dirty="0">
                    <a:solidFill>
                      <a:srgbClr val="00B050"/>
                    </a:solidFill>
                  </a:endParaRPr>
                </a:p>
              </p:txBody>
            </p:sp>
          </mc:Choice>
          <mc:Fallback xmlns="">
            <p:sp>
              <p:nvSpPr>
                <p:cNvPr id="8" name="TextBox 7">
                  <a:extLst>
                    <a:ext uri="{FF2B5EF4-FFF2-40B4-BE49-F238E27FC236}">
                      <a16:creationId xmlns:a16="http://schemas.microsoft.com/office/drawing/2014/main" id="{F624E80A-5485-A448-8F65-84E465AA4F0B}"/>
                    </a:ext>
                  </a:extLst>
                </p:cNvPr>
                <p:cNvSpPr txBox="1">
                  <a:spLocks noRot="1" noChangeAspect="1" noMove="1" noResize="1" noEditPoints="1" noAdjustHandles="1" noChangeArrowheads="1" noChangeShapeType="1" noTextEdit="1"/>
                </p:cNvSpPr>
                <p:nvPr/>
              </p:nvSpPr>
              <p:spPr>
                <a:xfrm>
                  <a:off x="7010300" y="1057034"/>
                  <a:ext cx="728276" cy="461665"/>
                </a:xfrm>
                <a:prstGeom prst="rect">
                  <a:avLst/>
                </a:prstGeom>
                <a:blipFill>
                  <a:blip r:embed="rId3"/>
                  <a:stretch>
                    <a:fillRect l="-1754" r="-1754" b="-15789"/>
                  </a:stretch>
                </a:blipFill>
              </p:spPr>
              <p:txBody>
                <a:bodyPr/>
                <a:lstStyle/>
                <a:p>
                  <a:r>
                    <a:rPr lang="en-GB">
                      <a:noFill/>
                    </a:rPr>
                    <a:t> </a:t>
                  </a:r>
                </a:p>
              </p:txBody>
            </p:sp>
          </mc:Fallback>
        </mc:AlternateContent>
        <p:sp>
          <p:nvSpPr>
            <p:cNvPr id="9" name="CasellaDiTesto 2">
              <a:extLst>
                <a:ext uri="{FF2B5EF4-FFF2-40B4-BE49-F238E27FC236}">
                  <a16:creationId xmlns:a16="http://schemas.microsoft.com/office/drawing/2014/main" id="{B9C56778-B977-8F4C-8026-B936ADBE0118}"/>
                </a:ext>
              </a:extLst>
            </p:cNvPr>
            <p:cNvSpPr txBox="1"/>
            <p:nvPr/>
          </p:nvSpPr>
          <p:spPr>
            <a:xfrm>
              <a:off x="7637523" y="1144369"/>
              <a:ext cx="914599" cy="338554"/>
            </a:xfrm>
            <a:prstGeom prst="rect">
              <a:avLst/>
            </a:prstGeom>
            <a:noFill/>
          </p:spPr>
          <p:txBody>
            <a:bodyPr wrap="square" rtlCol="0">
              <a:spAutoFit/>
            </a:bodyPr>
            <a:lstStyle/>
            <a:p>
              <a:pPr algn="just"/>
              <a:r>
                <a:rPr lang="en-GB" sz="1600" b="1" dirty="0">
                  <a:solidFill>
                    <a:srgbClr val="00B050"/>
                  </a:solidFill>
                  <a:latin typeface="Arial"/>
                  <a:cs typeface="Arial"/>
                </a:rPr>
                <a:t>is fixed</a:t>
              </a:r>
            </a:p>
          </p:txBody>
        </p:sp>
      </p:grpSp>
      <p:sp>
        <p:nvSpPr>
          <p:cNvPr id="12" name="CasellaDiTesto 2">
            <a:extLst>
              <a:ext uri="{FF2B5EF4-FFF2-40B4-BE49-F238E27FC236}">
                <a16:creationId xmlns:a16="http://schemas.microsoft.com/office/drawing/2014/main" id="{B727159D-42F0-4346-AC89-18ABFAFE6389}"/>
              </a:ext>
            </a:extLst>
          </p:cNvPr>
          <p:cNvSpPr txBox="1"/>
          <p:nvPr/>
        </p:nvSpPr>
        <p:spPr>
          <a:xfrm>
            <a:off x="298883" y="3994532"/>
            <a:ext cx="8546223" cy="584775"/>
          </a:xfrm>
          <a:prstGeom prst="rect">
            <a:avLst/>
          </a:prstGeom>
          <a:noFill/>
        </p:spPr>
        <p:txBody>
          <a:bodyPr wrap="square" rtlCol="0">
            <a:spAutoFit/>
          </a:bodyPr>
          <a:lstStyle/>
          <a:p>
            <a:pPr algn="just"/>
            <a:r>
              <a:rPr lang="en-GB" sz="1600" b="1" dirty="0">
                <a:latin typeface="Arial"/>
                <a:cs typeface="Arial"/>
              </a:rPr>
              <a:t>The wakefield is localized to the neighbourhood of the finite length structure in the beam pipe.</a:t>
            </a:r>
          </a:p>
        </p:txBody>
      </p:sp>
      <mc:AlternateContent xmlns:mc="http://schemas.openxmlformats.org/markup-compatibility/2006" xmlns:a14="http://schemas.microsoft.com/office/drawing/2010/main">
        <mc:Choice Requires="a14">
          <p:sp>
            <p:nvSpPr>
              <p:cNvPr id="13" name="CasellaDiTesto 2">
                <a:extLst>
                  <a:ext uri="{FF2B5EF4-FFF2-40B4-BE49-F238E27FC236}">
                    <a16:creationId xmlns:a16="http://schemas.microsoft.com/office/drawing/2014/main" id="{866E8E8D-C4EA-AB46-A3FF-14D9D1AC4F43}"/>
                  </a:ext>
                </a:extLst>
              </p:cNvPr>
              <p:cNvSpPr txBox="1"/>
              <p:nvPr/>
            </p:nvSpPr>
            <p:spPr>
              <a:xfrm>
                <a:off x="298884" y="4725890"/>
                <a:ext cx="8546223" cy="338554"/>
              </a:xfrm>
              <a:prstGeom prst="rect">
                <a:avLst/>
              </a:prstGeom>
              <a:noFill/>
            </p:spPr>
            <p:txBody>
              <a:bodyPr wrap="square" rtlCol="0">
                <a:spAutoFit/>
              </a:bodyPr>
              <a:lstStyle/>
              <a:p>
                <a:pPr algn="just"/>
                <a:r>
                  <a:rPr lang="en-GB" sz="1600" b="1" dirty="0">
                    <a:latin typeface="Arial"/>
                    <a:cs typeface="Arial"/>
                  </a:rPr>
                  <a:t>The beam is rigid </a:t>
                </a:r>
                <a:r>
                  <a:rPr lang="en-GB" sz="1600" b="1" dirty="0">
                    <a:solidFill>
                      <a:srgbClr val="FF0000"/>
                    </a:solidFill>
                    <a:latin typeface="Arial"/>
                    <a:cs typeface="Arial"/>
                  </a:rPr>
                  <a:t>during</a:t>
                </a:r>
                <a:r>
                  <a:rPr lang="en-GB" sz="1600" b="1" dirty="0">
                    <a:latin typeface="Arial"/>
                    <a:cs typeface="Arial"/>
                  </a:rPr>
                  <a:t> the passage, </a:t>
                </a:r>
                <a14:m>
                  <m:oMath xmlns:m="http://schemas.openxmlformats.org/officeDocument/2006/math">
                    <m:r>
                      <a:rPr lang="en-US" sz="1600" b="1" i="0" smtClean="0">
                        <a:latin typeface="Cambria Math" panose="02040503050406030204" pitchFamily="18" charset="0"/>
                        <a:cs typeface="Arial"/>
                      </a:rPr>
                      <m:t>𝚫</m:t>
                    </m:r>
                    <m:acc>
                      <m:accPr>
                        <m:chr m:val="⃗"/>
                        <m:ctrlPr>
                          <a:rPr lang="en-US" sz="1600" b="1" i="1" smtClean="0">
                            <a:latin typeface="Cambria Math" panose="02040503050406030204" pitchFamily="18" charset="0"/>
                            <a:cs typeface="Arial"/>
                          </a:rPr>
                        </m:ctrlPr>
                      </m:accPr>
                      <m:e>
                        <m:r>
                          <a:rPr lang="en-US" sz="1600" b="1" i="0" smtClean="0">
                            <a:latin typeface="Cambria Math" panose="02040503050406030204" pitchFamily="18" charset="0"/>
                            <a:cs typeface="Arial"/>
                          </a:rPr>
                          <m:t>𝐩</m:t>
                        </m:r>
                      </m:e>
                    </m:acc>
                  </m:oMath>
                </a14:m>
                <a:r>
                  <a:rPr lang="en-GB" sz="1600" b="1" dirty="0">
                    <a:latin typeface="Arial"/>
                    <a:cs typeface="Arial"/>
                  </a:rPr>
                  <a:t> will affect the beam motion </a:t>
                </a:r>
                <a:r>
                  <a:rPr lang="en-GB" sz="1600" b="1" dirty="0">
                    <a:solidFill>
                      <a:srgbClr val="FF0000"/>
                    </a:solidFill>
                    <a:latin typeface="Arial"/>
                    <a:cs typeface="Arial"/>
                  </a:rPr>
                  <a:t>after</a:t>
                </a:r>
                <a:r>
                  <a:rPr lang="en-GB" sz="1600" b="1" dirty="0">
                    <a:latin typeface="Arial"/>
                    <a:cs typeface="Arial"/>
                  </a:rPr>
                  <a:t> the passage</a:t>
                </a:r>
              </a:p>
            </p:txBody>
          </p:sp>
        </mc:Choice>
        <mc:Fallback xmlns="">
          <p:sp>
            <p:nvSpPr>
              <p:cNvPr id="13" name="CasellaDiTesto 2">
                <a:extLst>
                  <a:ext uri="{FF2B5EF4-FFF2-40B4-BE49-F238E27FC236}">
                    <a16:creationId xmlns:a16="http://schemas.microsoft.com/office/drawing/2014/main" id="{866E8E8D-C4EA-AB46-A3FF-14D9D1AC4F43}"/>
                  </a:ext>
                </a:extLst>
              </p:cNvPr>
              <p:cNvSpPr txBox="1">
                <a:spLocks noRot="1" noChangeAspect="1" noMove="1" noResize="1" noEditPoints="1" noAdjustHandles="1" noChangeArrowheads="1" noChangeShapeType="1" noTextEdit="1"/>
              </p:cNvSpPr>
              <p:nvPr/>
            </p:nvSpPr>
            <p:spPr>
              <a:xfrm>
                <a:off x="298884" y="4725890"/>
                <a:ext cx="8546223" cy="338554"/>
              </a:xfrm>
              <a:prstGeom prst="rect">
                <a:avLst/>
              </a:prstGeom>
              <a:blipFill>
                <a:blip r:embed="rId4"/>
                <a:stretch>
                  <a:fillRect l="-297" t="-7407" r="-297" b="-25926"/>
                </a:stretch>
              </a:blipFill>
            </p:spPr>
            <p:txBody>
              <a:bodyPr/>
              <a:lstStyle/>
              <a:p>
                <a:r>
                  <a:rPr lang="en-IT">
                    <a:noFill/>
                  </a:rPr>
                  <a:t> </a:t>
                </a:r>
              </a:p>
            </p:txBody>
          </p:sp>
        </mc:Fallback>
      </mc:AlternateContent>
      <p:sp>
        <p:nvSpPr>
          <p:cNvPr id="16" name="CasellaDiTesto 2">
            <a:extLst>
              <a:ext uri="{FF2B5EF4-FFF2-40B4-BE49-F238E27FC236}">
                <a16:creationId xmlns:a16="http://schemas.microsoft.com/office/drawing/2014/main" id="{DEB55F82-AA7E-FB4F-A54B-7FB5AAE99CCB}"/>
              </a:ext>
            </a:extLst>
          </p:cNvPr>
          <p:cNvSpPr txBox="1"/>
          <p:nvPr/>
        </p:nvSpPr>
        <p:spPr>
          <a:xfrm>
            <a:off x="4754100" y="5596017"/>
            <a:ext cx="968439" cy="338554"/>
          </a:xfrm>
          <a:prstGeom prst="rect">
            <a:avLst/>
          </a:prstGeom>
          <a:noFill/>
        </p:spPr>
        <p:txBody>
          <a:bodyPr wrap="square" rtlCol="0">
            <a:spAutoFit/>
          </a:bodyPr>
          <a:lstStyle/>
          <a:p>
            <a:pPr algn="just"/>
            <a:r>
              <a:rPr lang="en-GB" sz="1600" b="1" dirty="0">
                <a:latin typeface="Arial"/>
                <a:cs typeface="Arial"/>
              </a:rPr>
              <a:t>since</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50EB585-334D-FB4A-B040-C6543194BF81}"/>
                  </a:ext>
                </a:extLst>
              </p:cNvPr>
              <p:cNvSpPr txBox="1"/>
              <p:nvPr/>
            </p:nvSpPr>
            <p:spPr>
              <a:xfrm>
                <a:off x="3846681" y="5510866"/>
                <a:ext cx="779316" cy="5088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solidFill>
                                <a:schemeClr val="tx1"/>
                              </a:solidFill>
                              <a:latin typeface="Cambria Math" panose="02040503050406030204" pitchFamily="18" charset="0"/>
                            </a:rPr>
                          </m:ctrlPr>
                        </m:accPr>
                        <m:e>
                          <m:r>
                            <m:rPr>
                              <m:sty m:val="p"/>
                            </m:rPr>
                            <a:rPr lang="en-US" sz="2400" b="0" i="0" smtClean="0">
                              <a:solidFill>
                                <a:schemeClr val="tx1"/>
                              </a:solidFill>
                              <a:latin typeface="Cambria Math" panose="02040503050406030204" pitchFamily="18" charset="0"/>
                            </a:rPr>
                            <m:t>Δ</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𝑝</m:t>
                              </m:r>
                            </m:e>
                            <m:sub>
                              <m:r>
                                <a:rPr lang="en-US" sz="2400" b="0" i="1" smtClean="0">
                                  <a:solidFill>
                                    <a:schemeClr val="tx1"/>
                                  </a:solidFill>
                                  <a:latin typeface="Cambria Math" panose="02040503050406030204" pitchFamily="18" charset="0"/>
                                  <a:ea typeface="Cambria Math" panose="02040503050406030204" pitchFamily="18" charset="0"/>
                                </a:rPr>
                                <m:t>⊥</m:t>
                              </m:r>
                            </m:sub>
                          </m:sSub>
                        </m:e>
                      </m:acc>
                    </m:oMath>
                  </m:oMathPara>
                </a14:m>
                <a:endParaRPr lang="en-GB" sz="2400" dirty="0">
                  <a:solidFill>
                    <a:schemeClr val="tx1"/>
                  </a:solidFill>
                </a:endParaRPr>
              </a:p>
            </p:txBody>
          </p:sp>
        </mc:Choice>
        <mc:Fallback xmlns="">
          <p:sp>
            <p:nvSpPr>
              <p:cNvPr id="17" name="TextBox 16">
                <a:extLst>
                  <a:ext uri="{FF2B5EF4-FFF2-40B4-BE49-F238E27FC236}">
                    <a16:creationId xmlns:a16="http://schemas.microsoft.com/office/drawing/2014/main" id="{150EB585-334D-FB4A-B040-C6543194BF81}"/>
                  </a:ext>
                </a:extLst>
              </p:cNvPr>
              <p:cNvSpPr txBox="1">
                <a:spLocks noRot="1" noChangeAspect="1" noMove="1" noResize="1" noEditPoints="1" noAdjustHandles="1" noChangeArrowheads="1" noChangeShapeType="1" noTextEdit="1"/>
              </p:cNvSpPr>
              <p:nvPr/>
            </p:nvSpPr>
            <p:spPr>
              <a:xfrm>
                <a:off x="3846681" y="5510866"/>
                <a:ext cx="779316" cy="508857"/>
              </a:xfrm>
              <a:prstGeom prst="rect">
                <a:avLst/>
              </a:prstGeom>
              <a:blipFill>
                <a:blip r:embed="rId5"/>
                <a:stretch>
                  <a:fillRect b="-48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E2E4C648-8151-8D48-8C9D-978517C51F02}"/>
                  </a:ext>
                </a:extLst>
              </p:cNvPr>
              <p:cNvSpPr txBox="1"/>
              <p:nvPr/>
            </p:nvSpPr>
            <p:spPr>
              <a:xfrm>
                <a:off x="2986391" y="5534462"/>
                <a:ext cx="732187"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Δ</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𝑝</m:t>
                          </m:r>
                        </m:e>
                        <m:sub>
                          <m:r>
                            <a:rPr lang="en-US" sz="2400" b="0" i="1" smtClean="0">
                              <a:solidFill>
                                <a:schemeClr val="tx1"/>
                              </a:solidFill>
                              <a:latin typeface="Cambria Math" panose="02040503050406030204" pitchFamily="18" charset="0"/>
                            </a:rPr>
                            <m:t>𝑧</m:t>
                          </m:r>
                        </m:sub>
                      </m:sSub>
                    </m:oMath>
                  </m:oMathPara>
                </a14:m>
                <a:endParaRPr lang="en-GB" sz="2400" dirty="0">
                  <a:solidFill>
                    <a:schemeClr val="tx1"/>
                  </a:solidFill>
                </a:endParaRPr>
              </a:p>
            </p:txBody>
          </p:sp>
        </mc:Choice>
        <mc:Fallback xmlns="">
          <p:sp>
            <p:nvSpPr>
              <p:cNvPr id="18" name="TextBox 17">
                <a:extLst>
                  <a:ext uri="{FF2B5EF4-FFF2-40B4-BE49-F238E27FC236}">
                    <a16:creationId xmlns:a16="http://schemas.microsoft.com/office/drawing/2014/main" id="{E2E4C648-8151-8D48-8C9D-978517C51F02}"/>
                  </a:ext>
                </a:extLst>
              </p:cNvPr>
              <p:cNvSpPr txBox="1">
                <a:spLocks noRot="1" noChangeAspect="1" noMove="1" noResize="1" noEditPoints="1" noAdjustHandles="1" noChangeArrowheads="1" noChangeShapeType="1" noTextEdit="1"/>
              </p:cNvSpPr>
              <p:nvPr/>
            </p:nvSpPr>
            <p:spPr>
              <a:xfrm>
                <a:off x="2986391" y="5534462"/>
                <a:ext cx="732187" cy="461665"/>
              </a:xfrm>
              <a:prstGeom prst="rect">
                <a:avLst/>
              </a:prstGeom>
              <a:blipFill>
                <a:blip r:embed="rId6"/>
                <a:stretch>
                  <a:fillRect b="-810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5BACDC4-058C-934A-86A8-DBD58E61D213}"/>
                  </a:ext>
                </a:extLst>
              </p:cNvPr>
              <p:cNvSpPr txBox="1"/>
              <p:nvPr/>
            </p:nvSpPr>
            <p:spPr>
              <a:xfrm>
                <a:off x="6351745" y="5512084"/>
                <a:ext cx="578941" cy="5064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solidFill>
                                <a:schemeClr val="tx1"/>
                              </a:solidFill>
                              <a:latin typeface="Cambria Math" panose="02040503050406030204" pitchFamily="18" charset="0"/>
                            </a:rPr>
                          </m:ctrlPr>
                        </m:accPr>
                        <m:e>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𝐹</m:t>
                              </m:r>
                            </m:e>
                            <m:sub>
                              <m:r>
                                <a:rPr lang="en-US" sz="2400" b="0" i="1" smtClean="0">
                                  <a:solidFill>
                                    <a:schemeClr val="tx1"/>
                                  </a:solidFill>
                                  <a:latin typeface="Cambria Math" panose="02040503050406030204" pitchFamily="18" charset="0"/>
                                  <a:ea typeface="Cambria Math" panose="02040503050406030204" pitchFamily="18" charset="0"/>
                                </a:rPr>
                                <m:t>⊥</m:t>
                              </m:r>
                            </m:sub>
                          </m:sSub>
                        </m:e>
                      </m:acc>
                    </m:oMath>
                  </m:oMathPara>
                </a14:m>
                <a:endParaRPr lang="en-GB" sz="2400" dirty="0">
                  <a:solidFill>
                    <a:schemeClr val="tx1"/>
                  </a:solidFill>
                </a:endParaRPr>
              </a:p>
            </p:txBody>
          </p:sp>
        </mc:Choice>
        <mc:Fallback xmlns="">
          <p:sp>
            <p:nvSpPr>
              <p:cNvPr id="20" name="TextBox 19">
                <a:extLst>
                  <a:ext uri="{FF2B5EF4-FFF2-40B4-BE49-F238E27FC236}">
                    <a16:creationId xmlns:a16="http://schemas.microsoft.com/office/drawing/2014/main" id="{75BACDC4-058C-934A-86A8-DBD58E61D213}"/>
                  </a:ext>
                </a:extLst>
              </p:cNvPr>
              <p:cNvSpPr txBox="1">
                <a:spLocks noRot="1" noChangeAspect="1" noMove="1" noResize="1" noEditPoints="1" noAdjustHandles="1" noChangeArrowheads="1" noChangeShapeType="1" noTextEdit="1"/>
              </p:cNvSpPr>
              <p:nvPr/>
            </p:nvSpPr>
            <p:spPr>
              <a:xfrm>
                <a:off x="6351745" y="5512084"/>
                <a:ext cx="578941" cy="506421"/>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3A727C4-AAEE-DC44-93F8-B3B87AFEB5D7}"/>
                  </a:ext>
                </a:extLst>
              </p:cNvPr>
              <p:cNvSpPr txBox="1"/>
              <p:nvPr/>
            </p:nvSpPr>
            <p:spPr>
              <a:xfrm>
                <a:off x="5706258" y="5534462"/>
                <a:ext cx="51738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𝐹</m:t>
                          </m:r>
                        </m:e>
                        <m:sub>
                          <m:r>
                            <a:rPr lang="en-US" sz="2400" b="0" i="1" smtClean="0">
                              <a:solidFill>
                                <a:schemeClr val="tx1"/>
                              </a:solidFill>
                              <a:latin typeface="Cambria Math" panose="02040503050406030204" pitchFamily="18" charset="0"/>
                            </a:rPr>
                            <m:t>𝑧</m:t>
                          </m:r>
                        </m:sub>
                      </m:sSub>
                    </m:oMath>
                  </m:oMathPara>
                </a14:m>
                <a:endParaRPr lang="en-GB" sz="2400" dirty="0">
                  <a:solidFill>
                    <a:schemeClr val="tx1"/>
                  </a:solidFill>
                </a:endParaRPr>
              </a:p>
            </p:txBody>
          </p:sp>
        </mc:Choice>
        <mc:Fallback xmlns="">
          <p:sp>
            <p:nvSpPr>
              <p:cNvPr id="21" name="TextBox 20">
                <a:extLst>
                  <a:ext uri="{FF2B5EF4-FFF2-40B4-BE49-F238E27FC236}">
                    <a16:creationId xmlns:a16="http://schemas.microsoft.com/office/drawing/2014/main" id="{13A727C4-AAEE-DC44-93F8-B3B87AFEB5D7}"/>
                  </a:ext>
                </a:extLst>
              </p:cNvPr>
              <p:cNvSpPr txBox="1">
                <a:spLocks noRot="1" noChangeAspect="1" noMove="1" noResize="1" noEditPoints="1" noAdjustHandles="1" noChangeArrowheads="1" noChangeShapeType="1" noTextEdit="1"/>
              </p:cNvSpPr>
              <p:nvPr/>
            </p:nvSpPr>
            <p:spPr>
              <a:xfrm>
                <a:off x="5706258" y="5534462"/>
                <a:ext cx="517385" cy="461665"/>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CasellaDiTesto 2">
                <a:extLst>
                  <a:ext uri="{FF2B5EF4-FFF2-40B4-BE49-F238E27FC236}">
                    <a16:creationId xmlns:a16="http://schemas.microsoft.com/office/drawing/2014/main" id="{E4D4887A-4CB5-D949-84E4-178994A41089}"/>
                  </a:ext>
                </a:extLst>
              </p:cNvPr>
              <p:cNvSpPr txBox="1"/>
              <p:nvPr/>
            </p:nvSpPr>
            <p:spPr>
              <a:xfrm>
                <a:off x="362330" y="3486299"/>
                <a:ext cx="8546223" cy="338554"/>
              </a:xfrm>
              <a:prstGeom prst="rect">
                <a:avLst/>
              </a:prstGeom>
              <a:noFill/>
            </p:spPr>
            <p:txBody>
              <a:bodyPr wrap="square" rtlCol="0">
                <a:spAutoFit/>
              </a:bodyPr>
              <a:lstStyle/>
              <a:p>
                <a:pPr algn="just"/>
                <a:r>
                  <a:rPr lang="en-GB" sz="1600" b="1" dirty="0">
                    <a:latin typeface="Arial"/>
                    <a:cs typeface="Arial"/>
                  </a:rPr>
                  <a:t>Wakefields are much difficult to compute than </a:t>
                </a:r>
                <a14:m>
                  <m:oMath xmlns:m="http://schemas.openxmlformats.org/officeDocument/2006/math">
                    <m:r>
                      <a:rPr lang="en-US" sz="1600" b="1" i="0" smtClean="0">
                        <a:latin typeface="Cambria Math" panose="02040503050406030204" pitchFamily="18" charset="0"/>
                        <a:cs typeface="Arial"/>
                      </a:rPr>
                      <m:t>𝚫</m:t>
                    </m:r>
                    <m:acc>
                      <m:accPr>
                        <m:chr m:val="⃗"/>
                        <m:ctrlPr>
                          <a:rPr lang="en-US" sz="1600" b="1" i="1" smtClean="0">
                            <a:latin typeface="Cambria Math" panose="02040503050406030204" pitchFamily="18" charset="0"/>
                            <a:cs typeface="Arial"/>
                          </a:rPr>
                        </m:ctrlPr>
                      </m:accPr>
                      <m:e>
                        <m:r>
                          <a:rPr lang="en-US" sz="1600" b="1" i="0" smtClean="0">
                            <a:latin typeface="Cambria Math" panose="02040503050406030204" pitchFamily="18" charset="0"/>
                            <a:cs typeface="Arial"/>
                          </a:rPr>
                          <m:t>𝐩</m:t>
                        </m:r>
                      </m:e>
                    </m:acc>
                  </m:oMath>
                </a14:m>
                <a:endParaRPr lang="en-GB" sz="1600" b="1" dirty="0">
                  <a:latin typeface="Arial"/>
                  <a:cs typeface="Arial"/>
                </a:endParaRPr>
              </a:p>
            </p:txBody>
          </p:sp>
        </mc:Choice>
        <mc:Fallback xmlns="">
          <p:sp>
            <p:nvSpPr>
              <p:cNvPr id="23" name="CasellaDiTesto 2">
                <a:extLst>
                  <a:ext uri="{FF2B5EF4-FFF2-40B4-BE49-F238E27FC236}">
                    <a16:creationId xmlns:a16="http://schemas.microsoft.com/office/drawing/2014/main" id="{E4D4887A-4CB5-D949-84E4-178994A41089}"/>
                  </a:ext>
                </a:extLst>
              </p:cNvPr>
              <p:cNvSpPr txBox="1">
                <a:spLocks noRot="1" noChangeAspect="1" noMove="1" noResize="1" noEditPoints="1" noAdjustHandles="1" noChangeArrowheads="1" noChangeShapeType="1" noTextEdit="1"/>
              </p:cNvSpPr>
              <p:nvPr/>
            </p:nvSpPr>
            <p:spPr>
              <a:xfrm>
                <a:off x="362330" y="3486299"/>
                <a:ext cx="8546223" cy="338554"/>
              </a:xfrm>
              <a:prstGeom prst="rect">
                <a:avLst/>
              </a:prstGeom>
              <a:blipFill>
                <a:blip r:embed="rId9"/>
                <a:stretch>
                  <a:fillRect l="-445" t="-3704" b="-25926"/>
                </a:stretch>
              </a:blipFill>
            </p:spPr>
            <p:txBody>
              <a:bodyPr/>
              <a:lstStyle/>
              <a:p>
                <a:r>
                  <a:rPr lang="en-IT">
                    <a:noFill/>
                  </a:rPr>
                  <a:t> </a:t>
                </a:r>
              </a:p>
            </p:txBody>
          </p:sp>
        </mc:Fallback>
      </mc:AlternateContent>
      <p:pic>
        <p:nvPicPr>
          <p:cNvPr id="19" name="Picture 18">
            <a:extLst>
              <a:ext uri="{FF2B5EF4-FFF2-40B4-BE49-F238E27FC236}">
                <a16:creationId xmlns:a16="http://schemas.microsoft.com/office/drawing/2014/main" id="{7131E4ED-88EB-C24E-9297-78D5E0FBF17C}"/>
              </a:ext>
            </a:extLst>
          </p:cNvPr>
          <p:cNvPicPr>
            <a:picLocks noChangeAspect="1"/>
          </p:cNvPicPr>
          <p:nvPr/>
        </p:nvPicPr>
        <p:blipFill>
          <a:blip r:embed="rId10"/>
          <a:stretch>
            <a:fillRect/>
          </a:stretch>
        </p:blipFill>
        <p:spPr>
          <a:xfrm>
            <a:off x="3968589" y="1054132"/>
            <a:ext cx="2383156" cy="1151238"/>
          </a:xfrm>
          <a:prstGeom prst="rect">
            <a:avLst/>
          </a:prstGeom>
        </p:spPr>
      </p:pic>
    </p:spTree>
    <p:extLst>
      <p:ext uri="{BB962C8B-B14F-4D97-AF65-F5344CB8AC3E}">
        <p14:creationId xmlns:p14="http://schemas.microsoft.com/office/powerpoint/2010/main" val="3316063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EDA42C35-7A0E-C84D-84A8-0C4E0A79430C}"/>
              </a:ext>
            </a:extLst>
          </p:cNvPr>
          <p:cNvSpPr txBox="1"/>
          <p:nvPr/>
        </p:nvSpPr>
        <p:spPr>
          <a:xfrm>
            <a:off x="602014" y="90906"/>
            <a:ext cx="7939994"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PROPERTIES OF LORENTZ FORCE IMPULSE</a:t>
            </a:r>
          </a:p>
        </p:txBody>
      </p:sp>
      <p:sp>
        <p:nvSpPr>
          <p:cNvPr id="3" name="CasellaDiTesto 2">
            <a:extLst>
              <a:ext uri="{FF2B5EF4-FFF2-40B4-BE49-F238E27FC236}">
                <a16:creationId xmlns:a16="http://schemas.microsoft.com/office/drawing/2014/main" id="{8B0F2981-8CC6-9349-9DD3-DEB848EE0D4E}"/>
              </a:ext>
            </a:extLst>
          </p:cNvPr>
          <p:cNvSpPr txBox="1"/>
          <p:nvPr/>
        </p:nvSpPr>
        <p:spPr>
          <a:xfrm>
            <a:off x="652574" y="784532"/>
            <a:ext cx="3811139" cy="338554"/>
          </a:xfrm>
          <a:prstGeom prst="rect">
            <a:avLst/>
          </a:prstGeom>
          <a:noFill/>
        </p:spPr>
        <p:txBody>
          <a:bodyPr wrap="square" rtlCol="0">
            <a:spAutoFit/>
          </a:bodyPr>
          <a:lstStyle/>
          <a:p>
            <a:pPr algn="just"/>
            <a:r>
              <a:rPr lang="en-GB" sz="1600" b="1" dirty="0">
                <a:latin typeface="Arial"/>
                <a:cs typeface="Arial"/>
              </a:rPr>
              <a:t>applied to trailing charge coordinates</a:t>
            </a:r>
          </a:p>
        </p:txBody>
      </p:sp>
      <p:sp>
        <p:nvSpPr>
          <p:cNvPr id="5" name="Rectangle 4">
            <a:extLst>
              <a:ext uri="{FF2B5EF4-FFF2-40B4-BE49-F238E27FC236}">
                <a16:creationId xmlns:a16="http://schemas.microsoft.com/office/drawing/2014/main" id="{C0B28B84-7EB8-C64F-8B01-FA12E2F65847}"/>
              </a:ext>
            </a:extLst>
          </p:cNvPr>
          <p:cNvSpPr/>
          <p:nvPr/>
        </p:nvSpPr>
        <p:spPr>
          <a:xfrm>
            <a:off x="2020661" y="4179471"/>
            <a:ext cx="927075" cy="5207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8E7932A-929D-3E4F-B47E-D6D1A154E07B}"/>
                  </a:ext>
                </a:extLst>
              </p:cNvPr>
              <p:cNvSpPr txBox="1"/>
              <p:nvPr/>
            </p:nvSpPr>
            <p:spPr>
              <a:xfrm>
                <a:off x="389513" y="2649798"/>
                <a:ext cx="6274153" cy="991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m:t>
                      </m:r>
                      <m:r>
                        <m:rPr>
                          <m:sty m:val="p"/>
                        </m:rPr>
                        <a:rPr lang="en-US" sz="2000" b="0" i="0" smtClean="0">
                          <a:solidFill>
                            <a:srgbClr val="FF0000"/>
                          </a:solidFill>
                          <a:latin typeface="Cambria Math" panose="02040503050406030204" pitchFamily="18" charset="0"/>
                        </a:rPr>
                        <m:t>Δ</m:t>
                      </m:r>
                      <m:acc>
                        <m:accPr>
                          <m:chr m:val="⃗"/>
                          <m:ctrlPr>
                            <a:rPr lang="en-US" sz="2000" b="0" i="1" smtClean="0">
                              <a:solidFill>
                                <a:srgbClr val="FF0000"/>
                              </a:solidFill>
                              <a:latin typeface="Cambria Math" panose="02040503050406030204" pitchFamily="18" charset="0"/>
                            </a:rPr>
                          </m:ctrlPr>
                        </m:accPr>
                        <m:e>
                          <m:r>
                            <a:rPr lang="en-US" sz="2000" b="0" i="1" smtClean="0">
                              <a:solidFill>
                                <a:srgbClr val="FF0000"/>
                              </a:solidFill>
                              <a:latin typeface="Cambria Math" panose="02040503050406030204" pitchFamily="18" charset="0"/>
                            </a:rPr>
                            <m:t>𝑝</m:t>
                          </m:r>
                        </m:e>
                      </m:acc>
                      <m:r>
                        <a:rPr lang="en-US" sz="2000" b="0" i="0" smtClean="0">
                          <a:latin typeface="Cambria Math" panose="02040503050406030204" pitchFamily="18" charset="0"/>
                        </a:rPr>
                        <m:t>=</m:t>
                      </m:r>
                      <m:r>
                        <a:rPr lang="en-US" sz="2000" b="0" i="1" smtClean="0">
                          <a:latin typeface="Cambria Math" panose="02040503050406030204" pitchFamily="18" charset="0"/>
                        </a:rPr>
                        <m:t>𝑞</m:t>
                      </m:r>
                      <m:nary>
                        <m:naryPr>
                          <m:limLoc m:val="undOvr"/>
                          <m:ctrlPr>
                            <a:rPr lang="en-US" sz="2000" b="0" i="1" smtClean="0">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m:rPr>
                              <m:brk m:alnAt="24"/>
                            </m:rPr>
                            <a:rPr lang="en-US" sz="2000" i="1">
                              <a:latin typeface="Cambria Math" panose="02040503050406030204" pitchFamily="18" charset="0"/>
                            </a:rPr>
                            <m:t>−</m:t>
                          </m:r>
                          <m:r>
                            <a:rPr lang="en-US" sz="2000" i="1">
                              <a:latin typeface="Cambria Math" panose="02040503050406030204" pitchFamily="18" charset="0"/>
                            </a:rPr>
                            <m:t>∞</m:t>
                          </m:r>
                        </m:sup>
                        <m:e>
                          <m:r>
                            <m:rPr>
                              <m:sty m:val="p"/>
                            </m:rPr>
                            <a:rPr lang="en-US" sz="2000" b="0" i="0" smtClean="0">
                              <a:latin typeface="Cambria Math" panose="02040503050406030204" pitchFamily="18" charset="0"/>
                            </a:rPr>
                            <m:t>∇</m:t>
                          </m:r>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𝐹</m:t>
                              </m:r>
                            </m:e>
                          </m:acc>
                          <m:r>
                            <m:rPr>
                              <m:sty m:val="p"/>
                            </m:rPr>
                            <a:rPr lang="en-US" sz="2000" b="0" i="0" smtClean="0">
                              <a:latin typeface="Cambria Math" panose="02040503050406030204" pitchFamily="18" charset="0"/>
                            </a:rPr>
                            <m:t>dt</m:t>
                          </m:r>
                          <m:r>
                            <a:rPr lang="en-US" sz="2000" b="0" i="0" smtClean="0">
                              <a:latin typeface="Cambria Math" panose="02040503050406030204" pitchFamily="18" charset="0"/>
                            </a:rPr>
                            <m:t>=</m:t>
                          </m:r>
                          <m:r>
                            <a:rPr lang="en-US" sz="2000" b="0" i="1" smtClean="0">
                              <a:latin typeface="Cambria Math" panose="02040503050406030204" pitchFamily="18" charset="0"/>
                            </a:rPr>
                            <m:t>…=−</m:t>
                          </m:r>
                          <m:r>
                            <a:rPr lang="en-US" sz="2000" b="0" i="1" smtClean="0">
                              <a:latin typeface="Cambria Math" panose="02040503050406030204" pitchFamily="18" charset="0"/>
                            </a:rPr>
                            <m:t>𝑞</m:t>
                          </m:r>
                          <m:nary>
                            <m:naryPr>
                              <m:limLoc m:val="undOvr"/>
                              <m:ctrlPr>
                                <a:rPr lang="en-US" sz="2000" i="1">
                                  <a:latin typeface="Cambria Math" panose="02040503050406030204" pitchFamily="18" charset="0"/>
                                </a:rPr>
                              </m:ctrlPr>
                            </m:naryPr>
                            <m:sub>
                              <m:r>
                                <m:rPr>
                                  <m:brk m:alnAt="24"/>
                                </m:rPr>
                                <a:rPr lang="en-US" sz="2000" i="1">
                                  <a:latin typeface="Cambria Math" panose="02040503050406030204" pitchFamily="18" charset="0"/>
                                </a:rPr>
                                <m:t>−</m:t>
                              </m:r>
                              <m:r>
                                <a:rPr lang="en-US" sz="2000" i="1">
                                  <a:latin typeface="Cambria Math" panose="02040503050406030204" pitchFamily="18" charset="0"/>
                                </a:rPr>
                                <m:t>∞</m:t>
                              </m:r>
                            </m:sub>
                            <m:sup>
                              <m:r>
                                <m:rPr>
                                  <m:brk m:alnAt="24"/>
                                </m:rPr>
                                <a:rPr lang="en-US" sz="2000" i="1">
                                  <a:latin typeface="Cambria Math" panose="02040503050406030204" pitchFamily="18" charset="0"/>
                                </a:rPr>
                                <m:t>−</m:t>
                              </m:r>
                              <m:r>
                                <a:rPr lang="en-US" sz="2000" i="1">
                                  <a:latin typeface="Cambria Math" panose="02040503050406030204" pitchFamily="18" charset="0"/>
                                </a:rPr>
                                <m:t>∞</m:t>
                              </m:r>
                            </m:sup>
                            <m:e>
                              <m:f>
                                <m:fPr>
                                  <m:ctrlPr>
                                    <a:rPr lang="en-US" sz="2000" b="0" i="1" smtClean="0">
                                      <a:latin typeface="Cambria Math" panose="02040503050406030204" pitchFamily="18" charset="0"/>
                                    </a:rPr>
                                  </m:ctrlPr>
                                </m:fPr>
                                <m:num>
                                  <m:r>
                                    <m:rPr>
                                      <m:sty m:val="p"/>
                                    </m:rPr>
                                    <a:rPr lang="en-US" sz="2000" b="0" i="0" smtClean="0">
                                      <a:latin typeface="Cambria Math" panose="02040503050406030204" pitchFamily="18" charset="0"/>
                                    </a:rPr>
                                    <m:t>d</m:t>
                                  </m:r>
                                </m:num>
                                <m:den>
                                  <m:r>
                                    <m:rPr>
                                      <m:sty m:val="p"/>
                                    </m:rPr>
                                    <a:rPr lang="en-US" sz="2000" b="0" i="0" smtClean="0">
                                      <a:latin typeface="Cambria Math" panose="02040503050406030204" pitchFamily="18" charset="0"/>
                                    </a:rPr>
                                    <m:t>dt</m:t>
                                  </m:r>
                                </m:den>
                              </m:f>
                              <m:acc>
                                <m:accPr>
                                  <m:chr m:val="⃗"/>
                                  <m:ctrlPr>
                                    <a:rPr lang="en-US" sz="2000" b="0" i="1" smtClean="0">
                                      <a:latin typeface="Cambria Math" panose="02040503050406030204" pitchFamily="18" charset="0"/>
                                    </a:rPr>
                                  </m:ctrlPr>
                                </m:accPr>
                                <m:e>
                                  <m:r>
                                    <m:rPr>
                                      <m:sty m:val="p"/>
                                    </m:rPr>
                                    <a:rPr lang="en-US" sz="2000" b="0" i="0" smtClean="0">
                                      <a:latin typeface="Cambria Math" panose="02040503050406030204" pitchFamily="18" charset="0"/>
                                    </a:rPr>
                                    <m:t>B</m:t>
                                  </m:r>
                                </m:e>
                              </m:acc>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0" smtClean="0">
                                      <a:latin typeface="Cambria Math" panose="02040503050406030204" pitchFamily="18" charset="0"/>
                                    </a:rPr>
                                    <m:t>,</m:t>
                                  </m:r>
                                  <m:sSub>
                                    <m:sSubPr>
                                      <m:ctrlPr>
                                        <a:rPr lang="en-US" sz="2000" b="0" i="1" smtClean="0">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e>
                                    <m:sub>
                                      <m:r>
                                        <a:rPr lang="en-US" sz="2000" b="0" i="0" smtClean="0">
                                          <a:latin typeface="Cambria Math" panose="02040503050406030204" pitchFamily="18" charset="0"/>
                                        </a:rPr>
                                        <m:t>0</m:t>
                                      </m:r>
                                    </m:sub>
                                  </m:sSub>
                                  <m:r>
                                    <a:rPr lang="en-US" sz="2000" b="0" i="0" smtClean="0">
                                      <a:latin typeface="Cambria Math" panose="02040503050406030204" pitchFamily="18" charset="0"/>
                                    </a:rPr>
                                    <m:t>,</m:t>
                                  </m:r>
                                  <m:r>
                                    <m:rPr>
                                      <m:sty m:val="p"/>
                                    </m:rPr>
                                    <a:rPr lang="en-US" sz="2000" b="0" i="0" smtClean="0">
                                      <a:latin typeface="Cambria Math" panose="02040503050406030204" pitchFamily="18" charset="0"/>
                                    </a:rPr>
                                    <m:t>z</m:t>
                                  </m:r>
                                  <m:r>
                                    <a:rPr lang="en-US" sz="2000" b="0" i="0" smtClean="0">
                                      <a:latin typeface="Cambria Math" panose="02040503050406030204" pitchFamily="18" charset="0"/>
                                    </a:rPr>
                                    <m:t>;</m:t>
                                  </m:r>
                                  <m:r>
                                    <m:rPr>
                                      <m:sty m:val="p"/>
                                    </m:rPr>
                                    <a:rPr lang="en-US" sz="2000" b="0" i="0" smtClean="0">
                                      <a:latin typeface="Cambria Math" panose="02040503050406030204" pitchFamily="18" charset="0"/>
                                    </a:rPr>
                                    <m:t>t</m:t>
                                  </m:r>
                                </m:e>
                              </m:d>
                              <m:r>
                                <m:rPr>
                                  <m:sty m:val="p"/>
                                </m:rPr>
                                <a:rPr lang="en-US" sz="2000">
                                  <a:latin typeface="Cambria Math" panose="02040503050406030204" pitchFamily="18" charset="0"/>
                                </a:rPr>
                                <m:t>dt</m:t>
                              </m:r>
                              <m:r>
                                <a:rPr lang="en-US" sz="2000" b="0" i="0" smtClean="0">
                                  <a:latin typeface="Cambria Math" panose="02040503050406030204" pitchFamily="18" charset="0"/>
                                </a:rPr>
                                <m:t>=</m:t>
                              </m:r>
                            </m:e>
                          </m:nary>
                        </m:e>
                      </m:nary>
                    </m:oMath>
                  </m:oMathPara>
                </a14:m>
                <a:endParaRPr lang="en-GB" sz="2000" dirty="0"/>
              </a:p>
            </p:txBody>
          </p:sp>
        </mc:Choice>
        <mc:Fallback xmlns="">
          <p:sp>
            <p:nvSpPr>
              <p:cNvPr id="8" name="TextBox 7">
                <a:extLst>
                  <a:ext uri="{FF2B5EF4-FFF2-40B4-BE49-F238E27FC236}">
                    <a16:creationId xmlns:a16="http://schemas.microsoft.com/office/drawing/2014/main" id="{E8E7932A-929D-3E4F-B47E-D6D1A154E07B}"/>
                  </a:ext>
                </a:extLst>
              </p:cNvPr>
              <p:cNvSpPr txBox="1">
                <a:spLocks noRot="1" noChangeAspect="1" noMove="1" noResize="1" noEditPoints="1" noAdjustHandles="1" noChangeArrowheads="1" noChangeShapeType="1" noTextEdit="1"/>
              </p:cNvSpPr>
              <p:nvPr/>
            </p:nvSpPr>
            <p:spPr>
              <a:xfrm>
                <a:off x="389513" y="2649798"/>
                <a:ext cx="6274153" cy="991938"/>
              </a:xfrm>
              <a:prstGeom prst="rect">
                <a:avLst/>
              </a:prstGeom>
              <a:blipFill>
                <a:blip r:embed="rId2"/>
                <a:stretch>
                  <a:fillRect t="-111392" b="-169620"/>
                </a:stretch>
              </a:blipFill>
            </p:spPr>
            <p:txBody>
              <a:bodyPr/>
              <a:lstStyle/>
              <a:p>
                <a:r>
                  <a:rPr lang="en-GB">
                    <a:noFill/>
                  </a:rPr>
                  <a:t> </a:t>
                </a:r>
              </a:p>
            </p:txBody>
          </p:sp>
        </mc:Fallback>
      </mc:AlternateContent>
      <p:sp>
        <p:nvSpPr>
          <p:cNvPr id="9" name="CasellaDiTesto 2">
            <a:extLst>
              <a:ext uri="{FF2B5EF4-FFF2-40B4-BE49-F238E27FC236}">
                <a16:creationId xmlns:a16="http://schemas.microsoft.com/office/drawing/2014/main" id="{CE3FA980-9E15-644B-90FD-90B775F66518}"/>
              </a:ext>
            </a:extLst>
          </p:cNvPr>
          <p:cNvSpPr txBox="1"/>
          <p:nvPr/>
        </p:nvSpPr>
        <p:spPr>
          <a:xfrm>
            <a:off x="458886" y="1228354"/>
            <a:ext cx="1454346" cy="338554"/>
          </a:xfrm>
          <a:prstGeom prst="rect">
            <a:avLst/>
          </a:prstGeom>
          <a:noFill/>
        </p:spPr>
        <p:txBody>
          <a:bodyPr wrap="square" rtlCol="0">
            <a:spAutoFit/>
          </a:bodyPr>
          <a:lstStyle/>
          <a:p>
            <a:pPr algn="just"/>
            <a:r>
              <a:rPr lang="en-GB" sz="1600" b="1" dirty="0">
                <a:latin typeface="Arial"/>
                <a:cs typeface="Arial"/>
              </a:rPr>
              <a:t>Rigid beam</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B891114F-8B8A-FD4C-8906-1FA6009BCF01}"/>
                  </a:ext>
                </a:extLst>
              </p:cNvPr>
              <p:cNvSpPr txBox="1"/>
              <p:nvPr/>
            </p:nvSpPr>
            <p:spPr>
              <a:xfrm>
                <a:off x="184067" y="1535060"/>
                <a:ext cx="186358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𝑧</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a:rPr lang="en-US" sz="2000" b="0" i="1" smtClean="0">
                          <a:latin typeface="Cambria Math" panose="02040503050406030204" pitchFamily="18" charset="0"/>
                        </a:rPr>
                        <m:t>=</m:t>
                      </m:r>
                      <m:r>
                        <a:rPr lang="en-US" sz="2000" b="0" i="1" smtClean="0">
                          <a:latin typeface="Cambria Math" panose="02040503050406030204" pitchFamily="18" charset="0"/>
                        </a:rPr>
                        <m:t>𝑣𝑡</m:t>
                      </m:r>
                      <m:r>
                        <a:rPr lang="en-US" sz="2000" b="0" i="1" smtClean="0">
                          <a:latin typeface="Cambria Math" panose="02040503050406030204" pitchFamily="18" charset="0"/>
                        </a:rPr>
                        <m:t>−</m:t>
                      </m:r>
                      <m:r>
                        <a:rPr lang="en-US" sz="2000" b="1" i="1" smtClean="0">
                          <a:solidFill>
                            <a:srgbClr val="00B050"/>
                          </a:solidFill>
                          <a:latin typeface="Cambria Math" panose="02040503050406030204" pitchFamily="18" charset="0"/>
                        </a:rPr>
                        <m:t>𝒗</m:t>
                      </m:r>
                      <m:r>
                        <a:rPr lang="en-US" sz="2000" b="1" i="1" smtClean="0">
                          <a:solidFill>
                            <a:srgbClr val="00B050"/>
                          </a:solidFill>
                          <a:latin typeface="Cambria Math" panose="02040503050406030204" pitchFamily="18" charset="0"/>
                        </a:rPr>
                        <m:t>𝝉</m:t>
                      </m:r>
                    </m:oMath>
                  </m:oMathPara>
                </a14:m>
                <a:endParaRPr lang="en-US" sz="2000" b="1" dirty="0"/>
              </a:p>
            </p:txBody>
          </p:sp>
        </mc:Choice>
        <mc:Fallback xmlns="">
          <p:sp>
            <p:nvSpPr>
              <p:cNvPr id="10" name="TextBox 9">
                <a:extLst>
                  <a:ext uri="{FF2B5EF4-FFF2-40B4-BE49-F238E27FC236}">
                    <a16:creationId xmlns:a16="http://schemas.microsoft.com/office/drawing/2014/main" id="{B891114F-8B8A-FD4C-8906-1FA6009BCF01}"/>
                  </a:ext>
                </a:extLst>
              </p:cNvPr>
              <p:cNvSpPr txBox="1">
                <a:spLocks noRot="1" noChangeAspect="1" noMove="1" noResize="1" noEditPoints="1" noAdjustHandles="1" noChangeArrowheads="1" noChangeShapeType="1" noTextEdit="1"/>
              </p:cNvSpPr>
              <p:nvPr/>
            </p:nvSpPr>
            <p:spPr>
              <a:xfrm>
                <a:off x="184067" y="1535060"/>
                <a:ext cx="1863587" cy="40011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5AAD892-40E4-A249-ACFA-2DDF451D96B1}"/>
                  </a:ext>
                </a:extLst>
              </p:cNvPr>
              <p:cNvSpPr txBox="1"/>
              <p:nvPr/>
            </p:nvSpPr>
            <p:spPr>
              <a:xfrm>
                <a:off x="3382246" y="1284295"/>
                <a:ext cx="2541208" cy="67755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m:t>
                          </m:r>
                        </m:num>
                        <m:den>
                          <m:r>
                            <a:rPr lang="en-US" sz="2000" b="0" i="1" smtClean="0">
                              <a:latin typeface="Cambria Math" panose="02040503050406030204" pitchFamily="18" charset="0"/>
                            </a:rPr>
                            <m:t>𝜕</m:t>
                          </m:r>
                          <m:r>
                            <a:rPr lang="en-US" sz="2000" b="0" i="1" smtClean="0">
                              <a:latin typeface="Cambria Math" panose="02040503050406030204" pitchFamily="18" charset="0"/>
                            </a:rPr>
                            <m:t>𝑡</m:t>
                          </m:r>
                        </m:den>
                      </m:f>
                      <m:r>
                        <a:rPr lang="en-US" sz="2000" b="0" i="1" smtClean="0">
                          <a:latin typeface="Cambria Math" panose="02040503050406030204" pitchFamily="18" charset="0"/>
                        </a:rPr>
                        <m:t>…+</m:t>
                      </m:r>
                      <m:r>
                        <a:rPr lang="en-US" sz="2000" b="0" i="1" smtClean="0">
                          <a:latin typeface="Cambria Math" panose="02040503050406030204" pitchFamily="18" charset="0"/>
                        </a:rPr>
                        <m:t>𝑣</m:t>
                      </m:r>
                      <m:f>
                        <m:fPr>
                          <m:ctrlPr>
                            <a:rPr lang="en-US" sz="2000" i="1">
                              <a:latin typeface="Cambria Math" panose="02040503050406030204" pitchFamily="18" charset="0"/>
                            </a:rPr>
                          </m:ctrlPr>
                        </m:fPr>
                        <m:num>
                          <m:r>
                            <a:rPr lang="en-US" sz="2000" i="1">
                              <a:latin typeface="Cambria Math" panose="02040503050406030204" pitchFamily="18" charset="0"/>
                            </a:rPr>
                            <m:t>𝜕</m:t>
                          </m:r>
                        </m:num>
                        <m:den>
                          <m:r>
                            <a:rPr lang="en-US" sz="2000" i="1">
                              <a:latin typeface="Cambria Math" panose="02040503050406030204" pitchFamily="18" charset="0"/>
                            </a:rPr>
                            <m:t>𝜕</m:t>
                          </m:r>
                          <m:r>
                            <a:rPr lang="en-US" sz="2000" b="0" i="1" smtClean="0">
                              <a:latin typeface="Cambria Math" panose="02040503050406030204" pitchFamily="18" charset="0"/>
                            </a:rPr>
                            <m:t>𝑧</m:t>
                          </m:r>
                        </m:den>
                      </m:f>
                      <m:r>
                        <a:rPr lang="en-US" sz="2000" i="1">
                          <a:latin typeface="Cambria Math" panose="02040503050406030204" pitchFamily="18" charset="0"/>
                        </a:rPr>
                        <m:t>…</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𝑑</m:t>
                          </m:r>
                        </m:num>
                        <m:den>
                          <m:r>
                            <a:rPr lang="en-US" sz="2000" b="0" i="1" smtClean="0">
                              <a:latin typeface="Cambria Math" panose="02040503050406030204" pitchFamily="18" charset="0"/>
                            </a:rPr>
                            <m:t>𝑑𝑡</m:t>
                          </m:r>
                        </m:den>
                      </m:f>
                      <m:r>
                        <a:rPr lang="en-US" sz="2000" b="0" i="1" smtClean="0">
                          <a:latin typeface="Cambria Math" panose="02040503050406030204" pitchFamily="18" charset="0"/>
                        </a:rPr>
                        <m:t>…</m:t>
                      </m:r>
                    </m:oMath>
                  </m:oMathPara>
                </a14:m>
                <a:endParaRPr lang="en-US" sz="2000" b="1" dirty="0"/>
              </a:p>
            </p:txBody>
          </p:sp>
        </mc:Choice>
        <mc:Fallback xmlns="">
          <p:sp>
            <p:nvSpPr>
              <p:cNvPr id="11" name="TextBox 10">
                <a:extLst>
                  <a:ext uri="{FF2B5EF4-FFF2-40B4-BE49-F238E27FC236}">
                    <a16:creationId xmlns:a16="http://schemas.microsoft.com/office/drawing/2014/main" id="{B5AAD892-40E4-A249-ACFA-2DDF451D96B1}"/>
                  </a:ext>
                </a:extLst>
              </p:cNvPr>
              <p:cNvSpPr txBox="1">
                <a:spLocks noRot="1" noChangeAspect="1" noMove="1" noResize="1" noEditPoints="1" noAdjustHandles="1" noChangeArrowheads="1" noChangeShapeType="1" noTextEdit="1"/>
              </p:cNvSpPr>
              <p:nvPr/>
            </p:nvSpPr>
            <p:spPr>
              <a:xfrm>
                <a:off x="3382246" y="1284295"/>
                <a:ext cx="2541208" cy="677558"/>
              </a:xfrm>
              <a:prstGeom prst="rect">
                <a:avLst/>
              </a:prstGeom>
              <a:blipFill>
                <a:blip r:embed="rId4"/>
                <a:stretch>
                  <a:fillRect b="-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07FF56D-32E9-0649-9775-1808F5016627}"/>
                  </a:ext>
                </a:extLst>
              </p:cNvPr>
              <p:cNvSpPr txBox="1"/>
              <p:nvPr/>
            </p:nvSpPr>
            <p:spPr>
              <a:xfrm>
                <a:off x="4355429" y="722977"/>
                <a:ext cx="904799"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latin typeface="Cambria Math" panose="02040503050406030204" pitchFamily="18" charset="0"/>
                            </a:rPr>
                          </m:ctrlPr>
                        </m:d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𝑟</m:t>
                              </m:r>
                            </m:e>
                          </m:acc>
                          <m:r>
                            <a:rPr lang="en-US" sz="2400" b="0" i="1" smtClean="0">
                              <a:latin typeface="Cambria Math" panose="02040503050406030204" pitchFamily="18" charset="0"/>
                            </a:rPr>
                            <m:t>,</m:t>
                          </m:r>
                          <m:r>
                            <a:rPr lang="en-US" sz="2400" b="0" i="1" smtClean="0">
                              <a:latin typeface="Cambria Math" panose="02040503050406030204" pitchFamily="18" charset="0"/>
                            </a:rPr>
                            <m:t>𝑡</m:t>
                          </m:r>
                        </m:e>
                      </m:d>
                    </m:oMath>
                  </m:oMathPara>
                </a14:m>
                <a:endParaRPr lang="en-US" sz="2400" b="1" dirty="0"/>
              </a:p>
            </p:txBody>
          </p:sp>
        </mc:Choice>
        <mc:Fallback xmlns="">
          <p:sp>
            <p:nvSpPr>
              <p:cNvPr id="12" name="TextBox 11">
                <a:extLst>
                  <a:ext uri="{FF2B5EF4-FFF2-40B4-BE49-F238E27FC236}">
                    <a16:creationId xmlns:a16="http://schemas.microsoft.com/office/drawing/2014/main" id="{307FF56D-32E9-0649-9775-1808F5016627}"/>
                  </a:ext>
                </a:extLst>
              </p:cNvPr>
              <p:cNvSpPr txBox="1">
                <a:spLocks noRot="1" noChangeAspect="1" noMove="1" noResize="1" noEditPoints="1" noAdjustHandles="1" noChangeArrowheads="1" noChangeShapeType="1" noTextEdit="1"/>
              </p:cNvSpPr>
              <p:nvPr/>
            </p:nvSpPr>
            <p:spPr>
              <a:xfrm>
                <a:off x="4355429" y="722977"/>
                <a:ext cx="904799" cy="461665"/>
              </a:xfrm>
              <a:prstGeom prst="rect">
                <a:avLst/>
              </a:prstGeom>
              <a:blipFill>
                <a:blip r:embed="rId5"/>
                <a:stretch>
                  <a:fillRect t="-1891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16AB36A-B1F2-4648-93BC-F85B6679552A}"/>
                  </a:ext>
                </a:extLst>
              </p:cNvPr>
              <p:cNvSpPr txBox="1"/>
              <p:nvPr/>
            </p:nvSpPr>
            <p:spPr>
              <a:xfrm>
                <a:off x="349745" y="722977"/>
                <a:ext cx="43633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m:t>
                      </m:r>
                    </m:oMath>
                  </m:oMathPara>
                </a14:m>
                <a:endParaRPr lang="en-US" sz="2400" b="1" dirty="0"/>
              </a:p>
            </p:txBody>
          </p:sp>
        </mc:Choice>
        <mc:Fallback xmlns="">
          <p:sp>
            <p:nvSpPr>
              <p:cNvPr id="13" name="TextBox 12">
                <a:extLst>
                  <a:ext uri="{FF2B5EF4-FFF2-40B4-BE49-F238E27FC236}">
                    <a16:creationId xmlns:a16="http://schemas.microsoft.com/office/drawing/2014/main" id="{D16AB36A-B1F2-4648-93BC-F85B6679552A}"/>
                  </a:ext>
                </a:extLst>
              </p:cNvPr>
              <p:cNvSpPr txBox="1">
                <a:spLocks noRot="1" noChangeAspect="1" noMove="1" noResize="1" noEditPoints="1" noAdjustHandles="1" noChangeArrowheads="1" noChangeShapeType="1" noTextEdit="1"/>
              </p:cNvSpPr>
              <p:nvPr/>
            </p:nvSpPr>
            <p:spPr>
              <a:xfrm>
                <a:off x="349745" y="722977"/>
                <a:ext cx="436338" cy="461665"/>
              </a:xfrm>
              <a:prstGeom prst="rect">
                <a:avLst/>
              </a:prstGeom>
              <a:blipFill>
                <a:blip r:embed="rId6"/>
                <a:stretch>
                  <a:fillRect/>
                </a:stretch>
              </a:blipFill>
            </p:spPr>
            <p:txBody>
              <a:bodyPr/>
              <a:lstStyle/>
              <a:p>
                <a:r>
                  <a:rPr lang="en-GB">
                    <a:noFill/>
                  </a:rPr>
                  <a:t> </a:t>
                </a:r>
              </a:p>
            </p:txBody>
          </p:sp>
        </mc:Fallback>
      </mc:AlternateContent>
      <p:pic>
        <p:nvPicPr>
          <p:cNvPr id="14" name="Picture 13">
            <a:extLst>
              <a:ext uri="{FF2B5EF4-FFF2-40B4-BE49-F238E27FC236}">
                <a16:creationId xmlns:a16="http://schemas.microsoft.com/office/drawing/2014/main" id="{04F9C4F5-8C60-7849-A23B-9FCCE00C1EF6}"/>
              </a:ext>
            </a:extLst>
          </p:cNvPr>
          <p:cNvPicPr>
            <a:picLocks noChangeAspect="1"/>
          </p:cNvPicPr>
          <p:nvPr/>
        </p:nvPicPr>
        <p:blipFill>
          <a:blip r:embed="rId7"/>
          <a:stretch>
            <a:fillRect/>
          </a:stretch>
        </p:blipFill>
        <p:spPr>
          <a:xfrm>
            <a:off x="5978013" y="734264"/>
            <a:ext cx="2911721" cy="1406574"/>
          </a:xfrm>
          <a:prstGeom prst="rect">
            <a:avLst/>
          </a:prstGeom>
        </p:spPr>
      </p:pic>
      <p:sp>
        <p:nvSpPr>
          <p:cNvPr id="15" name="CasellaDiTesto 2">
            <a:extLst>
              <a:ext uri="{FF2B5EF4-FFF2-40B4-BE49-F238E27FC236}">
                <a16:creationId xmlns:a16="http://schemas.microsoft.com/office/drawing/2014/main" id="{5AA7D96E-70FF-D745-83BF-3A775CC46B4F}"/>
              </a:ext>
            </a:extLst>
          </p:cNvPr>
          <p:cNvSpPr txBox="1"/>
          <p:nvPr/>
        </p:nvSpPr>
        <p:spPr>
          <a:xfrm>
            <a:off x="1257968" y="1780462"/>
            <a:ext cx="1127149" cy="338554"/>
          </a:xfrm>
          <a:prstGeom prst="rect">
            <a:avLst/>
          </a:prstGeom>
          <a:noFill/>
        </p:spPr>
        <p:txBody>
          <a:bodyPr wrap="square" rtlCol="0">
            <a:spAutoFit/>
          </a:bodyPr>
          <a:lstStyle/>
          <a:p>
            <a:pPr algn="just"/>
            <a:r>
              <a:rPr lang="en-GB" sz="1600" b="1" dirty="0">
                <a:solidFill>
                  <a:srgbClr val="00B050"/>
                </a:solidFill>
                <a:latin typeface="Arial"/>
                <a:cs typeface="Arial"/>
              </a:rPr>
              <a:t>constant</a:t>
            </a:r>
          </a:p>
        </p:txBody>
      </p:sp>
      <p:cxnSp>
        <p:nvCxnSpPr>
          <p:cNvPr id="16" name="Straight Arrow Connector 15">
            <a:extLst>
              <a:ext uri="{FF2B5EF4-FFF2-40B4-BE49-F238E27FC236}">
                <a16:creationId xmlns:a16="http://schemas.microsoft.com/office/drawing/2014/main" id="{1C019F62-740F-304C-BDB5-3BC034F48FB6}"/>
              </a:ext>
            </a:extLst>
          </p:cNvPr>
          <p:cNvCxnSpPr>
            <a:cxnSpLocks/>
          </p:cNvCxnSpPr>
          <p:nvPr/>
        </p:nvCxnSpPr>
        <p:spPr>
          <a:xfrm>
            <a:off x="2701670" y="1631961"/>
            <a:ext cx="580366" cy="1"/>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1177239-9481-9E49-83E4-AFE466BC7C77}"/>
                  </a:ext>
                </a:extLst>
              </p:cNvPr>
              <p:cNvSpPr txBox="1"/>
              <p:nvPr/>
            </p:nvSpPr>
            <p:spPr>
              <a:xfrm>
                <a:off x="389513" y="4988492"/>
                <a:ext cx="1820050" cy="523220"/>
              </a:xfrm>
              <a:prstGeom prst="rect">
                <a:avLst/>
              </a:prstGeom>
              <a:solidFill>
                <a:srgbClr val="FF0000"/>
              </a:solid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800" b="0" i="0" smtClean="0">
                          <a:solidFill>
                            <a:srgbClr val="FFFF00"/>
                          </a:solidFill>
                          <a:latin typeface="Cambria Math" panose="02040503050406030204" pitchFamily="18" charset="0"/>
                        </a:rPr>
                        <m:t>∇</m:t>
                      </m:r>
                      <m:r>
                        <a:rPr lang="en-US" sz="2800" b="0" i="1" smtClean="0">
                          <a:solidFill>
                            <a:srgbClr val="FFFF00"/>
                          </a:solidFill>
                          <a:latin typeface="Cambria Math" panose="02040503050406030204" pitchFamily="18" charset="0"/>
                        </a:rPr>
                        <m:t>×</m:t>
                      </m:r>
                      <m:r>
                        <m:rPr>
                          <m:sty m:val="p"/>
                        </m:rPr>
                        <a:rPr lang="en-US" sz="2800" b="0" i="0" smtClean="0">
                          <a:solidFill>
                            <a:srgbClr val="FFFF00"/>
                          </a:solidFill>
                          <a:latin typeface="Cambria Math" panose="02040503050406030204" pitchFamily="18" charset="0"/>
                        </a:rPr>
                        <m:t>Δ</m:t>
                      </m:r>
                      <m:acc>
                        <m:accPr>
                          <m:chr m:val="⃗"/>
                          <m:ctrlPr>
                            <a:rPr lang="en-US" sz="2800" b="0" i="1" smtClean="0">
                              <a:solidFill>
                                <a:srgbClr val="FFFF00"/>
                              </a:solidFill>
                              <a:latin typeface="Cambria Math" panose="02040503050406030204" pitchFamily="18" charset="0"/>
                            </a:rPr>
                          </m:ctrlPr>
                        </m:accPr>
                        <m:e>
                          <m:r>
                            <a:rPr lang="en-US" sz="2800" b="0" i="1" smtClean="0">
                              <a:solidFill>
                                <a:srgbClr val="FFFF00"/>
                              </a:solidFill>
                              <a:latin typeface="Cambria Math" panose="02040503050406030204" pitchFamily="18" charset="0"/>
                            </a:rPr>
                            <m:t>𝑝</m:t>
                          </m:r>
                        </m:e>
                      </m:acc>
                      <m:r>
                        <a:rPr lang="en-US" sz="2800" b="0" i="0" smtClean="0">
                          <a:solidFill>
                            <a:srgbClr val="FFFF00"/>
                          </a:solidFill>
                          <a:latin typeface="Cambria Math" panose="02040503050406030204" pitchFamily="18" charset="0"/>
                        </a:rPr>
                        <m:t>=0</m:t>
                      </m:r>
                    </m:oMath>
                  </m:oMathPara>
                </a14:m>
                <a:endParaRPr lang="en-GB" sz="2800" dirty="0">
                  <a:solidFill>
                    <a:srgbClr val="FFFF00"/>
                  </a:solidFill>
                </a:endParaRPr>
              </a:p>
            </p:txBody>
          </p:sp>
        </mc:Choice>
        <mc:Fallback xmlns="">
          <p:sp>
            <p:nvSpPr>
              <p:cNvPr id="18" name="TextBox 17">
                <a:extLst>
                  <a:ext uri="{FF2B5EF4-FFF2-40B4-BE49-F238E27FC236}">
                    <a16:creationId xmlns:a16="http://schemas.microsoft.com/office/drawing/2014/main" id="{B1177239-9481-9E49-83E4-AFE466BC7C77}"/>
                  </a:ext>
                </a:extLst>
              </p:cNvPr>
              <p:cNvSpPr txBox="1">
                <a:spLocks noRot="1" noChangeAspect="1" noMove="1" noResize="1" noEditPoints="1" noAdjustHandles="1" noChangeArrowheads="1" noChangeShapeType="1" noTextEdit="1"/>
              </p:cNvSpPr>
              <p:nvPr/>
            </p:nvSpPr>
            <p:spPr>
              <a:xfrm>
                <a:off x="389513" y="4988492"/>
                <a:ext cx="1820050" cy="523220"/>
              </a:xfrm>
              <a:prstGeom prst="rect">
                <a:avLst/>
              </a:prstGeom>
              <a:blipFill>
                <a:blip r:embed="rId8"/>
                <a:stretch>
                  <a:fillRect t="-21429" b="-9524"/>
                </a:stretch>
              </a:blipFill>
            </p:spPr>
            <p:txBody>
              <a:bodyPr/>
              <a:lstStyle/>
              <a:p>
                <a:r>
                  <a:rPr lang="en-GB">
                    <a:noFill/>
                  </a:rPr>
                  <a:t> </a:t>
                </a:r>
              </a:p>
            </p:txBody>
          </p:sp>
        </mc:Fallback>
      </mc:AlternateContent>
      <p:sp>
        <p:nvSpPr>
          <p:cNvPr id="20" name="CasellaDiTesto 2">
            <a:extLst>
              <a:ext uri="{FF2B5EF4-FFF2-40B4-BE49-F238E27FC236}">
                <a16:creationId xmlns:a16="http://schemas.microsoft.com/office/drawing/2014/main" id="{D4B594B2-5D08-8946-A1E2-8E7DA1B8C6EB}"/>
              </a:ext>
            </a:extLst>
          </p:cNvPr>
          <p:cNvSpPr txBox="1"/>
          <p:nvPr/>
        </p:nvSpPr>
        <p:spPr>
          <a:xfrm>
            <a:off x="2478505" y="2274759"/>
            <a:ext cx="2093495" cy="338554"/>
          </a:xfrm>
          <a:prstGeom prst="rect">
            <a:avLst/>
          </a:prstGeom>
          <a:solidFill>
            <a:schemeClr val="tx1"/>
          </a:solidFill>
        </p:spPr>
        <p:txBody>
          <a:bodyPr wrap="square" rtlCol="0">
            <a:spAutoFit/>
          </a:bodyPr>
          <a:lstStyle/>
          <a:p>
            <a:pPr algn="ctr"/>
            <a:r>
              <a:rPr lang="en-GB" sz="1600" b="1" dirty="0">
                <a:solidFill>
                  <a:srgbClr val="FFFF00"/>
                </a:solidFill>
                <a:latin typeface="Arial"/>
                <a:cs typeface="Arial"/>
              </a:rPr>
              <a:t>Maxwell Equations</a:t>
            </a:r>
          </a:p>
        </p:txBody>
      </p:sp>
      <p:cxnSp>
        <p:nvCxnSpPr>
          <p:cNvPr id="21" name="Straight Arrow Connector 20">
            <a:extLst>
              <a:ext uri="{FF2B5EF4-FFF2-40B4-BE49-F238E27FC236}">
                <a16:creationId xmlns:a16="http://schemas.microsoft.com/office/drawing/2014/main" id="{DB156DE3-F0DB-5D41-9E03-2D926E9C550E}"/>
              </a:ext>
            </a:extLst>
          </p:cNvPr>
          <p:cNvCxnSpPr>
            <a:cxnSpLocks/>
          </p:cNvCxnSpPr>
          <p:nvPr/>
        </p:nvCxnSpPr>
        <p:spPr>
          <a:xfrm>
            <a:off x="3277122" y="2574771"/>
            <a:ext cx="0" cy="486772"/>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3A2EB69-93F3-CE4D-AE48-80DE9497D125}"/>
                  </a:ext>
                </a:extLst>
              </p:cNvPr>
              <p:cNvSpPr txBox="1"/>
              <p:nvPr/>
            </p:nvSpPr>
            <p:spPr>
              <a:xfrm>
                <a:off x="1115860" y="3758044"/>
                <a:ext cx="4291496" cy="4621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r>
                        <a:rPr lang="en-US" sz="2000" b="0" i="0" smtClean="0">
                          <a:latin typeface="Cambria Math" panose="02040503050406030204" pitchFamily="18" charset="0"/>
                        </a:rPr>
                        <m:t>−</m:t>
                      </m:r>
                      <m:r>
                        <a:rPr lang="en-US" sz="2000" b="0" i="1" smtClean="0">
                          <a:latin typeface="Cambria Math" panose="02040503050406030204" pitchFamily="18" charset="0"/>
                        </a:rPr>
                        <m:t>𝑞</m:t>
                      </m:r>
                      <m:d>
                        <m:dPr>
                          <m:begChr m:val="["/>
                          <m:endChr m:val="]"/>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𝐵</m:t>
                              </m:r>
                            </m:e>
                          </m:acc>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r>
                                <a:rPr lang="en-US" sz="2000" b="0" i="1" smtClean="0">
                                  <a:latin typeface="Cambria Math" panose="02040503050406030204" pitchFamily="18" charset="0"/>
                                </a:rPr>
                                <m:t>=+∞</m:t>
                              </m:r>
                            </m:e>
                          </m:d>
                          <m:r>
                            <a:rPr lang="en-US" sz="2000" b="0" i="1" smtClean="0">
                              <a:latin typeface="Cambria Math" panose="02040503050406030204" pitchFamily="18" charset="0"/>
                            </a:rPr>
                            <m:t>−</m:t>
                          </m:r>
                          <m:acc>
                            <m:accPr>
                              <m:chr m:val="⃗"/>
                              <m:ctrlPr>
                                <a:rPr lang="en-US" sz="2000" i="1">
                                  <a:latin typeface="Cambria Math" panose="02040503050406030204" pitchFamily="18" charset="0"/>
                                </a:rPr>
                              </m:ctrlPr>
                            </m:accPr>
                            <m:e>
                              <m:r>
                                <a:rPr lang="en-US" sz="2000" i="1">
                                  <a:latin typeface="Cambria Math" panose="02040503050406030204" pitchFamily="18" charset="0"/>
                                </a:rPr>
                                <m:t>𝐵</m:t>
                              </m:r>
                            </m:e>
                          </m:acc>
                          <m:d>
                            <m:dPr>
                              <m:ctrlPr>
                                <a:rPr lang="en-US" sz="2000" i="1">
                                  <a:latin typeface="Cambria Math" panose="02040503050406030204" pitchFamily="18" charset="0"/>
                                </a:rPr>
                              </m:ctrlPr>
                            </m:dPr>
                            <m:e>
                              <m:r>
                                <a:rPr lang="en-US" sz="2000" i="1">
                                  <a:latin typeface="Cambria Math" panose="02040503050406030204" pitchFamily="18" charset="0"/>
                                </a:rPr>
                                <m:t>𝑡</m:t>
                              </m:r>
                              <m:r>
                                <a:rPr lang="en-US" sz="2000" i="1">
                                  <a:latin typeface="Cambria Math" panose="02040503050406030204" pitchFamily="18" charset="0"/>
                                </a:rPr>
                                <m:t>=−∞</m:t>
                              </m:r>
                            </m:e>
                          </m:d>
                        </m:e>
                      </m:d>
                      <m:r>
                        <a:rPr lang="en-US" sz="2000" b="0" i="1" smtClean="0">
                          <a:solidFill>
                            <a:srgbClr val="FF0000"/>
                          </a:solidFill>
                          <a:latin typeface="Cambria Math" panose="02040503050406030204" pitchFamily="18" charset="0"/>
                        </a:rPr>
                        <m:t>=0</m:t>
                      </m:r>
                    </m:oMath>
                  </m:oMathPara>
                </a14:m>
                <a:endParaRPr lang="en-GB" sz="2000" dirty="0"/>
              </a:p>
            </p:txBody>
          </p:sp>
        </mc:Choice>
        <mc:Fallback xmlns="">
          <p:sp>
            <p:nvSpPr>
              <p:cNvPr id="24" name="TextBox 23">
                <a:extLst>
                  <a:ext uri="{FF2B5EF4-FFF2-40B4-BE49-F238E27FC236}">
                    <a16:creationId xmlns:a16="http://schemas.microsoft.com/office/drawing/2014/main" id="{93A2EB69-93F3-CE4D-AE48-80DE9497D125}"/>
                  </a:ext>
                </a:extLst>
              </p:cNvPr>
              <p:cNvSpPr txBox="1">
                <a:spLocks noRot="1" noChangeAspect="1" noMove="1" noResize="1" noEditPoints="1" noAdjustHandles="1" noChangeArrowheads="1" noChangeShapeType="1" noTextEdit="1"/>
              </p:cNvSpPr>
              <p:nvPr/>
            </p:nvSpPr>
            <p:spPr>
              <a:xfrm>
                <a:off x="1115860" y="3758044"/>
                <a:ext cx="4291496" cy="462114"/>
              </a:xfrm>
              <a:prstGeom prst="rect">
                <a:avLst/>
              </a:prstGeom>
              <a:blipFill>
                <a:blip r:embed="rId9"/>
                <a:stretch>
                  <a:fillRect/>
                </a:stretch>
              </a:blipFill>
            </p:spPr>
            <p:txBody>
              <a:bodyPr/>
              <a:lstStyle/>
              <a:p>
                <a:r>
                  <a:rPr lang="en-GB">
                    <a:noFill/>
                  </a:rPr>
                  <a:t> </a:t>
                </a:r>
              </a:p>
            </p:txBody>
          </p:sp>
        </mc:Fallback>
      </mc:AlternateContent>
      <p:sp>
        <p:nvSpPr>
          <p:cNvPr id="25" name="CasellaDiTesto 2">
            <a:extLst>
              <a:ext uri="{FF2B5EF4-FFF2-40B4-BE49-F238E27FC236}">
                <a16:creationId xmlns:a16="http://schemas.microsoft.com/office/drawing/2014/main" id="{3F80B64C-3F2D-C647-8C40-3187463D8873}"/>
              </a:ext>
            </a:extLst>
          </p:cNvPr>
          <p:cNvSpPr txBox="1"/>
          <p:nvPr/>
        </p:nvSpPr>
        <p:spPr>
          <a:xfrm>
            <a:off x="5533412" y="3705137"/>
            <a:ext cx="3272816" cy="584775"/>
          </a:xfrm>
          <a:prstGeom prst="rect">
            <a:avLst/>
          </a:prstGeom>
          <a:noFill/>
        </p:spPr>
        <p:txBody>
          <a:bodyPr wrap="square" rtlCol="0">
            <a:spAutoFit/>
          </a:bodyPr>
          <a:lstStyle/>
          <a:p>
            <a:pPr algn="ctr"/>
            <a:r>
              <a:rPr lang="en-GB" sz="1600" b="1" dirty="0">
                <a:latin typeface="Arial"/>
                <a:cs typeface="Arial"/>
              </a:rPr>
              <a:t>wakefield generated in finite structures in </a:t>
            </a:r>
            <a:r>
              <a:rPr lang="en-GB" sz="1600" b="1" dirty="0">
                <a:solidFill>
                  <a:srgbClr val="FF0000"/>
                </a:solidFill>
                <a:latin typeface="Arial"/>
                <a:cs typeface="Arial"/>
              </a:rPr>
              <a:t>finite time</a:t>
            </a:r>
          </a:p>
        </p:txBody>
      </p:sp>
      <p:cxnSp>
        <p:nvCxnSpPr>
          <p:cNvPr id="26" name="Straight Arrow Connector 25">
            <a:extLst>
              <a:ext uri="{FF2B5EF4-FFF2-40B4-BE49-F238E27FC236}">
                <a16:creationId xmlns:a16="http://schemas.microsoft.com/office/drawing/2014/main" id="{B8CDDC02-3E2E-A64D-8FA2-0F8C6C116E0F}"/>
              </a:ext>
            </a:extLst>
          </p:cNvPr>
          <p:cNvCxnSpPr>
            <a:cxnSpLocks/>
          </p:cNvCxnSpPr>
          <p:nvPr/>
        </p:nvCxnSpPr>
        <p:spPr>
          <a:xfrm flipV="1">
            <a:off x="2385117" y="4700193"/>
            <a:ext cx="562619" cy="525845"/>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cxnSp>
        <p:nvCxnSpPr>
          <p:cNvPr id="28" name="Straight Arrow Connector 27">
            <a:extLst>
              <a:ext uri="{FF2B5EF4-FFF2-40B4-BE49-F238E27FC236}">
                <a16:creationId xmlns:a16="http://schemas.microsoft.com/office/drawing/2014/main" id="{18A26A09-F812-9741-BA52-0FF337E9158B}"/>
              </a:ext>
            </a:extLst>
          </p:cNvPr>
          <p:cNvCxnSpPr>
            <a:cxnSpLocks/>
          </p:cNvCxnSpPr>
          <p:nvPr/>
        </p:nvCxnSpPr>
        <p:spPr>
          <a:xfrm>
            <a:off x="2385117" y="5226038"/>
            <a:ext cx="642832" cy="0"/>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cxnSp>
        <p:nvCxnSpPr>
          <p:cNvPr id="31" name="Straight Arrow Connector 30">
            <a:extLst>
              <a:ext uri="{FF2B5EF4-FFF2-40B4-BE49-F238E27FC236}">
                <a16:creationId xmlns:a16="http://schemas.microsoft.com/office/drawing/2014/main" id="{FB4CF68B-FDA7-E64C-AEF5-F0959A3D6AB6}"/>
              </a:ext>
            </a:extLst>
          </p:cNvPr>
          <p:cNvCxnSpPr>
            <a:cxnSpLocks/>
          </p:cNvCxnSpPr>
          <p:nvPr/>
        </p:nvCxnSpPr>
        <p:spPr>
          <a:xfrm>
            <a:off x="2385117" y="5250102"/>
            <a:ext cx="642832" cy="427306"/>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sp>
        <p:nvSpPr>
          <p:cNvPr id="34" name="CasellaDiTesto 2">
            <a:extLst>
              <a:ext uri="{FF2B5EF4-FFF2-40B4-BE49-F238E27FC236}">
                <a16:creationId xmlns:a16="http://schemas.microsoft.com/office/drawing/2014/main" id="{F21358C0-6AB3-9F46-A539-8A3FA0EEF21E}"/>
              </a:ext>
            </a:extLst>
          </p:cNvPr>
          <p:cNvSpPr txBox="1"/>
          <p:nvPr/>
        </p:nvSpPr>
        <p:spPr>
          <a:xfrm>
            <a:off x="3123290" y="4563834"/>
            <a:ext cx="5173580" cy="338554"/>
          </a:xfrm>
          <a:prstGeom prst="rect">
            <a:avLst/>
          </a:prstGeom>
          <a:noFill/>
        </p:spPr>
        <p:txBody>
          <a:bodyPr wrap="square" rtlCol="0">
            <a:spAutoFit/>
          </a:bodyPr>
          <a:lstStyle/>
          <a:p>
            <a:r>
              <a:rPr lang="en-GB" sz="1600" b="1" dirty="0">
                <a:latin typeface="Arial"/>
                <a:cs typeface="Arial"/>
              </a:rPr>
              <a:t>Sometimes referred as </a:t>
            </a:r>
            <a:r>
              <a:rPr lang="en-GB" sz="1600" b="1" dirty="0">
                <a:solidFill>
                  <a:srgbClr val="FF0000"/>
                </a:solidFill>
                <a:latin typeface="Arial"/>
                <a:cs typeface="Arial"/>
              </a:rPr>
              <a:t>Panofsky-Wenzel theorem</a:t>
            </a:r>
          </a:p>
        </p:txBody>
      </p:sp>
      <p:sp>
        <p:nvSpPr>
          <p:cNvPr id="35" name="CasellaDiTesto 2">
            <a:extLst>
              <a:ext uri="{FF2B5EF4-FFF2-40B4-BE49-F238E27FC236}">
                <a16:creationId xmlns:a16="http://schemas.microsoft.com/office/drawing/2014/main" id="{58533568-0057-7A4D-A5A3-2EBE593A8CFF}"/>
              </a:ext>
            </a:extLst>
          </p:cNvPr>
          <p:cNvSpPr txBox="1"/>
          <p:nvPr/>
        </p:nvSpPr>
        <p:spPr>
          <a:xfrm>
            <a:off x="3123290" y="5072461"/>
            <a:ext cx="5173580" cy="338554"/>
          </a:xfrm>
          <a:prstGeom prst="rect">
            <a:avLst/>
          </a:prstGeom>
          <a:noFill/>
        </p:spPr>
        <p:txBody>
          <a:bodyPr wrap="square" rtlCol="0">
            <a:spAutoFit/>
          </a:bodyPr>
          <a:lstStyle/>
          <a:p>
            <a:r>
              <a:rPr lang="en-GB" sz="1600" b="1" dirty="0">
                <a:latin typeface="Arial"/>
                <a:cs typeface="Arial"/>
              </a:rPr>
              <a:t>No particular beam shape/beam pipe assumed</a:t>
            </a:r>
            <a:endParaRPr lang="en-GB" sz="1600" b="1" dirty="0">
              <a:solidFill>
                <a:srgbClr val="FF0000"/>
              </a:solidFill>
              <a:latin typeface="Arial"/>
              <a:cs typeface="Arial"/>
            </a:endParaRPr>
          </a:p>
        </p:txBody>
      </p:sp>
      <p:sp>
        <p:nvSpPr>
          <p:cNvPr id="36" name="CasellaDiTesto 2">
            <a:extLst>
              <a:ext uri="{FF2B5EF4-FFF2-40B4-BE49-F238E27FC236}">
                <a16:creationId xmlns:a16="http://schemas.microsoft.com/office/drawing/2014/main" id="{2E0A5E4F-62B9-CB4C-995C-AFB56B8DC91C}"/>
              </a:ext>
            </a:extLst>
          </p:cNvPr>
          <p:cNvSpPr txBox="1"/>
          <p:nvPr/>
        </p:nvSpPr>
        <p:spPr>
          <a:xfrm>
            <a:off x="3123290" y="5581088"/>
            <a:ext cx="5173580" cy="338554"/>
          </a:xfrm>
          <a:prstGeom prst="rect">
            <a:avLst/>
          </a:prstGeom>
          <a:noFill/>
        </p:spPr>
        <p:txBody>
          <a:bodyPr wrap="square" rtlCol="0">
            <a:spAutoFit/>
          </a:bodyPr>
          <a:lstStyle/>
          <a:p>
            <a:r>
              <a:rPr lang="en-GB" sz="1600" b="1" dirty="0">
                <a:latin typeface="Arial"/>
                <a:cs typeface="Arial"/>
              </a:rPr>
              <a:t>It is valid for </a:t>
            </a:r>
            <a:r>
              <a:rPr lang="en-GB" sz="1600" b="1" dirty="0">
                <a:solidFill>
                  <a:srgbClr val="FF0000"/>
                </a:solidFill>
                <a:latin typeface="Arial"/>
                <a:cs typeface="Arial"/>
              </a:rPr>
              <a:t>any </a:t>
            </a:r>
            <a:r>
              <a:rPr lang="en-GB" sz="1600" b="1" dirty="0">
                <a:solidFill>
                  <a:srgbClr val="FF0000"/>
                </a:solidFill>
                <a:latin typeface="Symbol" pitchFamily="2" charset="2"/>
                <a:cs typeface="Arial"/>
              </a:rPr>
              <a:t>b</a:t>
            </a:r>
          </a:p>
        </p:txBody>
      </p:sp>
    </p:spTree>
    <p:extLst>
      <p:ext uri="{BB962C8B-B14F-4D97-AF65-F5344CB8AC3E}">
        <p14:creationId xmlns:p14="http://schemas.microsoft.com/office/powerpoint/2010/main" val="3059402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ppt_x"/>
                                          </p:val>
                                        </p:tav>
                                        <p:tav tm="100000">
                                          <p:val>
                                            <p:strVal val="#ppt_x"/>
                                          </p:val>
                                        </p:tav>
                                      </p:tavLst>
                                    </p:anim>
                                    <p:anim calcmode="lin" valueType="num">
                                      <p:cBhvr additive="base">
                                        <p:cTn id="34" dur="500" fill="hold"/>
                                        <p:tgtEl>
                                          <p:spTgt spid="26"/>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ppt_x"/>
                                          </p:val>
                                        </p:tav>
                                        <p:tav tm="100000">
                                          <p:val>
                                            <p:strVal val="#ppt_x"/>
                                          </p:val>
                                        </p:tav>
                                      </p:tavLst>
                                    </p:anim>
                                    <p:anim calcmode="lin" valueType="num">
                                      <p:cBhvr additive="base">
                                        <p:cTn id="42" dur="50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ppt_x"/>
                                          </p:val>
                                        </p:tav>
                                        <p:tav tm="100000">
                                          <p:val>
                                            <p:strVal val="#ppt_x"/>
                                          </p:val>
                                        </p:tav>
                                      </p:tavLst>
                                    </p:anim>
                                    <p:anim calcmode="lin" valueType="num">
                                      <p:cBhvr additive="base">
                                        <p:cTn id="46" dur="500" fill="hold"/>
                                        <p:tgtEl>
                                          <p:spTgt spid="3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ppt_x"/>
                                          </p:val>
                                        </p:tav>
                                        <p:tav tm="100000">
                                          <p:val>
                                            <p:strVal val="#ppt_x"/>
                                          </p:val>
                                        </p:tav>
                                      </p:tavLst>
                                    </p:anim>
                                    <p:anim calcmode="lin" valueType="num">
                                      <p:cBhvr additive="base">
                                        <p:cTn id="50" dur="500" fill="hold"/>
                                        <p:tgtEl>
                                          <p:spTgt spid="3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ppt_x"/>
                                          </p:val>
                                        </p:tav>
                                        <p:tav tm="100000">
                                          <p:val>
                                            <p:strVal val="#ppt_x"/>
                                          </p:val>
                                        </p:tav>
                                      </p:tavLst>
                                    </p:anim>
                                    <p:anim calcmode="lin" valueType="num">
                                      <p:cBhvr additive="base">
                                        <p:cTn id="5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animBg="1"/>
      <p:bldP spid="20" grpId="0" animBg="1"/>
      <p:bldP spid="24" grpId="0"/>
      <p:bldP spid="25" grpId="0"/>
      <p:bldP spid="34" grpId="0"/>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933C19FB-4B67-EA43-8D42-350099152473}"/>
              </a:ext>
            </a:extLst>
          </p:cNvPr>
          <p:cNvSpPr txBox="1"/>
          <p:nvPr/>
        </p:nvSpPr>
        <p:spPr>
          <a:xfrm>
            <a:off x="1293969" y="90906"/>
            <a:ext cx="6556090"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MOMENTUM KICK AND POTENTIALS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7095C4B-B477-C549-9F0C-EE5FE18D69F7}"/>
                  </a:ext>
                </a:extLst>
              </p:cNvPr>
              <p:cNvSpPr txBox="1"/>
              <p:nvPr/>
            </p:nvSpPr>
            <p:spPr>
              <a:xfrm>
                <a:off x="5520978" y="2277908"/>
                <a:ext cx="3116815" cy="991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Δ</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𝑝</m:t>
                          </m:r>
                        </m:e>
                      </m:acc>
                      <m:r>
                        <a:rPr lang="en-US" sz="2000" b="0" i="0" smtClean="0">
                          <a:latin typeface="Cambria Math" panose="02040503050406030204" pitchFamily="18" charset="0"/>
                        </a:rPr>
                        <m:t>=−</m:t>
                      </m:r>
                      <m:r>
                        <m:rPr>
                          <m:sty m:val="p"/>
                        </m:rPr>
                        <a:rPr lang="en-US" sz="2000" b="0" i="0" smtClean="0">
                          <a:latin typeface="Cambria Math" panose="02040503050406030204" pitchFamily="18" charset="0"/>
                        </a:rPr>
                        <m:t>q∇</m:t>
                      </m:r>
                      <m:nary>
                        <m:naryPr>
                          <m:limLoc m:val="undOvr"/>
                          <m:ctrlPr>
                            <a:rPr lang="en-US" sz="2000" b="0" i="1" smtClean="0">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i="1">
                              <a:latin typeface="Cambria Math" panose="02040503050406030204" pitchFamily="18" charset="0"/>
                            </a:rPr>
                            <m:t>∞</m:t>
                          </m:r>
                        </m:sup>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𝜑</m:t>
                              </m:r>
                              <m:r>
                                <a:rPr lang="en-US" sz="2000" b="0" i="1" smtClean="0">
                                  <a:latin typeface="Cambria Math" panose="02040503050406030204" pitchFamily="18" charset="0"/>
                                </a:rPr>
                                <m:t>−</m:t>
                              </m:r>
                              <m:r>
                                <a:rPr lang="en-US" sz="2000" b="0" i="1" smtClean="0">
                                  <a:latin typeface="Cambria Math" panose="02040503050406030204" pitchFamily="18" charset="0"/>
                                </a:rPr>
                                <m:t>𝑣</m:t>
                              </m:r>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𝐴</m:t>
                                  </m:r>
                                </m:e>
                                <m:sub>
                                  <m:r>
                                    <a:rPr lang="en-US" sz="2000" b="0" i="1" smtClean="0">
                                      <a:solidFill>
                                        <a:srgbClr val="FF0000"/>
                                      </a:solidFill>
                                      <a:latin typeface="Cambria Math" panose="02040503050406030204" pitchFamily="18" charset="0"/>
                                    </a:rPr>
                                    <m:t>𝑧</m:t>
                                  </m:r>
                                </m:sub>
                              </m:sSub>
                            </m:e>
                          </m:d>
                          <m:r>
                            <a:rPr lang="en-US" sz="2000" b="0" i="1" smtClean="0">
                              <a:latin typeface="Cambria Math" panose="02040503050406030204" pitchFamily="18" charset="0"/>
                            </a:rPr>
                            <m:t>𝑑𝑡</m:t>
                          </m:r>
                        </m:e>
                      </m:nary>
                    </m:oMath>
                  </m:oMathPara>
                </a14:m>
                <a:endParaRPr lang="en-GB" sz="2000" dirty="0"/>
              </a:p>
            </p:txBody>
          </p:sp>
        </mc:Choice>
        <mc:Fallback xmlns="">
          <p:sp>
            <p:nvSpPr>
              <p:cNvPr id="5" name="TextBox 4">
                <a:extLst>
                  <a:ext uri="{FF2B5EF4-FFF2-40B4-BE49-F238E27FC236}">
                    <a16:creationId xmlns:a16="http://schemas.microsoft.com/office/drawing/2014/main" id="{37095C4B-B477-C549-9F0C-EE5FE18D69F7}"/>
                  </a:ext>
                </a:extLst>
              </p:cNvPr>
              <p:cNvSpPr txBox="1">
                <a:spLocks noRot="1" noChangeAspect="1" noMove="1" noResize="1" noEditPoints="1" noAdjustHandles="1" noChangeArrowheads="1" noChangeShapeType="1" noTextEdit="1"/>
              </p:cNvSpPr>
              <p:nvPr/>
            </p:nvSpPr>
            <p:spPr>
              <a:xfrm>
                <a:off x="5520978" y="2277908"/>
                <a:ext cx="3116815" cy="991938"/>
              </a:xfrm>
              <a:prstGeom prst="rect">
                <a:avLst/>
              </a:prstGeom>
              <a:blipFill>
                <a:blip r:embed="rId2"/>
                <a:stretch>
                  <a:fillRect t="-111392" b="-170886"/>
                </a:stretch>
              </a:blipFill>
            </p:spPr>
            <p:txBody>
              <a:bodyPr/>
              <a:lstStyle/>
              <a:p>
                <a:r>
                  <a:rPr lang="en-GB">
                    <a:noFill/>
                  </a:rPr>
                  <a:t> </a:t>
                </a:r>
              </a:p>
            </p:txBody>
          </p:sp>
        </mc:Fallback>
      </mc:AlternateContent>
      <p:sp>
        <p:nvSpPr>
          <p:cNvPr id="6" name="CasellaDiTesto 2">
            <a:extLst>
              <a:ext uri="{FF2B5EF4-FFF2-40B4-BE49-F238E27FC236}">
                <a16:creationId xmlns:a16="http://schemas.microsoft.com/office/drawing/2014/main" id="{20FDC1A7-4B50-FF46-BD3C-660267E54D67}"/>
              </a:ext>
            </a:extLst>
          </p:cNvPr>
          <p:cNvSpPr txBox="1"/>
          <p:nvPr/>
        </p:nvSpPr>
        <p:spPr>
          <a:xfrm>
            <a:off x="4722393" y="1017654"/>
            <a:ext cx="4018547" cy="338554"/>
          </a:xfrm>
          <a:prstGeom prst="rect">
            <a:avLst/>
          </a:prstGeom>
          <a:noFill/>
        </p:spPr>
        <p:txBody>
          <a:bodyPr wrap="square" rtlCol="0">
            <a:spAutoFit/>
          </a:bodyPr>
          <a:lstStyle/>
          <a:p>
            <a:pPr algn="just"/>
            <a:r>
              <a:rPr lang="en-GB" sz="1600" b="1" dirty="0">
                <a:latin typeface="Arial"/>
                <a:cs typeface="Arial"/>
              </a:rPr>
              <a:t>is irrotational thus it </a:t>
            </a:r>
            <a:r>
              <a:rPr lang="en-GB" sz="1600" b="1" dirty="0">
                <a:solidFill>
                  <a:srgbClr val="FF0000"/>
                </a:solidFill>
                <a:latin typeface="Arial"/>
                <a:cs typeface="Arial"/>
              </a:rPr>
              <a:t>admits potentials</a:t>
            </a:r>
            <a:r>
              <a:rPr lang="en-GB" sz="1600" b="1" dirty="0">
                <a:latin typeface="Arial"/>
                <a:cs typeface="Arial"/>
              </a:rPr>
              <a:t>.</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82E05BB-EC76-F244-AAD9-6799DF878D71}"/>
                  </a:ext>
                </a:extLst>
              </p:cNvPr>
              <p:cNvSpPr txBox="1"/>
              <p:nvPr/>
            </p:nvSpPr>
            <p:spPr>
              <a:xfrm>
                <a:off x="4275325" y="986876"/>
                <a:ext cx="54046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solidFill>
                            <a:srgbClr val="FF0000"/>
                          </a:solidFill>
                          <a:latin typeface="Cambria Math" panose="02040503050406030204" pitchFamily="18" charset="0"/>
                        </a:rPr>
                        <m:t>Δ</m:t>
                      </m:r>
                      <m:acc>
                        <m:accPr>
                          <m:chr m:val="⃗"/>
                          <m:ctrlPr>
                            <a:rPr lang="en-US" sz="2000" b="0" i="1" smtClean="0">
                              <a:solidFill>
                                <a:srgbClr val="FF0000"/>
                              </a:solidFill>
                              <a:latin typeface="Cambria Math" panose="02040503050406030204" pitchFamily="18" charset="0"/>
                            </a:rPr>
                          </m:ctrlPr>
                        </m:accPr>
                        <m:e>
                          <m:r>
                            <a:rPr lang="en-US" sz="2000" b="0" i="1" smtClean="0">
                              <a:solidFill>
                                <a:srgbClr val="FF0000"/>
                              </a:solidFill>
                              <a:latin typeface="Cambria Math" panose="02040503050406030204" pitchFamily="18" charset="0"/>
                            </a:rPr>
                            <m:t>𝑝</m:t>
                          </m:r>
                        </m:e>
                      </m:acc>
                    </m:oMath>
                  </m:oMathPara>
                </a14:m>
                <a:endParaRPr lang="en-GB" sz="2000" dirty="0">
                  <a:solidFill>
                    <a:srgbClr val="FF0000"/>
                  </a:solidFill>
                </a:endParaRPr>
              </a:p>
            </p:txBody>
          </p:sp>
        </mc:Choice>
        <mc:Fallback xmlns="">
          <p:sp>
            <p:nvSpPr>
              <p:cNvPr id="7" name="TextBox 6">
                <a:extLst>
                  <a:ext uri="{FF2B5EF4-FFF2-40B4-BE49-F238E27FC236}">
                    <a16:creationId xmlns:a16="http://schemas.microsoft.com/office/drawing/2014/main" id="{282E05BB-EC76-F244-AAD9-6799DF878D71}"/>
                  </a:ext>
                </a:extLst>
              </p:cNvPr>
              <p:cNvSpPr txBox="1">
                <a:spLocks noRot="1" noChangeAspect="1" noMove="1" noResize="1" noEditPoints="1" noAdjustHandles="1" noChangeArrowheads="1" noChangeShapeType="1" noTextEdit="1"/>
              </p:cNvSpPr>
              <p:nvPr/>
            </p:nvSpPr>
            <p:spPr>
              <a:xfrm>
                <a:off x="4275325" y="986876"/>
                <a:ext cx="540468" cy="400110"/>
              </a:xfrm>
              <a:prstGeom prst="rect">
                <a:avLst/>
              </a:prstGeom>
              <a:blipFill>
                <a:blip r:embed="rId3"/>
                <a:stretch>
                  <a:fillRect t="-15625" b="-62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D10B7B77-2923-B841-BC29-4F150581C3FF}"/>
                  </a:ext>
                </a:extLst>
              </p:cNvPr>
              <p:cNvSpPr txBox="1"/>
              <p:nvPr/>
            </p:nvSpPr>
            <p:spPr>
              <a:xfrm>
                <a:off x="334984" y="1688910"/>
                <a:ext cx="1890774" cy="75014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𝐸</m:t>
                          </m:r>
                        </m:e>
                      </m:acc>
                      <m:r>
                        <a:rPr lang="en-US" sz="2000" b="0" i="1" smtClean="0">
                          <a:latin typeface="Cambria Math" panose="02040503050406030204" pitchFamily="18" charset="0"/>
                        </a:rPr>
                        <m:t>=−</m:t>
                      </m:r>
                      <m:r>
                        <m:rPr>
                          <m:sty m:val="p"/>
                        </m:rPr>
                        <a:rPr lang="en-US" sz="2000" b="0" i="0" smtClean="0">
                          <a:latin typeface="Cambria Math" panose="02040503050406030204" pitchFamily="18" charset="0"/>
                        </a:rPr>
                        <m:t>∇</m:t>
                      </m:r>
                      <m:r>
                        <a:rPr lang="en-US" sz="2000" b="0" i="1" smtClean="0">
                          <a:latin typeface="Cambria Math" panose="02040503050406030204" pitchFamily="18" charset="0"/>
                        </a:rPr>
                        <m:t>𝜑</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𝐴</m:t>
                              </m:r>
                            </m:e>
                          </m:acc>
                        </m:num>
                        <m:den>
                          <m:r>
                            <a:rPr lang="en-US" sz="2000" b="0" i="1" smtClean="0">
                              <a:latin typeface="Cambria Math" panose="02040503050406030204" pitchFamily="18" charset="0"/>
                            </a:rPr>
                            <m:t>𝜕</m:t>
                          </m:r>
                          <m:r>
                            <a:rPr lang="en-US" sz="2000" b="0" i="1" smtClean="0">
                              <a:latin typeface="Cambria Math" panose="02040503050406030204" pitchFamily="18" charset="0"/>
                            </a:rPr>
                            <m:t>𝑡</m:t>
                          </m:r>
                        </m:den>
                      </m:f>
                    </m:oMath>
                  </m:oMathPara>
                </a14:m>
                <a:endParaRPr lang="en-GB" sz="2000" dirty="0"/>
              </a:p>
            </p:txBody>
          </p:sp>
        </mc:Choice>
        <mc:Fallback xmlns="">
          <p:sp>
            <p:nvSpPr>
              <p:cNvPr id="8" name="TextBox 7">
                <a:extLst>
                  <a:ext uri="{FF2B5EF4-FFF2-40B4-BE49-F238E27FC236}">
                    <a16:creationId xmlns:a16="http://schemas.microsoft.com/office/drawing/2014/main" id="{D10B7B77-2923-B841-BC29-4F150581C3FF}"/>
                  </a:ext>
                </a:extLst>
              </p:cNvPr>
              <p:cNvSpPr txBox="1">
                <a:spLocks noRot="1" noChangeAspect="1" noMove="1" noResize="1" noEditPoints="1" noAdjustHandles="1" noChangeArrowheads="1" noChangeShapeType="1" noTextEdit="1"/>
              </p:cNvSpPr>
              <p:nvPr/>
            </p:nvSpPr>
            <p:spPr>
              <a:xfrm>
                <a:off x="334984" y="1688910"/>
                <a:ext cx="1890774" cy="750142"/>
              </a:xfrm>
              <a:prstGeom prst="rect">
                <a:avLst/>
              </a:prstGeom>
              <a:blipFill>
                <a:blip r:embed="rId4"/>
                <a:stretch>
                  <a:fillRect t="-8333" b="-5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D84CCBF-EA6F-1E45-9375-DD1F17F6994E}"/>
                  </a:ext>
                </a:extLst>
              </p:cNvPr>
              <p:cNvSpPr txBox="1"/>
              <p:nvPr/>
            </p:nvSpPr>
            <p:spPr>
              <a:xfrm>
                <a:off x="2761352" y="1872757"/>
                <a:ext cx="1251817" cy="4394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𝐵</m:t>
                          </m:r>
                        </m:e>
                      </m:acc>
                      <m:r>
                        <a:rPr lang="en-US" sz="2000" b="0" i="1" smtClean="0">
                          <a:latin typeface="Cambria Math" panose="02040503050406030204" pitchFamily="18" charset="0"/>
                        </a:rPr>
                        <m:t>=</m:t>
                      </m:r>
                      <m:r>
                        <m:rPr>
                          <m:sty m:val="p"/>
                        </m:rPr>
                        <a:rPr lang="en-US" sz="2000" b="0" i="0" smtClean="0">
                          <a:latin typeface="Cambria Math" panose="02040503050406030204" pitchFamily="18" charset="0"/>
                        </a:rPr>
                        <m:t>∇</m:t>
                      </m:r>
                      <m:r>
                        <a:rPr lang="en-US" sz="2000" b="0" i="1" smtClean="0">
                          <a:latin typeface="Cambria Math" panose="02040503050406030204" pitchFamily="18" charset="0"/>
                        </a:rPr>
                        <m:t>×</m:t>
                      </m:r>
                      <m:acc>
                        <m:accPr>
                          <m:chr m:val="⃗"/>
                          <m:ctrlPr>
                            <a:rPr lang="en-US" sz="2000" i="1">
                              <a:latin typeface="Cambria Math" panose="02040503050406030204" pitchFamily="18" charset="0"/>
                            </a:rPr>
                          </m:ctrlPr>
                        </m:accPr>
                        <m:e>
                          <m:r>
                            <a:rPr lang="en-US" sz="2000" i="1">
                              <a:latin typeface="Cambria Math" panose="02040503050406030204" pitchFamily="18" charset="0"/>
                            </a:rPr>
                            <m:t>𝐴</m:t>
                          </m:r>
                        </m:e>
                      </m:acc>
                    </m:oMath>
                  </m:oMathPara>
                </a14:m>
                <a:endParaRPr lang="en-GB" sz="2000" dirty="0"/>
              </a:p>
            </p:txBody>
          </p:sp>
        </mc:Choice>
        <mc:Fallback xmlns="">
          <p:sp>
            <p:nvSpPr>
              <p:cNvPr id="9" name="TextBox 8">
                <a:extLst>
                  <a:ext uri="{FF2B5EF4-FFF2-40B4-BE49-F238E27FC236}">
                    <a16:creationId xmlns:a16="http://schemas.microsoft.com/office/drawing/2014/main" id="{9D84CCBF-EA6F-1E45-9375-DD1F17F6994E}"/>
                  </a:ext>
                </a:extLst>
              </p:cNvPr>
              <p:cNvSpPr txBox="1">
                <a:spLocks noRot="1" noChangeAspect="1" noMove="1" noResize="1" noEditPoints="1" noAdjustHandles="1" noChangeArrowheads="1" noChangeShapeType="1" noTextEdit="1"/>
              </p:cNvSpPr>
              <p:nvPr/>
            </p:nvSpPr>
            <p:spPr>
              <a:xfrm>
                <a:off x="2761352" y="1872757"/>
                <a:ext cx="1251817" cy="439479"/>
              </a:xfrm>
              <a:prstGeom prst="rect">
                <a:avLst/>
              </a:prstGeom>
              <a:blipFill>
                <a:blip r:embed="rId5"/>
                <a:stretch>
                  <a:fillRect t="-16667"/>
                </a:stretch>
              </a:blipFill>
            </p:spPr>
            <p:txBody>
              <a:bodyPr/>
              <a:lstStyle/>
              <a:p>
                <a:r>
                  <a:rPr lang="en-GB">
                    <a:noFill/>
                  </a:rPr>
                  <a:t> </a:t>
                </a:r>
              </a:p>
            </p:txBody>
          </p:sp>
        </mc:Fallback>
      </mc:AlternateContent>
      <p:sp>
        <p:nvSpPr>
          <p:cNvPr id="10" name="CasellaDiTesto 2">
            <a:extLst>
              <a:ext uri="{FF2B5EF4-FFF2-40B4-BE49-F238E27FC236}">
                <a16:creationId xmlns:a16="http://schemas.microsoft.com/office/drawing/2014/main" id="{F33B750F-CDB8-F24F-BA12-4770C523218F}"/>
              </a:ext>
            </a:extLst>
          </p:cNvPr>
          <p:cNvSpPr txBox="1"/>
          <p:nvPr/>
        </p:nvSpPr>
        <p:spPr>
          <a:xfrm>
            <a:off x="525889" y="3267303"/>
            <a:ext cx="2817289" cy="338554"/>
          </a:xfrm>
          <a:prstGeom prst="rect">
            <a:avLst/>
          </a:prstGeom>
          <a:solidFill>
            <a:schemeClr val="tx1"/>
          </a:solidFill>
        </p:spPr>
        <p:txBody>
          <a:bodyPr wrap="square" rtlCol="0">
            <a:spAutoFit/>
          </a:bodyPr>
          <a:lstStyle/>
          <a:p>
            <a:pPr algn="just"/>
            <a:r>
              <a:rPr lang="en-GB" sz="1600" b="1" dirty="0">
                <a:solidFill>
                  <a:srgbClr val="FFFF00"/>
                </a:solidFill>
                <a:latin typeface="Arial"/>
                <a:cs typeface="Arial"/>
              </a:rPr>
              <a:t>Rigid beam approximation</a:t>
            </a:r>
          </a:p>
        </p:txBody>
      </p:sp>
      <p:cxnSp>
        <p:nvCxnSpPr>
          <p:cNvPr id="12" name="Straight Arrow Connector 11">
            <a:extLst>
              <a:ext uri="{FF2B5EF4-FFF2-40B4-BE49-F238E27FC236}">
                <a16:creationId xmlns:a16="http://schemas.microsoft.com/office/drawing/2014/main" id="{183ACD05-31F0-6945-93F4-C5EC232E6DA7}"/>
              </a:ext>
            </a:extLst>
          </p:cNvPr>
          <p:cNvCxnSpPr/>
          <p:nvPr/>
        </p:nvCxnSpPr>
        <p:spPr>
          <a:xfrm>
            <a:off x="4403558" y="2092496"/>
            <a:ext cx="842210" cy="346556"/>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cxnSp>
        <p:nvCxnSpPr>
          <p:cNvPr id="13" name="Straight Arrow Connector 12">
            <a:extLst>
              <a:ext uri="{FF2B5EF4-FFF2-40B4-BE49-F238E27FC236}">
                <a16:creationId xmlns:a16="http://schemas.microsoft.com/office/drawing/2014/main" id="{B4CE882B-E344-E046-B5BC-6B9E22A54276}"/>
              </a:ext>
            </a:extLst>
          </p:cNvPr>
          <p:cNvCxnSpPr>
            <a:cxnSpLocks/>
          </p:cNvCxnSpPr>
          <p:nvPr/>
        </p:nvCxnSpPr>
        <p:spPr>
          <a:xfrm flipV="1">
            <a:off x="4009924" y="3127264"/>
            <a:ext cx="1235844" cy="389969"/>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9B1BE6F-3597-6B4D-8408-99AE1587B2C8}"/>
                  </a:ext>
                </a:extLst>
              </p:cNvPr>
              <p:cNvSpPr txBox="1"/>
              <p:nvPr/>
            </p:nvSpPr>
            <p:spPr>
              <a:xfrm>
                <a:off x="531336" y="4210658"/>
                <a:ext cx="1754583" cy="4488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𝐵</m:t>
                          </m:r>
                        </m:e>
                      </m:acc>
                      <m:r>
                        <a:rPr lang="en-US" sz="2000" b="0" i="1" smtClean="0">
                          <a:latin typeface="Cambria Math" panose="02040503050406030204" pitchFamily="18" charset="0"/>
                        </a:rPr>
                        <m:t>=</m:t>
                      </m:r>
                      <m:r>
                        <m:rPr>
                          <m:sty m:val="p"/>
                        </m:rPr>
                        <a:rPr lang="en-US" sz="2000" b="0" i="0" smtClean="0">
                          <a:latin typeface="Cambria Math" panose="02040503050406030204" pitchFamily="18" charset="0"/>
                        </a:rPr>
                        <m:t>∇</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𝐴</m:t>
                          </m:r>
                        </m:e>
                        <m:sub>
                          <m:r>
                            <a:rPr lang="en-US" sz="2000" b="0" i="1" smtClean="0">
                              <a:latin typeface="Cambria Math" panose="02040503050406030204" pitchFamily="18" charset="0"/>
                            </a:rPr>
                            <m:t>𝑧</m:t>
                          </m:r>
                        </m:sub>
                      </m:sSub>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𝑧</m:t>
                          </m:r>
                        </m:e>
                      </m:acc>
                      <m:r>
                        <a:rPr lang="en-US" sz="2000" b="0" i="1" smtClean="0">
                          <a:latin typeface="Cambria Math" panose="02040503050406030204" pitchFamily="18" charset="0"/>
                        </a:rPr>
                        <m:t>)</m:t>
                      </m:r>
                    </m:oMath>
                  </m:oMathPara>
                </a14:m>
                <a:endParaRPr lang="en-GB" sz="2000" dirty="0"/>
              </a:p>
            </p:txBody>
          </p:sp>
        </mc:Choice>
        <mc:Fallback xmlns="">
          <p:sp>
            <p:nvSpPr>
              <p:cNvPr id="18" name="TextBox 17">
                <a:extLst>
                  <a:ext uri="{FF2B5EF4-FFF2-40B4-BE49-F238E27FC236}">
                    <a16:creationId xmlns:a16="http://schemas.microsoft.com/office/drawing/2014/main" id="{09B1BE6F-3597-6B4D-8408-99AE1587B2C8}"/>
                  </a:ext>
                </a:extLst>
              </p:cNvPr>
              <p:cNvSpPr txBox="1">
                <a:spLocks noRot="1" noChangeAspect="1" noMove="1" noResize="1" noEditPoints="1" noAdjustHandles="1" noChangeArrowheads="1" noChangeShapeType="1" noTextEdit="1"/>
              </p:cNvSpPr>
              <p:nvPr/>
            </p:nvSpPr>
            <p:spPr>
              <a:xfrm>
                <a:off x="531336" y="4210658"/>
                <a:ext cx="1754583" cy="448841"/>
              </a:xfrm>
              <a:prstGeom prst="rect">
                <a:avLst/>
              </a:prstGeom>
              <a:blipFill>
                <a:blip r:embed="rId6"/>
                <a:stretch>
                  <a:fillRect b="-8333"/>
                </a:stretch>
              </a:blipFill>
            </p:spPr>
            <p:txBody>
              <a:bodyPr/>
              <a:lstStyle/>
              <a:p>
                <a:r>
                  <a:rPr lang="en-GB">
                    <a:noFill/>
                  </a:rPr>
                  <a:t> </a:t>
                </a:r>
              </a:p>
            </p:txBody>
          </p:sp>
        </mc:Fallback>
      </mc:AlternateContent>
      <p:cxnSp>
        <p:nvCxnSpPr>
          <p:cNvPr id="20" name="Straight Arrow Connector 19">
            <a:extLst>
              <a:ext uri="{FF2B5EF4-FFF2-40B4-BE49-F238E27FC236}">
                <a16:creationId xmlns:a16="http://schemas.microsoft.com/office/drawing/2014/main" id="{0F3A980B-445E-C748-ABCE-9AC39FB3C7F7}"/>
              </a:ext>
            </a:extLst>
          </p:cNvPr>
          <p:cNvCxnSpPr>
            <a:cxnSpLocks/>
            <a:stCxn id="18" idx="3"/>
          </p:cNvCxnSpPr>
          <p:nvPr/>
        </p:nvCxnSpPr>
        <p:spPr>
          <a:xfrm>
            <a:off x="2285919" y="4435079"/>
            <a:ext cx="702805" cy="0"/>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sp>
        <p:nvSpPr>
          <p:cNvPr id="23" name="CasellaDiTesto 2">
            <a:extLst>
              <a:ext uri="{FF2B5EF4-FFF2-40B4-BE49-F238E27FC236}">
                <a16:creationId xmlns:a16="http://schemas.microsoft.com/office/drawing/2014/main" id="{B16328B1-7537-A34E-B2FB-11B4CE8CE1A2}"/>
              </a:ext>
            </a:extLst>
          </p:cNvPr>
          <p:cNvSpPr txBox="1"/>
          <p:nvPr/>
        </p:nvSpPr>
        <p:spPr>
          <a:xfrm>
            <a:off x="3256547" y="4229705"/>
            <a:ext cx="5484393" cy="584775"/>
          </a:xfrm>
          <a:prstGeom prst="rect">
            <a:avLst/>
          </a:prstGeom>
          <a:noFill/>
        </p:spPr>
        <p:txBody>
          <a:bodyPr wrap="square" rtlCol="0">
            <a:spAutoFit/>
          </a:bodyPr>
          <a:lstStyle/>
          <a:p>
            <a:pPr algn="just"/>
            <a:r>
              <a:rPr lang="en-GB" sz="1600" b="1" dirty="0">
                <a:solidFill>
                  <a:srgbClr val="FF0000"/>
                </a:solidFill>
                <a:latin typeface="Arial"/>
                <a:cs typeface="Arial"/>
              </a:rPr>
              <a:t>Only Transverse Magnetic (TM) modes </a:t>
            </a:r>
            <a:r>
              <a:rPr lang="en-GB" sz="1600" b="1" dirty="0">
                <a:latin typeface="Arial"/>
                <a:cs typeface="Arial"/>
              </a:rPr>
              <a:t>can give momentum kicks (longitudinal and/or transverse)</a:t>
            </a:r>
          </a:p>
        </p:txBody>
      </p:sp>
      <p:pic>
        <p:nvPicPr>
          <p:cNvPr id="24" name="Picture 23">
            <a:extLst>
              <a:ext uri="{FF2B5EF4-FFF2-40B4-BE49-F238E27FC236}">
                <a16:creationId xmlns:a16="http://schemas.microsoft.com/office/drawing/2014/main" id="{21B0E0AD-55BB-074C-B7D0-A325E7759388}"/>
              </a:ext>
            </a:extLst>
          </p:cNvPr>
          <p:cNvPicPr>
            <a:picLocks noChangeAspect="1"/>
          </p:cNvPicPr>
          <p:nvPr/>
        </p:nvPicPr>
        <p:blipFill>
          <a:blip r:embed="rId7"/>
          <a:stretch>
            <a:fillRect/>
          </a:stretch>
        </p:blipFill>
        <p:spPr>
          <a:xfrm>
            <a:off x="1394091" y="5177091"/>
            <a:ext cx="5994872" cy="846242"/>
          </a:xfrm>
          <a:prstGeom prst="rect">
            <a:avLst/>
          </a:prstGeom>
        </p:spPr>
      </p:pic>
      <p:sp>
        <p:nvSpPr>
          <p:cNvPr id="26" name="CasellaDiTesto 2">
            <a:extLst>
              <a:ext uri="{FF2B5EF4-FFF2-40B4-BE49-F238E27FC236}">
                <a16:creationId xmlns:a16="http://schemas.microsoft.com/office/drawing/2014/main" id="{8A4BF5E2-1C1D-1E4E-BA50-5271764B5B18}"/>
              </a:ext>
            </a:extLst>
          </p:cNvPr>
          <p:cNvSpPr txBox="1"/>
          <p:nvPr/>
        </p:nvSpPr>
        <p:spPr>
          <a:xfrm>
            <a:off x="1872626" y="2568697"/>
            <a:ext cx="2109662" cy="338554"/>
          </a:xfrm>
          <a:prstGeom prst="rect">
            <a:avLst/>
          </a:prstGeom>
          <a:noFill/>
        </p:spPr>
        <p:txBody>
          <a:bodyPr wrap="square" rtlCol="0">
            <a:spAutoFit/>
          </a:bodyPr>
          <a:lstStyle/>
          <a:p>
            <a:pPr algn="just"/>
            <a:r>
              <a:rPr lang="en-GB" sz="1600" b="1" dirty="0">
                <a:latin typeface="Arial"/>
                <a:cs typeface="Arial"/>
              </a:rPr>
              <a:t>Maxwell Equations</a:t>
            </a:r>
          </a:p>
        </p:txBody>
      </p:sp>
      <p:cxnSp>
        <p:nvCxnSpPr>
          <p:cNvPr id="28" name="Straight Arrow Connector 27">
            <a:extLst>
              <a:ext uri="{FF2B5EF4-FFF2-40B4-BE49-F238E27FC236}">
                <a16:creationId xmlns:a16="http://schemas.microsoft.com/office/drawing/2014/main" id="{B2123188-6551-4849-875F-69F4A2AC7F00}"/>
              </a:ext>
            </a:extLst>
          </p:cNvPr>
          <p:cNvCxnSpPr>
            <a:cxnSpLocks/>
          </p:cNvCxnSpPr>
          <p:nvPr/>
        </p:nvCxnSpPr>
        <p:spPr>
          <a:xfrm>
            <a:off x="4177648" y="2733973"/>
            <a:ext cx="1068120" cy="23911"/>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85F6E731-1C46-8143-B552-82039FAA0BC4}"/>
                  </a:ext>
                </a:extLst>
              </p:cNvPr>
              <p:cNvSpPr txBox="1"/>
              <p:nvPr/>
            </p:nvSpPr>
            <p:spPr>
              <a:xfrm>
                <a:off x="806116" y="956099"/>
                <a:ext cx="158408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m:t>
                      </m:r>
                      <m:r>
                        <a:rPr lang="en-US" sz="2400" b="0" i="1" smtClean="0">
                          <a:latin typeface="Cambria Math" panose="02040503050406030204" pitchFamily="18" charset="0"/>
                        </a:rPr>
                        <m:t>×</m:t>
                      </m:r>
                      <m:r>
                        <m:rPr>
                          <m:sty m:val="p"/>
                        </m:rPr>
                        <a:rPr lang="en-US" sz="2400" b="0" i="0" smtClean="0">
                          <a:latin typeface="Cambria Math" panose="02040503050406030204" pitchFamily="18" charset="0"/>
                        </a:rPr>
                        <m:t>Δ</m:t>
                      </m:r>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𝑝</m:t>
                          </m:r>
                        </m:e>
                      </m:acc>
                      <m:r>
                        <a:rPr lang="en-US" sz="2400" b="0" i="0" smtClean="0">
                          <a:latin typeface="Cambria Math" panose="02040503050406030204" pitchFamily="18" charset="0"/>
                        </a:rPr>
                        <m:t>=0</m:t>
                      </m:r>
                    </m:oMath>
                  </m:oMathPara>
                </a14:m>
                <a:endParaRPr lang="en-GB" sz="2400" dirty="0"/>
              </a:p>
            </p:txBody>
          </p:sp>
        </mc:Choice>
        <mc:Fallback xmlns="">
          <p:sp>
            <p:nvSpPr>
              <p:cNvPr id="33" name="TextBox 32">
                <a:extLst>
                  <a:ext uri="{FF2B5EF4-FFF2-40B4-BE49-F238E27FC236}">
                    <a16:creationId xmlns:a16="http://schemas.microsoft.com/office/drawing/2014/main" id="{85F6E731-1C46-8143-B552-82039FAA0BC4}"/>
                  </a:ext>
                </a:extLst>
              </p:cNvPr>
              <p:cNvSpPr txBox="1">
                <a:spLocks noRot="1" noChangeAspect="1" noMove="1" noResize="1" noEditPoints="1" noAdjustHandles="1" noChangeArrowheads="1" noChangeShapeType="1" noTextEdit="1"/>
              </p:cNvSpPr>
              <p:nvPr/>
            </p:nvSpPr>
            <p:spPr>
              <a:xfrm>
                <a:off x="806116" y="956099"/>
                <a:ext cx="1584088" cy="461665"/>
              </a:xfrm>
              <a:prstGeom prst="rect">
                <a:avLst/>
              </a:prstGeom>
              <a:blipFill>
                <a:blip r:embed="rId8"/>
                <a:stretch>
                  <a:fillRect t="-18421" b="-7895"/>
                </a:stretch>
              </a:blipFill>
            </p:spPr>
            <p:txBody>
              <a:bodyPr/>
              <a:lstStyle/>
              <a:p>
                <a:r>
                  <a:rPr lang="en-GB">
                    <a:noFill/>
                  </a:rPr>
                  <a:t> </a:t>
                </a:r>
              </a:p>
            </p:txBody>
          </p:sp>
        </mc:Fallback>
      </mc:AlternateContent>
    </p:spTree>
    <p:extLst>
      <p:ext uri="{BB962C8B-B14F-4D97-AF65-F5344CB8AC3E}">
        <p14:creationId xmlns:p14="http://schemas.microsoft.com/office/powerpoint/2010/main" val="1500591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ppt_x"/>
                                          </p:val>
                                        </p:tav>
                                        <p:tav tm="100000">
                                          <p:val>
                                            <p:strVal val="#ppt_x"/>
                                          </p:val>
                                        </p:tav>
                                      </p:tavLst>
                                    </p:anim>
                                    <p:anim calcmode="lin" valueType="num">
                                      <p:cBhvr additive="base">
                                        <p:cTn id="3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animBg="1"/>
      <p:bldP spid="18" grpId="0"/>
      <p:bldP spid="23"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8199BFB2-B356-F04C-90C8-4DEB25C0F743}"/>
              </a:ext>
            </a:extLst>
          </p:cNvPr>
          <p:cNvSpPr txBox="1"/>
          <p:nvPr/>
        </p:nvSpPr>
        <p:spPr>
          <a:xfrm>
            <a:off x="2963534" y="90906"/>
            <a:ext cx="3216970"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WAKE FUNCTION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0918E40-D4E9-CB4E-BB35-C41C5092D310}"/>
                  </a:ext>
                </a:extLst>
              </p:cNvPr>
              <p:cNvSpPr txBox="1"/>
              <p:nvPr/>
            </p:nvSpPr>
            <p:spPr>
              <a:xfrm>
                <a:off x="1844424" y="828843"/>
                <a:ext cx="3647985"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𝑧</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𝑧</m:t>
                          </m:r>
                        </m:e>
                        <m:sub>
                          <m:r>
                            <a:rPr lang="en-US" sz="2000" b="0" i="1" smtClean="0">
                              <a:latin typeface="Cambria Math" panose="02040503050406030204" pitchFamily="18" charset="0"/>
                            </a:rPr>
                            <m:t>0</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r>
                        <a:rPr lang="en-US" sz="2000" b="0" i="1" smtClean="0">
                          <a:latin typeface="Cambria Math" panose="02040503050406030204" pitchFamily="18" charset="0"/>
                        </a:rPr>
                        <m:t>−</m:t>
                      </m:r>
                      <m:r>
                        <a:rPr lang="en-US" sz="2000" b="1" i="1" smtClean="0">
                          <a:solidFill>
                            <a:srgbClr val="00B050"/>
                          </a:solidFill>
                          <a:latin typeface="Cambria Math" panose="02040503050406030204" pitchFamily="18" charset="0"/>
                        </a:rPr>
                        <m:t>𝒔</m:t>
                      </m:r>
                      <m:r>
                        <a:rPr lang="en-US" sz="2000" b="1" i="1" smtClean="0">
                          <a:solidFill>
                            <a:srgbClr val="00B050"/>
                          </a:solidFill>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panose="02040503050406030204" pitchFamily="18" charset="0"/>
                            </a:rPr>
                            <m:t>𝑧</m:t>
                          </m:r>
                        </m:e>
                        <m:sub>
                          <m:r>
                            <a:rPr lang="en-US" sz="2000" i="1">
                              <a:latin typeface="Cambria Math" panose="02040503050406030204" pitchFamily="18" charset="0"/>
                            </a:rPr>
                            <m:t>0</m:t>
                          </m:r>
                        </m:sub>
                      </m:sSub>
                      <m:r>
                        <a:rPr lang="en-US" sz="2000" i="1">
                          <a:latin typeface="Cambria Math" panose="02040503050406030204" pitchFamily="18" charset="0"/>
                        </a:rPr>
                        <m:t>(</m:t>
                      </m:r>
                      <m:r>
                        <a:rPr lang="en-US" sz="2000" i="1">
                          <a:latin typeface="Cambria Math" panose="02040503050406030204" pitchFamily="18" charset="0"/>
                        </a:rPr>
                        <m:t>𝑡</m:t>
                      </m:r>
                      <m:r>
                        <a:rPr lang="en-US" sz="2000" i="1">
                          <a:latin typeface="Cambria Math" panose="02040503050406030204" pitchFamily="18" charset="0"/>
                        </a:rPr>
                        <m:t>)−</m:t>
                      </m:r>
                      <m:r>
                        <a:rPr lang="en-US" sz="2000" b="1" i="1">
                          <a:solidFill>
                            <a:srgbClr val="00B050"/>
                          </a:solidFill>
                          <a:latin typeface="Cambria Math" panose="02040503050406030204" pitchFamily="18" charset="0"/>
                        </a:rPr>
                        <m:t>𝜷</m:t>
                      </m:r>
                      <m:r>
                        <a:rPr lang="en-US" sz="2000" b="1" i="1">
                          <a:solidFill>
                            <a:srgbClr val="00B050"/>
                          </a:solidFill>
                          <a:latin typeface="Cambria Math" panose="02040503050406030204" pitchFamily="18" charset="0"/>
                        </a:rPr>
                        <m:t>𝒄</m:t>
                      </m:r>
                      <m:r>
                        <a:rPr lang="en-US" sz="2000" b="1" i="1">
                          <a:solidFill>
                            <a:srgbClr val="00B050"/>
                          </a:solidFill>
                          <a:latin typeface="Cambria Math" panose="02040503050406030204" pitchFamily="18" charset="0"/>
                        </a:rPr>
                        <m:t>𝝉</m:t>
                      </m:r>
                    </m:oMath>
                  </m:oMathPara>
                </a14:m>
                <a:endParaRPr lang="en-US" sz="2000" b="1" dirty="0"/>
              </a:p>
            </p:txBody>
          </p:sp>
        </mc:Choice>
        <mc:Fallback xmlns="">
          <p:sp>
            <p:nvSpPr>
              <p:cNvPr id="4" name="TextBox 3">
                <a:extLst>
                  <a:ext uri="{FF2B5EF4-FFF2-40B4-BE49-F238E27FC236}">
                    <a16:creationId xmlns:a16="http://schemas.microsoft.com/office/drawing/2014/main" id="{90918E40-D4E9-CB4E-BB35-C41C5092D310}"/>
                  </a:ext>
                </a:extLst>
              </p:cNvPr>
              <p:cNvSpPr txBox="1">
                <a:spLocks noRot="1" noChangeAspect="1" noMove="1" noResize="1" noEditPoints="1" noAdjustHandles="1" noChangeArrowheads="1" noChangeShapeType="1" noTextEdit="1"/>
              </p:cNvSpPr>
              <p:nvPr/>
            </p:nvSpPr>
            <p:spPr>
              <a:xfrm>
                <a:off x="1844424" y="828843"/>
                <a:ext cx="3647985" cy="400110"/>
              </a:xfrm>
              <a:prstGeom prst="rect">
                <a:avLst/>
              </a:prstGeom>
              <a:blipFill>
                <a:blip r:embed="rId2"/>
                <a:stretch>
                  <a:fillRect b="-12121"/>
                </a:stretch>
              </a:blipFill>
            </p:spPr>
            <p:txBody>
              <a:bodyPr/>
              <a:lstStyle/>
              <a:p>
                <a:r>
                  <a:rPr lang="en-GB">
                    <a:noFill/>
                  </a:rPr>
                  <a:t> </a:t>
                </a:r>
              </a:p>
            </p:txBody>
          </p:sp>
        </mc:Fallback>
      </mc:AlternateContent>
      <p:sp>
        <p:nvSpPr>
          <p:cNvPr id="5" name="CasellaDiTesto 2">
            <a:extLst>
              <a:ext uri="{FF2B5EF4-FFF2-40B4-BE49-F238E27FC236}">
                <a16:creationId xmlns:a16="http://schemas.microsoft.com/office/drawing/2014/main" id="{9D31067B-8FF6-D846-B809-27BA9F0A0818}"/>
              </a:ext>
            </a:extLst>
          </p:cNvPr>
          <p:cNvSpPr txBox="1"/>
          <p:nvPr/>
        </p:nvSpPr>
        <p:spPr>
          <a:xfrm>
            <a:off x="302476" y="859621"/>
            <a:ext cx="1454346" cy="338554"/>
          </a:xfrm>
          <a:prstGeom prst="rect">
            <a:avLst/>
          </a:prstGeom>
          <a:noFill/>
        </p:spPr>
        <p:txBody>
          <a:bodyPr wrap="square" rtlCol="0">
            <a:spAutoFit/>
          </a:bodyPr>
          <a:lstStyle/>
          <a:p>
            <a:pPr algn="just"/>
            <a:r>
              <a:rPr lang="en-GB" sz="1600" b="1" dirty="0">
                <a:latin typeface="Arial"/>
                <a:cs typeface="Arial"/>
              </a:rPr>
              <a:t>Rigid beam</a:t>
            </a:r>
          </a:p>
        </p:txBody>
      </p:sp>
      <p:pic>
        <p:nvPicPr>
          <p:cNvPr id="6" name="Picture 5">
            <a:extLst>
              <a:ext uri="{FF2B5EF4-FFF2-40B4-BE49-F238E27FC236}">
                <a16:creationId xmlns:a16="http://schemas.microsoft.com/office/drawing/2014/main" id="{6326DF64-9B30-9449-84B6-1C852B7DF6EA}"/>
              </a:ext>
            </a:extLst>
          </p:cNvPr>
          <p:cNvPicPr>
            <a:picLocks noChangeAspect="1"/>
          </p:cNvPicPr>
          <p:nvPr/>
        </p:nvPicPr>
        <p:blipFill>
          <a:blip r:embed="rId3"/>
          <a:stretch>
            <a:fillRect/>
          </a:stretch>
        </p:blipFill>
        <p:spPr>
          <a:xfrm>
            <a:off x="5978013" y="734264"/>
            <a:ext cx="2911721" cy="1406574"/>
          </a:xfrm>
          <a:prstGeom prst="rect">
            <a:avLst/>
          </a:prstGeom>
        </p:spPr>
      </p:pic>
      <p:sp>
        <p:nvSpPr>
          <p:cNvPr id="7" name="CasellaDiTesto 2">
            <a:extLst>
              <a:ext uri="{FF2B5EF4-FFF2-40B4-BE49-F238E27FC236}">
                <a16:creationId xmlns:a16="http://schemas.microsoft.com/office/drawing/2014/main" id="{82776663-7493-9A44-A43A-641BD1A52476}"/>
              </a:ext>
            </a:extLst>
          </p:cNvPr>
          <p:cNvSpPr txBox="1"/>
          <p:nvPr/>
        </p:nvSpPr>
        <p:spPr>
          <a:xfrm>
            <a:off x="4850864" y="1179814"/>
            <a:ext cx="1127149" cy="338554"/>
          </a:xfrm>
          <a:prstGeom prst="rect">
            <a:avLst/>
          </a:prstGeom>
          <a:noFill/>
        </p:spPr>
        <p:txBody>
          <a:bodyPr wrap="square" rtlCol="0">
            <a:spAutoFit/>
          </a:bodyPr>
          <a:lstStyle/>
          <a:p>
            <a:pPr algn="just"/>
            <a:r>
              <a:rPr lang="en-GB" sz="1600" b="1" dirty="0">
                <a:solidFill>
                  <a:srgbClr val="00B050"/>
                </a:solidFill>
                <a:latin typeface="Arial"/>
                <a:cs typeface="Arial"/>
              </a:rPr>
              <a:t>constant</a:t>
            </a:r>
          </a:p>
        </p:txBody>
      </p:sp>
      <p:sp>
        <p:nvSpPr>
          <p:cNvPr id="8" name="CasellaDiTesto 2">
            <a:extLst>
              <a:ext uri="{FF2B5EF4-FFF2-40B4-BE49-F238E27FC236}">
                <a16:creationId xmlns:a16="http://schemas.microsoft.com/office/drawing/2014/main" id="{CBBF4CF6-23FE-3547-941D-33109CC3ADE0}"/>
              </a:ext>
            </a:extLst>
          </p:cNvPr>
          <p:cNvSpPr txBox="1"/>
          <p:nvPr/>
        </p:nvSpPr>
        <p:spPr>
          <a:xfrm>
            <a:off x="2784070" y="1198175"/>
            <a:ext cx="1127149" cy="338554"/>
          </a:xfrm>
          <a:prstGeom prst="rect">
            <a:avLst/>
          </a:prstGeom>
          <a:noFill/>
        </p:spPr>
        <p:txBody>
          <a:bodyPr wrap="square" rtlCol="0">
            <a:spAutoFit/>
          </a:bodyPr>
          <a:lstStyle/>
          <a:p>
            <a:pPr algn="just"/>
            <a:r>
              <a:rPr lang="en-GB" sz="1600" b="1" dirty="0">
                <a:solidFill>
                  <a:srgbClr val="00B050"/>
                </a:solidFill>
                <a:latin typeface="Arial"/>
                <a:cs typeface="Arial"/>
              </a:rPr>
              <a:t>constant</a:t>
            </a:r>
          </a:p>
        </p:txBody>
      </p:sp>
      <p:sp>
        <p:nvSpPr>
          <p:cNvPr id="9" name="CasellaDiTesto 2">
            <a:extLst>
              <a:ext uri="{FF2B5EF4-FFF2-40B4-BE49-F238E27FC236}">
                <a16:creationId xmlns:a16="http://schemas.microsoft.com/office/drawing/2014/main" id="{EFDA3D80-EA0F-9C43-8F3C-5F3194821205}"/>
              </a:ext>
            </a:extLst>
          </p:cNvPr>
          <p:cNvSpPr txBox="1"/>
          <p:nvPr/>
        </p:nvSpPr>
        <p:spPr>
          <a:xfrm>
            <a:off x="315830" y="1802284"/>
            <a:ext cx="3762875" cy="338554"/>
          </a:xfrm>
          <a:prstGeom prst="rect">
            <a:avLst/>
          </a:prstGeom>
          <a:noFill/>
        </p:spPr>
        <p:txBody>
          <a:bodyPr wrap="square" rtlCol="0">
            <a:spAutoFit/>
          </a:bodyPr>
          <a:lstStyle/>
          <a:p>
            <a:pPr algn="just"/>
            <a:r>
              <a:rPr lang="en-GB" sz="1600" b="1" dirty="0">
                <a:latin typeface="Arial"/>
                <a:cs typeface="Arial"/>
              </a:rPr>
              <a:t>Charges are moving along the z-axis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3031E33-60D9-1C47-9090-54200BAD3F9B}"/>
                  </a:ext>
                </a:extLst>
              </p:cNvPr>
              <p:cNvSpPr txBox="1"/>
              <p:nvPr/>
            </p:nvSpPr>
            <p:spPr>
              <a:xfrm>
                <a:off x="604747" y="2182287"/>
                <a:ext cx="5373266" cy="10082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panose="02040503050406030204" pitchFamily="18" charset="0"/>
                        </a:rPr>
                        <m:t>𝛽</m:t>
                      </m:r>
                      <m:r>
                        <a:rPr lang="en-US" sz="2000" b="0" i="1" smtClean="0">
                          <a:solidFill>
                            <a:schemeClr val="tx1"/>
                          </a:solidFill>
                          <a:latin typeface="Cambria Math" panose="02040503050406030204" pitchFamily="18" charset="0"/>
                        </a:rPr>
                        <m:t>𝑐</m:t>
                      </m:r>
                      <m:acc>
                        <m:accPr>
                          <m:chr m:val="⃗"/>
                          <m:ctrlPr>
                            <a:rPr lang="en-US" sz="2000" i="1">
                              <a:latin typeface="Cambria Math" panose="02040503050406030204" pitchFamily="18" charset="0"/>
                            </a:rPr>
                          </m:ctrlPr>
                        </m:accPr>
                        <m:e>
                          <m:r>
                            <m:rPr>
                              <m:sty m:val="p"/>
                            </m:rPr>
                            <a:rPr lang="en-US" sz="2000">
                              <a:latin typeface="Cambria Math" panose="02040503050406030204" pitchFamily="18" charset="0"/>
                            </a:rPr>
                            <m:t>Δ</m:t>
                          </m:r>
                          <m:r>
                            <a:rPr lang="en-US" sz="2000" i="1">
                              <a:latin typeface="Cambria Math" panose="02040503050406030204" pitchFamily="18" charset="0"/>
                            </a:rPr>
                            <m:t>𝑝</m:t>
                          </m:r>
                        </m:e>
                      </m:acc>
                      <m:d>
                        <m:dPr>
                          <m:ctrlPr>
                            <a:rPr lang="en-US" sz="2000" i="1">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𝑟</m:t>
                                  </m:r>
                                </m:e>
                                <m:sub>
                                  <m:r>
                                    <a:rPr lang="en-US" sz="2000" i="1">
                                      <a:latin typeface="Cambria Math" panose="02040503050406030204" pitchFamily="18" charset="0"/>
                                    </a:rPr>
                                    <m:t>0</m:t>
                                  </m:r>
                                </m:sub>
                              </m:sSub>
                            </m:e>
                          </m:acc>
                          <m:r>
                            <a:rPr lang="en-US" sz="2000" i="1">
                              <a:latin typeface="Cambria Math" panose="02040503050406030204" pitchFamily="18" charset="0"/>
                            </a:rPr>
                            <m:t>;</m:t>
                          </m:r>
                          <m:r>
                            <a:rPr lang="en-US" sz="2000" i="1">
                              <a:solidFill>
                                <a:srgbClr val="FF0000"/>
                              </a:solidFill>
                              <a:latin typeface="Cambria Math" panose="02040503050406030204" pitchFamily="18" charset="0"/>
                            </a:rPr>
                            <m:t>𝑠</m:t>
                          </m:r>
                        </m:e>
                      </m:d>
                      <m:r>
                        <a:rPr lang="en-US" sz="2000" b="0" i="1" smtClean="0">
                          <a:solidFill>
                            <a:schemeClr val="tx1"/>
                          </a:solidFill>
                          <a:latin typeface="Cambria Math" panose="02040503050406030204" pitchFamily="18" charset="0"/>
                        </a:rPr>
                        <m:t>=</m:t>
                      </m:r>
                      <m:nary>
                        <m:naryPr>
                          <m:limLoc m:val="undOvr"/>
                          <m:ctrlPr>
                            <a:rPr lang="en-US" sz="2000" b="0" i="1" smtClean="0">
                              <a:solidFill>
                                <a:schemeClr val="tx1"/>
                              </a:solidFill>
                              <a:latin typeface="Cambria Math" panose="02040503050406030204" pitchFamily="18" charset="0"/>
                            </a:rPr>
                          </m:ctrlPr>
                        </m:naryPr>
                        <m:sub>
                          <m:r>
                            <m:rPr>
                              <m:brk m:alnAt="24"/>
                            </m:rP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m:t>
                          </m:r>
                        </m:sub>
                        <m:sup>
                          <m:r>
                            <a:rPr lang="en-US" sz="2000" b="0" i="1" smtClean="0">
                              <a:solidFill>
                                <a:schemeClr val="tx1"/>
                              </a:solidFill>
                              <a:latin typeface="Cambria Math" panose="02040503050406030204" pitchFamily="18" charset="0"/>
                            </a:rPr>
                            <m:t>+∞</m:t>
                          </m:r>
                        </m:sup>
                        <m:e>
                          <m:acc>
                            <m:accPr>
                              <m:chr m:val="⃗"/>
                              <m:ctrlPr>
                                <a:rPr lang="en-US" sz="2000" b="0" i="1" smtClean="0">
                                  <a:solidFill>
                                    <a:schemeClr val="tx1"/>
                                  </a:solidFill>
                                  <a:latin typeface="Cambria Math" panose="02040503050406030204" pitchFamily="18" charset="0"/>
                                </a:rPr>
                              </m:ctrlPr>
                            </m:accPr>
                            <m:e>
                              <m:r>
                                <a:rPr lang="en-US" sz="2000" b="0" i="1" smtClean="0">
                                  <a:solidFill>
                                    <a:schemeClr val="tx1"/>
                                  </a:solidFill>
                                  <a:latin typeface="Cambria Math" panose="02040503050406030204" pitchFamily="18" charset="0"/>
                                </a:rPr>
                                <m:t>𝐹</m:t>
                              </m:r>
                            </m:e>
                          </m:acc>
                          <m:d>
                            <m:dPr>
                              <m:ctrlPr>
                                <a:rPr lang="en-US" sz="2000" b="0" i="1" smtClean="0">
                                  <a:solidFill>
                                    <a:schemeClr val="tx1"/>
                                  </a:solidFill>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𝑟</m:t>
                                      </m:r>
                                    </m:e>
                                    <m:sub>
                                      <m:r>
                                        <a:rPr lang="en-US" sz="2000" i="1">
                                          <a:latin typeface="Cambria Math" panose="02040503050406030204" pitchFamily="18" charset="0"/>
                                        </a:rPr>
                                        <m:t>0</m:t>
                                      </m:r>
                                    </m:sub>
                                  </m:sSub>
                                </m:e>
                              </m:acc>
                              <m:r>
                                <a:rPr lang="en-US" sz="2000" b="0" i="1" smtClean="0">
                                  <a:latin typeface="Cambria Math" panose="02040503050406030204" pitchFamily="18" charset="0"/>
                                </a:rPr>
                                <m:t>,</m:t>
                              </m:r>
                              <m:r>
                                <a:rPr lang="en-US" sz="2000" b="0" i="1" smtClean="0">
                                  <a:latin typeface="Cambria Math" panose="02040503050406030204" pitchFamily="18" charset="0"/>
                                </a:rPr>
                                <m:t>𝑧</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𝑧</m:t>
                                  </m:r>
                                </m:e>
                                <m:sub>
                                  <m:r>
                                    <a:rPr lang="en-US" sz="2000" b="0" i="1" smtClean="0">
                                      <a:latin typeface="Cambria Math" panose="02040503050406030204" pitchFamily="18" charset="0"/>
                                    </a:rPr>
                                    <m:t>0</m:t>
                                  </m:r>
                                </m:sub>
                              </m:sSub>
                              <m:r>
                                <a:rPr lang="en-US" sz="2000" i="1">
                                  <a:latin typeface="Cambria Math" panose="02040503050406030204" pitchFamily="18" charset="0"/>
                                </a:rPr>
                                <m:t>;</m:t>
                              </m:r>
                              <m:r>
                                <a:rPr lang="en-US" sz="2000" b="0" i="1" smtClean="0">
                                  <a:solidFill>
                                    <a:srgbClr val="FF0000"/>
                                  </a:solidFill>
                                  <a:latin typeface="Cambria Math" panose="02040503050406030204" pitchFamily="18" charset="0"/>
                                </a:rPr>
                                <m:t>𝑡</m:t>
                              </m:r>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i="1">
                                      <a:solidFill>
                                        <a:srgbClr val="FF0000"/>
                                      </a:solidFill>
                                      <a:latin typeface="Cambria Math" panose="02040503050406030204" pitchFamily="18" charset="0"/>
                                    </a:rPr>
                                    <m:t>𝑧</m:t>
                                  </m:r>
                                  <m:r>
                                    <a:rPr lang="en-US" sz="2000" i="1">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𝑠</m:t>
                                  </m:r>
                                </m:num>
                                <m:den>
                                  <m:r>
                                    <a:rPr lang="en-US" sz="2000" b="0" i="1" smtClean="0">
                                      <a:solidFill>
                                        <a:srgbClr val="FF0000"/>
                                      </a:solidFill>
                                      <a:latin typeface="Cambria Math" panose="02040503050406030204" pitchFamily="18" charset="0"/>
                                    </a:rPr>
                                    <m:t>𝛽</m:t>
                                  </m:r>
                                  <m:r>
                                    <a:rPr lang="en-US" sz="2000" b="0" i="1" smtClean="0">
                                      <a:solidFill>
                                        <a:srgbClr val="FF0000"/>
                                      </a:solidFill>
                                      <a:latin typeface="Cambria Math" panose="02040503050406030204" pitchFamily="18" charset="0"/>
                                    </a:rPr>
                                    <m:t>𝑐</m:t>
                                  </m:r>
                                </m:den>
                              </m:f>
                            </m:e>
                          </m:d>
                          <m:r>
                            <a:rPr lang="en-US" sz="2000" b="0" i="1" smtClean="0">
                              <a:solidFill>
                                <a:schemeClr val="tx1"/>
                              </a:solidFill>
                              <a:latin typeface="Cambria Math" panose="02040503050406030204" pitchFamily="18" charset="0"/>
                            </a:rPr>
                            <m:t>𝑑𝑧</m:t>
                          </m:r>
                        </m:e>
                      </m:nary>
                    </m:oMath>
                  </m:oMathPara>
                </a14:m>
                <a:endParaRPr lang="en-GB" sz="2000" dirty="0">
                  <a:solidFill>
                    <a:schemeClr val="tx1"/>
                  </a:solidFill>
                </a:endParaRPr>
              </a:p>
            </p:txBody>
          </p:sp>
        </mc:Choice>
        <mc:Fallback xmlns="">
          <p:sp>
            <p:nvSpPr>
              <p:cNvPr id="10" name="TextBox 9">
                <a:extLst>
                  <a:ext uri="{FF2B5EF4-FFF2-40B4-BE49-F238E27FC236}">
                    <a16:creationId xmlns:a16="http://schemas.microsoft.com/office/drawing/2014/main" id="{63031E33-60D9-1C47-9090-54200BAD3F9B}"/>
                  </a:ext>
                </a:extLst>
              </p:cNvPr>
              <p:cNvSpPr txBox="1">
                <a:spLocks noRot="1" noChangeAspect="1" noMove="1" noResize="1" noEditPoints="1" noAdjustHandles="1" noChangeArrowheads="1" noChangeShapeType="1" noTextEdit="1"/>
              </p:cNvSpPr>
              <p:nvPr/>
            </p:nvSpPr>
            <p:spPr>
              <a:xfrm>
                <a:off x="604747" y="2182287"/>
                <a:ext cx="5373266" cy="1008225"/>
              </a:xfrm>
              <a:prstGeom prst="rect">
                <a:avLst/>
              </a:prstGeom>
              <a:blipFill>
                <a:blip r:embed="rId4"/>
                <a:stretch>
                  <a:fillRect t="-108750" b="-168750"/>
                </a:stretch>
              </a:blipFill>
            </p:spPr>
            <p:txBody>
              <a:bodyPr/>
              <a:lstStyle/>
              <a:p>
                <a:r>
                  <a:rPr lang="en-GB">
                    <a:noFill/>
                  </a:rPr>
                  <a:t> </a:t>
                </a:r>
              </a:p>
            </p:txBody>
          </p:sp>
        </mc:Fallback>
      </mc:AlternateContent>
      <p:sp>
        <p:nvSpPr>
          <p:cNvPr id="11" name="CasellaDiTesto 2">
            <a:extLst>
              <a:ext uri="{FF2B5EF4-FFF2-40B4-BE49-F238E27FC236}">
                <a16:creationId xmlns:a16="http://schemas.microsoft.com/office/drawing/2014/main" id="{75387B08-DEDC-284F-8D86-5AF0E5706D4E}"/>
              </a:ext>
            </a:extLst>
          </p:cNvPr>
          <p:cNvSpPr txBox="1"/>
          <p:nvPr/>
        </p:nvSpPr>
        <p:spPr>
          <a:xfrm>
            <a:off x="324696" y="3502485"/>
            <a:ext cx="1681413" cy="338554"/>
          </a:xfrm>
          <a:prstGeom prst="rect">
            <a:avLst/>
          </a:prstGeom>
          <a:noFill/>
        </p:spPr>
        <p:txBody>
          <a:bodyPr wrap="square" rtlCol="0">
            <a:spAutoFit/>
          </a:bodyPr>
          <a:lstStyle/>
          <a:p>
            <a:pPr algn="just"/>
            <a:r>
              <a:rPr lang="en-GB" sz="1600" b="1" dirty="0">
                <a:latin typeface="Arial"/>
                <a:cs typeface="Arial"/>
              </a:rPr>
              <a:t>Definition</a:t>
            </a:r>
          </a:p>
        </p:txBody>
      </p:sp>
      <p:sp>
        <p:nvSpPr>
          <p:cNvPr id="12" name="CasellaDiTesto 2">
            <a:extLst>
              <a:ext uri="{FF2B5EF4-FFF2-40B4-BE49-F238E27FC236}">
                <a16:creationId xmlns:a16="http://schemas.microsoft.com/office/drawing/2014/main" id="{0CE6D0A8-1EDE-2C40-9F2C-D8E8D0A7DA09}"/>
              </a:ext>
            </a:extLst>
          </p:cNvPr>
          <p:cNvSpPr txBox="1"/>
          <p:nvPr/>
        </p:nvSpPr>
        <p:spPr>
          <a:xfrm>
            <a:off x="1482998" y="3514517"/>
            <a:ext cx="1681413" cy="338554"/>
          </a:xfrm>
          <a:prstGeom prst="rect">
            <a:avLst/>
          </a:prstGeom>
          <a:solidFill>
            <a:srgbClr val="FF0000"/>
          </a:solidFill>
        </p:spPr>
        <p:txBody>
          <a:bodyPr wrap="square" rtlCol="0">
            <a:spAutoFit/>
          </a:bodyPr>
          <a:lstStyle/>
          <a:p>
            <a:pPr algn="just"/>
            <a:r>
              <a:rPr lang="en-GB" sz="1600" b="1" dirty="0">
                <a:solidFill>
                  <a:srgbClr val="FFFF00"/>
                </a:solidFill>
                <a:latin typeface="Arial"/>
                <a:cs typeface="Arial"/>
              </a:rPr>
              <a:t>Wake function</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8C40EF7-52D8-554A-A938-2FF0A65C20BC}"/>
                  </a:ext>
                </a:extLst>
              </p:cNvPr>
              <p:cNvSpPr txBox="1"/>
              <p:nvPr/>
            </p:nvSpPr>
            <p:spPr>
              <a:xfrm>
                <a:off x="302476" y="3980708"/>
                <a:ext cx="6866752" cy="7290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solidFill>
                                <a:srgbClr val="FF0000"/>
                              </a:solidFill>
                              <a:latin typeface="Cambria Math" panose="02040503050406030204" pitchFamily="18" charset="0"/>
                            </a:rPr>
                          </m:ctrlPr>
                        </m:accPr>
                        <m:e>
                          <m:r>
                            <a:rPr lang="en-US" sz="2000" b="0" i="1" smtClean="0">
                              <a:solidFill>
                                <a:srgbClr val="FF0000"/>
                              </a:solidFill>
                              <a:latin typeface="Cambria Math" panose="02040503050406030204" pitchFamily="18" charset="0"/>
                            </a:rPr>
                            <m:t>𝑤</m:t>
                          </m:r>
                        </m:e>
                      </m:acc>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i="1">
                              <a:solidFill>
                                <a:srgbClr val="FF0000"/>
                              </a:solidFill>
                              <a:latin typeface="Cambria Math" panose="02040503050406030204" pitchFamily="18" charset="0"/>
                            </a:rPr>
                            <m:t>;</m:t>
                          </m:r>
                          <m:r>
                            <a:rPr lang="en-US" sz="2000" i="1" smtClean="0">
                              <a:solidFill>
                                <a:srgbClr val="FF0000"/>
                              </a:solidFill>
                              <a:latin typeface="Cambria Math" panose="02040503050406030204" pitchFamily="18" charset="0"/>
                            </a:rPr>
                            <m:t>𝑠</m:t>
                          </m:r>
                        </m:e>
                      </m:d>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b="0" i="1" smtClean="0">
                              <a:solidFill>
                                <a:srgbClr val="FF0000"/>
                              </a:solidFill>
                              <a:latin typeface="Cambria Math" panose="02040503050406030204" pitchFamily="18" charset="0"/>
                            </a:rPr>
                            <m:t>𝛽</m:t>
                          </m:r>
                          <m:r>
                            <a:rPr lang="en-US" sz="2000" b="0" i="1" smtClean="0">
                              <a:solidFill>
                                <a:srgbClr val="FF0000"/>
                              </a:solidFill>
                              <a:latin typeface="Cambria Math" panose="02040503050406030204" pitchFamily="18" charset="0"/>
                            </a:rPr>
                            <m:t>𝑐</m:t>
                          </m:r>
                        </m:num>
                        <m:den>
                          <m:r>
                            <a:rPr lang="en-US" sz="2000" b="0" i="1" smtClean="0">
                              <a:solidFill>
                                <a:srgbClr val="FF0000"/>
                              </a:solidFill>
                              <a:latin typeface="Cambria Math" panose="02040503050406030204" pitchFamily="18" charset="0"/>
                            </a:rPr>
                            <m:t>𝑞</m:t>
                          </m:r>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𝑞</m:t>
                              </m:r>
                            </m:e>
                            <m:sub>
                              <m:r>
                                <a:rPr lang="en-US" sz="2000" b="0" i="1" smtClean="0">
                                  <a:solidFill>
                                    <a:srgbClr val="FF0000"/>
                                  </a:solidFill>
                                  <a:latin typeface="Cambria Math" panose="02040503050406030204" pitchFamily="18" charset="0"/>
                                </a:rPr>
                                <m:t>0</m:t>
                              </m:r>
                            </m:sub>
                          </m:sSub>
                        </m:den>
                      </m:f>
                      <m:acc>
                        <m:accPr>
                          <m:chr m:val="⃗"/>
                          <m:ctrlPr>
                            <a:rPr lang="en-US" sz="2000" i="1">
                              <a:solidFill>
                                <a:srgbClr val="FF0000"/>
                              </a:solidFill>
                              <a:latin typeface="Cambria Math" panose="02040503050406030204" pitchFamily="18" charset="0"/>
                            </a:rPr>
                          </m:ctrlPr>
                        </m:accPr>
                        <m:e>
                          <m:r>
                            <m:rPr>
                              <m:sty m:val="p"/>
                            </m:rPr>
                            <a:rPr lang="en-US" sz="2000">
                              <a:solidFill>
                                <a:srgbClr val="FF0000"/>
                              </a:solidFill>
                              <a:latin typeface="Cambria Math" panose="02040503050406030204" pitchFamily="18" charset="0"/>
                            </a:rPr>
                            <m:t>Δ</m:t>
                          </m:r>
                          <m:r>
                            <a:rPr lang="en-US" sz="2000" i="1">
                              <a:solidFill>
                                <a:srgbClr val="FF0000"/>
                              </a:solidFill>
                              <a:latin typeface="Cambria Math" panose="02040503050406030204" pitchFamily="18" charset="0"/>
                            </a:rPr>
                            <m:t>𝑝</m:t>
                          </m:r>
                        </m:e>
                      </m:acc>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b="0" i="1" smtClean="0">
                              <a:solidFill>
                                <a:srgbClr val="FF0000"/>
                              </a:solidFill>
                              <a:latin typeface="Cambria Math" panose="02040503050406030204" pitchFamily="18" charset="0"/>
                            </a:rPr>
                            <m:t>,</m:t>
                          </m:r>
                          <m:r>
                            <a:rPr lang="en-US" sz="2000" i="1" smtClean="0">
                              <a:solidFill>
                                <a:srgbClr val="FF0000"/>
                              </a:solidFill>
                              <a:latin typeface="Cambria Math" panose="02040503050406030204" pitchFamily="18" charset="0"/>
                            </a:rPr>
                            <m:t>𝑠</m:t>
                          </m:r>
                        </m:e>
                      </m:d>
                      <m:r>
                        <a:rPr lang="en-US" sz="2000" b="0" i="1" smtClean="0">
                          <a:solidFill>
                            <a:schemeClr val="tx1"/>
                          </a:solidFill>
                          <a:latin typeface="Cambria Math" panose="02040503050406030204" pitchFamily="18" charset="0"/>
                        </a:rPr>
                        <m:t>=</m:t>
                      </m:r>
                      <m:acc>
                        <m:accPr>
                          <m:chr m:val="̂"/>
                          <m:ctrlPr>
                            <a:rPr lang="en-US" sz="2000" b="0" i="1" smtClean="0">
                              <a:solidFill>
                                <a:schemeClr val="tx1"/>
                              </a:solidFill>
                              <a:latin typeface="Cambria Math" panose="02040503050406030204" pitchFamily="18" charset="0"/>
                            </a:rPr>
                          </m:ctrlPr>
                        </m:accPr>
                        <m:e>
                          <m:r>
                            <a:rPr lang="en-US" sz="2000" b="0" i="1" smtClean="0">
                              <a:solidFill>
                                <a:schemeClr val="tx1"/>
                              </a:solidFill>
                              <a:latin typeface="Cambria Math" panose="02040503050406030204" pitchFamily="18" charset="0"/>
                            </a:rPr>
                            <m:t>𝑧</m:t>
                          </m:r>
                        </m:e>
                      </m:acc>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 </m:t>
                          </m:r>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𝑧</m:t>
                          </m:r>
                        </m:sub>
                      </m:sSub>
                      <m:d>
                        <m:dPr>
                          <m:ctrlPr>
                            <a:rPr lang="en-US" sz="2000" i="1">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𝑟</m:t>
                                  </m:r>
                                </m:e>
                                <m:sub>
                                  <m:r>
                                    <a:rPr lang="en-US" sz="2000" i="1">
                                      <a:latin typeface="Cambria Math" panose="02040503050406030204" pitchFamily="18" charset="0"/>
                                    </a:rPr>
                                    <m:t>0</m:t>
                                  </m:r>
                                </m:sub>
                              </m:sSub>
                            </m:e>
                          </m:acc>
                          <m:r>
                            <a:rPr lang="en-US" sz="2000" i="1">
                              <a:latin typeface="Cambria Math" panose="02040503050406030204" pitchFamily="18" charset="0"/>
                            </a:rPr>
                            <m:t>;</m:t>
                          </m:r>
                          <m:r>
                            <a:rPr lang="en-US" sz="2000" i="1">
                              <a:latin typeface="Cambria Math" panose="02040503050406030204" pitchFamily="18" charset="0"/>
                            </a:rPr>
                            <m:t>𝑠</m:t>
                          </m:r>
                        </m:e>
                      </m:d>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𝑤</m:t>
                              </m:r>
                            </m:e>
                            <m:sub>
                              <m:r>
                                <a:rPr lang="en-US" sz="2000" b="0" i="1" smtClean="0">
                                  <a:latin typeface="Cambria Math" panose="02040503050406030204" pitchFamily="18" charset="0"/>
                                </a:rPr>
                                <m:t>⊥</m:t>
                              </m:r>
                            </m:sub>
                          </m:sSub>
                        </m:e>
                      </m:acc>
                      <m:d>
                        <m:dPr>
                          <m:ctrlPr>
                            <a:rPr lang="en-US" sz="2000" i="1">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𝑟</m:t>
                                  </m:r>
                                </m:e>
                                <m:sub>
                                  <m:r>
                                    <a:rPr lang="en-US" sz="2000" i="1">
                                      <a:latin typeface="Cambria Math" panose="02040503050406030204" pitchFamily="18" charset="0"/>
                                    </a:rPr>
                                    <m:t>0</m:t>
                                  </m:r>
                                </m:sub>
                              </m:sSub>
                            </m:e>
                          </m:acc>
                          <m:r>
                            <a:rPr lang="en-US" sz="2000" b="0" i="1" smtClean="0">
                              <a:latin typeface="Cambria Math" panose="02040503050406030204" pitchFamily="18" charset="0"/>
                            </a:rPr>
                            <m:t>,</m:t>
                          </m:r>
                          <m:r>
                            <a:rPr lang="en-US" sz="2000" i="1">
                              <a:latin typeface="Cambria Math" panose="02040503050406030204" pitchFamily="18" charset="0"/>
                            </a:rPr>
                            <m:t>𝑠</m:t>
                          </m:r>
                        </m:e>
                      </m:d>
                    </m:oMath>
                  </m:oMathPara>
                </a14:m>
                <a:endParaRPr lang="en-GB" sz="2000" dirty="0">
                  <a:solidFill>
                    <a:schemeClr val="tx1"/>
                  </a:solidFill>
                </a:endParaRPr>
              </a:p>
            </p:txBody>
          </p:sp>
        </mc:Choice>
        <mc:Fallback xmlns="">
          <p:sp>
            <p:nvSpPr>
              <p:cNvPr id="13" name="TextBox 12">
                <a:extLst>
                  <a:ext uri="{FF2B5EF4-FFF2-40B4-BE49-F238E27FC236}">
                    <a16:creationId xmlns:a16="http://schemas.microsoft.com/office/drawing/2014/main" id="{68C40EF7-52D8-554A-A938-2FF0A65C20BC}"/>
                  </a:ext>
                </a:extLst>
              </p:cNvPr>
              <p:cNvSpPr txBox="1">
                <a:spLocks noRot="1" noChangeAspect="1" noMove="1" noResize="1" noEditPoints="1" noAdjustHandles="1" noChangeArrowheads="1" noChangeShapeType="1" noTextEdit="1"/>
              </p:cNvSpPr>
              <p:nvPr/>
            </p:nvSpPr>
            <p:spPr>
              <a:xfrm>
                <a:off x="302476" y="3980708"/>
                <a:ext cx="6866752" cy="729046"/>
              </a:xfrm>
              <a:prstGeom prst="rect">
                <a:avLst/>
              </a:prstGeom>
              <a:blipFill>
                <a:blip r:embed="rId5"/>
                <a:stretch>
                  <a:fillRect b="-33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A25C553-F7FE-224E-9483-A1ECFDDF54B0}"/>
                  </a:ext>
                </a:extLst>
              </p:cNvPr>
              <p:cNvSpPr txBox="1"/>
              <p:nvPr/>
            </p:nvSpPr>
            <p:spPr>
              <a:xfrm>
                <a:off x="7595806" y="4114398"/>
                <a:ext cx="10188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2000" b="0" i="1" smtClean="0">
                              <a:solidFill>
                                <a:srgbClr val="FF0000"/>
                              </a:solidFill>
                              <a:latin typeface="Cambria Math" panose="02040503050406030204" pitchFamily="18" charset="0"/>
                            </a:rPr>
                          </m:ctrlPr>
                        </m:dPr>
                        <m:e>
                          <m:r>
                            <m:rPr>
                              <m:sty m:val="p"/>
                            </m:rPr>
                            <a:rPr lang="en-US" sz="2000" b="0" i="0" smtClean="0">
                              <a:solidFill>
                                <a:srgbClr val="FF0000"/>
                              </a:solidFill>
                              <a:latin typeface="Cambria Math" panose="02040503050406030204" pitchFamily="18" charset="0"/>
                            </a:rPr>
                            <m:t>V</m:t>
                          </m:r>
                          <m:r>
                            <a:rPr lang="en-US" sz="2000" b="0" i="0" smtClean="0">
                              <a:solidFill>
                                <a:srgbClr val="FF0000"/>
                              </a:solidFill>
                              <a:latin typeface="Cambria Math" panose="02040503050406030204" pitchFamily="18" charset="0"/>
                            </a:rPr>
                            <m:t>/</m:t>
                          </m:r>
                          <m:r>
                            <m:rPr>
                              <m:sty m:val="p"/>
                            </m:rPr>
                            <a:rPr lang="en-US" sz="2000" b="0" i="0" smtClean="0">
                              <a:solidFill>
                                <a:srgbClr val="FF0000"/>
                              </a:solidFill>
                              <a:latin typeface="Cambria Math" panose="02040503050406030204" pitchFamily="18" charset="0"/>
                            </a:rPr>
                            <m:t>C</m:t>
                          </m:r>
                        </m:e>
                      </m:d>
                    </m:oMath>
                  </m:oMathPara>
                </a14:m>
                <a:endParaRPr lang="en-GB" sz="2000" dirty="0">
                  <a:solidFill>
                    <a:srgbClr val="FF0000"/>
                  </a:solidFill>
                </a:endParaRPr>
              </a:p>
            </p:txBody>
          </p:sp>
        </mc:Choice>
        <mc:Fallback xmlns="">
          <p:sp>
            <p:nvSpPr>
              <p:cNvPr id="14" name="TextBox 13">
                <a:extLst>
                  <a:ext uri="{FF2B5EF4-FFF2-40B4-BE49-F238E27FC236}">
                    <a16:creationId xmlns:a16="http://schemas.microsoft.com/office/drawing/2014/main" id="{3A25C553-F7FE-224E-9483-A1ECFDDF54B0}"/>
                  </a:ext>
                </a:extLst>
              </p:cNvPr>
              <p:cNvSpPr txBox="1">
                <a:spLocks noRot="1" noChangeAspect="1" noMove="1" noResize="1" noEditPoints="1" noAdjustHandles="1" noChangeArrowheads="1" noChangeShapeType="1" noTextEdit="1"/>
              </p:cNvSpPr>
              <p:nvPr/>
            </p:nvSpPr>
            <p:spPr>
              <a:xfrm>
                <a:off x="7595806" y="4114398"/>
                <a:ext cx="1018805" cy="400110"/>
              </a:xfrm>
              <a:prstGeom prst="rect">
                <a:avLst/>
              </a:prstGeom>
              <a:blipFill>
                <a:blip r:embed="rId6"/>
                <a:stretch>
                  <a:fillRect b="-16129"/>
                </a:stretch>
              </a:blipFill>
            </p:spPr>
            <p:txBody>
              <a:bodyPr/>
              <a:lstStyle/>
              <a:p>
                <a:r>
                  <a:rPr lang="en-GB">
                    <a:noFill/>
                  </a:rPr>
                  <a:t> </a:t>
                </a:r>
              </a:p>
            </p:txBody>
          </p:sp>
        </mc:Fallback>
      </mc:AlternateContent>
      <p:cxnSp>
        <p:nvCxnSpPr>
          <p:cNvPr id="15" name="Straight Arrow Connector 14">
            <a:extLst>
              <a:ext uri="{FF2B5EF4-FFF2-40B4-BE49-F238E27FC236}">
                <a16:creationId xmlns:a16="http://schemas.microsoft.com/office/drawing/2014/main" id="{3CF87779-537E-7D49-B485-C4CFE4DBB078}"/>
              </a:ext>
            </a:extLst>
          </p:cNvPr>
          <p:cNvCxnSpPr>
            <a:cxnSpLocks/>
          </p:cNvCxnSpPr>
          <p:nvPr/>
        </p:nvCxnSpPr>
        <p:spPr>
          <a:xfrm flipV="1">
            <a:off x="3615020" y="4616699"/>
            <a:ext cx="1235844" cy="389969"/>
          </a:xfrm>
          <a:prstGeom prst="straightConnector1">
            <a:avLst/>
          </a:prstGeom>
          <a:ln w="38100">
            <a:headEnd type="triangle" w="med" len="med"/>
            <a:tailEnd type="none" w="med" len="med"/>
          </a:ln>
        </p:spPr>
        <p:style>
          <a:lnRef idx="2">
            <a:schemeClr val="dk1"/>
          </a:lnRef>
          <a:fillRef idx="0">
            <a:schemeClr val="dk1"/>
          </a:fillRef>
          <a:effectRef idx="1">
            <a:schemeClr val="dk1"/>
          </a:effectRef>
          <a:fontRef idx="minor">
            <a:schemeClr val="tx1"/>
          </a:fontRef>
        </p:style>
      </p:cxnSp>
      <p:sp>
        <p:nvSpPr>
          <p:cNvPr id="16" name="CasellaDiTesto 2">
            <a:extLst>
              <a:ext uri="{FF2B5EF4-FFF2-40B4-BE49-F238E27FC236}">
                <a16:creationId xmlns:a16="http://schemas.microsoft.com/office/drawing/2014/main" id="{974DF634-9DD9-074C-84CD-78241EFE2453}"/>
              </a:ext>
            </a:extLst>
          </p:cNvPr>
          <p:cNvSpPr txBox="1"/>
          <p:nvPr/>
        </p:nvSpPr>
        <p:spPr>
          <a:xfrm>
            <a:off x="1756822" y="5031483"/>
            <a:ext cx="2815178" cy="338554"/>
          </a:xfrm>
          <a:prstGeom prst="rect">
            <a:avLst/>
          </a:prstGeom>
          <a:solidFill>
            <a:srgbClr val="FF0000"/>
          </a:solidFill>
        </p:spPr>
        <p:txBody>
          <a:bodyPr wrap="square" rtlCol="0">
            <a:spAutoFit/>
          </a:bodyPr>
          <a:lstStyle/>
          <a:p>
            <a:pPr algn="just"/>
            <a:r>
              <a:rPr lang="en-GB" sz="1600" b="1" dirty="0">
                <a:solidFill>
                  <a:schemeClr val="bg1"/>
                </a:solidFill>
                <a:latin typeface="Arial"/>
                <a:cs typeface="Arial"/>
              </a:rPr>
              <a:t>Longitudinal wake function</a:t>
            </a:r>
          </a:p>
        </p:txBody>
      </p:sp>
      <p:sp>
        <p:nvSpPr>
          <p:cNvPr id="17" name="CasellaDiTesto 2">
            <a:extLst>
              <a:ext uri="{FF2B5EF4-FFF2-40B4-BE49-F238E27FC236}">
                <a16:creationId xmlns:a16="http://schemas.microsoft.com/office/drawing/2014/main" id="{B0150DC5-5DE1-E143-9AFC-BD2F1F9BD186}"/>
              </a:ext>
            </a:extLst>
          </p:cNvPr>
          <p:cNvSpPr txBox="1"/>
          <p:nvPr/>
        </p:nvSpPr>
        <p:spPr>
          <a:xfrm>
            <a:off x="5914393" y="5033759"/>
            <a:ext cx="2700218" cy="338554"/>
          </a:xfrm>
          <a:prstGeom prst="rect">
            <a:avLst/>
          </a:prstGeom>
          <a:solidFill>
            <a:srgbClr val="FF0000"/>
          </a:solidFill>
        </p:spPr>
        <p:txBody>
          <a:bodyPr wrap="square" rtlCol="0">
            <a:spAutoFit/>
          </a:bodyPr>
          <a:lstStyle/>
          <a:p>
            <a:pPr algn="just"/>
            <a:r>
              <a:rPr lang="en-GB" sz="1600" b="1" dirty="0">
                <a:solidFill>
                  <a:schemeClr val="bg1"/>
                </a:solidFill>
                <a:latin typeface="Arial"/>
                <a:cs typeface="Arial"/>
              </a:rPr>
              <a:t>Transverse wake function</a:t>
            </a:r>
          </a:p>
        </p:txBody>
      </p:sp>
      <p:cxnSp>
        <p:nvCxnSpPr>
          <p:cNvPr id="18" name="Straight Arrow Connector 17">
            <a:extLst>
              <a:ext uri="{FF2B5EF4-FFF2-40B4-BE49-F238E27FC236}">
                <a16:creationId xmlns:a16="http://schemas.microsoft.com/office/drawing/2014/main" id="{A3506694-5956-2C49-BB0C-155CAE8620E3}"/>
              </a:ext>
            </a:extLst>
          </p:cNvPr>
          <p:cNvCxnSpPr>
            <a:cxnSpLocks/>
          </p:cNvCxnSpPr>
          <p:nvPr/>
        </p:nvCxnSpPr>
        <p:spPr>
          <a:xfrm flipH="1" flipV="1">
            <a:off x="6100011" y="4616699"/>
            <a:ext cx="992555" cy="376449"/>
          </a:xfrm>
          <a:prstGeom prst="straightConnector1">
            <a:avLst/>
          </a:prstGeom>
          <a:ln w="38100">
            <a:headEnd type="triangle" w="med" len="med"/>
            <a:tailEnd type="none" w="med" len="med"/>
          </a:ln>
        </p:spPr>
        <p:style>
          <a:lnRef idx="2">
            <a:schemeClr val="dk1"/>
          </a:lnRef>
          <a:fillRef idx="0">
            <a:schemeClr val="dk1"/>
          </a:fillRef>
          <a:effectRef idx="1">
            <a:schemeClr val="dk1"/>
          </a:effectRef>
          <a:fontRef idx="minor">
            <a:schemeClr val="tx1"/>
          </a:fontRef>
        </p:style>
      </p:cxnSp>
      <p:sp>
        <p:nvSpPr>
          <p:cNvPr id="20" name="CasellaDiTesto 2">
            <a:extLst>
              <a:ext uri="{FF2B5EF4-FFF2-40B4-BE49-F238E27FC236}">
                <a16:creationId xmlns:a16="http://schemas.microsoft.com/office/drawing/2014/main" id="{0F6E2BD3-1B40-9D44-B040-FBB6BEF83A72}"/>
              </a:ext>
            </a:extLst>
          </p:cNvPr>
          <p:cNvSpPr txBox="1"/>
          <p:nvPr/>
        </p:nvSpPr>
        <p:spPr>
          <a:xfrm>
            <a:off x="2260827" y="5532144"/>
            <a:ext cx="2815178" cy="338554"/>
          </a:xfrm>
          <a:prstGeom prst="rect">
            <a:avLst/>
          </a:prstGeom>
          <a:noFill/>
        </p:spPr>
        <p:txBody>
          <a:bodyPr wrap="square" rtlCol="0">
            <a:spAutoFit/>
          </a:bodyPr>
          <a:lstStyle/>
          <a:p>
            <a:pPr algn="just"/>
            <a:r>
              <a:rPr lang="en-GB" sz="1600" b="1" dirty="0">
                <a:latin typeface="Arial"/>
                <a:cs typeface="Arial"/>
              </a:rPr>
              <a:t>Beam energy variation</a:t>
            </a:r>
          </a:p>
        </p:txBody>
      </p:sp>
      <p:sp>
        <p:nvSpPr>
          <p:cNvPr id="21" name="CasellaDiTesto 2">
            <a:extLst>
              <a:ext uri="{FF2B5EF4-FFF2-40B4-BE49-F238E27FC236}">
                <a16:creationId xmlns:a16="http://schemas.microsoft.com/office/drawing/2014/main" id="{D11D84DB-B3DB-F14D-8E9E-A871C2AB7D71}"/>
              </a:ext>
            </a:extLst>
          </p:cNvPr>
          <p:cNvSpPr txBox="1"/>
          <p:nvPr/>
        </p:nvSpPr>
        <p:spPr>
          <a:xfrm>
            <a:off x="6567211" y="5473822"/>
            <a:ext cx="2057189" cy="584775"/>
          </a:xfrm>
          <a:prstGeom prst="rect">
            <a:avLst/>
          </a:prstGeom>
          <a:noFill/>
        </p:spPr>
        <p:txBody>
          <a:bodyPr wrap="square" rtlCol="0">
            <a:spAutoFit/>
          </a:bodyPr>
          <a:lstStyle/>
          <a:p>
            <a:pPr algn="just"/>
            <a:r>
              <a:rPr lang="en-GB" sz="1600" b="1" dirty="0">
                <a:latin typeface="Arial"/>
                <a:cs typeface="Arial"/>
              </a:rPr>
              <a:t>Beam deflection at constant energy</a:t>
            </a:r>
          </a:p>
        </p:txBody>
      </p:sp>
    </p:spTree>
    <p:extLst>
      <p:ext uri="{BB962C8B-B14F-4D97-AF65-F5344CB8AC3E}">
        <p14:creationId xmlns:p14="http://schemas.microsoft.com/office/powerpoint/2010/main" val="192371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P spid="14" grpId="0"/>
      <p:bldP spid="16" grpId="0" animBg="1"/>
      <p:bldP spid="17" grpId="0" animBg="1"/>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56C30C4F-FE36-C849-BF5B-9CF4935FF160}"/>
              </a:ext>
            </a:extLst>
          </p:cNvPr>
          <p:cNvSpPr txBox="1"/>
          <p:nvPr/>
        </p:nvSpPr>
        <p:spPr>
          <a:xfrm>
            <a:off x="204537" y="90906"/>
            <a:ext cx="8674768" cy="523220"/>
          </a:xfrm>
          <a:prstGeom prst="rect">
            <a:avLst/>
          </a:prstGeom>
          <a:noFill/>
        </p:spPr>
        <p:txBody>
          <a:bodyPr wrap="squar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WAKE FUNCTION AND WAKE POTENTIAL</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DCB1718-2DFE-2249-9183-2F1A926F1D74}"/>
                  </a:ext>
                </a:extLst>
              </p:cNvPr>
              <p:cNvSpPr txBox="1"/>
              <p:nvPr/>
            </p:nvSpPr>
            <p:spPr>
              <a:xfrm>
                <a:off x="1108545" y="732182"/>
                <a:ext cx="6866752" cy="7290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solidFill>
                                <a:srgbClr val="FF0000"/>
                              </a:solidFill>
                              <a:latin typeface="Cambria Math" panose="02040503050406030204" pitchFamily="18" charset="0"/>
                            </a:rPr>
                          </m:ctrlPr>
                        </m:accPr>
                        <m:e>
                          <m:r>
                            <a:rPr lang="en-US" sz="2000" b="0" i="1" smtClean="0">
                              <a:solidFill>
                                <a:srgbClr val="FF0000"/>
                              </a:solidFill>
                              <a:latin typeface="Cambria Math" panose="02040503050406030204" pitchFamily="18" charset="0"/>
                            </a:rPr>
                            <m:t>𝑤</m:t>
                          </m:r>
                        </m:e>
                      </m:acc>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i="1">
                              <a:solidFill>
                                <a:srgbClr val="FF0000"/>
                              </a:solidFill>
                              <a:latin typeface="Cambria Math" panose="02040503050406030204" pitchFamily="18" charset="0"/>
                            </a:rPr>
                            <m:t>;</m:t>
                          </m:r>
                          <m:r>
                            <a:rPr lang="en-US" sz="2000" i="1" smtClean="0">
                              <a:solidFill>
                                <a:srgbClr val="FF0000"/>
                              </a:solidFill>
                              <a:latin typeface="Cambria Math" panose="02040503050406030204" pitchFamily="18" charset="0"/>
                            </a:rPr>
                            <m:t>𝑠</m:t>
                          </m:r>
                        </m:e>
                      </m:d>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b="0" i="1" smtClean="0">
                              <a:solidFill>
                                <a:srgbClr val="FF0000"/>
                              </a:solidFill>
                              <a:latin typeface="Cambria Math" panose="02040503050406030204" pitchFamily="18" charset="0"/>
                            </a:rPr>
                            <m:t>𝛽</m:t>
                          </m:r>
                          <m:r>
                            <a:rPr lang="en-US" sz="2000" b="0" i="1" smtClean="0">
                              <a:solidFill>
                                <a:srgbClr val="FF0000"/>
                              </a:solidFill>
                              <a:latin typeface="Cambria Math" panose="02040503050406030204" pitchFamily="18" charset="0"/>
                            </a:rPr>
                            <m:t>𝑐</m:t>
                          </m:r>
                        </m:num>
                        <m:den>
                          <m:r>
                            <a:rPr lang="en-US" sz="2000" b="0" i="1" smtClean="0">
                              <a:solidFill>
                                <a:srgbClr val="FF0000"/>
                              </a:solidFill>
                              <a:latin typeface="Cambria Math" panose="02040503050406030204" pitchFamily="18" charset="0"/>
                            </a:rPr>
                            <m:t>𝑞</m:t>
                          </m:r>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𝑞</m:t>
                              </m:r>
                            </m:e>
                            <m:sub>
                              <m:r>
                                <a:rPr lang="en-US" sz="2000" b="0" i="1" smtClean="0">
                                  <a:solidFill>
                                    <a:srgbClr val="FF0000"/>
                                  </a:solidFill>
                                  <a:latin typeface="Cambria Math" panose="02040503050406030204" pitchFamily="18" charset="0"/>
                                </a:rPr>
                                <m:t>0</m:t>
                              </m:r>
                            </m:sub>
                          </m:sSub>
                        </m:den>
                      </m:f>
                      <m:acc>
                        <m:accPr>
                          <m:chr m:val="⃗"/>
                          <m:ctrlPr>
                            <a:rPr lang="en-US" sz="2000" i="1">
                              <a:solidFill>
                                <a:srgbClr val="FF0000"/>
                              </a:solidFill>
                              <a:latin typeface="Cambria Math" panose="02040503050406030204" pitchFamily="18" charset="0"/>
                            </a:rPr>
                          </m:ctrlPr>
                        </m:accPr>
                        <m:e>
                          <m:r>
                            <m:rPr>
                              <m:sty m:val="p"/>
                            </m:rPr>
                            <a:rPr lang="en-US" sz="2000">
                              <a:solidFill>
                                <a:srgbClr val="FF0000"/>
                              </a:solidFill>
                              <a:latin typeface="Cambria Math" panose="02040503050406030204" pitchFamily="18" charset="0"/>
                            </a:rPr>
                            <m:t>Δ</m:t>
                          </m:r>
                          <m:r>
                            <a:rPr lang="en-US" sz="2000" i="1">
                              <a:solidFill>
                                <a:srgbClr val="FF0000"/>
                              </a:solidFill>
                              <a:latin typeface="Cambria Math" panose="02040503050406030204" pitchFamily="18" charset="0"/>
                            </a:rPr>
                            <m:t>𝑝</m:t>
                          </m:r>
                        </m:e>
                      </m:acc>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b="0" i="1" smtClean="0">
                              <a:solidFill>
                                <a:srgbClr val="FF0000"/>
                              </a:solidFill>
                              <a:latin typeface="Cambria Math" panose="02040503050406030204" pitchFamily="18" charset="0"/>
                            </a:rPr>
                            <m:t>,</m:t>
                          </m:r>
                          <m:r>
                            <a:rPr lang="en-US" sz="2000" i="1" smtClean="0">
                              <a:solidFill>
                                <a:srgbClr val="FF0000"/>
                              </a:solidFill>
                              <a:latin typeface="Cambria Math" panose="02040503050406030204" pitchFamily="18" charset="0"/>
                            </a:rPr>
                            <m:t>𝑠</m:t>
                          </m:r>
                        </m:e>
                      </m:d>
                      <m:r>
                        <a:rPr lang="en-US" sz="2000" b="0" i="1" smtClean="0">
                          <a:solidFill>
                            <a:schemeClr val="tx1"/>
                          </a:solidFill>
                          <a:latin typeface="Cambria Math" panose="02040503050406030204" pitchFamily="18" charset="0"/>
                        </a:rPr>
                        <m:t>=</m:t>
                      </m:r>
                      <m:acc>
                        <m:accPr>
                          <m:chr m:val="̂"/>
                          <m:ctrlPr>
                            <a:rPr lang="en-US" sz="2000" b="0" i="1" smtClean="0">
                              <a:solidFill>
                                <a:schemeClr val="tx1"/>
                              </a:solidFill>
                              <a:latin typeface="Cambria Math" panose="02040503050406030204" pitchFamily="18" charset="0"/>
                            </a:rPr>
                          </m:ctrlPr>
                        </m:accPr>
                        <m:e>
                          <m:r>
                            <a:rPr lang="en-US" sz="2000" b="0" i="1" smtClean="0">
                              <a:solidFill>
                                <a:schemeClr val="tx1"/>
                              </a:solidFill>
                              <a:latin typeface="Cambria Math" panose="02040503050406030204" pitchFamily="18" charset="0"/>
                            </a:rPr>
                            <m:t>𝑧</m:t>
                          </m:r>
                        </m:e>
                      </m:acc>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 </m:t>
                          </m:r>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𝑧</m:t>
                          </m:r>
                        </m:sub>
                      </m:sSub>
                      <m:d>
                        <m:dPr>
                          <m:ctrlPr>
                            <a:rPr lang="en-US" sz="2000" i="1">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𝑟</m:t>
                                  </m:r>
                                </m:e>
                                <m:sub>
                                  <m:r>
                                    <a:rPr lang="en-US" sz="2000" i="1">
                                      <a:latin typeface="Cambria Math" panose="02040503050406030204" pitchFamily="18" charset="0"/>
                                    </a:rPr>
                                    <m:t>0</m:t>
                                  </m:r>
                                </m:sub>
                              </m:sSub>
                            </m:e>
                          </m:acc>
                          <m:r>
                            <a:rPr lang="en-US" sz="2000" i="1">
                              <a:latin typeface="Cambria Math" panose="02040503050406030204" pitchFamily="18" charset="0"/>
                            </a:rPr>
                            <m:t>;</m:t>
                          </m:r>
                          <m:r>
                            <a:rPr lang="en-US" sz="2000" i="1">
                              <a:latin typeface="Cambria Math" panose="02040503050406030204" pitchFamily="18" charset="0"/>
                            </a:rPr>
                            <m:t>𝑠</m:t>
                          </m:r>
                        </m:e>
                      </m:d>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𝑤</m:t>
                              </m:r>
                            </m:e>
                            <m:sub>
                              <m:r>
                                <a:rPr lang="en-US" sz="2000" b="0" i="1" smtClean="0">
                                  <a:latin typeface="Cambria Math" panose="02040503050406030204" pitchFamily="18" charset="0"/>
                                </a:rPr>
                                <m:t>⊥</m:t>
                              </m:r>
                            </m:sub>
                          </m:sSub>
                        </m:e>
                      </m:acc>
                      <m:d>
                        <m:dPr>
                          <m:ctrlPr>
                            <a:rPr lang="en-US" sz="2000" i="1">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𝑟</m:t>
                                  </m:r>
                                </m:e>
                                <m:sub>
                                  <m:r>
                                    <a:rPr lang="en-US" sz="2000" i="1">
                                      <a:latin typeface="Cambria Math" panose="02040503050406030204" pitchFamily="18" charset="0"/>
                                    </a:rPr>
                                    <m:t>0</m:t>
                                  </m:r>
                                </m:sub>
                              </m:sSub>
                            </m:e>
                          </m:acc>
                          <m:r>
                            <a:rPr lang="en-US" sz="2000" b="0" i="1" smtClean="0">
                              <a:latin typeface="Cambria Math" panose="02040503050406030204" pitchFamily="18" charset="0"/>
                            </a:rPr>
                            <m:t>,</m:t>
                          </m:r>
                          <m:r>
                            <a:rPr lang="en-US" sz="2000" i="1">
                              <a:latin typeface="Cambria Math" panose="02040503050406030204" pitchFamily="18" charset="0"/>
                            </a:rPr>
                            <m:t>𝑠</m:t>
                          </m:r>
                        </m:e>
                      </m:d>
                    </m:oMath>
                  </m:oMathPara>
                </a14:m>
                <a:endParaRPr lang="en-GB" sz="2000" dirty="0">
                  <a:solidFill>
                    <a:schemeClr val="tx1"/>
                  </a:solidFill>
                </a:endParaRPr>
              </a:p>
            </p:txBody>
          </p:sp>
        </mc:Choice>
        <mc:Fallback xmlns="">
          <p:sp>
            <p:nvSpPr>
              <p:cNvPr id="4" name="TextBox 3">
                <a:extLst>
                  <a:ext uri="{FF2B5EF4-FFF2-40B4-BE49-F238E27FC236}">
                    <a16:creationId xmlns:a16="http://schemas.microsoft.com/office/drawing/2014/main" id="{4DCB1718-2DFE-2249-9183-2F1A926F1D74}"/>
                  </a:ext>
                </a:extLst>
              </p:cNvPr>
              <p:cNvSpPr txBox="1">
                <a:spLocks noRot="1" noChangeAspect="1" noMove="1" noResize="1" noEditPoints="1" noAdjustHandles="1" noChangeArrowheads="1" noChangeShapeType="1" noTextEdit="1"/>
              </p:cNvSpPr>
              <p:nvPr/>
            </p:nvSpPr>
            <p:spPr>
              <a:xfrm>
                <a:off x="1108545" y="732182"/>
                <a:ext cx="6866752" cy="729046"/>
              </a:xfrm>
              <a:prstGeom prst="rect">
                <a:avLst/>
              </a:prstGeom>
              <a:blipFill>
                <a:blip r:embed="rId2"/>
                <a:stretch>
                  <a:fillRect b="-5172"/>
                </a:stretch>
              </a:blipFill>
            </p:spPr>
            <p:txBody>
              <a:bodyPr/>
              <a:lstStyle/>
              <a:p>
                <a:r>
                  <a:rPr lang="en-GB">
                    <a:noFill/>
                  </a:rPr>
                  <a:t> </a:t>
                </a:r>
              </a:p>
            </p:txBody>
          </p:sp>
        </mc:Fallback>
      </mc:AlternateContent>
      <p:sp>
        <p:nvSpPr>
          <p:cNvPr id="5" name="CasellaDiTesto 2">
            <a:extLst>
              <a:ext uri="{FF2B5EF4-FFF2-40B4-BE49-F238E27FC236}">
                <a16:creationId xmlns:a16="http://schemas.microsoft.com/office/drawing/2014/main" id="{6D0A4071-9B8C-8F49-932E-723E78B89266}"/>
              </a:ext>
            </a:extLst>
          </p:cNvPr>
          <p:cNvSpPr txBox="1"/>
          <p:nvPr/>
        </p:nvSpPr>
        <p:spPr>
          <a:xfrm>
            <a:off x="291767" y="1521388"/>
            <a:ext cx="8587538" cy="338554"/>
          </a:xfrm>
          <a:prstGeom prst="rect">
            <a:avLst/>
          </a:prstGeom>
          <a:noFill/>
        </p:spPr>
        <p:txBody>
          <a:bodyPr wrap="square" rtlCol="0">
            <a:spAutoFit/>
          </a:bodyPr>
          <a:lstStyle/>
          <a:p>
            <a:pPr algn="just"/>
            <a:r>
              <a:rPr lang="en-GB" sz="1600" b="1" dirty="0">
                <a:latin typeface="Arial"/>
                <a:cs typeface="Arial"/>
              </a:rPr>
              <a:t>The </a:t>
            </a:r>
            <a:r>
              <a:rPr lang="en-GB" sz="1600" b="1" dirty="0">
                <a:solidFill>
                  <a:srgbClr val="FF0000"/>
                </a:solidFill>
                <a:latin typeface="Arial"/>
                <a:cs typeface="Arial"/>
              </a:rPr>
              <a:t>wake function </a:t>
            </a:r>
            <a:r>
              <a:rPr lang="en-GB" sz="1600" b="1" dirty="0">
                <a:latin typeface="Arial"/>
                <a:cs typeface="Arial"/>
              </a:rPr>
              <a:t>describes the effect on a </a:t>
            </a:r>
            <a:r>
              <a:rPr lang="en-GB" sz="1600" b="1" dirty="0">
                <a:solidFill>
                  <a:srgbClr val="FF0000"/>
                </a:solidFill>
                <a:latin typeface="Arial"/>
                <a:cs typeface="Arial"/>
              </a:rPr>
              <a:t>point charge</a:t>
            </a:r>
            <a:r>
              <a:rPr lang="en-GB" sz="1600" b="1" dirty="0">
                <a:latin typeface="Arial"/>
                <a:cs typeface="Arial"/>
              </a:rPr>
              <a:t>: it is a </a:t>
            </a:r>
            <a:r>
              <a:rPr lang="en-GB" sz="1600" b="1" dirty="0">
                <a:solidFill>
                  <a:srgbClr val="00B050"/>
                </a:solidFill>
                <a:latin typeface="Arial"/>
                <a:cs typeface="Arial"/>
              </a:rPr>
              <a:t>Green function</a:t>
            </a:r>
            <a:r>
              <a:rPr lang="en-GB" sz="1600" b="1" dirty="0">
                <a:latin typeface="Arial"/>
                <a:cs typeface="Arial"/>
              </a:rPr>
              <a:t>.</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725E5E3-E410-8F48-A94B-5AE9C8E82DF2}"/>
                  </a:ext>
                </a:extLst>
              </p:cNvPr>
              <p:cNvSpPr txBox="1"/>
              <p:nvPr/>
            </p:nvSpPr>
            <p:spPr>
              <a:xfrm>
                <a:off x="316501" y="2137657"/>
                <a:ext cx="1352999"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m:t>
                      </m:r>
                      <m:r>
                        <a:rPr lang="en-US" sz="2000" b="0" i="1" smtClean="0">
                          <a:latin typeface="Cambria Math" panose="02040503050406030204" pitchFamily="18" charset="0"/>
                        </a:rPr>
                        <m:t>×</m:t>
                      </m:r>
                      <m:r>
                        <m:rPr>
                          <m:sty m:val="p"/>
                        </m:rPr>
                        <a:rPr lang="en-US" sz="2000" b="0" i="0" smtClean="0">
                          <a:latin typeface="Cambria Math" panose="02040503050406030204" pitchFamily="18" charset="0"/>
                        </a:rPr>
                        <m:t>Δ</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𝑝</m:t>
                          </m:r>
                        </m:e>
                      </m:acc>
                      <m:r>
                        <a:rPr lang="en-US" sz="2000" b="0" i="0" smtClean="0">
                          <a:latin typeface="Cambria Math" panose="02040503050406030204" pitchFamily="18" charset="0"/>
                        </a:rPr>
                        <m:t>=0</m:t>
                      </m:r>
                    </m:oMath>
                  </m:oMathPara>
                </a14:m>
                <a:endParaRPr lang="en-GB" sz="2000" dirty="0"/>
              </a:p>
            </p:txBody>
          </p:sp>
        </mc:Choice>
        <mc:Fallback xmlns="">
          <p:sp>
            <p:nvSpPr>
              <p:cNvPr id="6" name="TextBox 5">
                <a:extLst>
                  <a:ext uri="{FF2B5EF4-FFF2-40B4-BE49-F238E27FC236}">
                    <a16:creationId xmlns:a16="http://schemas.microsoft.com/office/drawing/2014/main" id="{5725E5E3-E410-8F48-A94B-5AE9C8E82DF2}"/>
                  </a:ext>
                </a:extLst>
              </p:cNvPr>
              <p:cNvSpPr txBox="1">
                <a:spLocks noRot="1" noChangeAspect="1" noMove="1" noResize="1" noEditPoints="1" noAdjustHandles="1" noChangeArrowheads="1" noChangeShapeType="1" noTextEdit="1"/>
              </p:cNvSpPr>
              <p:nvPr/>
            </p:nvSpPr>
            <p:spPr>
              <a:xfrm>
                <a:off x="316501" y="2137657"/>
                <a:ext cx="1352999" cy="400110"/>
              </a:xfrm>
              <a:prstGeom prst="rect">
                <a:avLst/>
              </a:prstGeom>
              <a:blipFill>
                <a:blip r:embed="rId3"/>
                <a:stretch>
                  <a:fillRect t="-18750" b="-62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5AAF2E9-02A4-D44A-832E-98D746EECC46}"/>
                  </a:ext>
                </a:extLst>
              </p:cNvPr>
              <p:cNvSpPr txBox="1"/>
              <p:nvPr/>
            </p:nvSpPr>
            <p:spPr>
              <a:xfrm>
                <a:off x="2031975" y="2137657"/>
                <a:ext cx="1405961"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m:t>
                      </m:r>
                      <m:r>
                        <a:rPr lang="en-US" sz="2000" b="0" i="1" smtClean="0">
                          <a:latin typeface="Cambria Math" panose="02040503050406030204" pitchFamily="18" charset="0"/>
                        </a:rPr>
                        <m:t>×</m:t>
                      </m:r>
                      <m:r>
                        <m:rPr>
                          <m:sty m:val="p"/>
                        </m:rPr>
                        <a:rPr lang="en-US" sz="2000" b="0" i="0" smtClean="0">
                          <a:latin typeface="Cambria Math" panose="02040503050406030204" pitchFamily="18" charset="0"/>
                        </a:rPr>
                        <m:t>Δ</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𝑤</m:t>
                          </m:r>
                        </m:e>
                      </m:acc>
                      <m:r>
                        <a:rPr lang="en-US" sz="2000" b="0" i="0" smtClean="0">
                          <a:latin typeface="Cambria Math" panose="02040503050406030204" pitchFamily="18" charset="0"/>
                        </a:rPr>
                        <m:t>=0</m:t>
                      </m:r>
                    </m:oMath>
                  </m:oMathPara>
                </a14:m>
                <a:endParaRPr lang="en-GB" sz="2000" dirty="0"/>
              </a:p>
            </p:txBody>
          </p:sp>
        </mc:Choice>
        <mc:Fallback xmlns="">
          <p:sp>
            <p:nvSpPr>
              <p:cNvPr id="7" name="TextBox 6">
                <a:extLst>
                  <a:ext uri="{FF2B5EF4-FFF2-40B4-BE49-F238E27FC236}">
                    <a16:creationId xmlns:a16="http://schemas.microsoft.com/office/drawing/2014/main" id="{85AAF2E9-02A4-D44A-832E-98D746EECC46}"/>
                  </a:ext>
                </a:extLst>
              </p:cNvPr>
              <p:cNvSpPr txBox="1">
                <a:spLocks noRot="1" noChangeAspect="1" noMove="1" noResize="1" noEditPoints="1" noAdjustHandles="1" noChangeArrowheads="1" noChangeShapeType="1" noTextEdit="1"/>
              </p:cNvSpPr>
              <p:nvPr/>
            </p:nvSpPr>
            <p:spPr>
              <a:xfrm>
                <a:off x="2031975" y="2137657"/>
                <a:ext cx="1405961" cy="40011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04C8B88-DE1D-9F42-9276-076DD1794CFB}"/>
                  </a:ext>
                </a:extLst>
              </p:cNvPr>
              <p:cNvSpPr txBox="1"/>
              <p:nvPr/>
            </p:nvSpPr>
            <p:spPr>
              <a:xfrm>
                <a:off x="3932761" y="1920102"/>
                <a:ext cx="2993255" cy="69942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000" b="0" i="1" smtClean="0">
                              <a:solidFill>
                                <a:srgbClr val="FF0000"/>
                              </a:solidFill>
                              <a:latin typeface="Cambria Math" panose="02040503050406030204" pitchFamily="18" charset="0"/>
                            </a:rPr>
                          </m:ctrlPr>
                        </m:fPr>
                        <m:num>
                          <m:r>
                            <a:rPr lang="en-US" sz="2000" b="0" i="1" smtClean="0">
                              <a:solidFill>
                                <a:srgbClr val="FF0000"/>
                              </a:solidFill>
                              <a:latin typeface="Cambria Math" panose="02040503050406030204" pitchFamily="18" charset="0"/>
                            </a:rPr>
                            <m:t>𝜕</m:t>
                          </m:r>
                          <m:acc>
                            <m:accPr>
                              <m:chr m:val="⃗"/>
                              <m:ctrlPr>
                                <a:rPr lang="en-US" sz="2000" b="0" i="1" smtClean="0">
                                  <a:solidFill>
                                    <a:srgbClr val="FF0000"/>
                                  </a:solidFill>
                                  <a:latin typeface="Cambria Math" panose="02040503050406030204" pitchFamily="18" charset="0"/>
                                </a:rPr>
                              </m:ctrlPr>
                            </m:accPr>
                            <m:e>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𝑤</m:t>
                                  </m:r>
                                </m:e>
                                <m:sub>
                                  <m:r>
                                    <a:rPr lang="en-US" sz="2000" b="0" i="1" smtClean="0">
                                      <a:solidFill>
                                        <a:srgbClr val="FF0000"/>
                                      </a:solidFill>
                                      <a:latin typeface="Cambria Math" panose="02040503050406030204" pitchFamily="18" charset="0"/>
                                    </a:rPr>
                                    <m:t>⊥</m:t>
                                  </m:r>
                                </m:sub>
                              </m:sSub>
                            </m:e>
                          </m:acc>
                        </m:num>
                        <m:den>
                          <m: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𝑧</m:t>
                          </m:r>
                        </m:den>
                      </m:f>
                      <m:d>
                        <m:dPr>
                          <m:ctrlPr>
                            <a:rPr lang="en-US" sz="2000" b="0" i="1" smtClean="0">
                              <a:solidFill>
                                <a:srgbClr val="FF0000"/>
                              </a:solidFill>
                              <a:latin typeface="Cambria Math" panose="02040503050406030204" pitchFamily="18" charset="0"/>
                            </a:rPr>
                          </m:ctrlPr>
                        </m:dPr>
                        <m:e>
                          <m:acc>
                            <m:accPr>
                              <m:chr m:val="⃗"/>
                              <m:ctrlPr>
                                <a:rPr lang="en-US" sz="2000" b="0" i="1" smtClean="0">
                                  <a:solidFill>
                                    <a:srgbClr val="FF0000"/>
                                  </a:solidFill>
                                  <a:latin typeface="Cambria Math" panose="02040503050406030204" pitchFamily="18" charset="0"/>
                                </a:rPr>
                              </m:ctrlPr>
                            </m:accPr>
                            <m:e>
                              <m:r>
                                <a:rPr lang="en-US" sz="2000" b="0" i="1" smtClean="0">
                                  <a:solidFill>
                                    <a:srgbClr val="FF0000"/>
                                  </a:solidFill>
                                  <a:latin typeface="Cambria Math" panose="02040503050406030204" pitchFamily="18" charset="0"/>
                                </a:rPr>
                                <m:t>𝑟</m:t>
                              </m:r>
                            </m:e>
                          </m:acc>
                          <m: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𝑧</m:t>
                          </m:r>
                        </m:e>
                      </m:d>
                      <m:r>
                        <a:rPr lang="en-US" sz="2000" b="0" i="1" smtClean="0">
                          <a:solidFill>
                            <a:srgbClr val="FF0000"/>
                          </a:solidFill>
                          <a:latin typeface="Cambria Math" panose="02040503050406030204" pitchFamily="18" charset="0"/>
                        </a:rPr>
                        <m:t>=</m:t>
                      </m:r>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m:t>
                          </m:r>
                          <m:r>
                            <m:rPr>
                              <m:sty m:val="p"/>
                            </m:rPr>
                            <a:rPr lang="en-US" sz="2000" b="0" i="0" smtClean="0">
                              <a:solidFill>
                                <a:srgbClr val="FF0000"/>
                              </a:solidFill>
                              <a:latin typeface="Cambria Math" panose="02040503050406030204" pitchFamily="18" charset="0"/>
                            </a:rPr>
                            <m:t>∇</m:t>
                          </m:r>
                        </m:e>
                        <m:sub>
                          <m:r>
                            <a:rPr lang="en-US" sz="2000" b="0" i="1" smtClean="0">
                              <a:solidFill>
                                <a:srgbClr val="FF0000"/>
                              </a:solidFill>
                              <a:latin typeface="Cambria Math" panose="02040503050406030204" pitchFamily="18" charset="0"/>
                            </a:rPr>
                            <m:t>⊥</m:t>
                          </m:r>
                        </m:sub>
                      </m:sSub>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𝑤</m:t>
                          </m:r>
                        </m:e>
                        <m:sub>
                          <m:r>
                            <a:rPr lang="en-US" sz="2000" b="0" i="1" smtClean="0">
                              <a:solidFill>
                                <a:srgbClr val="FF0000"/>
                              </a:solidFill>
                              <a:latin typeface="Cambria Math" panose="02040503050406030204" pitchFamily="18" charset="0"/>
                            </a:rPr>
                            <m:t>𝑧</m:t>
                          </m:r>
                        </m:sub>
                      </m:sSub>
                      <m:d>
                        <m:dPr>
                          <m:ctrlPr>
                            <a:rPr lang="en-US" sz="2000" b="0" i="1" smtClean="0">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r>
                            <a:rPr lang="en-US" sz="2000" i="1">
                              <a:solidFill>
                                <a:srgbClr val="FF0000"/>
                              </a:solidFill>
                              <a:latin typeface="Cambria Math" panose="02040503050406030204" pitchFamily="18" charset="0"/>
                            </a:rPr>
                            <m:t>𝑧</m:t>
                          </m:r>
                        </m:e>
                      </m:d>
                    </m:oMath>
                  </m:oMathPara>
                </a14:m>
                <a:endParaRPr lang="en-GB" sz="2000" dirty="0">
                  <a:solidFill>
                    <a:srgbClr val="FF0000"/>
                  </a:solidFill>
                </a:endParaRPr>
              </a:p>
            </p:txBody>
          </p:sp>
        </mc:Choice>
        <mc:Fallback xmlns="">
          <p:sp>
            <p:nvSpPr>
              <p:cNvPr id="8" name="TextBox 7">
                <a:extLst>
                  <a:ext uri="{FF2B5EF4-FFF2-40B4-BE49-F238E27FC236}">
                    <a16:creationId xmlns:a16="http://schemas.microsoft.com/office/drawing/2014/main" id="{E04C8B88-DE1D-9F42-9276-076DD1794CFB}"/>
                  </a:ext>
                </a:extLst>
              </p:cNvPr>
              <p:cNvSpPr txBox="1">
                <a:spLocks noRot="1" noChangeAspect="1" noMove="1" noResize="1" noEditPoints="1" noAdjustHandles="1" noChangeArrowheads="1" noChangeShapeType="1" noTextEdit="1"/>
              </p:cNvSpPr>
              <p:nvPr/>
            </p:nvSpPr>
            <p:spPr>
              <a:xfrm>
                <a:off x="3932761" y="1920102"/>
                <a:ext cx="2993255" cy="699422"/>
              </a:xfrm>
              <a:prstGeom prst="rect">
                <a:avLst/>
              </a:prstGeom>
              <a:blipFill>
                <a:blip r:embed="rId5"/>
                <a:stretch>
                  <a:fillRect b="-5357"/>
                </a:stretch>
              </a:blipFill>
            </p:spPr>
            <p:txBody>
              <a:bodyPr/>
              <a:lstStyle/>
              <a:p>
                <a:r>
                  <a:rPr lang="en-GB">
                    <a:noFill/>
                  </a:rPr>
                  <a:t> </a:t>
                </a:r>
              </a:p>
            </p:txBody>
          </p:sp>
        </mc:Fallback>
      </mc:AlternateContent>
      <p:sp>
        <p:nvSpPr>
          <p:cNvPr id="9" name="Rectangle 8">
            <a:extLst>
              <a:ext uri="{FF2B5EF4-FFF2-40B4-BE49-F238E27FC236}">
                <a16:creationId xmlns:a16="http://schemas.microsoft.com/office/drawing/2014/main" id="{A157FF3E-DFB1-ED4B-8224-8625F33D53BD}"/>
              </a:ext>
            </a:extLst>
          </p:cNvPr>
          <p:cNvSpPr/>
          <p:nvPr/>
        </p:nvSpPr>
        <p:spPr>
          <a:xfrm>
            <a:off x="6965379" y="2034749"/>
            <a:ext cx="2019835" cy="584775"/>
          </a:xfrm>
          <a:prstGeom prst="rect">
            <a:avLst/>
          </a:prstGeom>
        </p:spPr>
        <p:txBody>
          <a:bodyPr wrap="square">
            <a:spAutoFit/>
          </a:bodyPr>
          <a:lstStyle/>
          <a:p>
            <a:r>
              <a:rPr lang="en-GB" sz="1600" b="1" dirty="0">
                <a:solidFill>
                  <a:srgbClr val="FF0000"/>
                </a:solidFill>
                <a:latin typeface="Arial"/>
                <a:cs typeface="Arial"/>
              </a:rPr>
              <a:t>Panofsky-Wenzel theorem</a:t>
            </a:r>
            <a:endParaRPr lang="en-GB" sz="1600" dirty="0"/>
          </a:p>
        </p:txBody>
      </p:sp>
      <p:cxnSp>
        <p:nvCxnSpPr>
          <p:cNvPr id="10" name="Straight Arrow Connector 9">
            <a:extLst>
              <a:ext uri="{FF2B5EF4-FFF2-40B4-BE49-F238E27FC236}">
                <a16:creationId xmlns:a16="http://schemas.microsoft.com/office/drawing/2014/main" id="{9367E8E4-9D7F-3F4F-B74D-0C2EC23A2E4D}"/>
              </a:ext>
            </a:extLst>
          </p:cNvPr>
          <p:cNvCxnSpPr>
            <a:cxnSpLocks/>
          </p:cNvCxnSpPr>
          <p:nvPr/>
        </p:nvCxnSpPr>
        <p:spPr>
          <a:xfrm>
            <a:off x="1670587" y="2337712"/>
            <a:ext cx="396397" cy="1"/>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A63CE0B2-A1C2-FB42-8AA2-43A8E88F1AB4}"/>
              </a:ext>
            </a:extLst>
          </p:cNvPr>
          <p:cNvCxnSpPr>
            <a:cxnSpLocks/>
          </p:cNvCxnSpPr>
          <p:nvPr/>
        </p:nvCxnSpPr>
        <p:spPr>
          <a:xfrm>
            <a:off x="3463086" y="2337712"/>
            <a:ext cx="396397" cy="1"/>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sp>
        <p:nvSpPr>
          <p:cNvPr id="12" name="CasellaDiTesto 2">
            <a:extLst>
              <a:ext uri="{FF2B5EF4-FFF2-40B4-BE49-F238E27FC236}">
                <a16:creationId xmlns:a16="http://schemas.microsoft.com/office/drawing/2014/main" id="{98FD3D84-35DD-5745-A9EA-D6BA859A16D4}"/>
              </a:ext>
            </a:extLst>
          </p:cNvPr>
          <p:cNvSpPr txBox="1"/>
          <p:nvPr/>
        </p:nvSpPr>
        <p:spPr>
          <a:xfrm>
            <a:off x="291351" y="3212679"/>
            <a:ext cx="1681413" cy="338554"/>
          </a:xfrm>
          <a:prstGeom prst="rect">
            <a:avLst/>
          </a:prstGeom>
          <a:noFill/>
        </p:spPr>
        <p:txBody>
          <a:bodyPr wrap="square" rtlCol="0">
            <a:spAutoFit/>
          </a:bodyPr>
          <a:lstStyle/>
          <a:p>
            <a:pPr algn="just"/>
            <a:r>
              <a:rPr lang="en-GB" sz="1600" b="1" dirty="0">
                <a:latin typeface="Arial"/>
                <a:cs typeface="Arial"/>
              </a:rPr>
              <a:t>Definition:</a:t>
            </a:r>
          </a:p>
        </p:txBody>
      </p:sp>
      <p:sp>
        <p:nvSpPr>
          <p:cNvPr id="13" name="CasellaDiTesto 2">
            <a:extLst>
              <a:ext uri="{FF2B5EF4-FFF2-40B4-BE49-F238E27FC236}">
                <a16:creationId xmlns:a16="http://schemas.microsoft.com/office/drawing/2014/main" id="{6FBD1072-22EC-4249-B96E-ECC9F2930387}"/>
              </a:ext>
            </a:extLst>
          </p:cNvPr>
          <p:cNvSpPr txBox="1"/>
          <p:nvPr/>
        </p:nvSpPr>
        <p:spPr>
          <a:xfrm>
            <a:off x="1449653" y="3224711"/>
            <a:ext cx="1681413" cy="338554"/>
          </a:xfrm>
          <a:prstGeom prst="rect">
            <a:avLst/>
          </a:prstGeom>
          <a:solidFill>
            <a:srgbClr val="FF0000"/>
          </a:solidFill>
        </p:spPr>
        <p:txBody>
          <a:bodyPr wrap="square" rtlCol="0">
            <a:spAutoFit/>
          </a:bodyPr>
          <a:lstStyle/>
          <a:p>
            <a:pPr algn="just"/>
            <a:r>
              <a:rPr lang="en-GB" sz="1600" b="1" dirty="0">
                <a:solidFill>
                  <a:srgbClr val="FFFF00"/>
                </a:solidFill>
                <a:latin typeface="Arial"/>
                <a:cs typeface="Arial"/>
              </a:rPr>
              <a:t>Wake potential</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D15C26C-20E4-EF4B-9E51-92B2F90D28A0}"/>
                  </a:ext>
                </a:extLst>
              </p:cNvPr>
              <p:cNvSpPr txBox="1"/>
              <p:nvPr/>
            </p:nvSpPr>
            <p:spPr>
              <a:xfrm>
                <a:off x="3437936" y="3015537"/>
                <a:ext cx="3638047" cy="7290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rgbClr val="FF0000"/>
                          </a:solidFill>
                          <a:latin typeface="Cambria Math" panose="02040503050406030204" pitchFamily="18" charset="0"/>
                        </a:rPr>
                        <m:t>𝑞</m:t>
                      </m:r>
                      <m:acc>
                        <m:accPr>
                          <m:chr m:val="⃗"/>
                          <m:ctrlPr>
                            <a:rPr lang="en-US" sz="2000" b="0" i="1" smtClean="0">
                              <a:solidFill>
                                <a:srgbClr val="FF0000"/>
                              </a:solidFill>
                              <a:latin typeface="Cambria Math" panose="02040503050406030204" pitchFamily="18" charset="0"/>
                            </a:rPr>
                          </m:ctrlPr>
                        </m:accPr>
                        <m:e>
                          <m:r>
                            <a:rPr lang="en-US" sz="2000" b="0" i="1" smtClean="0">
                              <a:solidFill>
                                <a:srgbClr val="FF0000"/>
                              </a:solidFill>
                              <a:latin typeface="Cambria Math" panose="02040503050406030204" pitchFamily="18" charset="0"/>
                            </a:rPr>
                            <m:t>𝑤</m:t>
                          </m:r>
                        </m:e>
                      </m:acc>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i="1">
                              <a:solidFill>
                                <a:srgbClr val="FF0000"/>
                              </a:solidFill>
                              <a:latin typeface="Cambria Math" panose="02040503050406030204" pitchFamily="18" charset="0"/>
                            </a:rPr>
                            <m:t>;</m:t>
                          </m:r>
                          <m:r>
                            <a:rPr lang="en-US" sz="2000" i="1" smtClean="0">
                              <a:solidFill>
                                <a:srgbClr val="FF0000"/>
                              </a:solidFill>
                              <a:latin typeface="Cambria Math" panose="02040503050406030204" pitchFamily="18" charset="0"/>
                            </a:rPr>
                            <m:t>𝑠</m:t>
                          </m:r>
                        </m:e>
                      </m:d>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b="0" i="1" smtClean="0">
                              <a:solidFill>
                                <a:srgbClr val="FF0000"/>
                              </a:solidFill>
                              <a:latin typeface="Cambria Math" panose="02040503050406030204" pitchFamily="18" charset="0"/>
                            </a:rPr>
                            <m:t>𝛽</m:t>
                          </m:r>
                          <m:r>
                            <a:rPr lang="en-US" sz="2000" b="0" i="1" smtClean="0">
                              <a:solidFill>
                                <a:srgbClr val="FF0000"/>
                              </a:solidFill>
                              <a:latin typeface="Cambria Math" panose="02040503050406030204" pitchFamily="18" charset="0"/>
                            </a:rPr>
                            <m:t>𝑐</m:t>
                          </m:r>
                        </m:num>
                        <m:den>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𝑞</m:t>
                              </m:r>
                            </m:e>
                            <m:sub>
                              <m:r>
                                <a:rPr lang="en-US" sz="2000" b="0" i="1" smtClean="0">
                                  <a:solidFill>
                                    <a:srgbClr val="FF0000"/>
                                  </a:solidFill>
                                  <a:latin typeface="Cambria Math" panose="02040503050406030204" pitchFamily="18" charset="0"/>
                                </a:rPr>
                                <m:t>0</m:t>
                              </m:r>
                            </m:sub>
                          </m:sSub>
                        </m:den>
                      </m:f>
                      <m:acc>
                        <m:accPr>
                          <m:chr m:val="⃗"/>
                          <m:ctrlPr>
                            <a:rPr lang="en-US" sz="2000" i="1">
                              <a:solidFill>
                                <a:srgbClr val="FF0000"/>
                              </a:solidFill>
                              <a:latin typeface="Cambria Math" panose="02040503050406030204" pitchFamily="18" charset="0"/>
                            </a:rPr>
                          </m:ctrlPr>
                        </m:accPr>
                        <m:e>
                          <m:r>
                            <m:rPr>
                              <m:sty m:val="p"/>
                            </m:rPr>
                            <a:rPr lang="en-US" sz="2000">
                              <a:solidFill>
                                <a:srgbClr val="FF0000"/>
                              </a:solidFill>
                              <a:latin typeface="Cambria Math" panose="02040503050406030204" pitchFamily="18" charset="0"/>
                            </a:rPr>
                            <m:t>Δ</m:t>
                          </m:r>
                          <m:r>
                            <a:rPr lang="en-US" sz="2000" i="1">
                              <a:solidFill>
                                <a:srgbClr val="FF0000"/>
                              </a:solidFill>
                              <a:latin typeface="Cambria Math" panose="02040503050406030204" pitchFamily="18" charset="0"/>
                            </a:rPr>
                            <m:t>𝑝</m:t>
                          </m:r>
                        </m:e>
                      </m:acc>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b="0" i="1" smtClean="0">
                              <a:solidFill>
                                <a:srgbClr val="FF0000"/>
                              </a:solidFill>
                              <a:latin typeface="Cambria Math" panose="02040503050406030204" pitchFamily="18" charset="0"/>
                            </a:rPr>
                            <m:t>,</m:t>
                          </m:r>
                          <m:r>
                            <a:rPr lang="en-US" sz="2000" i="1" smtClean="0">
                              <a:solidFill>
                                <a:srgbClr val="FF0000"/>
                              </a:solidFill>
                              <a:latin typeface="Cambria Math" panose="02040503050406030204" pitchFamily="18" charset="0"/>
                            </a:rPr>
                            <m:t>𝑠</m:t>
                          </m:r>
                        </m:e>
                      </m:d>
                    </m:oMath>
                  </m:oMathPara>
                </a14:m>
                <a:endParaRPr lang="en-GB" sz="2000" dirty="0">
                  <a:solidFill>
                    <a:schemeClr val="tx1"/>
                  </a:solidFill>
                </a:endParaRPr>
              </a:p>
            </p:txBody>
          </p:sp>
        </mc:Choice>
        <mc:Fallback xmlns="">
          <p:sp>
            <p:nvSpPr>
              <p:cNvPr id="14" name="TextBox 13">
                <a:extLst>
                  <a:ext uri="{FF2B5EF4-FFF2-40B4-BE49-F238E27FC236}">
                    <a16:creationId xmlns:a16="http://schemas.microsoft.com/office/drawing/2014/main" id="{AD15C26C-20E4-EF4B-9E51-92B2F90D28A0}"/>
                  </a:ext>
                </a:extLst>
              </p:cNvPr>
              <p:cNvSpPr txBox="1">
                <a:spLocks noRot="1" noChangeAspect="1" noMove="1" noResize="1" noEditPoints="1" noAdjustHandles="1" noChangeArrowheads="1" noChangeShapeType="1" noTextEdit="1"/>
              </p:cNvSpPr>
              <p:nvPr/>
            </p:nvSpPr>
            <p:spPr>
              <a:xfrm>
                <a:off x="3437936" y="3015537"/>
                <a:ext cx="3638047" cy="729046"/>
              </a:xfrm>
              <a:prstGeom prst="rect">
                <a:avLst/>
              </a:prstGeom>
              <a:blipFill>
                <a:blip r:embed="rId6"/>
                <a:stretch>
                  <a:fillRect b="-33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288AADB-749E-454A-BA04-F775D1F0297C}"/>
                  </a:ext>
                </a:extLst>
              </p:cNvPr>
              <p:cNvSpPr txBox="1"/>
              <p:nvPr/>
            </p:nvSpPr>
            <p:spPr>
              <a:xfrm>
                <a:off x="7465893" y="3193933"/>
                <a:ext cx="10188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2000" b="0" i="1" smtClean="0">
                              <a:solidFill>
                                <a:srgbClr val="FF0000"/>
                              </a:solidFill>
                              <a:latin typeface="Cambria Math" panose="02040503050406030204" pitchFamily="18" charset="0"/>
                            </a:rPr>
                          </m:ctrlPr>
                        </m:dPr>
                        <m:e>
                          <m:r>
                            <m:rPr>
                              <m:sty m:val="p"/>
                            </m:rPr>
                            <a:rPr lang="en-US" sz="2000" b="0" i="0" smtClean="0">
                              <a:solidFill>
                                <a:srgbClr val="FF0000"/>
                              </a:solidFill>
                              <a:latin typeface="Cambria Math" panose="02040503050406030204" pitchFamily="18" charset="0"/>
                            </a:rPr>
                            <m:t>V</m:t>
                          </m:r>
                        </m:e>
                      </m:d>
                    </m:oMath>
                  </m:oMathPara>
                </a14:m>
                <a:endParaRPr lang="en-GB" sz="2000" dirty="0">
                  <a:solidFill>
                    <a:srgbClr val="FF0000"/>
                  </a:solidFill>
                </a:endParaRPr>
              </a:p>
            </p:txBody>
          </p:sp>
        </mc:Choice>
        <mc:Fallback xmlns="">
          <p:sp>
            <p:nvSpPr>
              <p:cNvPr id="16" name="TextBox 15">
                <a:extLst>
                  <a:ext uri="{FF2B5EF4-FFF2-40B4-BE49-F238E27FC236}">
                    <a16:creationId xmlns:a16="http://schemas.microsoft.com/office/drawing/2014/main" id="{6288AADB-749E-454A-BA04-F775D1F0297C}"/>
                  </a:ext>
                </a:extLst>
              </p:cNvPr>
              <p:cNvSpPr txBox="1">
                <a:spLocks noRot="1" noChangeAspect="1" noMove="1" noResize="1" noEditPoints="1" noAdjustHandles="1" noChangeArrowheads="1" noChangeShapeType="1" noTextEdit="1"/>
              </p:cNvSpPr>
              <p:nvPr/>
            </p:nvSpPr>
            <p:spPr>
              <a:xfrm>
                <a:off x="7465893" y="3193933"/>
                <a:ext cx="1018805" cy="400110"/>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0BF5068-5D4D-F647-AFAE-8032940E3320}"/>
                  </a:ext>
                </a:extLst>
              </p:cNvPr>
              <p:cNvSpPr txBox="1"/>
              <p:nvPr/>
            </p:nvSpPr>
            <p:spPr>
              <a:xfrm>
                <a:off x="444358" y="4827978"/>
                <a:ext cx="3953775" cy="43947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panose="02040503050406030204" pitchFamily="18" charset="0"/>
                        </a:rPr>
                        <m:t>𝛽</m:t>
                      </m:r>
                      <m:r>
                        <a:rPr lang="en-US" sz="2000" b="0" i="1" smtClean="0">
                          <a:solidFill>
                            <a:schemeClr val="tx1"/>
                          </a:solidFill>
                          <a:latin typeface="Cambria Math" panose="02040503050406030204" pitchFamily="18" charset="0"/>
                        </a:rPr>
                        <m:t>𝑐</m:t>
                      </m:r>
                      <m:acc>
                        <m:accPr>
                          <m:chr m:val="⃗"/>
                          <m:ctrlPr>
                            <a:rPr lang="en-US" sz="2000" i="1">
                              <a:solidFill>
                                <a:schemeClr val="tx1"/>
                              </a:solidFill>
                              <a:latin typeface="Cambria Math" panose="02040503050406030204" pitchFamily="18" charset="0"/>
                            </a:rPr>
                          </m:ctrlPr>
                        </m:accPr>
                        <m:e>
                          <m:r>
                            <m:rPr>
                              <m:sty m:val="p"/>
                            </m:rPr>
                            <a:rPr lang="en-US" sz="2000">
                              <a:solidFill>
                                <a:schemeClr val="tx1"/>
                              </a:solidFill>
                              <a:latin typeface="Cambria Math" panose="02040503050406030204" pitchFamily="18" charset="0"/>
                            </a:rPr>
                            <m:t>Δ</m:t>
                          </m:r>
                          <m:sSub>
                            <m:sSubPr>
                              <m:ctrlPr>
                                <a:rPr lang="en-US" sz="2000" b="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𝑝</m:t>
                              </m:r>
                            </m:e>
                            <m:sub>
                              <m:r>
                                <a:rPr lang="en-US" sz="2000" b="0" i="1" smtClean="0">
                                  <a:solidFill>
                                    <a:schemeClr val="tx1"/>
                                  </a:solidFill>
                                  <a:latin typeface="Cambria Math" panose="02040503050406030204" pitchFamily="18" charset="0"/>
                                </a:rPr>
                                <m:t>⊥</m:t>
                              </m:r>
                            </m:sub>
                          </m:sSub>
                        </m:e>
                      </m:acc>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𝑠</m:t>
                          </m:r>
                        </m:e>
                      </m:d>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𝑞</m:t>
                      </m:r>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𝑞</m:t>
                          </m:r>
                        </m:e>
                        <m:sub>
                          <m:r>
                            <a:rPr lang="en-US" sz="2000" b="0" i="1" smtClean="0">
                              <a:solidFill>
                                <a:schemeClr val="tx1"/>
                              </a:solidFill>
                              <a:latin typeface="Cambria Math" panose="02040503050406030204" pitchFamily="18" charset="0"/>
                            </a:rPr>
                            <m:t>0</m:t>
                          </m:r>
                        </m:sub>
                      </m:sSub>
                      <m:acc>
                        <m:accPr>
                          <m:chr m:val="⃗"/>
                          <m:ctrlPr>
                            <a:rPr lang="en-US" sz="2000" b="0" i="1" smtClean="0">
                              <a:solidFill>
                                <a:schemeClr val="tx1"/>
                              </a:solidFill>
                              <a:latin typeface="Cambria Math" panose="02040503050406030204" pitchFamily="18" charset="0"/>
                            </a:rPr>
                          </m:ctrlPr>
                        </m:accPr>
                        <m:e>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m:t>
                              </m:r>
                            </m:sub>
                          </m:sSub>
                        </m:e>
                      </m:acc>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smtClean="0">
                              <a:solidFill>
                                <a:schemeClr val="tx1"/>
                              </a:solidFill>
                              <a:latin typeface="Cambria Math" panose="02040503050406030204" pitchFamily="18" charset="0"/>
                            </a:rPr>
                            <m:t>𝑠</m:t>
                          </m:r>
                        </m:e>
                      </m:d>
                    </m:oMath>
                  </m:oMathPara>
                </a14:m>
                <a:endParaRPr lang="en-GB" sz="2000" dirty="0">
                  <a:solidFill>
                    <a:schemeClr val="tx1"/>
                  </a:solidFill>
                </a:endParaRPr>
              </a:p>
            </p:txBody>
          </p:sp>
        </mc:Choice>
        <mc:Fallback xmlns="">
          <p:sp>
            <p:nvSpPr>
              <p:cNvPr id="17" name="TextBox 16">
                <a:extLst>
                  <a:ext uri="{FF2B5EF4-FFF2-40B4-BE49-F238E27FC236}">
                    <a16:creationId xmlns:a16="http://schemas.microsoft.com/office/drawing/2014/main" id="{30BF5068-5D4D-F647-AFAE-8032940E3320}"/>
                  </a:ext>
                </a:extLst>
              </p:cNvPr>
              <p:cNvSpPr txBox="1">
                <a:spLocks noRot="1" noChangeAspect="1" noMove="1" noResize="1" noEditPoints="1" noAdjustHandles="1" noChangeArrowheads="1" noChangeShapeType="1" noTextEdit="1"/>
              </p:cNvSpPr>
              <p:nvPr/>
            </p:nvSpPr>
            <p:spPr>
              <a:xfrm>
                <a:off x="444358" y="4827978"/>
                <a:ext cx="3953775" cy="439479"/>
              </a:xfrm>
              <a:prstGeom prst="rect">
                <a:avLst/>
              </a:prstGeom>
              <a:blipFill>
                <a:blip r:embed="rId8"/>
                <a:stretch>
                  <a:fillRect t="-5556" b="-1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BD952F1-0DBF-924C-9C72-589871EF7B36}"/>
                  </a:ext>
                </a:extLst>
              </p:cNvPr>
              <p:cNvSpPr txBox="1"/>
              <p:nvPr/>
            </p:nvSpPr>
            <p:spPr>
              <a:xfrm>
                <a:off x="444358" y="4244000"/>
                <a:ext cx="388010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panose="02040503050406030204" pitchFamily="18" charset="0"/>
                        </a:rPr>
                        <m:t>𝛽</m:t>
                      </m:r>
                      <m:r>
                        <a:rPr lang="en-US" sz="2000" b="0" i="1" smtClean="0">
                          <a:solidFill>
                            <a:schemeClr val="tx1"/>
                          </a:solidFill>
                          <a:latin typeface="Cambria Math" panose="02040503050406030204" pitchFamily="18" charset="0"/>
                        </a:rPr>
                        <m:t>𝑐</m:t>
                      </m:r>
                      <m:r>
                        <m:rPr>
                          <m:sty m:val="p"/>
                        </m:rPr>
                        <a:rPr lang="en-US" sz="2000" b="0" i="0" smtClean="0">
                          <a:solidFill>
                            <a:schemeClr val="tx1"/>
                          </a:solidFill>
                          <a:latin typeface="Cambria Math" panose="02040503050406030204" pitchFamily="18" charset="0"/>
                        </a:rPr>
                        <m:t>Δ</m:t>
                      </m:r>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𝑝</m:t>
                          </m:r>
                        </m:e>
                        <m:sub>
                          <m:r>
                            <a:rPr lang="en-US" sz="2000" b="0" i="1" smtClean="0">
                              <a:solidFill>
                                <a:schemeClr val="tx1"/>
                              </a:solidFill>
                              <a:latin typeface="Cambria Math" panose="02040503050406030204" pitchFamily="18" charset="0"/>
                            </a:rPr>
                            <m:t>𝑧</m:t>
                          </m:r>
                        </m:sub>
                      </m:sSub>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𝑠</m:t>
                          </m:r>
                        </m:e>
                      </m:d>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𝑞</m:t>
                      </m:r>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𝑞</m:t>
                          </m:r>
                        </m:e>
                        <m:sub>
                          <m:r>
                            <a:rPr lang="en-US" sz="2000" b="0" i="1" smtClean="0">
                              <a:solidFill>
                                <a:schemeClr val="tx1"/>
                              </a:solidFill>
                              <a:latin typeface="Cambria Math" panose="02040503050406030204" pitchFamily="18" charset="0"/>
                            </a:rPr>
                            <m:t>0</m:t>
                          </m:r>
                        </m:sub>
                      </m:sSub>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𝑧</m:t>
                          </m:r>
                        </m:sub>
                      </m:sSub>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smtClean="0">
                              <a:solidFill>
                                <a:schemeClr val="tx1"/>
                              </a:solidFill>
                              <a:latin typeface="Cambria Math" panose="02040503050406030204" pitchFamily="18" charset="0"/>
                            </a:rPr>
                            <m:t>𝑠</m:t>
                          </m:r>
                        </m:e>
                      </m:d>
                    </m:oMath>
                  </m:oMathPara>
                </a14:m>
                <a:endParaRPr lang="en-GB" sz="2000" dirty="0">
                  <a:solidFill>
                    <a:schemeClr val="tx1"/>
                  </a:solidFill>
                </a:endParaRPr>
              </a:p>
            </p:txBody>
          </p:sp>
        </mc:Choice>
        <mc:Fallback xmlns="">
          <p:sp>
            <p:nvSpPr>
              <p:cNvPr id="18" name="TextBox 17">
                <a:extLst>
                  <a:ext uri="{FF2B5EF4-FFF2-40B4-BE49-F238E27FC236}">
                    <a16:creationId xmlns:a16="http://schemas.microsoft.com/office/drawing/2014/main" id="{3BD952F1-0DBF-924C-9C72-589871EF7B36}"/>
                  </a:ext>
                </a:extLst>
              </p:cNvPr>
              <p:cNvSpPr txBox="1">
                <a:spLocks noRot="1" noChangeAspect="1" noMove="1" noResize="1" noEditPoints="1" noAdjustHandles="1" noChangeArrowheads="1" noChangeShapeType="1" noTextEdit="1"/>
              </p:cNvSpPr>
              <p:nvPr/>
            </p:nvSpPr>
            <p:spPr>
              <a:xfrm>
                <a:off x="444358" y="4244000"/>
                <a:ext cx="3880100" cy="400110"/>
              </a:xfrm>
              <a:prstGeom prst="rect">
                <a:avLst/>
              </a:prstGeom>
              <a:blipFill>
                <a:blip r:embed="rId9"/>
                <a:stretch>
                  <a:fillRect t="-15152" b="-1212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7B7936B-FCF5-9C45-8D99-8169FECDBB37}"/>
                  </a:ext>
                </a:extLst>
              </p:cNvPr>
              <p:cNvSpPr txBox="1"/>
              <p:nvPr/>
            </p:nvSpPr>
            <p:spPr>
              <a:xfrm>
                <a:off x="4819544" y="4244000"/>
                <a:ext cx="10188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2000" b="0" i="1" smtClean="0">
                              <a:solidFill>
                                <a:schemeClr val="tx1"/>
                              </a:solidFill>
                              <a:latin typeface="Cambria Math" panose="02040503050406030204" pitchFamily="18" charset="0"/>
                            </a:rPr>
                          </m:ctrlPr>
                        </m:dPr>
                        <m:e>
                          <m:r>
                            <m:rPr>
                              <m:sty m:val="p"/>
                            </m:rPr>
                            <a:rPr lang="en-US" sz="2000" b="0" i="0" smtClean="0">
                              <a:solidFill>
                                <a:schemeClr val="tx1"/>
                              </a:solidFill>
                              <a:latin typeface="Cambria Math" panose="02040503050406030204" pitchFamily="18" charset="0"/>
                            </a:rPr>
                            <m:t>Joule</m:t>
                          </m:r>
                        </m:e>
                      </m:d>
                    </m:oMath>
                  </m:oMathPara>
                </a14:m>
                <a:endParaRPr lang="en-GB" sz="2000" dirty="0">
                  <a:solidFill>
                    <a:schemeClr val="tx1"/>
                  </a:solidFill>
                </a:endParaRPr>
              </a:p>
            </p:txBody>
          </p:sp>
        </mc:Choice>
        <mc:Fallback xmlns="">
          <p:sp>
            <p:nvSpPr>
              <p:cNvPr id="19" name="TextBox 18">
                <a:extLst>
                  <a:ext uri="{FF2B5EF4-FFF2-40B4-BE49-F238E27FC236}">
                    <a16:creationId xmlns:a16="http://schemas.microsoft.com/office/drawing/2014/main" id="{F7B7936B-FCF5-9C45-8D99-8169FECDBB37}"/>
                  </a:ext>
                </a:extLst>
              </p:cNvPr>
              <p:cNvSpPr txBox="1">
                <a:spLocks noRot="1" noChangeAspect="1" noMove="1" noResize="1" noEditPoints="1" noAdjustHandles="1" noChangeArrowheads="1" noChangeShapeType="1" noTextEdit="1"/>
              </p:cNvSpPr>
              <p:nvPr/>
            </p:nvSpPr>
            <p:spPr>
              <a:xfrm>
                <a:off x="4819544" y="4244000"/>
                <a:ext cx="1018805" cy="400110"/>
              </a:xfrm>
              <a:prstGeom prst="rect">
                <a:avLst/>
              </a:prstGeom>
              <a:blipFill>
                <a:blip r:embed="rId10"/>
                <a:stretch>
                  <a:fillRect b="-1212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7CFCDE5-AD63-8842-93B9-8BE1FECE46AE}"/>
                  </a:ext>
                </a:extLst>
              </p:cNvPr>
              <p:cNvSpPr txBox="1"/>
              <p:nvPr/>
            </p:nvSpPr>
            <p:spPr>
              <a:xfrm>
                <a:off x="4819544" y="4847662"/>
                <a:ext cx="101880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2000" b="0" i="1" smtClean="0">
                              <a:solidFill>
                                <a:schemeClr val="tx1"/>
                              </a:solidFill>
                              <a:latin typeface="Cambria Math" panose="02040503050406030204" pitchFamily="18" charset="0"/>
                            </a:rPr>
                          </m:ctrlPr>
                        </m:dPr>
                        <m:e>
                          <m:r>
                            <m:rPr>
                              <m:sty m:val="p"/>
                            </m:rPr>
                            <a:rPr lang="en-US" sz="2000" b="0" i="0" smtClean="0">
                              <a:solidFill>
                                <a:schemeClr val="tx1"/>
                              </a:solidFill>
                              <a:latin typeface="Cambria Math" panose="02040503050406030204" pitchFamily="18" charset="0"/>
                            </a:rPr>
                            <m:t>Joule</m:t>
                          </m:r>
                        </m:e>
                      </m:d>
                    </m:oMath>
                  </m:oMathPara>
                </a14:m>
                <a:endParaRPr lang="en-GB" sz="2000" dirty="0">
                  <a:solidFill>
                    <a:schemeClr val="tx1"/>
                  </a:solidFill>
                </a:endParaRPr>
              </a:p>
            </p:txBody>
          </p:sp>
        </mc:Choice>
        <mc:Fallback xmlns="">
          <p:sp>
            <p:nvSpPr>
              <p:cNvPr id="20" name="TextBox 19">
                <a:extLst>
                  <a:ext uri="{FF2B5EF4-FFF2-40B4-BE49-F238E27FC236}">
                    <a16:creationId xmlns:a16="http://schemas.microsoft.com/office/drawing/2014/main" id="{77CFCDE5-AD63-8842-93B9-8BE1FECE46AE}"/>
                  </a:ext>
                </a:extLst>
              </p:cNvPr>
              <p:cNvSpPr txBox="1">
                <a:spLocks noRot="1" noChangeAspect="1" noMove="1" noResize="1" noEditPoints="1" noAdjustHandles="1" noChangeArrowheads="1" noChangeShapeType="1" noTextEdit="1"/>
              </p:cNvSpPr>
              <p:nvPr/>
            </p:nvSpPr>
            <p:spPr>
              <a:xfrm>
                <a:off x="4819544" y="4847662"/>
                <a:ext cx="1018805" cy="400110"/>
              </a:xfrm>
              <a:prstGeom prst="rect">
                <a:avLst/>
              </a:prstGeom>
              <a:blipFill>
                <a:blip r:embed="rId11"/>
                <a:stretch>
                  <a:fillRect b="-12500"/>
                </a:stretch>
              </a:blipFill>
            </p:spPr>
            <p:txBody>
              <a:bodyPr/>
              <a:lstStyle/>
              <a:p>
                <a:r>
                  <a:rPr lang="en-GB">
                    <a:noFill/>
                  </a:rPr>
                  <a:t> </a:t>
                </a:r>
              </a:p>
            </p:txBody>
          </p:sp>
        </mc:Fallback>
      </mc:AlternateContent>
      <p:sp>
        <p:nvSpPr>
          <p:cNvPr id="21" name="CasellaDiTesto 2">
            <a:extLst>
              <a:ext uri="{FF2B5EF4-FFF2-40B4-BE49-F238E27FC236}">
                <a16:creationId xmlns:a16="http://schemas.microsoft.com/office/drawing/2014/main" id="{41CBEC54-F6BD-3749-A8C2-39686C9F7078}"/>
              </a:ext>
            </a:extLst>
          </p:cNvPr>
          <p:cNvSpPr txBox="1"/>
          <p:nvPr/>
        </p:nvSpPr>
        <p:spPr>
          <a:xfrm>
            <a:off x="6136704" y="4298842"/>
            <a:ext cx="1850625" cy="338554"/>
          </a:xfrm>
          <a:prstGeom prst="rect">
            <a:avLst/>
          </a:prstGeom>
          <a:noFill/>
        </p:spPr>
        <p:txBody>
          <a:bodyPr wrap="square" rtlCol="0">
            <a:spAutoFit/>
          </a:bodyPr>
          <a:lstStyle/>
          <a:p>
            <a:pPr algn="just"/>
            <a:r>
              <a:rPr lang="en-GB" sz="1600" b="1" dirty="0">
                <a:latin typeface="Arial"/>
                <a:cs typeface="Arial"/>
              </a:rPr>
              <a:t>Energy gain/loss</a:t>
            </a:r>
          </a:p>
        </p:txBody>
      </p:sp>
      <p:sp>
        <p:nvSpPr>
          <p:cNvPr id="22" name="CasellaDiTesto 2">
            <a:extLst>
              <a:ext uri="{FF2B5EF4-FFF2-40B4-BE49-F238E27FC236}">
                <a16:creationId xmlns:a16="http://schemas.microsoft.com/office/drawing/2014/main" id="{4EA0260E-F86D-FA4D-9CCD-C8222597D019}"/>
              </a:ext>
            </a:extLst>
          </p:cNvPr>
          <p:cNvSpPr txBox="1"/>
          <p:nvPr/>
        </p:nvSpPr>
        <p:spPr>
          <a:xfrm>
            <a:off x="316501" y="5558228"/>
            <a:ext cx="8418425" cy="338554"/>
          </a:xfrm>
          <a:prstGeom prst="rect">
            <a:avLst/>
          </a:prstGeom>
          <a:noFill/>
        </p:spPr>
        <p:txBody>
          <a:bodyPr wrap="square" rtlCol="0">
            <a:spAutoFit/>
          </a:bodyPr>
          <a:lstStyle/>
          <a:p>
            <a:pPr algn="just"/>
            <a:r>
              <a:rPr lang="en-GB" sz="1600" b="1" dirty="0">
                <a:latin typeface="Arial"/>
                <a:cs typeface="Arial"/>
              </a:rPr>
              <a:t>Wake-field is not anymore used as a physical quantity</a:t>
            </a:r>
          </a:p>
        </p:txBody>
      </p:sp>
    </p:spTree>
    <p:extLst>
      <p:ext uri="{BB962C8B-B14F-4D97-AF65-F5344CB8AC3E}">
        <p14:creationId xmlns:p14="http://schemas.microsoft.com/office/powerpoint/2010/main" val="364470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p:bldP spid="16" grpId="0"/>
      <p:bldP spid="17" grpId="0"/>
      <p:bldP spid="18" grpId="0"/>
      <p:bldP spid="19"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3D5C97C7-F19F-1448-A50E-7A92DC37ABA9}"/>
              </a:ext>
            </a:extLst>
          </p:cNvPr>
          <p:cNvSpPr txBox="1"/>
          <p:nvPr/>
        </p:nvSpPr>
        <p:spPr>
          <a:xfrm>
            <a:off x="204537" y="90906"/>
            <a:ext cx="8674768" cy="523220"/>
          </a:xfrm>
          <a:prstGeom prst="rect">
            <a:avLst/>
          </a:prstGeom>
          <a:noFill/>
        </p:spPr>
        <p:txBody>
          <a:bodyPr wrap="squar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LONGITUDINAL WAKE FUNCTION AND ENERGY</a:t>
            </a:r>
          </a:p>
        </p:txBody>
      </p:sp>
      <p:sp>
        <p:nvSpPr>
          <p:cNvPr id="4" name="CasellaDiTesto 2">
            <a:extLst>
              <a:ext uri="{FF2B5EF4-FFF2-40B4-BE49-F238E27FC236}">
                <a16:creationId xmlns:a16="http://schemas.microsoft.com/office/drawing/2014/main" id="{E5B85572-3658-3145-9E5B-0276CA10BDA8}"/>
              </a:ext>
            </a:extLst>
          </p:cNvPr>
          <p:cNvSpPr txBox="1"/>
          <p:nvPr/>
        </p:nvSpPr>
        <p:spPr>
          <a:xfrm>
            <a:off x="228601" y="682180"/>
            <a:ext cx="1815663" cy="338554"/>
          </a:xfrm>
          <a:prstGeom prst="rect">
            <a:avLst/>
          </a:prstGeom>
          <a:solidFill>
            <a:srgbClr val="002060"/>
          </a:solidFill>
        </p:spPr>
        <p:txBody>
          <a:bodyPr wrap="square" rtlCol="0">
            <a:spAutoFit/>
          </a:bodyPr>
          <a:lstStyle/>
          <a:p>
            <a:pPr algn="ctr"/>
            <a:r>
              <a:rPr lang="en-GB" sz="1600" b="1" dirty="0">
                <a:solidFill>
                  <a:srgbClr val="FFFF00"/>
                </a:solidFill>
                <a:latin typeface="Arial"/>
                <a:cs typeface="Arial"/>
              </a:rPr>
              <a:t>Trailing charge q</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9254145-2F24-B044-9A28-6864E23E9A9C}"/>
                  </a:ext>
                </a:extLst>
              </p:cNvPr>
              <p:cNvSpPr txBox="1"/>
              <p:nvPr/>
            </p:nvSpPr>
            <p:spPr>
              <a:xfrm>
                <a:off x="402505" y="2329654"/>
                <a:ext cx="388010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panose="02040503050406030204" pitchFamily="18" charset="0"/>
                        </a:rPr>
                        <m:t>𝛽</m:t>
                      </m:r>
                      <m:r>
                        <a:rPr lang="en-US" sz="2000" b="0" i="1" smtClean="0">
                          <a:solidFill>
                            <a:schemeClr val="tx1"/>
                          </a:solidFill>
                          <a:latin typeface="Cambria Math" panose="02040503050406030204" pitchFamily="18" charset="0"/>
                        </a:rPr>
                        <m:t>𝑐</m:t>
                      </m:r>
                      <m:r>
                        <m:rPr>
                          <m:sty m:val="p"/>
                        </m:rPr>
                        <a:rPr lang="en-US" sz="2000" b="0" i="0" smtClean="0">
                          <a:solidFill>
                            <a:schemeClr val="tx1"/>
                          </a:solidFill>
                          <a:latin typeface="Cambria Math" panose="02040503050406030204" pitchFamily="18" charset="0"/>
                        </a:rPr>
                        <m:t>Δ</m:t>
                      </m:r>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𝑝</m:t>
                          </m:r>
                        </m:e>
                        <m:sub>
                          <m:r>
                            <a:rPr lang="en-US" sz="2000" b="0" i="1" smtClean="0">
                              <a:solidFill>
                                <a:schemeClr val="tx1"/>
                              </a:solidFill>
                              <a:latin typeface="Cambria Math" panose="02040503050406030204" pitchFamily="18" charset="0"/>
                            </a:rPr>
                            <m:t>𝑧</m:t>
                          </m:r>
                        </m:sub>
                      </m:sSub>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𝑠</m:t>
                          </m:r>
                        </m:e>
                      </m:d>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𝑞</m:t>
                      </m:r>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𝑞</m:t>
                          </m:r>
                        </m:e>
                        <m:sub>
                          <m:r>
                            <a:rPr lang="en-US" sz="2000" b="0" i="1" smtClean="0">
                              <a:solidFill>
                                <a:schemeClr val="tx1"/>
                              </a:solidFill>
                              <a:latin typeface="Cambria Math" panose="02040503050406030204" pitchFamily="18" charset="0"/>
                            </a:rPr>
                            <m:t>0</m:t>
                          </m:r>
                        </m:sub>
                      </m:sSub>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𝑧</m:t>
                          </m:r>
                        </m:sub>
                      </m:sSub>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smtClean="0">
                              <a:solidFill>
                                <a:schemeClr val="tx1"/>
                              </a:solidFill>
                              <a:latin typeface="Cambria Math" panose="02040503050406030204" pitchFamily="18" charset="0"/>
                            </a:rPr>
                            <m:t>𝑠</m:t>
                          </m:r>
                        </m:e>
                      </m:d>
                    </m:oMath>
                  </m:oMathPara>
                </a14:m>
                <a:endParaRPr lang="en-GB" sz="2000" dirty="0">
                  <a:solidFill>
                    <a:schemeClr val="tx1"/>
                  </a:solidFill>
                </a:endParaRPr>
              </a:p>
            </p:txBody>
          </p:sp>
        </mc:Choice>
        <mc:Fallback xmlns="">
          <p:sp>
            <p:nvSpPr>
              <p:cNvPr id="5" name="TextBox 4">
                <a:extLst>
                  <a:ext uri="{FF2B5EF4-FFF2-40B4-BE49-F238E27FC236}">
                    <a16:creationId xmlns:a16="http://schemas.microsoft.com/office/drawing/2014/main" id="{F9254145-2F24-B044-9A28-6864E23E9A9C}"/>
                  </a:ext>
                </a:extLst>
              </p:cNvPr>
              <p:cNvSpPr txBox="1">
                <a:spLocks noRot="1" noChangeAspect="1" noMove="1" noResize="1" noEditPoints="1" noAdjustHandles="1" noChangeArrowheads="1" noChangeShapeType="1" noTextEdit="1"/>
              </p:cNvSpPr>
              <p:nvPr/>
            </p:nvSpPr>
            <p:spPr>
              <a:xfrm>
                <a:off x="402505" y="2329654"/>
                <a:ext cx="3880100" cy="400110"/>
              </a:xfrm>
              <a:prstGeom prst="rect">
                <a:avLst/>
              </a:prstGeom>
              <a:blipFill>
                <a:blip r:embed="rId2"/>
                <a:stretch>
                  <a:fillRect t="-15152" b="-12121"/>
                </a:stretch>
              </a:blipFill>
            </p:spPr>
            <p:txBody>
              <a:bodyPr/>
              <a:lstStyle/>
              <a:p>
                <a:r>
                  <a:rPr lang="en-GB">
                    <a:noFill/>
                  </a:rPr>
                  <a:t> </a:t>
                </a:r>
              </a:p>
            </p:txBody>
          </p:sp>
        </mc:Fallback>
      </mc:AlternateContent>
      <p:sp>
        <p:nvSpPr>
          <p:cNvPr id="6" name="CasellaDiTesto 2">
            <a:extLst>
              <a:ext uri="{FF2B5EF4-FFF2-40B4-BE49-F238E27FC236}">
                <a16:creationId xmlns:a16="http://schemas.microsoft.com/office/drawing/2014/main" id="{692A4F5B-CAD0-514E-B79A-3A815CB53848}"/>
              </a:ext>
            </a:extLst>
          </p:cNvPr>
          <p:cNvSpPr txBox="1"/>
          <p:nvPr/>
        </p:nvSpPr>
        <p:spPr>
          <a:xfrm>
            <a:off x="254266" y="1177711"/>
            <a:ext cx="5786164" cy="584775"/>
          </a:xfrm>
          <a:prstGeom prst="rect">
            <a:avLst/>
          </a:prstGeom>
          <a:noFill/>
        </p:spPr>
        <p:txBody>
          <a:bodyPr wrap="square" rtlCol="0">
            <a:spAutoFit/>
          </a:bodyPr>
          <a:lstStyle/>
          <a:p>
            <a:r>
              <a:rPr lang="en-GB" sz="1600" b="1" dirty="0">
                <a:latin typeface="Arial"/>
                <a:cs typeface="Arial"/>
              </a:rPr>
              <a:t>Energy variation is the work done by the longitudinal electric field along the beam trajectory.</a:t>
            </a:r>
          </a:p>
        </p:txBody>
      </p:sp>
      <p:sp>
        <p:nvSpPr>
          <p:cNvPr id="7" name="CasellaDiTesto 2">
            <a:extLst>
              <a:ext uri="{FF2B5EF4-FFF2-40B4-BE49-F238E27FC236}">
                <a16:creationId xmlns:a16="http://schemas.microsoft.com/office/drawing/2014/main" id="{B991D1AD-64C5-0A49-B9E7-2763A1127C97}"/>
              </a:ext>
            </a:extLst>
          </p:cNvPr>
          <p:cNvSpPr txBox="1"/>
          <p:nvPr/>
        </p:nvSpPr>
        <p:spPr>
          <a:xfrm>
            <a:off x="5215693" y="2113700"/>
            <a:ext cx="1425741" cy="338554"/>
          </a:xfrm>
          <a:prstGeom prst="rect">
            <a:avLst/>
          </a:prstGeom>
          <a:noFill/>
        </p:spPr>
        <p:txBody>
          <a:bodyPr wrap="square" rtlCol="0">
            <a:spAutoFit/>
          </a:bodyPr>
          <a:lstStyle/>
          <a:p>
            <a:r>
              <a:rPr lang="en-GB" sz="1600" b="1" dirty="0">
                <a:latin typeface="Arial"/>
                <a:cs typeface="Arial"/>
              </a:rPr>
              <a:t>deceleration</a:t>
            </a:r>
          </a:p>
        </p:txBody>
      </p:sp>
      <p:sp>
        <p:nvSpPr>
          <p:cNvPr id="8" name="CasellaDiTesto 2">
            <a:extLst>
              <a:ext uri="{FF2B5EF4-FFF2-40B4-BE49-F238E27FC236}">
                <a16:creationId xmlns:a16="http://schemas.microsoft.com/office/drawing/2014/main" id="{F38B45DD-6474-C347-8CA9-8642B0B81964}"/>
              </a:ext>
            </a:extLst>
          </p:cNvPr>
          <p:cNvSpPr txBox="1"/>
          <p:nvPr/>
        </p:nvSpPr>
        <p:spPr>
          <a:xfrm>
            <a:off x="5215693" y="2560487"/>
            <a:ext cx="1425741" cy="338554"/>
          </a:xfrm>
          <a:prstGeom prst="rect">
            <a:avLst/>
          </a:prstGeom>
          <a:noFill/>
        </p:spPr>
        <p:txBody>
          <a:bodyPr wrap="square" rtlCol="0">
            <a:spAutoFit/>
          </a:bodyPr>
          <a:lstStyle/>
          <a:p>
            <a:r>
              <a:rPr lang="en-GB" sz="1600" b="1" dirty="0">
                <a:latin typeface="Arial"/>
                <a:cs typeface="Arial"/>
              </a:rPr>
              <a:t>acceleration</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C054522-3A47-804D-9DBE-039A69465D68}"/>
                  </a:ext>
                </a:extLst>
              </p:cNvPr>
              <p:cNvSpPr txBox="1"/>
              <p:nvPr/>
            </p:nvSpPr>
            <p:spPr>
              <a:xfrm>
                <a:off x="6641434" y="2052144"/>
                <a:ext cx="1613070" cy="400110"/>
              </a:xfrm>
              <a:prstGeom prst="rect">
                <a:avLst/>
              </a:prstGeom>
              <a:noFill/>
            </p:spPr>
            <p:txBody>
              <a:bodyPr wrap="none" rtlCol="0">
                <a:spAutoFit/>
              </a:bodyPr>
              <a:lstStyle/>
              <a:p>
                <a14:m>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𝑧</m:t>
                        </m:r>
                      </m:sub>
                    </m:sSub>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smtClean="0">
                            <a:solidFill>
                              <a:schemeClr val="tx1"/>
                            </a:solidFill>
                            <a:latin typeface="Cambria Math" panose="02040503050406030204" pitchFamily="18" charset="0"/>
                          </a:rPr>
                          <m:t>𝑠</m:t>
                        </m:r>
                      </m:e>
                    </m:d>
                  </m:oMath>
                </a14:m>
                <a:r>
                  <a:rPr lang="en-GB" sz="2000" dirty="0">
                    <a:solidFill>
                      <a:schemeClr val="tx1"/>
                    </a:solidFill>
                  </a:rPr>
                  <a:t>&gt;0</a:t>
                </a:r>
              </a:p>
            </p:txBody>
          </p:sp>
        </mc:Choice>
        <mc:Fallback xmlns="">
          <p:sp>
            <p:nvSpPr>
              <p:cNvPr id="9" name="TextBox 8">
                <a:extLst>
                  <a:ext uri="{FF2B5EF4-FFF2-40B4-BE49-F238E27FC236}">
                    <a16:creationId xmlns:a16="http://schemas.microsoft.com/office/drawing/2014/main" id="{EC054522-3A47-804D-9DBE-039A69465D68}"/>
                  </a:ext>
                </a:extLst>
              </p:cNvPr>
              <p:cNvSpPr txBox="1">
                <a:spLocks noRot="1" noChangeAspect="1" noMove="1" noResize="1" noEditPoints="1" noAdjustHandles="1" noChangeArrowheads="1" noChangeShapeType="1" noTextEdit="1"/>
              </p:cNvSpPr>
              <p:nvPr/>
            </p:nvSpPr>
            <p:spPr>
              <a:xfrm>
                <a:off x="6641434" y="2052144"/>
                <a:ext cx="1613070" cy="400110"/>
              </a:xfrm>
              <a:prstGeom prst="rect">
                <a:avLst/>
              </a:prstGeom>
              <a:blipFill>
                <a:blip r:embed="rId3"/>
                <a:stretch>
                  <a:fillRect t="-15625" r="-2344" b="-25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0D07273-F205-0A47-86F8-5ACF6DEB9093}"/>
                  </a:ext>
                </a:extLst>
              </p:cNvPr>
              <p:cNvSpPr txBox="1"/>
              <p:nvPr/>
            </p:nvSpPr>
            <p:spPr>
              <a:xfrm>
                <a:off x="6641434" y="2492492"/>
                <a:ext cx="1613070" cy="400110"/>
              </a:xfrm>
              <a:prstGeom prst="rect">
                <a:avLst/>
              </a:prstGeom>
              <a:noFill/>
            </p:spPr>
            <p:txBody>
              <a:bodyPr wrap="none" rtlCol="0">
                <a:spAutoFit/>
              </a:bodyPr>
              <a:lstStyle/>
              <a:p>
                <a14:m>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𝑧</m:t>
                        </m:r>
                      </m:sub>
                    </m:sSub>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smtClean="0">
                            <a:solidFill>
                              <a:schemeClr val="tx1"/>
                            </a:solidFill>
                            <a:latin typeface="Cambria Math" panose="02040503050406030204" pitchFamily="18" charset="0"/>
                          </a:rPr>
                          <m:t>𝑠</m:t>
                        </m:r>
                      </m:e>
                    </m:d>
                  </m:oMath>
                </a14:m>
                <a:r>
                  <a:rPr lang="en-GB" sz="2000" dirty="0">
                    <a:solidFill>
                      <a:schemeClr val="tx1"/>
                    </a:solidFill>
                  </a:rPr>
                  <a:t>&lt;0</a:t>
                </a:r>
              </a:p>
            </p:txBody>
          </p:sp>
        </mc:Choice>
        <mc:Fallback xmlns="">
          <p:sp>
            <p:nvSpPr>
              <p:cNvPr id="10" name="TextBox 9">
                <a:extLst>
                  <a:ext uri="{FF2B5EF4-FFF2-40B4-BE49-F238E27FC236}">
                    <a16:creationId xmlns:a16="http://schemas.microsoft.com/office/drawing/2014/main" id="{E0D07273-F205-0A47-86F8-5ACF6DEB9093}"/>
                  </a:ext>
                </a:extLst>
              </p:cNvPr>
              <p:cNvSpPr txBox="1">
                <a:spLocks noRot="1" noChangeAspect="1" noMove="1" noResize="1" noEditPoints="1" noAdjustHandles="1" noChangeArrowheads="1" noChangeShapeType="1" noTextEdit="1"/>
              </p:cNvSpPr>
              <p:nvPr/>
            </p:nvSpPr>
            <p:spPr>
              <a:xfrm>
                <a:off x="6641434" y="2492492"/>
                <a:ext cx="1613070" cy="400110"/>
              </a:xfrm>
              <a:prstGeom prst="rect">
                <a:avLst/>
              </a:prstGeom>
              <a:blipFill>
                <a:blip r:embed="rId4"/>
                <a:stretch>
                  <a:fillRect t="-15152" r="-2344" b="-242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EC53C16-AE30-0A47-AB33-78F6DCFFDBC1}"/>
                  </a:ext>
                </a:extLst>
              </p:cNvPr>
              <p:cNvSpPr txBox="1"/>
              <p:nvPr/>
            </p:nvSpPr>
            <p:spPr>
              <a:xfrm>
                <a:off x="204537" y="3302605"/>
                <a:ext cx="5835893" cy="10082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𝑧</m:t>
                          </m:r>
                        </m:sub>
                      </m:sSub>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smtClean="0">
                              <a:solidFill>
                                <a:schemeClr val="tx1"/>
                              </a:solidFill>
                              <a:latin typeface="Cambria Math" panose="02040503050406030204" pitchFamily="18" charset="0"/>
                            </a:rPr>
                            <m:t>𝑠</m:t>
                          </m:r>
                        </m:e>
                      </m:d>
                      <m:r>
                        <a:rPr lang="en-US" sz="2000" b="0" i="1" smtClean="0">
                          <a:solidFill>
                            <a:schemeClr val="tx1"/>
                          </a:solidFill>
                          <a:latin typeface="Cambria Math" panose="02040503050406030204" pitchFamily="18" charset="0"/>
                        </a:rPr>
                        <m:t>=−</m:t>
                      </m:r>
                      <m:f>
                        <m:fPr>
                          <m:ctrlPr>
                            <a:rPr lang="en-US" sz="2000" b="0" i="1" smtClean="0">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1</m:t>
                          </m:r>
                        </m:num>
                        <m:den>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𝑞</m:t>
                              </m:r>
                            </m:e>
                            <m:sub>
                              <m:r>
                                <a:rPr lang="en-US" sz="2000" b="0" i="1" smtClean="0">
                                  <a:solidFill>
                                    <a:schemeClr val="tx1"/>
                                  </a:solidFill>
                                  <a:latin typeface="Cambria Math" panose="02040503050406030204" pitchFamily="18" charset="0"/>
                                </a:rPr>
                                <m:t>0</m:t>
                              </m:r>
                            </m:sub>
                          </m:sSub>
                        </m:den>
                      </m:f>
                      <m:nary>
                        <m:naryPr>
                          <m:limLoc m:val="undOvr"/>
                          <m:ctrlPr>
                            <a:rPr lang="en-US" sz="2000" b="0" i="1" smtClean="0">
                              <a:solidFill>
                                <a:schemeClr val="tx1"/>
                              </a:solidFill>
                              <a:latin typeface="Cambria Math" panose="02040503050406030204" pitchFamily="18" charset="0"/>
                            </a:rPr>
                          </m:ctrlPr>
                        </m:naryPr>
                        <m:sub>
                          <m:r>
                            <m:rPr>
                              <m:brk m:alnAt="24"/>
                            </m:rP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m:t>
                          </m:r>
                        </m:sub>
                        <m:sup>
                          <m:r>
                            <a:rPr lang="en-US" sz="2000" b="0" i="1" smtClean="0">
                              <a:solidFill>
                                <a:schemeClr val="tx1"/>
                              </a:solidFill>
                              <a:latin typeface="Cambria Math" panose="02040503050406030204" pitchFamily="18" charset="0"/>
                            </a:rPr>
                            <m:t>+∞</m:t>
                          </m:r>
                        </m:sup>
                        <m:e>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𝐸</m:t>
                              </m:r>
                            </m:e>
                            <m:sub>
                              <m:r>
                                <a:rPr lang="en-US" sz="2000" b="0" i="1" smtClean="0">
                                  <a:solidFill>
                                    <a:schemeClr val="tx1"/>
                                  </a:solidFill>
                                  <a:latin typeface="Cambria Math" panose="02040503050406030204" pitchFamily="18" charset="0"/>
                                </a:rPr>
                                <m:t>𝑧</m:t>
                              </m:r>
                            </m:sub>
                          </m:sSub>
                          <m:d>
                            <m:dPr>
                              <m:ctrlPr>
                                <a:rPr lang="en-US" sz="2000" b="0" i="1" smtClean="0">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r>
                                    <a:rPr lang="en-US" sz="2000" i="1">
                                      <a:solidFill>
                                        <a:schemeClr val="tx1"/>
                                      </a:solidFill>
                                      <a:latin typeface="Cambria Math" panose="02040503050406030204" pitchFamily="18" charset="0"/>
                                    </a:rPr>
                                    <m:t>𝑟</m:t>
                                  </m:r>
                                </m:e>
                              </m:acc>
                              <m:r>
                                <a:rPr lang="en-US" sz="2000" i="1">
                                  <a:solidFill>
                                    <a:schemeClr val="tx1"/>
                                  </a:solidFill>
                                  <a:latin typeface="Cambria Math" panose="02040503050406030204" pitchFamily="18" charset="0"/>
                                </a:rPr>
                                <m:t>,</m:t>
                              </m:r>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𝑧</m:t>
                              </m:r>
                              <m:r>
                                <a:rPr lang="en-US" sz="2000" b="0" i="1" smtClean="0">
                                  <a:solidFill>
                                    <a:schemeClr val="tx1"/>
                                  </a:solidFill>
                                  <a:latin typeface="Cambria Math" panose="02040503050406030204" pitchFamily="18" charset="0"/>
                                </a:rPr>
                                <m:t>,</m:t>
                              </m:r>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𝑧</m:t>
                                  </m:r>
                                </m:e>
                                <m:sub>
                                  <m:r>
                                    <a:rPr lang="en-US" sz="2000" b="0" i="1" smtClean="0">
                                      <a:solidFill>
                                        <a:schemeClr val="tx1"/>
                                      </a:solidFill>
                                      <a:latin typeface="Cambria Math" panose="02040503050406030204" pitchFamily="18" charset="0"/>
                                    </a:rPr>
                                    <m:t>0</m:t>
                                  </m:r>
                                </m:sub>
                              </m:sSub>
                              <m:r>
                                <a:rPr lang="en-US" sz="2000" i="1">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𝑡</m:t>
                              </m:r>
                              <m:r>
                                <a:rPr lang="en-US" sz="2000" b="0" i="1" smtClean="0">
                                  <a:solidFill>
                                    <a:schemeClr val="tx1"/>
                                  </a:solidFill>
                                  <a:latin typeface="Cambria Math" panose="02040503050406030204" pitchFamily="18" charset="0"/>
                                </a:rPr>
                                <m:t>=</m:t>
                              </m:r>
                              <m:f>
                                <m:fPr>
                                  <m:ctrlPr>
                                    <a:rPr lang="en-US" sz="2000" b="0" i="1" smtClean="0">
                                      <a:solidFill>
                                        <a:schemeClr val="tx1"/>
                                      </a:solidFill>
                                      <a:latin typeface="Cambria Math" panose="02040503050406030204" pitchFamily="18" charset="0"/>
                                    </a:rPr>
                                  </m:ctrlPr>
                                </m:fPr>
                                <m:num>
                                  <m:r>
                                    <a:rPr lang="en-US" sz="2000" i="1">
                                      <a:solidFill>
                                        <a:schemeClr val="tx1"/>
                                      </a:solidFill>
                                      <a:latin typeface="Cambria Math" panose="02040503050406030204" pitchFamily="18" charset="0"/>
                                    </a:rPr>
                                    <m:t>𝑧</m:t>
                                  </m:r>
                                  <m:r>
                                    <a:rPr lang="en-US" sz="2000" i="1">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𝑠</m:t>
                                  </m:r>
                                </m:num>
                                <m:den>
                                  <m:r>
                                    <a:rPr lang="en-US" sz="2000" b="0" i="1" smtClean="0">
                                      <a:solidFill>
                                        <a:schemeClr val="tx1"/>
                                      </a:solidFill>
                                      <a:latin typeface="Cambria Math" panose="02040503050406030204" pitchFamily="18" charset="0"/>
                                    </a:rPr>
                                    <m:t>𝛽</m:t>
                                  </m:r>
                                  <m:r>
                                    <a:rPr lang="en-US" sz="2000" b="0" i="1" smtClean="0">
                                      <a:solidFill>
                                        <a:schemeClr val="tx1"/>
                                      </a:solidFill>
                                      <a:latin typeface="Cambria Math" panose="02040503050406030204" pitchFamily="18" charset="0"/>
                                    </a:rPr>
                                    <m:t>𝑐</m:t>
                                  </m:r>
                                </m:den>
                              </m:f>
                            </m:e>
                          </m:d>
                          <m:r>
                            <a:rPr lang="en-US" sz="2000" b="0" i="1" smtClean="0">
                              <a:solidFill>
                                <a:schemeClr val="tx1"/>
                              </a:solidFill>
                              <a:latin typeface="Cambria Math" panose="02040503050406030204" pitchFamily="18" charset="0"/>
                            </a:rPr>
                            <m:t>𝑑𝑧</m:t>
                          </m:r>
                        </m:e>
                      </m:nary>
                    </m:oMath>
                  </m:oMathPara>
                </a14:m>
                <a:endParaRPr lang="en-GB" sz="2000" dirty="0">
                  <a:solidFill>
                    <a:schemeClr val="tx1"/>
                  </a:solidFill>
                </a:endParaRPr>
              </a:p>
            </p:txBody>
          </p:sp>
        </mc:Choice>
        <mc:Fallback xmlns="">
          <p:sp>
            <p:nvSpPr>
              <p:cNvPr id="11" name="TextBox 10">
                <a:extLst>
                  <a:ext uri="{FF2B5EF4-FFF2-40B4-BE49-F238E27FC236}">
                    <a16:creationId xmlns:a16="http://schemas.microsoft.com/office/drawing/2014/main" id="{8EC53C16-AE30-0A47-AB33-78F6DCFFDBC1}"/>
                  </a:ext>
                </a:extLst>
              </p:cNvPr>
              <p:cNvSpPr txBox="1">
                <a:spLocks noRot="1" noChangeAspect="1" noMove="1" noResize="1" noEditPoints="1" noAdjustHandles="1" noChangeArrowheads="1" noChangeShapeType="1" noTextEdit="1"/>
              </p:cNvSpPr>
              <p:nvPr/>
            </p:nvSpPr>
            <p:spPr>
              <a:xfrm>
                <a:off x="204537" y="3302605"/>
                <a:ext cx="5835893" cy="1008225"/>
              </a:xfrm>
              <a:prstGeom prst="rect">
                <a:avLst/>
              </a:prstGeom>
              <a:blipFill>
                <a:blip r:embed="rId5"/>
                <a:stretch>
                  <a:fillRect t="-107500" b="-168750"/>
                </a:stretch>
              </a:blipFill>
            </p:spPr>
            <p:txBody>
              <a:bodyPr/>
              <a:lstStyle/>
              <a:p>
                <a:r>
                  <a:rPr lang="en-GB">
                    <a:noFill/>
                  </a:rPr>
                  <a:t> </a:t>
                </a:r>
              </a:p>
            </p:txBody>
          </p:sp>
        </mc:Fallback>
      </mc:AlternateContent>
      <p:cxnSp>
        <p:nvCxnSpPr>
          <p:cNvPr id="12" name="Straight Arrow Connector 11">
            <a:extLst>
              <a:ext uri="{FF2B5EF4-FFF2-40B4-BE49-F238E27FC236}">
                <a16:creationId xmlns:a16="http://schemas.microsoft.com/office/drawing/2014/main" id="{C8A80A76-13C6-E043-90D4-9BB6E4148407}"/>
              </a:ext>
            </a:extLst>
          </p:cNvPr>
          <p:cNvCxnSpPr>
            <a:cxnSpLocks/>
          </p:cNvCxnSpPr>
          <p:nvPr/>
        </p:nvCxnSpPr>
        <p:spPr>
          <a:xfrm flipH="1">
            <a:off x="4298669" y="2254979"/>
            <a:ext cx="775567" cy="279054"/>
          </a:xfrm>
          <a:prstGeom prst="straightConnector1">
            <a:avLst/>
          </a:prstGeom>
          <a:ln w="38100">
            <a:headEnd type="triangle" w="med" len="med"/>
            <a:tailEnd type="none" w="med" len="med"/>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AB25CCB1-F77B-AE43-AC59-A6C83B9F321E}"/>
              </a:ext>
            </a:extLst>
          </p:cNvPr>
          <p:cNvCxnSpPr>
            <a:cxnSpLocks/>
            <a:endCxn id="5" idx="3"/>
          </p:cNvCxnSpPr>
          <p:nvPr/>
        </p:nvCxnSpPr>
        <p:spPr>
          <a:xfrm flipH="1" flipV="1">
            <a:off x="4282605" y="2529709"/>
            <a:ext cx="791632" cy="247398"/>
          </a:xfrm>
          <a:prstGeom prst="straightConnector1">
            <a:avLst/>
          </a:prstGeom>
          <a:ln w="38100">
            <a:headEnd type="triangle" w="med" len="med"/>
            <a:tailEnd type="none" w="med" len="med"/>
          </a:ln>
        </p:spPr>
        <p:style>
          <a:lnRef idx="2">
            <a:schemeClr val="dk1"/>
          </a:lnRef>
          <a:fillRef idx="0">
            <a:schemeClr val="dk1"/>
          </a:fillRef>
          <a:effectRef idx="1">
            <a:schemeClr val="dk1"/>
          </a:effectRef>
          <a:fontRef idx="minor">
            <a:schemeClr val="tx1"/>
          </a:fontRef>
        </p:style>
      </p:cxnSp>
      <p:sp>
        <p:nvSpPr>
          <p:cNvPr id="19" name="CasellaDiTesto 2">
            <a:extLst>
              <a:ext uri="{FF2B5EF4-FFF2-40B4-BE49-F238E27FC236}">
                <a16:creationId xmlns:a16="http://schemas.microsoft.com/office/drawing/2014/main" id="{682C6995-99A9-7F48-ABFD-7B204755BB26}"/>
              </a:ext>
            </a:extLst>
          </p:cNvPr>
          <p:cNvSpPr txBox="1"/>
          <p:nvPr/>
        </p:nvSpPr>
        <p:spPr>
          <a:xfrm>
            <a:off x="6277621" y="3397693"/>
            <a:ext cx="2340695" cy="584775"/>
          </a:xfrm>
          <a:prstGeom prst="rect">
            <a:avLst/>
          </a:prstGeom>
          <a:noFill/>
        </p:spPr>
        <p:txBody>
          <a:bodyPr wrap="square" rtlCol="0">
            <a:spAutoFit/>
          </a:bodyPr>
          <a:lstStyle/>
          <a:p>
            <a:pPr algn="ctr"/>
            <a:r>
              <a:rPr lang="en-GB" sz="1600" b="1" dirty="0">
                <a:latin typeface="Arial"/>
                <a:cs typeface="Arial"/>
              </a:rPr>
              <a:t>No longitudinal contribution of </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B127BE0-9676-FF4E-BFA2-4F96FF032C07}"/>
                  </a:ext>
                </a:extLst>
              </p:cNvPr>
              <p:cNvSpPr txBox="1"/>
              <p:nvPr/>
            </p:nvSpPr>
            <p:spPr>
              <a:xfrm>
                <a:off x="7074340" y="3952071"/>
                <a:ext cx="747256" cy="43749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solidFill>
                                <a:schemeClr val="tx1"/>
                              </a:solidFill>
                              <a:latin typeface="Cambria Math" panose="02040503050406030204" pitchFamily="18" charset="0"/>
                            </a:rPr>
                          </m:ctrlPr>
                        </m:accPr>
                        <m:e>
                          <m:r>
                            <a:rPr lang="en-US" sz="2000" b="0" i="1" smtClean="0">
                              <a:solidFill>
                                <a:schemeClr val="tx1"/>
                              </a:solidFill>
                              <a:latin typeface="Cambria Math" panose="02040503050406030204" pitchFamily="18" charset="0"/>
                            </a:rPr>
                            <m:t>𝑣</m:t>
                          </m:r>
                        </m:e>
                      </m:acc>
                      <m:r>
                        <a:rPr lang="en-US" sz="2000" b="0" i="1" smtClean="0">
                          <a:solidFill>
                            <a:schemeClr val="tx1"/>
                          </a:solidFill>
                          <a:latin typeface="Cambria Math" panose="02040503050406030204" pitchFamily="18" charset="0"/>
                        </a:rPr>
                        <m:t>×</m:t>
                      </m:r>
                      <m:acc>
                        <m:accPr>
                          <m:chr m:val="⃗"/>
                          <m:ctrlPr>
                            <a:rPr lang="en-US" sz="2000" b="0" i="1" smtClean="0">
                              <a:solidFill>
                                <a:schemeClr val="tx1"/>
                              </a:solidFill>
                              <a:latin typeface="Cambria Math" panose="02040503050406030204" pitchFamily="18" charset="0"/>
                            </a:rPr>
                          </m:ctrlPr>
                        </m:accPr>
                        <m:e>
                          <m:r>
                            <a:rPr lang="en-US" sz="2000" b="0" i="1" smtClean="0">
                              <a:solidFill>
                                <a:schemeClr val="tx1"/>
                              </a:solidFill>
                              <a:latin typeface="Cambria Math" panose="02040503050406030204" pitchFamily="18" charset="0"/>
                            </a:rPr>
                            <m:t>𝐵</m:t>
                          </m:r>
                        </m:e>
                      </m:acc>
                    </m:oMath>
                  </m:oMathPara>
                </a14:m>
                <a:endParaRPr lang="en-GB" sz="2000" dirty="0">
                  <a:solidFill>
                    <a:schemeClr val="tx1"/>
                  </a:solidFill>
                </a:endParaRPr>
              </a:p>
            </p:txBody>
          </p:sp>
        </mc:Choice>
        <mc:Fallback xmlns="">
          <p:sp>
            <p:nvSpPr>
              <p:cNvPr id="20" name="TextBox 19">
                <a:extLst>
                  <a:ext uri="{FF2B5EF4-FFF2-40B4-BE49-F238E27FC236}">
                    <a16:creationId xmlns:a16="http://schemas.microsoft.com/office/drawing/2014/main" id="{7B127BE0-9676-FF4E-BFA2-4F96FF032C07}"/>
                  </a:ext>
                </a:extLst>
              </p:cNvPr>
              <p:cNvSpPr txBox="1">
                <a:spLocks noRot="1" noChangeAspect="1" noMove="1" noResize="1" noEditPoints="1" noAdjustHandles="1" noChangeArrowheads="1" noChangeShapeType="1" noTextEdit="1"/>
              </p:cNvSpPr>
              <p:nvPr/>
            </p:nvSpPr>
            <p:spPr>
              <a:xfrm>
                <a:off x="7074340" y="3952071"/>
                <a:ext cx="747256" cy="437492"/>
              </a:xfrm>
              <a:prstGeom prst="rect">
                <a:avLst/>
              </a:prstGeom>
              <a:blipFill>
                <a:blip r:embed="rId6"/>
                <a:stretch>
                  <a:fillRect t="-5556"/>
                </a:stretch>
              </a:blipFill>
            </p:spPr>
            <p:txBody>
              <a:bodyPr/>
              <a:lstStyle/>
              <a:p>
                <a:r>
                  <a:rPr lang="en-GB">
                    <a:noFill/>
                  </a:rPr>
                  <a:t> </a:t>
                </a:r>
              </a:p>
            </p:txBody>
          </p:sp>
        </mc:Fallback>
      </mc:AlternateContent>
      <p:sp>
        <p:nvSpPr>
          <p:cNvPr id="21" name="CasellaDiTesto 2">
            <a:extLst>
              <a:ext uri="{FF2B5EF4-FFF2-40B4-BE49-F238E27FC236}">
                <a16:creationId xmlns:a16="http://schemas.microsoft.com/office/drawing/2014/main" id="{C2B2D040-2CF3-2A4D-94B4-BB0A0F3176C3}"/>
              </a:ext>
            </a:extLst>
          </p:cNvPr>
          <p:cNvSpPr txBox="1"/>
          <p:nvPr/>
        </p:nvSpPr>
        <p:spPr>
          <a:xfrm>
            <a:off x="402505" y="4970702"/>
            <a:ext cx="3102287" cy="584775"/>
          </a:xfrm>
          <a:prstGeom prst="rect">
            <a:avLst/>
          </a:prstGeom>
          <a:noFill/>
        </p:spPr>
        <p:txBody>
          <a:bodyPr wrap="square" rtlCol="0">
            <a:spAutoFit/>
          </a:bodyPr>
          <a:lstStyle/>
          <a:p>
            <a:r>
              <a:rPr lang="en-GB" sz="1600" b="1" dirty="0">
                <a:latin typeface="Arial"/>
                <a:cs typeface="Arial"/>
              </a:rPr>
              <a:t>In long uniform or</a:t>
            </a:r>
          </a:p>
          <a:p>
            <a:r>
              <a:rPr lang="en-GB" sz="1600" b="1" dirty="0">
                <a:latin typeface="Arial"/>
                <a:cs typeface="Arial"/>
              </a:rPr>
              <a:t>periodic structures</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D9FF967C-BD52-B749-9BA9-182BB6464764}"/>
                  </a:ext>
                </a:extLst>
              </p:cNvPr>
              <p:cNvSpPr txBox="1"/>
              <p:nvPr/>
            </p:nvSpPr>
            <p:spPr>
              <a:xfrm>
                <a:off x="3023145" y="4645958"/>
                <a:ext cx="3599319" cy="72891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000" b="0" i="1" smtClean="0">
                              <a:solidFill>
                                <a:srgbClr val="FF0000"/>
                              </a:solidFill>
                              <a:latin typeface="Cambria Math" panose="02040503050406030204" pitchFamily="18" charset="0"/>
                            </a:rPr>
                          </m:ctrlPr>
                        </m:fPr>
                        <m:num>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𝑑𝑤</m:t>
                              </m:r>
                            </m:e>
                            <m:sub>
                              <m:r>
                                <a:rPr lang="en-US" sz="2000" b="0" i="1" smtClean="0">
                                  <a:solidFill>
                                    <a:srgbClr val="FF0000"/>
                                  </a:solidFill>
                                  <a:latin typeface="Cambria Math" panose="02040503050406030204" pitchFamily="18" charset="0"/>
                                </a:rPr>
                                <m:t>𝑧</m:t>
                              </m:r>
                            </m:sub>
                          </m:sSub>
                        </m:num>
                        <m:den>
                          <m:r>
                            <a:rPr lang="en-US" sz="2000" b="0" i="1" smtClean="0">
                              <a:solidFill>
                                <a:srgbClr val="FF0000"/>
                              </a:solidFill>
                              <a:latin typeface="Cambria Math" panose="02040503050406030204" pitchFamily="18" charset="0"/>
                            </a:rPr>
                            <m:t>𝑑𝑧</m:t>
                          </m:r>
                        </m:den>
                      </m:f>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i="1">
                              <a:solidFill>
                                <a:srgbClr val="FF0000"/>
                              </a:solidFill>
                              <a:latin typeface="Cambria Math" panose="02040503050406030204" pitchFamily="18" charset="0"/>
                            </a:rPr>
                            <m:t>;</m:t>
                          </m:r>
                          <m:r>
                            <a:rPr lang="en-US" sz="2000" i="1" smtClean="0">
                              <a:solidFill>
                                <a:srgbClr val="FF0000"/>
                              </a:solidFill>
                              <a:latin typeface="Cambria Math" panose="02040503050406030204" pitchFamily="18" charset="0"/>
                            </a:rPr>
                            <m:t>𝑠</m:t>
                          </m:r>
                        </m:e>
                      </m:d>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b="0" i="1" smtClean="0">
                              <a:solidFill>
                                <a:srgbClr val="FF0000"/>
                              </a:solidFill>
                              <a:latin typeface="Cambria Math" panose="02040503050406030204" pitchFamily="18" charset="0"/>
                            </a:rPr>
                            <m:t>1</m:t>
                          </m:r>
                        </m:num>
                        <m:den>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𝑞</m:t>
                              </m:r>
                            </m:e>
                            <m:sub>
                              <m:r>
                                <a:rPr lang="en-US" sz="2000" b="0" i="1" smtClean="0">
                                  <a:solidFill>
                                    <a:srgbClr val="FF0000"/>
                                  </a:solidFill>
                                  <a:latin typeface="Cambria Math" panose="02040503050406030204" pitchFamily="18" charset="0"/>
                                </a:rPr>
                                <m:t>0</m:t>
                              </m:r>
                            </m:sub>
                          </m:sSub>
                        </m:den>
                      </m:f>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𝐸</m:t>
                          </m:r>
                        </m:e>
                        <m:sub>
                          <m:r>
                            <a:rPr lang="en-US" sz="2000" i="1">
                              <a:solidFill>
                                <a:srgbClr val="FF0000"/>
                              </a:solidFill>
                              <a:latin typeface="Cambria Math" panose="02040503050406030204" pitchFamily="18" charset="0"/>
                            </a:rPr>
                            <m:t>𝑧</m:t>
                          </m:r>
                        </m:sub>
                      </m:sSub>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i="1">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𝑠</m:t>
                          </m:r>
                        </m:e>
                      </m:d>
                    </m:oMath>
                  </m:oMathPara>
                </a14:m>
                <a:endParaRPr lang="en-GB" sz="2000" dirty="0">
                  <a:solidFill>
                    <a:srgbClr val="FF0000"/>
                  </a:solidFill>
                </a:endParaRPr>
              </a:p>
            </p:txBody>
          </p:sp>
        </mc:Choice>
        <mc:Fallback xmlns="">
          <p:sp>
            <p:nvSpPr>
              <p:cNvPr id="23" name="TextBox 22">
                <a:extLst>
                  <a:ext uri="{FF2B5EF4-FFF2-40B4-BE49-F238E27FC236}">
                    <a16:creationId xmlns:a16="http://schemas.microsoft.com/office/drawing/2014/main" id="{D9FF967C-BD52-B749-9BA9-182BB6464764}"/>
                  </a:ext>
                </a:extLst>
              </p:cNvPr>
              <p:cNvSpPr txBox="1">
                <a:spLocks noRot="1" noChangeAspect="1" noMove="1" noResize="1" noEditPoints="1" noAdjustHandles="1" noChangeArrowheads="1" noChangeShapeType="1" noTextEdit="1"/>
              </p:cNvSpPr>
              <p:nvPr/>
            </p:nvSpPr>
            <p:spPr>
              <a:xfrm>
                <a:off x="3023145" y="4645958"/>
                <a:ext cx="3599319" cy="728917"/>
              </a:xfrm>
              <a:prstGeom prst="rect">
                <a:avLst/>
              </a:prstGeom>
              <a:blipFill>
                <a:blip r:embed="rId7"/>
                <a:stretch>
                  <a:fillRect b="-517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EADBD0A-9289-574A-8034-E3DD20A47F1F}"/>
                  </a:ext>
                </a:extLst>
              </p:cNvPr>
              <p:cNvSpPr txBox="1"/>
              <p:nvPr/>
            </p:nvSpPr>
            <p:spPr>
              <a:xfrm>
                <a:off x="7319761" y="4925591"/>
                <a:ext cx="934743" cy="6749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000" b="0" i="1" smtClean="0">
                              <a:solidFill>
                                <a:schemeClr val="tx1"/>
                              </a:solidFill>
                              <a:latin typeface="Cambria Math" panose="02040503050406030204" pitchFamily="18" charset="0"/>
                            </a:rPr>
                          </m:ctrlPr>
                        </m:dPr>
                        <m:e>
                          <m:f>
                            <m:fPr>
                              <m:ctrlPr>
                                <a:rPr lang="en-US" sz="2000" b="0" i="1" smtClean="0">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𝑉</m:t>
                              </m:r>
                            </m:num>
                            <m:den>
                              <m:r>
                                <a:rPr lang="en-US" sz="2000" b="0" i="1" smtClean="0">
                                  <a:solidFill>
                                    <a:schemeClr val="tx1"/>
                                  </a:solidFill>
                                  <a:latin typeface="Cambria Math" panose="02040503050406030204" pitchFamily="18" charset="0"/>
                                </a:rPr>
                                <m:t>𝐶</m:t>
                              </m:r>
                              <m:r>
                                <a:rPr lang="en-US" sz="2000" b="0" i="1" smtClean="0">
                                  <a:solidFill>
                                    <a:schemeClr val="tx1"/>
                                  </a:solidFill>
                                  <a:latin typeface="Cambria Math" panose="02040503050406030204" pitchFamily="18" charset="0"/>
                                </a:rPr>
                                <m:t> </m:t>
                              </m:r>
                              <m:r>
                                <a:rPr lang="en-US" sz="2000" b="0" i="1" smtClean="0">
                                  <a:solidFill>
                                    <a:schemeClr val="tx1"/>
                                  </a:solidFill>
                                  <a:latin typeface="Cambria Math" panose="02040503050406030204" pitchFamily="18" charset="0"/>
                                </a:rPr>
                                <m:t>𝑚</m:t>
                              </m:r>
                            </m:den>
                          </m:f>
                        </m:e>
                      </m:d>
                    </m:oMath>
                  </m:oMathPara>
                </a14:m>
                <a:endParaRPr lang="en-GB" sz="2000" dirty="0">
                  <a:solidFill>
                    <a:schemeClr val="tx1"/>
                  </a:solidFill>
                </a:endParaRPr>
              </a:p>
            </p:txBody>
          </p:sp>
        </mc:Choice>
        <mc:Fallback xmlns="">
          <p:sp>
            <p:nvSpPr>
              <p:cNvPr id="26" name="TextBox 25">
                <a:extLst>
                  <a:ext uri="{FF2B5EF4-FFF2-40B4-BE49-F238E27FC236}">
                    <a16:creationId xmlns:a16="http://schemas.microsoft.com/office/drawing/2014/main" id="{4EADBD0A-9289-574A-8034-E3DD20A47F1F}"/>
                  </a:ext>
                </a:extLst>
              </p:cNvPr>
              <p:cNvSpPr txBox="1">
                <a:spLocks noRot="1" noChangeAspect="1" noMove="1" noResize="1" noEditPoints="1" noAdjustHandles="1" noChangeArrowheads="1" noChangeShapeType="1" noTextEdit="1"/>
              </p:cNvSpPr>
              <p:nvPr/>
            </p:nvSpPr>
            <p:spPr>
              <a:xfrm>
                <a:off x="7319761" y="4925591"/>
                <a:ext cx="934743" cy="674993"/>
              </a:xfrm>
              <a:prstGeom prst="rect">
                <a:avLst/>
              </a:prstGeom>
              <a:blipFill>
                <a:blip r:embed="rId8"/>
                <a:stretch>
                  <a:fillRect b="-16667"/>
                </a:stretch>
              </a:blipFill>
            </p:spPr>
            <p:txBody>
              <a:bodyPr/>
              <a:lstStyle/>
              <a:p>
                <a:r>
                  <a:rPr lang="en-GB">
                    <a:noFill/>
                  </a:rPr>
                  <a:t> </a:t>
                </a:r>
              </a:p>
            </p:txBody>
          </p:sp>
        </mc:Fallback>
      </mc:AlternateContent>
      <p:sp>
        <p:nvSpPr>
          <p:cNvPr id="27" name="CasellaDiTesto 2">
            <a:extLst>
              <a:ext uri="{FF2B5EF4-FFF2-40B4-BE49-F238E27FC236}">
                <a16:creationId xmlns:a16="http://schemas.microsoft.com/office/drawing/2014/main" id="{E36E827C-7EE4-7A45-B778-5AD5B840EE61}"/>
              </a:ext>
            </a:extLst>
          </p:cNvPr>
          <p:cNvSpPr txBox="1"/>
          <p:nvPr/>
        </p:nvSpPr>
        <p:spPr>
          <a:xfrm>
            <a:off x="3175333" y="5468892"/>
            <a:ext cx="3102288" cy="338554"/>
          </a:xfrm>
          <a:prstGeom prst="rect">
            <a:avLst/>
          </a:prstGeom>
          <a:noFill/>
        </p:spPr>
        <p:txBody>
          <a:bodyPr wrap="square" rtlCol="0">
            <a:spAutoFit/>
          </a:bodyPr>
          <a:lstStyle/>
          <a:p>
            <a:r>
              <a:rPr lang="en-GB" sz="1600" b="1" dirty="0">
                <a:solidFill>
                  <a:srgbClr val="FF0000"/>
                </a:solidFill>
                <a:latin typeface="Arial"/>
                <a:cs typeface="Arial"/>
              </a:rPr>
              <a:t>Wake function per unit length</a:t>
            </a:r>
          </a:p>
        </p:txBody>
      </p:sp>
      <p:pic>
        <p:nvPicPr>
          <p:cNvPr id="28" name="Picture 27">
            <a:extLst>
              <a:ext uri="{FF2B5EF4-FFF2-40B4-BE49-F238E27FC236}">
                <a16:creationId xmlns:a16="http://schemas.microsoft.com/office/drawing/2014/main" id="{69D57A6E-3F43-9A46-AEF1-540F6D8D60C0}"/>
              </a:ext>
            </a:extLst>
          </p:cNvPr>
          <p:cNvPicPr>
            <a:picLocks noChangeAspect="1"/>
          </p:cNvPicPr>
          <p:nvPr/>
        </p:nvPicPr>
        <p:blipFill>
          <a:blip r:embed="rId9"/>
          <a:stretch>
            <a:fillRect/>
          </a:stretch>
        </p:blipFill>
        <p:spPr>
          <a:xfrm>
            <a:off x="6526345" y="710200"/>
            <a:ext cx="2363389" cy="1141689"/>
          </a:xfrm>
          <a:prstGeom prst="rect">
            <a:avLst/>
          </a:prstGeom>
        </p:spPr>
      </p:pic>
    </p:spTree>
    <p:extLst>
      <p:ext uri="{BB962C8B-B14F-4D97-AF65-F5344CB8AC3E}">
        <p14:creationId xmlns:p14="http://schemas.microsoft.com/office/powerpoint/2010/main" val="4116312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3D5C97C7-F19F-1448-A50E-7A92DC37ABA9}"/>
              </a:ext>
            </a:extLst>
          </p:cNvPr>
          <p:cNvSpPr txBox="1"/>
          <p:nvPr/>
        </p:nvSpPr>
        <p:spPr>
          <a:xfrm>
            <a:off x="204537" y="90906"/>
            <a:ext cx="8674768" cy="523220"/>
          </a:xfrm>
          <a:prstGeom prst="rect">
            <a:avLst/>
          </a:prstGeom>
          <a:noFill/>
        </p:spPr>
        <p:txBody>
          <a:bodyPr wrap="squar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LONGITUDINAL WAKE FUNCTION AND ENERGY</a:t>
            </a:r>
          </a:p>
        </p:txBody>
      </p:sp>
      <p:sp>
        <p:nvSpPr>
          <p:cNvPr id="4" name="CasellaDiTesto 2">
            <a:extLst>
              <a:ext uri="{FF2B5EF4-FFF2-40B4-BE49-F238E27FC236}">
                <a16:creationId xmlns:a16="http://schemas.microsoft.com/office/drawing/2014/main" id="{E5B85572-3658-3145-9E5B-0276CA10BDA8}"/>
              </a:ext>
            </a:extLst>
          </p:cNvPr>
          <p:cNvSpPr txBox="1"/>
          <p:nvPr/>
        </p:nvSpPr>
        <p:spPr>
          <a:xfrm>
            <a:off x="228601" y="682180"/>
            <a:ext cx="2093494" cy="338554"/>
          </a:xfrm>
          <a:prstGeom prst="rect">
            <a:avLst/>
          </a:prstGeom>
          <a:solidFill>
            <a:srgbClr val="002060"/>
          </a:solidFill>
        </p:spPr>
        <p:txBody>
          <a:bodyPr wrap="square" rtlCol="0">
            <a:spAutoFit/>
          </a:bodyPr>
          <a:lstStyle/>
          <a:p>
            <a:pPr algn="ctr"/>
            <a:r>
              <a:rPr lang="en-GB" sz="1600" b="1" dirty="0">
                <a:solidFill>
                  <a:srgbClr val="FFFF00"/>
                </a:solidFill>
                <a:latin typeface="Arial"/>
                <a:cs typeface="Arial"/>
              </a:rPr>
              <a:t>Leading charge q</a:t>
            </a:r>
            <a:r>
              <a:rPr lang="en-GB" sz="1600" b="1" baseline="-25000" dirty="0">
                <a:solidFill>
                  <a:srgbClr val="FFFF00"/>
                </a:solidFill>
                <a:latin typeface="Arial"/>
                <a:cs typeface="Arial"/>
              </a:rPr>
              <a:t>0</a:t>
            </a:r>
          </a:p>
        </p:txBody>
      </p:sp>
      <p:sp>
        <p:nvSpPr>
          <p:cNvPr id="6" name="CasellaDiTesto 2">
            <a:extLst>
              <a:ext uri="{FF2B5EF4-FFF2-40B4-BE49-F238E27FC236}">
                <a16:creationId xmlns:a16="http://schemas.microsoft.com/office/drawing/2014/main" id="{692A4F5B-CAD0-514E-B79A-3A815CB53848}"/>
              </a:ext>
            </a:extLst>
          </p:cNvPr>
          <p:cNvSpPr txBox="1"/>
          <p:nvPr/>
        </p:nvSpPr>
        <p:spPr>
          <a:xfrm>
            <a:off x="2370968" y="697923"/>
            <a:ext cx="3880101" cy="338554"/>
          </a:xfrm>
          <a:prstGeom prst="rect">
            <a:avLst/>
          </a:prstGeom>
          <a:noFill/>
        </p:spPr>
        <p:txBody>
          <a:bodyPr wrap="square" rtlCol="0">
            <a:spAutoFit/>
          </a:bodyPr>
          <a:lstStyle/>
          <a:p>
            <a:r>
              <a:rPr lang="en-GB" sz="1600" b="1" dirty="0">
                <a:latin typeface="Arial"/>
                <a:cs typeface="Arial"/>
              </a:rPr>
              <a:t>Energy variation due to its own field.</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EC53C16-AE30-0A47-AB33-78F6DCFFDBC1}"/>
                  </a:ext>
                </a:extLst>
              </p:cNvPr>
              <p:cNvSpPr txBox="1"/>
              <p:nvPr/>
            </p:nvSpPr>
            <p:spPr>
              <a:xfrm>
                <a:off x="204537" y="1296032"/>
                <a:ext cx="6272935" cy="10082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𝑘</m:t>
                          </m:r>
                          <m:d>
                            <m:dPr>
                              <m:ctrlPr>
                                <a:rPr lang="en-US" sz="2000" b="0" i="1" smtClean="0">
                                  <a:solidFill>
                                    <a:srgbClr val="FF0000"/>
                                  </a:solidFill>
                                  <a:latin typeface="Cambria Math" panose="02040503050406030204" pitchFamily="18" charset="0"/>
                                </a:rPr>
                              </m:ctrlPr>
                            </m:dPr>
                            <m:e>
                              <m:acc>
                                <m:accPr>
                                  <m:chr m:val="⃗"/>
                                  <m:ctrlPr>
                                    <a:rPr lang="en-US" sz="2000" b="0" i="1" smtClean="0">
                                      <a:solidFill>
                                        <a:srgbClr val="FF0000"/>
                                      </a:solidFill>
                                      <a:latin typeface="Cambria Math" panose="02040503050406030204" pitchFamily="18" charset="0"/>
                                    </a:rPr>
                                  </m:ctrlPr>
                                </m:accPr>
                                <m:e>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𝑟</m:t>
                                      </m:r>
                                    </m:e>
                                    <m:sub>
                                      <m:r>
                                        <a:rPr lang="en-US" sz="2000" b="0" i="1" smtClean="0">
                                          <a:solidFill>
                                            <a:srgbClr val="FF0000"/>
                                          </a:solidFill>
                                          <a:latin typeface="Cambria Math" panose="02040503050406030204" pitchFamily="18" charset="0"/>
                                        </a:rPr>
                                        <m:t>0</m:t>
                                      </m:r>
                                    </m:sub>
                                  </m:sSub>
                                </m:e>
                              </m:acc>
                            </m:e>
                          </m:d>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𝑧</m:t>
                          </m:r>
                        </m:sub>
                      </m:sSub>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smtClean="0">
                              <a:solidFill>
                                <a:schemeClr val="tx1"/>
                              </a:solidFill>
                              <a:latin typeface="Cambria Math" panose="02040503050406030204" pitchFamily="18" charset="0"/>
                            </a:rPr>
                            <m:t>𝑠</m:t>
                          </m:r>
                          <m:r>
                            <a:rPr lang="en-US" sz="2000" b="0" i="1" smtClean="0">
                              <a:solidFill>
                                <a:schemeClr val="tx1"/>
                              </a:solidFill>
                              <a:latin typeface="Cambria Math" panose="02040503050406030204" pitchFamily="18" charset="0"/>
                            </a:rPr>
                            <m:t>=0</m:t>
                          </m:r>
                        </m:e>
                      </m:d>
                      <m:r>
                        <a:rPr lang="en-US" sz="2000" b="0" i="1" smtClean="0">
                          <a:solidFill>
                            <a:schemeClr val="tx1"/>
                          </a:solidFill>
                          <a:latin typeface="Cambria Math" panose="02040503050406030204" pitchFamily="18" charset="0"/>
                        </a:rPr>
                        <m:t>=</m:t>
                      </m:r>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b="0" i="1" smtClean="0">
                              <a:solidFill>
                                <a:srgbClr val="FF0000"/>
                              </a:solidFill>
                              <a:latin typeface="Cambria Math" panose="02040503050406030204" pitchFamily="18" charset="0"/>
                            </a:rPr>
                            <m:t>1</m:t>
                          </m:r>
                        </m:num>
                        <m:den>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𝑞</m:t>
                              </m:r>
                            </m:e>
                            <m:sub>
                              <m:r>
                                <a:rPr lang="en-US" sz="2000" b="0" i="1" smtClean="0">
                                  <a:solidFill>
                                    <a:srgbClr val="FF0000"/>
                                  </a:solidFill>
                                  <a:latin typeface="Cambria Math" panose="02040503050406030204" pitchFamily="18" charset="0"/>
                                </a:rPr>
                                <m:t>0</m:t>
                              </m:r>
                            </m:sub>
                          </m:sSub>
                        </m:den>
                      </m:f>
                      <m:nary>
                        <m:naryPr>
                          <m:limLoc m:val="undOvr"/>
                          <m:ctrlPr>
                            <a:rPr lang="en-US" sz="2000" b="0" i="1" smtClean="0">
                              <a:solidFill>
                                <a:srgbClr val="FF0000"/>
                              </a:solidFill>
                              <a:latin typeface="Cambria Math" panose="02040503050406030204" pitchFamily="18" charset="0"/>
                            </a:rPr>
                          </m:ctrlPr>
                        </m:naryPr>
                        <m:sub>
                          <m:r>
                            <m:rPr>
                              <m:brk m:alnAt="24"/>
                            </m:rP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m:t>
                          </m:r>
                        </m:sub>
                        <m:sup>
                          <m:r>
                            <a:rPr lang="en-US" sz="2000" b="0" i="1" smtClean="0">
                              <a:solidFill>
                                <a:srgbClr val="FF0000"/>
                              </a:solidFill>
                              <a:latin typeface="Cambria Math" panose="02040503050406030204" pitchFamily="18" charset="0"/>
                            </a:rPr>
                            <m:t>+∞</m:t>
                          </m:r>
                        </m:sup>
                        <m:e>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𝐸</m:t>
                              </m:r>
                            </m:e>
                            <m:sub>
                              <m:r>
                                <a:rPr lang="en-US" sz="2000" b="0" i="1" smtClean="0">
                                  <a:solidFill>
                                    <a:srgbClr val="FF0000"/>
                                  </a:solidFill>
                                  <a:latin typeface="Cambria Math" panose="02040503050406030204" pitchFamily="18" charset="0"/>
                                </a:rPr>
                                <m:t>𝑧</m:t>
                              </m:r>
                            </m:sub>
                          </m:sSub>
                          <m:d>
                            <m:dPr>
                              <m:ctrlPr>
                                <a:rPr lang="en-US" sz="2000" b="0" i="1" smtClean="0">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𝑧</m:t>
                              </m:r>
                              <m:r>
                                <a:rPr lang="en-US" sz="2000" i="1">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𝑡</m:t>
                              </m:r>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i="1">
                                      <a:solidFill>
                                        <a:srgbClr val="FF0000"/>
                                      </a:solidFill>
                                      <a:latin typeface="Cambria Math" panose="02040503050406030204" pitchFamily="18" charset="0"/>
                                    </a:rPr>
                                    <m:t>𝑧</m:t>
                                  </m:r>
                                </m:num>
                                <m:den>
                                  <m:r>
                                    <a:rPr lang="en-US" sz="2000" b="0" i="1" smtClean="0">
                                      <a:solidFill>
                                        <a:srgbClr val="FF0000"/>
                                      </a:solidFill>
                                      <a:latin typeface="Cambria Math" panose="02040503050406030204" pitchFamily="18" charset="0"/>
                                    </a:rPr>
                                    <m:t>𝛽</m:t>
                                  </m:r>
                                  <m:r>
                                    <a:rPr lang="en-US" sz="2000" b="0" i="1" smtClean="0">
                                      <a:solidFill>
                                        <a:srgbClr val="FF0000"/>
                                      </a:solidFill>
                                      <a:latin typeface="Cambria Math" panose="02040503050406030204" pitchFamily="18" charset="0"/>
                                    </a:rPr>
                                    <m:t>𝑐</m:t>
                                  </m:r>
                                </m:den>
                              </m:f>
                            </m:e>
                          </m:d>
                          <m:r>
                            <a:rPr lang="en-US" sz="2000" b="0" i="1" smtClean="0">
                              <a:solidFill>
                                <a:srgbClr val="FF0000"/>
                              </a:solidFill>
                              <a:latin typeface="Cambria Math" panose="02040503050406030204" pitchFamily="18" charset="0"/>
                            </a:rPr>
                            <m:t>𝑑𝑧</m:t>
                          </m:r>
                        </m:e>
                      </m:nary>
                    </m:oMath>
                  </m:oMathPara>
                </a14:m>
                <a:endParaRPr lang="en-GB" sz="2000" dirty="0">
                  <a:solidFill>
                    <a:schemeClr val="tx1"/>
                  </a:solidFill>
                </a:endParaRPr>
              </a:p>
            </p:txBody>
          </p:sp>
        </mc:Choice>
        <mc:Fallback xmlns="">
          <p:sp>
            <p:nvSpPr>
              <p:cNvPr id="11" name="TextBox 10">
                <a:extLst>
                  <a:ext uri="{FF2B5EF4-FFF2-40B4-BE49-F238E27FC236}">
                    <a16:creationId xmlns:a16="http://schemas.microsoft.com/office/drawing/2014/main" id="{8EC53C16-AE30-0A47-AB33-78F6DCFFDBC1}"/>
                  </a:ext>
                </a:extLst>
              </p:cNvPr>
              <p:cNvSpPr txBox="1">
                <a:spLocks noRot="1" noChangeAspect="1" noMove="1" noResize="1" noEditPoints="1" noAdjustHandles="1" noChangeArrowheads="1" noChangeShapeType="1" noTextEdit="1"/>
              </p:cNvSpPr>
              <p:nvPr/>
            </p:nvSpPr>
            <p:spPr>
              <a:xfrm>
                <a:off x="204537" y="1296032"/>
                <a:ext cx="6272935" cy="1008225"/>
              </a:xfrm>
              <a:prstGeom prst="rect">
                <a:avLst/>
              </a:prstGeom>
              <a:blipFill>
                <a:blip r:embed="rId2"/>
                <a:stretch>
                  <a:fillRect t="-107500" b="-168750"/>
                </a:stretch>
              </a:blipFill>
            </p:spPr>
            <p:txBody>
              <a:bodyPr/>
              <a:lstStyle/>
              <a:p>
                <a:r>
                  <a:rPr lang="en-GB">
                    <a:noFill/>
                  </a:rPr>
                  <a:t> </a:t>
                </a:r>
              </a:p>
            </p:txBody>
          </p:sp>
        </mc:Fallback>
      </mc:AlternateContent>
      <p:sp>
        <p:nvSpPr>
          <p:cNvPr id="19" name="CasellaDiTesto 2">
            <a:extLst>
              <a:ext uri="{FF2B5EF4-FFF2-40B4-BE49-F238E27FC236}">
                <a16:creationId xmlns:a16="http://schemas.microsoft.com/office/drawing/2014/main" id="{682C6995-99A9-7F48-ABFD-7B204755BB26}"/>
              </a:ext>
            </a:extLst>
          </p:cNvPr>
          <p:cNvSpPr txBox="1"/>
          <p:nvPr/>
        </p:nvSpPr>
        <p:spPr>
          <a:xfrm>
            <a:off x="6251069" y="1917645"/>
            <a:ext cx="2442410" cy="338554"/>
          </a:xfrm>
          <a:prstGeom prst="rect">
            <a:avLst/>
          </a:prstGeom>
          <a:noFill/>
        </p:spPr>
        <p:txBody>
          <a:bodyPr wrap="square" rtlCol="0">
            <a:spAutoFit/>
          </a:bodyPr>
          <a:lstStyle/>
          <a:p>
            <a:pPr algn="ctr"/>
            <a:r>
              <a:rPr lang="en-GB" sz="1600" b="1" dirty="0">
                <a:latin typeface="Arial"/>
                <a:cs typeface="Arial"/>
              </a:rPr>
              <a:t>Energy Loss if k&gt;0</a:t>
            </a:r>
          </a:p>
        </p:txBody>
      </p:sp>
      <p:sp>
        <p:nvSpPr>
          <p:cNvPr id="22" name="TextBox 21">
            <a:extLst>
              <a:ext uri="{FF2B5EF4-FFF2-40B4-BE49-F238E27FC236}">
                <a16:creationId xmlns:a16="http://schemas.microsoft.com/office/drawing/2014/main" id="{703FED0A-FD04-3143-A46D-98DD7CB7E808}"/>
              </a:ext>
            </a:extLst>
          </p:cNvPr>
          <p:cNvSpPr txBox="1"/>
          <p:nvPr/>
        </p:nvSpPr>
        <p:spPr>
          <a:xfrm>
            <a:off x="382707" y="2437539"/>
            <a:ext cx="7856621" cy="338554"/>
          </a:xfrm>
          <a:prstGeom prst="rect">
            <a:avLst/>
          </a:prstGeom>
          <a:noFill/>
        </p:spPr>
        <p:txBody>
          <a:bodyPr wrap="square" rtlCol="0">
            <a:spAutoFit/>
          </a:bodyPr>
          <a:lstStyle/>
          <a:p>
            <a:pPr algn="ctr"/>
            <a:r>
              <a:rPr lang="en-GB" sz="1600" b="1" dirty="0">
                <a:latin typeface="Arial" panose="020B0604020202020204" pitchFamily="34" charset="0"/>
                <a:cs typeface="Arial" panose="020B0604020202020204" pitchFamily="34" charset="0"/>
              </a:rPr>
              <a:t>If there is </a:t>
            </a:r>
            <a:r>
              <a:rPr lang="en-GB" sz="1600" b="1" dirty="0">
                <a:solidFill>
                  <a:srgbClr val="FF0000"/>
                </a:solidFill>
                <a:latin typeface="Arial" panose="020B0604020202020204" pitchFamily="34" charset="0"/>
                <a:cs typeface="Arial" panose="020B0604020202020204" pitchFamily="34" charset="0"/>
              </a:rPr>
              <a:t>energy lost</a:t>
            </a:r>
            <a:r>
              <a:rPr lang="en-GB" sz="1600" b="1" dirty="0">
                <a:solidFill>
                  <a:srgbClr val="C00000"/>
                </a:solidFill>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by the beam, there must be </a:t>
            </a:r>
            <a:r>
              <a:rPr lang="en-GB" sz="1600" b="1" dirty="0">
                <a:solidFill>
                  <a:srgbClr val="FF0000"/>
                </a:solidFill>
                <a:latin typeface="Arial" panose="020B0604020202020204" pitchFamily="34" charset="0"/>
                <a:cs typeface="Arial" panose="020B0604020202020204" pitchFamily="34" charset="0"/>
              </a:rPr>
              <a:t>electric field </a:t>
            </a:r>
            <a:r>
              <a:rPr lang="en-GB" sz="1600" b="1" dirty="0">
                <a:latin typeface="Arial" panose="020B0604020202020204" pitchFamily="34" charset="0"/>
                <a:cs typeface="Arial" panose="020B0604020202020204" pitchFamily="34" charset="0"/>
              </a:rPr>
              <a:t>on its path.</a:t>
            </a:r>
          </a:p>
        </p:txBody>
      </p:sp>
      <p:sp>
        <p:nvSpPr>
          <p:cNvPr id="24" name="CasellaDiTesto 2">
            <a:extLst>
              <a:ext uri="{FF2B5EF4-FFF2-40B4-BE49-F238E27FC236}">
                <a16:creationId xmlns:a16="http://schemas.microsoft.com/office/drawing/2014/main" id="{ADE4EFB5-A435-5643-A71A-1868A6E2E906}"/>
              </a:ext>
            </a:extLst>
          </p:cNvPr>
          <p:cNvSpPr txBox="1"/>
          <p:nvPr/>
        </p:nvSpPr>
        <p:spPr>
          <a:xfrm>
            <a:off x="204537" y="1247075"/>
            <a:ext cx="1519263" cy="338554"/>
          </a:xfrm>
          <a:prstGeom prst="rect">
            <a:avLst/>
          </a:prstGeom>
          <a:noFill/>
        </p:spPr>
        <p:txBody>
          <a:bodyPr wrap="square" rtlCol="0">
            <a:spAutoFit/>
          </a:bodyPr>
          <a:lstStyle/>
          <a:p>
            <a:pPr algn="ctr"/>
            <a:r>
              <a:rPr lang="en-GB" sz="1600" b="1" dirty="0">
                <a:solidFill>
                  <a:srgbClr val="FF0000"/>
                </a:solidFill>
                <a:latin typeface="Arial"/>
                <a:cs typeface="Arial"/>
              </a:rPr>
              <a:t>Loss factor</a:t>
            </a:r>
          </a:p>
        </p:txBody>
      </p:sp>
      <p:pic>
        <p:nvPicPr>
          <p:cNvPr id="25" name="Picture 24">
            <a:extLst>
              <a:ext uri="{FF2B5EF4-FFF2-40B4-BE49-F238E27FC236}">
                <a16:creationId xmlns:a16="http://schemas.microsoft.com/office/drawing/2014/main" id="{1C1737F5-AE64-FC43-98A5-CE34E5B086E5}"/>
              </a:ext>
            </a:extLst>
          </p:cNvPr>
          <p:cNvPicPr>
            <a:picLocks noChangeAspect="1"/>
          </p:cNvPicPr>
          <p:nvPr/>
        </p:nvPicPr>
        <p:blipFill>
          <a:blip r:embed="rId3"/>
          <a:stretch>
            <a:fillRect/>
          </a:stretch>
        </p:blipFill>
        <p:spPr>
          <a:xfrm>
            <a:off x="6526345" y="710200"/>
            <a:ext cx="2363389" cy="1141689"/>
          </a:xfrm>
          <a:prstGeom prst="rect">
            <a:avLst/>
          </a:prstGeom>
        </p:spPr>
      </p:pic>
      <p:pic>
        <p:nvPicPr>
          <p:cNvPr id="2" name="Picture 1">
            <a:extLst>
              <a:ext uri="{FF2B5EF4-FFF2-40B4-BE49-F238E27FC236}">
                <a16:creationId xmlns:a16="http://schemas.microsoft.com/office/drawing/2014/main" id="{779472F9-F930-9D40-8582-56153CA36416}"/>
              </a:ext>
            </a:extLst>
          </p:cNvPr>
          <p:cNvPicPr>
            <a:picLocks noChangeAspect="1"/>
          </p:cNvPicPr>
          <p:nvPr/>
        </p:nvPicPr>
        <p:blipFill>
          <a:blip r:embed="rId4"/>
          <a:stretch>
            <a:fillRect/>
          </a:stretch>
        </p:blipFill>
        <p:spPr>
          <a:xfrm>
            <a:off x="2059708" y="2909375"/>
            <a:ext cx="4044259" cy="3049075"/>
          </a:xfrm>
          <a:prstGeom prst="rect">
            <a:avLst/>
          </a:prstGeom>
        </p:spPr>
      </p:pic>
      <p:sp>
        <p:nvSpPr>
          <p:cNvPr id="27" name="Oval 26">
            <a:extLst>
              <a:ext uri="{FF2B5EF4-FFF2-40B4-BE49-F238E27FC236}">
                <a16:creationId xmlns:a16="http://schemas.microsoft.com/office/drawing/2014/main" id="{269DE818-58DE-EE4F-9549-9DB776460896}"/>
              </a:ext>
            </a:extLst>
          </p:cNvPr>
          <p:cNvSpPr/>
          <p:nvPr/>
        </p:nvSpPr>
        <p:spPr>
          <a:xfrm>
            <a:off x="2790982" y="4748462"/>
            <a:ext cx="312821" cy="312821"/>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743F097-FC5F-6444-9D16-58835AB9CFA8}"/>
                  </a:ext>
                </a:extLst>
              </p:cNvPr>
              <p:cNvSpPr txBox="1"/>
              <p:nvPr/>
            </p:nvSpPr>
            <p:spPr>
              <a:xfrm>
                <a:off x="2464304" y="5037219"/>
                <a:ext cx="55528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𝑞</m:t>
                          </m:r>
                        </m:e>
                        <m:sub>
                          <m:r>
                            <a:rPr lang="en-US" sz="2400" b="0" i="1" smtClean="0">
                              <a:solidFill>
                                <a:srgbClr val="0070C0"/>
                              </a:solidFill>
                              <a:latin typeface="Cambria Math" panose="02040503050406030204" pitchFamily="18" charset="0"/>
                            </a:rPr>
                            <m:t>0</m:t>
                          </m:r>
                        </m:sub>
                      </m:sSub>
                    </m:oMath>
                  </m:oMathPara>
                </a14:m>
                <a:endParaRPr lang="en-GB" sz="2400" dirty="0">
                  <a:solidFill>
                    <a:srgbClr val="0070C0"/>
                  </a:solidFill>
                </a:endParaRPr>
              </a:p>
            </p:txBody>
          </p:sp>
        </mc:Choice>
        <mc:Fallback xmlns="">
          <p:sp>
            <p:nvSpPr>
              <p:cNvPr id="28" name="TextBox 27">
                <a:extLst>
                  <a:ext uri="{FF2B5EF4-FFF2-40B4-BE49-F238E27FC236}">
                    <a16:creationId xmlns:a16="http://schemas.microsoft.com/office/drawing/2014/main" id="{7743F097-FC5F-6444-9D16-58835AB9CFA8}"/>
                  </a:ext>
                </a:extLst>
              </p:cNvPr>
              <p:cNvSpPr txBox="1">
                <a:spLocks noRot="1" noChangeAspect="1" noMove="1" noResize="1" noEditPoints="1" noAdjustHandles="1" noChangeArrowheads="1" noChangeShapeType="1" noTextEdit="1"/>
              </p:cNvSpPr>
              <p:nvPr/>
            </p:nvSpPr>
            <p:spPr>
              <a:xfrm>
                <a:off x="2464304" y="5037219"/>
                <a:ext cx="555280" cy="461665"/>
              </a:xfrm>
              <a:prstGeom prst="rect">
                <a:avLst/>
              </a:prstGeom>
              <a:blipFill>
                <a:blip r:embed="rId5"/>
                <a:stretch>
                  <a:fillRect b="-810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731A4829-DB3F-E941-8634-F7F5631009C3}"/>
                  </a:ext>
                </a:extLst>
              </p:cNvPr>
              <p:cNvSpPr/>
              <p:nvPr/>
            </p:nvSpPr>
            <p:spPr>
              <a:xfrm>
                <a:off x="3103803" y="3059668"/>
                <a:ext cx="1175130"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𝑤</m:t>
                          </m:r>
                        </m:e>
                        <m:sub>
                          <m:r>
                            <a:rPr lang="en-US" sz="2000" i="1">
                              <a:solidFill>
                                <a:srgbClr val="FF0000"/>
                              </a:solidFill>
                              <a:latin typeface="Cambria Math" panose="02040503050406030204" pitchFamily="18" charset="0"/>
                            </a:rPr>
                            <m:t>𝑧</m:t>
                          </m:r>
                        </m:sub>
                      </m:sSub>
                      <m:d>
                        <m:dPr>
                          <m:ctrlPr>
                            <a:rPr lang="en-US" sz="2000" i="1" smtClean="0">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b="0" i="1" smtClean="0">
                              <a:solidFill>
                                <a:srgbClr val="FF0000"/>
                              </a:solidFill>
                              <a:latin typeface="Cambria Math" panose="02040503050406030204" pitchFamily="18" charset="0"/>
                            </a:rPr>
                            <m:t>, </m:t>
                          </m:r>
                          <m:r>
                            <a:rPr lang="en-US" sz="2000" b="0" i="1" smtClean="0">
                              <a:solidFill>
                                <a:srgbClr val="FF0000"/>
                              </a:solidFill>
                              <a:latin typeface="Cambria Math" panose="02040503050406030204" pitchFamily="18" charset="0"/>
                            </a:rPr>
                            <m:t>𝑠</m:t>
                          </m:r>
                        </m:e>
                      </m:d>
                    </m:oMath>
                  </m:oMathPara>
                </a14:m>
                <a:endParaRPr lang="en-GB" sz="2000" dirty="0"/>
              </a:p>
            </p:txBody>
          </p:sp>
        </mc:Choice>
        <mc:Fallback xmlns="">
          <p:sp>
            <p:nvSpPr>
              <p:cNvPr id="15" name="Rectangle 14">
                <a:extLst>
                  <a:ext uri="{FF2B5EF4-FFF2-40B4-BE49-F238E27FC236}">
                    <a16:creationId xmlns:a16="http://schemas.microsoft.com/office/drawing/2014/main" id="{731A4829-DB3F-E941-8634-F7F5631009C3}"/>
                  </a:ext>
                </a:extLst>
              </p:cNvPr>
              <p:cNvSpPr>
                <a:spLocks noRot="1" noChangeAspect="1" noMove="1" noResize="1" noEditPoints="1" noAdjustHandles="1" noChangeArrowheads="1" noChangeShapeType="1" noTextEdit="1"/>
              </p:cNvSpPr>
              <p:nvPr/>
            </p:nvSpPr>
            <p:spPr>
              <a:xfrm>
                <a:off x="3103803" y="3059668"/>
                <a:ext cx="1175130" cy="400110"/>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Rectangle 28">
                <a:extLst>
                  <a:ext uri="{FF2B5EF4-FFF2-40B4-BE49-F238E27FC236}">
                    <a16:creationId xmlns:a16="http://schemas.microsoft.com/office/drawing/2014/main" id="{8FAD97A4-A70C-8249-A4E4-28117028C95D}"/>
                  </a:ext>
                </a:extLst>
              </p:cNvPr>
              <p:cNvSpPr/>
              <p:nvPr/>
            </p:nvSpPr>
            <p:spPr>
              <a:xfrm>
                <a:off x="3837369" y="5424914"/>
                <a:ext cx="883127"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smtClean="0">
                          <a:solidFill>
                            <a:schemeClr val="tx1"/>
                          </a:solidFill>
                          <a:latin typeface="Cambria Math" panose="02040503050406030204" pitchFamily="18" charset="0"/>
                        </a:rPr>
                        <m:t>𝛽</m:t>
                      </m:r>
                      <m:r>
                        <a:rPr lang="en-US" sz="2000" b="0" i="1" smtClean="0">
                          <a:solidFill>
                            <a:schemeClr val="tx1"/>
                          </a:solidFill>
                          <a:latin typeface="Cambria Math" panose="02040503050406030204" pitchFamily="18" charset="0"/>
                        </a:rPr>
                        <m:t>&lt;1</m:t>
                      </m:r>
                    </m:oMath>
                  </m:oMathPara>
                </a14:m>
                <a:endParaRPr lang="en-GB" sz="2000" dirty="0">
                  <a:solidFill>
                    <a:schemeClr val="tx1"/>
                  </a:solidFill>
                </a:endParaRPr>
              </a:p>
            </p:txBody>
          </p:sp>
        </mc:Choice>
        <mc:Fallback xmlns="">
          <p:sp>
            <p:nvSpPr>
              <p:cNvPr id="29" name="Rectangle 28">
                <a:extLst>
                  <a:ext uri="{FF2B5EF4-FFF2-40B4-BE49-F238E27FC236}">
                    <a16:creationId xmlns:a16="http://schemas.microsoft.com/office/drawing/2014/main" id="{8FAD97A4-A70C-8249-A4E4-28117028C95D}"/>
                  </a:ext>
                </a:extLst>
              </p:cNvPr>
              <p:cNvSpPr>
                <a:spLocks noRot="1" noChangeAspect="1" noMove="1" noResize="1" noEditPoints="1" noAdjustHandles="1" noChangeArrowheads="1" noChangeShapeType="1" noTextEdit="1"/>
              </p:cNvSpPr>
              <p:nvPr/>
            </p:nvSpPr>
            <p:spPr>
              <a:xfrm>
                <a:off x="3837369" y="5424914"/>
                <a:ext cx="883127" cy="400110"/>
              </a:xfrm>
              <a:prstGeom prst="rect">
                <a:avLst/>
              </a:prstGeom>
              <a:blipFill>
                <a:blip r:embed="rId7"/>
                <a:stretch>
                  <a:fillRect b="-12121"/>
                </a:stretch>
              </a:blipFill>
            </p:spPr>
            <p:txBody>
              <a:bodyPr/>
              <a:lstStyle/>
              <a:p>
                <a:r>
                  <a:rPr lang="en-GB">
                    <a:noFill/>
                  </a:rPr>
                  <a:t> </a:t>
                </a:r>
              </a:p>
            </p:txBody>
          </p:sp>
        </mc:Fallback>
      </mc:AlternateContent>
      <p:cxnSp>
        <p:nvCxnSpPr>
          <p:cNvPr id="30" name="Straight Arrow Connector 29">
            <a:extLst>
              <a:ext uri="{FF2B5EF4-FFF2-40B4-BE49-F238E27FC236}">
                <a16:creationId xmlns:a16="http://schemas.microsoft.com/office/drawing/2014/main" id="{01EDFADC-BA8C-AA43-9A67-9D5596370CE7}"/>
              </a:ext>
            </a:extLst>
          </p:cNvPr>
          <p:cNvCxnSpPr>
            <a:cxnSpLocks/>
          </p:cNvCxnSpPr>
          <p:nvPr/>
        </p:nvCxnSpPr>
        <p:spPr>
          <a:xfrm flipH="1">
            <a:off x="1692395" y="4921308"/>
            <a:ext cx="1098587"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DB31EB1E-7243-774F-A257-3C0E05E53653}"/>
                  </a:ext>
                </a:extLst>
              </p:cNvPr>
              <p:cNvSpPr/>
              <p:nvPr/>
            </p:nvSpPr>
            <p:spPr>
              <a:xfrm>
                <a:off x="1457820" y="4398088"/>
                <a:ext cx="47250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sz="2800" b="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𝑣</m:t>
                          </m:r>
                        </m:e>
                      </m:acc>
                    </m:oMath>
                  </m:oMathPara>
                </a14:m>
                <a:endParaRPr lang="en-GB" sz="2800" dirty="0">
                  <a:solidFill>
                    <a:schemeClr val="tx1"/>
                  </a:solidFill>
                </a:endParaRPr>
              </a:p>
            </p:txBody>
          </p:sp>
        </mc:Choice>
        <mc:Fallback xmlns="">
          <p:sp>
            <p:nvSpPr>
              <p:cNvPr id="31" name="Rectangle 30">
                <a:extLst>
                  <a:ext uri="{FF2B5EF4-FFF2-40B4-BE49-F238E27FC236}">
                    <a16:creationId xmlns:a16="http://schemas.microsoft.com/office/drawing/2014/main" id="{DB31EB1E-7243-774F-A257-3C0E05E53653}"/>
                  </a:ext>
                </a:extLst>
              </p:cNvPr>
              <p:cNvSpPr>
                <a:spLocks noRot="1" noChangeAspect="1" noMove="1" noResize="1" noEditPoints="1" noAdjustHandles="1" noChangeArrowheads="1" noChangeShapeType="1" noTextEdit="1"/>
              </p:cNvSpPr>
              <p:nvPr/>
            </p:nvSpPr>
            <p:spPr>
              <a:xfrm>
                <a:off x="1457820" y="4398088"/>
                <a:ext cx="472502" cy="523220"/>
              </a:xfrm>
              <a:prstGeom prst="rect">
                <a:avLst/>
              </a:prstGeom>
              <a:blipFill>
                <a:blip r:embed="rId8"/>
                <a:stretch>
                  <a:fillRect t="-209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2842A3B8-4AFA-B040-BB7C-F0DA3F4FBC6D}"/>
                  </a:ext>
                </a:extLst>
              </p:cNvPr>
              <p:cNvSpPr/>
              <p:nvPr/>
            </p:nvSpPr>
            <p:spPr>
              <a:xfrm>
                <a:off x="5676930" y="4782322"/>
                <a:ext cx="40126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smtClean="0">
                          <a:solidFill>
                            <a:schemeClr val="tx1"/>
                          </a:solidFill>
                          <a:latin typeface="Cambria Math" panose="02040503050406030204" pitchFamily="18" charset="0"/>
                        </a:rPr>
                        <m:t>𝜏</m:t>
                      </m:r>
                    </m:oMath>
                  </m:oMathPara>
                </a14:m>
                <a:endParaRPr lang="en-GB" sz="2400" dirty="0">
                  <a:solidFill>
                    <a:schemeClr val="tx1"/>
                  </a:solidFill>
                </a:endParaRPr>
              </a:p>
            </p:txBody>
          </p:sp>
        </mc:Choice>
        <mc:Fallback xmlns="">
          <p:sp>
            <p:nvSpPr>
              <p:cNvPr id="32" name="Rectangle 31">
                <a:extLst>
                  <a:ext uri="{FF2B5EF4-FFF2-40B4-BE49-F238E27FC236}">
                    <a16:creationId xmlns:a16="http://schemas.microsoft.com/office/drawing/2014/main" id="{2842A3B8-4AFA-B040-BB7C-F0DA3F4FBC6D}"/>
                  </a:ext>
                </a:extLst>
              </p:cNvPr>
              <p:cNvSpPr>
                <a:spLocks noRot="1" noChangeAspect="1" noMove="1" noResize="1" noEditPoints="1" noAdjustHandles="1" noChangeArrowheads="1" noChangeShapeType="1" noTextEdit="1"/>
              </p:cNvSpPr>
              <p:nvPr/>
            </p:nvSpPr>
            <p:spPr>
              <a:xfrm>
                <a:off x="5676930" y="4782322"/>
                <a:ext cx="401264" cy="461665"/>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787DC778-2188-F343-AEE0-40905022FCEF}"/>
                  </a:ext>
                </a:extLst>
              </p:cNvPr>
              <p:cNvSpPr/>
              <p:nvPr/>
            </p:nvSpPr>
            <p:spPr>
              <a:xfrm>
                <a:off x="5638935" y="4443207"/>
                <a:ext cx="40126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rPr>
                        <m:t>𝑠</m:t>
                      </m:r>
                    </m:oMath>
                  </m:oMathPara>
                </a14:m>
                <a:endParaRPr lang="en-GB" sz="2400" dirty="0">
                  <a:solidFill>
                    <a:schemeClr val="tx1"/>
                  </a:solidFill>
                </a:endParaRPr>
              </a:p>
            </p:txBody>
          </p:sp>
        </mc:Choice>
        <mc:Fallback xmlns="">
          <p:sp>
            <p:nvSpPr>
              <p:cNvPr id="33" name="Rectangle 32">
                <a:extLst>
                  <a:ext uri="{FF2B5EF4-FFF2-40B4-BE49-F238E27FC236}">
                    <a16:creationId xmlns:a16="http://schemas.microsoft.com/office/drawing/2014/main" id="{787DC778-2188-F343-AEE0-40905022FCEF}"/>
                  </a:ext>
                </a:extLst>
              </p:cNvPr>
              <p:cNvSpPr>
                <a:spLocks noRot="1" noChangeAspect="1" noMove="1" noResize="1" noEditPoints="1" noAdjustHandles="1" noChangeArrowheads="1" noChangeShapeType="1" noTextEdit="1"/>
              </p:cNvSpPr>
              <p:nvPr/>
            </p:nvSpPr>
            <p:spPr>
              <a:xfrm>
                <a:off x="5638935" y="4443207"/>
                <a:ext cx="401264" cy="461665"/>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Rectangle 33">
                <a:extLst>
                  <a:ext uri="{FF2B5EF4-FFF2-40B4-BE49-F238E27FC236}">
                    <a16:creationId xmlns:a16="http://schemas.microsoft.com/office/drawing/2014/main" id="{7F4BC45E-F7A1-C543-BA0B-9E0FC6E91B4C}"/>
                  </a:ext>
                </a:extLst>
              </p:cNvPr>
              <p:cNvSpPr/>
              <p:nvPr/>
            </p:nvSpPr>
            <p:spPr>
              <a:xfrm>
                <a:off x="6303544" y="4081908"/>
                <a:ext cx="21035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b="0" i="1" smtClean="0">
                          <a:solidFill>
                            <a:srgbClr val="FF0000"/>
                          </a:solidFill>
                          <a:latin typeface="Cambria Math" panose="02040503050406030204" pitchFamily="18" charset="0"/>
                        </a:rPr>
                        <m:t>𝑘</m:t>
                      </m:r>
                      <m:d>
                        <m:dPr>
                          <m:ctrlPr>
                            <a:rPr lang="en-US" sz="2000" i="1" smtClean="0">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e>
                      </m:d>
                      <m:r>
                        <a:rPr lang="en-US" sz="2000" b="0" i="1" smtClean="0">
                          <a:solidFill>
                            <a:srgbClr val="FF0000"/>
                          </a:solidFill>
                          <a:latin typeface="Cambria Math" panose="02040503050406030204" pitchFamily="18" charset="0"/>
                        </a:rPr>
                        <m:t>=</m:t>
                      </m:r>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𝑤</m:t>
                          </m:r>
                        </m:e>
                        <m:sub>
                          <m:r>
                            <a:rPr lang="en-US" sz="2000" i="1">
                              <a:solidFill>
                                <a:srgbClr val="FF0000"/>
                              </a:solidFill>
                              <a:latin typeface="Cambria Math" panose="02040503050406030204" pitchFamily="18" charset="0"/>
                            </a:rPr>
                            <m:t>𝑧</m:t>
                          </m:r>
                        </m:sub>
                      </m:sSub>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i="1">
                              <a:solidFill>
                                <a:srgbClr val="FF0000"/>
                              </a:solidFill>
                              <a:latin typeface="Cambria Math" panose="02040503050406030204" pitchFamily="18" charset="0"/>
                            </a:rPr>
                            <m:t>, </m:t>
                          </m:r>
                          <m:r>
                            <a:rPr lang="en-US" sz="2000" b="0" i="1" smtClean="0">
                              <a:solidFill>
                                <a:srgbClr val="FF0000"/>
                              </a:solidFill>
                              <a:latin typeface="Cambria Math" panose="02040503050406030204" pitchFamily="18" charset="0"/>
                            </a:rPr>
                            <m:t>0</m:t>
                          </m:r>
                        </m:e>
                      </m:d>
                    </m:oMath>
                  </m:oMathPara>
                </a14:m>
                <a:endParaRPr lang="en-GB" sz="2000" dirty="0"/>
              </a:p>
            </p:txBody>
          </p:sp>
        </mc:Choice>
        <mc:Fallback xmlns="">
          <p:sp>
            <p:nvSpPr>
              <p:cNvPr id="34" name="Rectangle 33">
                <a:extLst>
                  <a:ext uri="{FF2B5EF4-FFF2-40B4-BE49-F238E27FC236}">
                    <a16:creationId xmlns:a16="http://schemas.microsoft.com/office/drawing/2014/main" id="{7F4BC45E-F7A1-C543-BA0B-9E0FC6E91B4C}"/>
                  </a:ext>
                </a:extLst>
              </p:cNvPr>
              <p:cNvSpPr>
                <a:spLocks noRot="1" noChangeAspect="1" noMove="1" noResize="1" noEditPoints="1" noAdjustHandles="1" noChangeArrowheads="1" noChangeShapeType="1" noTextEdit="1"/>
              </p:cNvSpPr>
              <p:nvPr/>
            </p:nvSpPr>
            <p:spPr>
              <a:xfrm>
                <a:off x="6303544" y="4081908"/>
                <a:ext cx="2103525" cy="400110"/>
              </a:xfrm>
              <a:prstGeom prst="rect">
                <a:avLst/>
              </a:prstGeom>
              <a:blipFill>
                <a:blip r:embed="rId11"/>
                <a:stretch>
                  <a:fillRect/>
                </a:stretch>
              </a:blipFill>
            </p:spPr>
            <p:txBody>
              <a:bodyPr/>
              <a:lstStyle/>
              <a:p>
                <a:r>
                  <a:rPr lang="en-GB">
                    <a:noFill/>
                  </a:rPr>
                  <a:t> </a:t>
                </a:r>
              </a:p>
            </p:txBody>
          </p:sp>
        </mc:Fallback>
      </mc:AlternateContent>
      <p:sp>
        <p:nvSpPr>
          <p:cNvPr id="35" name="Rectangle 34">
            <a:extLst>
              <a:ext uri="{FF2B5EF4-FFF2-40B4-BE49-F238E27FC236}">
                <a16:creationId xmlns:a16="http://schemas.microsoft.com/office/drawing/2014/main" id="{56FF9A09-ED1D-2242-9188-AB4A68E0592C}"/>
              </a:ext>
            </a:extLst>
          </p:cNvPr>
          <p:cNvSpPr/>
          <p:nvPr/>
        </p:nvSpPr>
        <p:spPr>
          <a:xfrm>
            <a:off x="3163022" y="3657922"/>
            <a:ext cx="576474" cy="306106"/>
          </a:xfrm>
          <a:prstGeom prst="rect">
            <a:avLst/>
          </a:prstGeom>
          <a:solidFill>
            <a:schemeClr val="bg1"/>
          </a:solidFill>
          <a:ln>
            <a:noFill/>
          </a:ln>
          <a:effectLst>
            <a:outerShdw blurRad="50800" dist="50800" dir="5400000" algn="ctr" rotWithShape="0">
              <a:schemeClr val="bg1"/>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5508899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3D5C97C7-F19F-1448-A50E-7A92DC37ABA9}"/>
              </a:ext>
            </a:extLst>
          </p:cNvPr>
          <p:cNvSpPr txBox="1"/>
          <p:nvPr/>
        </p:nvSpPr>
        <p:spPr>
          <a:xfrm>
            <a:off x="204537" y="90906"/>
            <a:ext cx="8674768" cy="523220"/>
          </a:xfrm>
          <a:prstGeom prst="rect">
            <a:avLst/>
          </a:prstGeom>
          <a:noFill/>
        </p:spPr>
        <p:txBody>
          <a:bodyPr wrap="squar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LONGITUDINAL WAKE FUNCTION AND ENERGY</a:t>
            </a:r>
          </a:p>
        </p:txBody>
      </p:sp>
      <p:sp>
        <p:nvSpPr>
          <p:cNvPr id="6" name="CasellaDiTesto 2">
            <a:extLst>
              <a:ext uri="{FF2B5EF4-FFF2-40B4-BE49-F238E27FC236}">
                <a16:creationId xmlns:a16="http://schemas.microsoft.com/office/drawing/2014/main" id="{692A4F5B-CAD0-514E-B79A-3A815CB53848}"/>
              </a:ext>
            </a:extLst>
          </p:cNvPr>
          <p:cNvSpPr txBox="1"/>
          <p:nvPr/>
        </p:nvSpPr>
        <p:spPr>
          <a:xfrm>
            <a:off x="2370968" y="697923"/>
            <a:ext cx="3880101" cy="338554"/>
          </a:xfrm>
          <a:prstGeom prst="rect">
            <a:avLst/>
          </a:prstGeom>
          <a:noFill/>
        </p:spPr>
        <p:txBody>
          <a:bodyPr wrap="square" rtlCol="0">
            <a:spAutoFit/>
          </a:bodyPr>
          <a:lstStyle/>
          <a:p>
            <a:r>
              <a:rPr lang="en-GB" sz="1600" b="1" dirty="0">
                <a:latin typeface="Arial"/>
                <a:cs typeface="Arial"/>
              </a:rPr>
              <a:t>Energy variation due to its own field.</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EC53C16-AE30-0A47-AB33-78F6DCFFDBC1}"/>
                  </a:ext>
                </a:extLst>
              </p:cNvPr>
              <p:cNvSpPr txBox="1"/>
              <p:nvPr/>
            </p:nvSpPr>
            <p:spPr>
              <a:xfrm>
                <a:off x="204537" y="1296032"/>
                <a:ext cx="6272935" cy="10082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𝑘</m:t>
                          </m:r>
                          <m:d>
                            <m:dPr>
                              <m:ctrlPr>
                                <a:rPr lang="en-US" sz="2000" b="0" i="1" smtClean="0">
                                  <a:solidFill>
                                    <a:srgbClr val="FF0000"/>
                                  </a:solidFill>
                                  <a:latin typeface="Cambria Math" panose="02040503050406030204" pitchFamily="18" charset="0"/>
                                </a:rPr>
                              </m:ctrlPr>
                            </m:dPr>
                            <m:e>
                              <m:acc>
                                <m:accPr>
                                  <m:chr m:val="⃗"/>
                                  <m:ctrlPr>
                                    <a:rPr lang="en-US" sz="2000" b="0" i="1" smtClean="0">
                                      <a:solidFill>
                                        <a:srgbClr val="FF0000"/>
                                      </a:solidFill>
                                      <a:latin typeface="Cambria Math" panose="02040503050406030204" pitchFamily="18" charset="0"/>
                                    </a:rPr>
                                  </m:ctrlPr>
                                </m:accPr>
                                <m:e>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𝑟</m:t>
                                      </m:r>
                                    </m:e>
                                    <m:sub>
                                      <m:r>
                                        <a:rPr lang="en-US" sz="2000" b="0" i="1" smtClean="0">
                                          <a:solidFill>
                                            <a:srgbClr val="FF0000"/>
                                          </a:solidFill>
                                          <a:latin typeface="Cambria Math" panose="02040503050406030204" pitchFamily="18" charset="0"/>
                                        </a:rPr>
                                        <m:t>0</m:t>
                                      </m:r>
                                    </m:sub>
                                  </m:sSub>
                                </m:e>
                              </m:acc>
                            </m:e>
                          </m:d>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𝑤</m:t>
                          </m:r>
                        </m:e>
                        <m:sub>
                          <m:r>
                            <a:rPr lang="en-US" sz="2000" b="0" i="1" smtClean="0">
                              <a:solidFill>
                                <a:schemeClr val="tx1"/>
                              </a:solidFill>
                              <a:latin typeface="Cambria Math" panose="02040503050406030204" pitchFamily="18" charset="0"/>
                            </a:rPr>
                            <m:t>𝑧</m:t>
                          </m:r>
                        </m:sub>
                      </m:sSub>
                      <m:d>
                        <m:dPr>
                          <m:ctrlPr>
                            <a:rPr lang="en-US" sz="2000" i="1">
                              <a:solidFill>
                                <a:schemeClr val="tx1"/>
                              </a:solidFill>
                              <a:latin typeface="Cambria Math" panose="02040503050406030204" pitchFamily="18" charset="0"/>
                            </a:rPr>
                          </m:ctrlPr>
                        </m:dPr>
                        <m:e>
                          <m:acc>
                            <m:accPr>
                              <m:chr m:val="⃗"/>
                              <m:ctrlPr>
                                <a:rPr lang="en-US" sz="2000" i="1">
                                  <a:solidFill>
                                    <a:schemeClr val="tx1"/>
                                  </a:solidFill>
                                  <a:latin typeface="Cambria Math" panose="02040503050406030204" pitchFamily="18" charset="0"/>
                                </a:rPr>
                              </m:ctrlPr>
                            </m:acc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𝑟</m:t>
                                  </m:r>
                                </m:e>
                                <m:sub>
                                  <m:r>
                                    <a:rPr lang="en-US" sz="2000" i="1">
                                      <a:solidFill>
                                        <a:schemeClr val="tx1"/>
                                      </a:solidFill>
                                      <a:latin typeface="Cambria Math" panose="02040503050406030204" pitchFamily="18" charset="0"/>
                                    </a:rPr>
                                    <m:t>0</m:t>
                                  </m:r>
                                </m:sub>
                              </m:sSub>
                            </m:e>
                          </m:acc>
                          <m:r>
                            <a:rPr lang="en-US" sz="2000" i="1">
                              <a:solidFill>
                                <a:schemeClr val="tx1"/>
                              </a:solidFill>
                              <a:latin typeface="Cambria Math" panose="02040503050406030204" pitchFamily="18" charset="0"/>
                            </a:rPr>
                            <m:t>;</m:t>
                          </m:r>
                          <m:r>
                            <a:rPr lang="en-US" sz="2000" i="1" smtClean="0">
                              <a:solidFill>
                                <a:schemeClr val="tx1"/>
                              </a:solidFill>
                              <a:latin typeface="Cambria Math" panose="02040503050406030204" pitchFamily="18" charset="0"/>
                            </a:rPr>
                            <m:t>𝑠</m:t>
                          </m:r>
                          <m:r>
                            <a:rPr lang="en-US" sz="2000" b="0" i="1" smtClean="0">
                              <a:solidFill>
                                <a:schemeClr val="tx1"/>
                              </a:solidFill>
                              <a:latin typeface="Cambria Math" panose="02040503050406030204" pitchFamily="18" charset="0"/>
                            </a:rPr>
                            <m:t>=0</m:t>
                          </m:r>
                        </m:e>
                      </m:d>
                      <m:r>
                        <a:rPr lang="en-US" sz="2000" b="0" i="1" smtClean="0">
                          <a:solidFill>
                            <a:schemeClr val="tx1"/>
                          </a:solidFill>
                          <a:latin typeface="Cambria Math" panose="02040503050406030204" pitchFamily="18" charset="0"/>
                        </a:rPr>
                        <m:t>=</m:t>
                      </m:r>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b="0" i="1" smtClean="0">
                              <a:solidFill>
                                <a:srgbClr val="FF0000"/>
                              </a:solidFill>
                              <a:latin typeface="Cambria Math" panose="02040503050406030204" pitchFamily="18" charset="0"/>
                            </a:rPr>
                            <m:t>1</m:t>
                          </m:r>
                        </m:num>
                        <m:den>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𝑞</m:t>
                              </m:r>
                            </m:e>
                            <m:sub>
                              <m:r>
                                <a:rPr lang="en-US" sz="2000" b="0" i="1" smtClean="0">
                                  <a:solidFill>
                                    <a:srgbClr val="FF0000"/>
                                  </a:solidFill>
                                  <a:latin typeface="Cambria Math" panose="02040503050406030204" pitchFamily="18" charset="0"/>
                                </a:rPr>
                                <m:t>0</m:t>
                              </m:r>
                            </m:sub>
                          </m:sSub>
                        </m:den>
                      </m:f>
                      <m:nary>
                        <m:naryPr>
                          <m:limLoc m:val="undOvr"/>
                          <m:ctrlPr>
                            <a:rPr lang="en-US" sz="2000" b="0" i="1" smtClean="0">
                              <a:solidFill>
                                <a:srgbClr val="FF0000"/>
                              </a:solidFill>
                              <a:latin typeface="Cambria Math" panose="02040503050406030204" pitchFamily="18" charset="0"/>
                            </a:rPr>
                          </m:ctrlPr>
                        </m:naryPr>
                        <m:sub>
                          <m:r>
                            <m:rPr>
                              <m:brk m:alnAt="24"/>
                            </m:rP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m:t>
                          </m:r>
                        </m:sub>
                        <m:sup>
                          <m:r>
                            <a:rPr lang="en-US" sz="2000" b="0" i="1" smtClean="0">
                              <a:solidFill>
                                <a:srgbClr val="FF0000"/>
                              </a:solidFill>
                              <a:latin typeface="Cambria Math" panose="02040503050406030204" pitchFamily="18" charset="0"/>
                            </a:rPr>
                            <m:t>+∞</m:t>
                          </m:r>
                        </m:sup>
                        <m:e>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𝐸</m:t>
                              </m:r>
                            </m:e>
                            <m:sub>
                              <m:r>
                                <a:rPr lang="en-US" sz="2000" b="0" i="1" smtClean="0">
                                  <a:solidFill>
                                    <a:srgbClr val="FF0000"/>
                                  </a:solidFill>
                                  <a:latin typeface="Cambria Math" panose="02040503050406030204" pitchFamily="18" charset="0"/>
                                </a:rPr>
                                <m:t>𝑧</m:t>
                              </m:r>
                            </m:sub>
                          </m:sSub>
                          <m:d>
                            <m:dPr>
                              <m:ctrlPr>
                                <a:rPr lang="en-US" sz="2000" b="0" i="1" smtClean="0">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𝑧</m:t>
                              </m:r>
                              <m:r>
                                <a:rPr lang="en-US" sz="2000" i="1">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𝑡</m:t>
                              </m:r>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i="1">
                                      <a:solidFill>
                                        <a:srgbClr val="FF0000"/>
                                      </a:solidFill>
                                      <a:latin typeface="Cambria Math" panose="02040503050406030204" pitchFamily="18" charset="0"/>
                                    </a:rPr>
                                    <m:t>𝑧</m:t>
                                  </m:r>
                                </m:num>
                                <m:den>
                                  <m:r>
                                    <a:rPr lang="en-US" sz="2000" b="0" i="1" smtClean="0">
                                      <a:solidFill>
                                        <a:srgbClr val="FF0000"/>
                                      </a:solidFill>
                                      <a:latin typeface="Cambria Math" panose="02040503050406030204" pitchFamily="18" charset="0"/>
                                    </a:rPr>
                                    <m:t>𝛽</m:t>
                                  </m:r>
                                  <m:r>
                                    <a:rPr lang="en-US" sz="2000" b="0" i="1" smtClean="0">
                                      <a:solidFill>
                                        <a:srgbClr val="FF0000"/>
                                      </a:solidFill>
                                      <a:latin typeface="Cambria Math" panose="02040503050406030204" pitchFamily="18" charset="0"/>
                                    </a:rPr>
                                    <m:t>𝑐</m:t>
                                  </m:r>
                                </m:den>
                              </m:f>
                            </m:e>
                          </m:d>
                          <m:r>
                            <a:rPr lang="en-US" sz="2000" b="0" i="1" smtClean="0">
                              <a:solidFill>
                                <a:srgbClr val="FF0000"/>
                              </a:solidFill>
                              <a:latin typeface="Cambria Math" panose="02040503050406030204" pitchFamily="18" charset="0"/>
                            </a:rPr>
                            <m:t>𝑑𝑧</m:t>
                          </m:r>
                        </m:e>
                      </m:nary>
                    </m:oMath>
                  </m:oMathPara>
                </a14:m>
                <a:endParaRPr lang="en-GB" sz="2000" dirty="0">
                  <a:solidFill>
                    <a:schemeClr val="tx1"/>
                  </a:solidFill>
                </a:endParaRPr>
              </a:p>
            </p:txBody>
          </p:sp>
        </mc:Choice>
        <mc:Fallback xmlns="">
          <p:sp>
            <p:nvSpPr>
              <p:cNvPr id="11" name="TextBox 10">
                <a:extLst>
                  <a:ext uri="{FF2B5EF4-FFF2-40B4-BE49-F238E27FC236}">
                    <a16:creationId xmlns:a16="http://schemas.microsoft.com/office/drawing/2014/main" id="{8EC53C16-AE30-0A47-AB33-78F6DCFFDBC1}"/>
                  </a:ext>
                </a:extLst>
              </p:cNvPr>
              <p:cNvSpPr txBox="1">
                <a:spLocks noRot="1" noChangeAspect="1" noMove="1" noResize="1" noEditPoints="1" noAdjustHandles="1" noChangeArrowheads="1" noChangeShapeType="1" noTextEdit="1"/>
              </p:cNvSpPr>
              <p:nvPr/>
            </p:nvSpPr>
            <p:spPr>
              <a:xfrm>
                <a:off x="204537" y="1296032"/>
                <a:ext cx="6272935" cy="1008225"/>
              </a:xfrm>
              <a:prstGeom prst="rect">
                <a:avLst/>
              </a:prstGeom>
              <a:blipFill>
                <a:blip r:embed="rId2"/>
                <a:stretch>
                  <a:fillRect t="-107500" b="-168750"/>
                </a:stretch>
              </a:blipFill>
            </p:spPr>
            <p:txBody>
              <a:bodyPr/>
              <a:lstStyle/>
              <a:p>
                <a:r>
                  <a:rPr lang="en-GB">
                    <a:noFill/>
                  </a:rPr>
                  <a:t> </a:t>
                </a:r>
              </a:p>
            </p:txBody>
          </p:sp>
        </mc:Fallback>
      </mc:AlternateContent>
      <p:sp>
        <p:nvSpPr>
          <p:cNvPr id="19" name="CasellaDiTesto 2">
            <a:extLst>
              <a:ext uri="{FF2B5EF4-FFF2-40B4-BE49-F238E27FC236}">
                <a16:creationId xmlns:a16="http://schemas.microsoft.com/office/drawing/2014/main" id="{682C6995-99A9-7F48-ABFD-7B204755BB26}"/>
              </a:ext>
            </a:extLst>
          </p:cNvPr>
          <p:cNvSpPr txBox="1"/>
          <p:nvPr/>
        </p:nvSpPr>
        <p:spPr>
          <a:xfrm>
            <a:off x="6251069" y="1917645"/>
            <a:ext cx="2442410" cy="338554"/>
          </a:xfrm>
          <a:prstGeom prst="rect">
            <a:avLst/>
          </a:prstGeom>
          <a:noFill/>
        </p:spPr>
        <p:txBody>
          <a:bodyPr wrap="square" rtlCol="0">
            <a:spAutoFit/>
          </a:bodyPr>
          <a:lstStyle/>
          <a:p>
            <a:pPr algn="ctr"/>
            <a:r>
              <a:rPr lang="en-GB" sz="1600" b="1" dirty="0">
                <a:latin typeface="Arial"/>
                <a:cs typeface="Arial"/>
              </a:rPr>
              <a:t>Energy Loss if k&gt;0</a:t>
            </a:r>
          </a:p>
        </p:txBody>
      </p:sp>
      <p:sp>
        <p:nvSpPr>
          <p:cNvPr id="22" name="TextBox 21">
            <a:extLst>
              <a:ext uri="{FF2B5EF4-FFF2-40B4-BE49-F238E27FC236}">
                <a16:creationId xmlns:a16="http://schemas.microsoft.com/office/drawing/2014/main" id="{703FED0A-FD04-3143-A46D-98DD7CB7E808}"/>
              </a:ext>
            </a:extLst>
          </p:cNvPr>
          <p:cNvSpPr txBox="1"/>
          <p:nvPr/>
        </p:nvSpPr>
        <p:spPr>
          <a:xfrm>
            <a:off x="382707" y="2437539"/>
            <a:ext cx="7856621" cy="338554"/>
          </a:xfrm>
          <a:prstGeom prst="rect">
            <a:avLst/>
          </a:prstGeom>
          <a:noFill/>
        </p:spPr>
        <p:txBody>
          <a:bodyPr wrap="square" rtlCol="0">
            <a:spAutoFit/>
          </a:bodyPr>
          <a:lstStyle/>
          <a:p>
            <a:pPr algn="ctr"/>
            <a:r>
              <a:rPr lang="en-GB" sz="1600" b="1" dirty="0">
                <a:latin typeface="Arial" panose="020B0604020202020204" pitchFamily="34" charset="0"/>
                <a:cs typeface="Arial" panose="020B0604020202020204" pitchFamily="34" charset="0"/>
              </a:rPr>
              <a:t>If there is </a:t>
            </a:r>
            <a:r>
              <a:rPr lang="en-GB" sz="1600" b="1" dirty="0">
                <a:solidFill>
                  <a:srgbClr val="FF0000"/>
                </a:solidFill>
                <a:latin typeface="Arial" panose="020B0604020202020204" pitchFamily="34" charset="0"/>
                <a:cs typeface="Arial" panose="020B0604020202020204" pitchFamily="34" charset="0"/>
              </a:rPr>
              <a:t>energy lost</a:t>
            </a:r>
            <a:r>
              <a:rPr lang="en-GB" sz="1600" b="1" dirty="0">
                <a:solidFill>
                  <a:srgbClr val="C00000"/>
                </a:solidFill>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by the beam, there must be </a:t>
            </a:r>
            <a:r>
              <a:rPr lang="en-GB" sz="1600" b="1" dirty="0">
                <a:solidFill>
                  <a:srgbClr val="FF0000"/>
                </a:solidFill>
                <a:latin typeface="Arial" panose="020B0604020202020204" pitchFamily="34" charset="0"/>
                <a:cs typeface="Arial" panose="020B0604020202020204" pitchFamily="34" charset="0"/>
              </a:rPr>
              <a:t>electric field </a:t>
            </a:r>
            <a:r>
              <a:rPr lang="en-GB" sz="1600" b="1" dirty="0">
                <a:latin typeface="Arial" panose="020B0604020202020204" pitchFamily="34" charset="0"/>
                <a:cs typeface="Arial" panose="020B0604020202020204" pitchFamily="34" charset="0"/>
              </a:rPr>
              <a:t>on its path.</a:t>
            </a:r>
          </a:p>
        </p:txBody>
      </p:sp>
      <p:sp>
        <p:nvSpPr>
          <p:cNvPr id="24" name="CasellaDiTesto 2">
            <a:extLst>
              <a:ext uri="{FF2B5EF4-FFF2-40B4-BE49-F238E27FC236}">
                <a16:creationId xmlns:a16="http://schemas.microsoft.com/office/drawing/2014/main" id="{ADE4EFB5-A435-5643-A71A-1868A6E2E906}"/>
              </a:ext>
            </a:extLst>
          </p:cNvPr>
          <p:cNvSpPr txBox="1"/>
          <p:nvPr/>
        </p:nvSpPr>
        <p:spPr>
          <a:xfrm>
            <a:off x="204537" y="1247075"/>
            <a:ext cx="1519263" cy="338554"/>
          </a:xfrm>
          <a:prstGeom prst="rect">
            <a:avLst/>
          </a:prstGeom>
          <a:noFill/>
        </p:spPr>
        <p:txBody>
          <a:bodyPr wrap="square" rtlCol="0">
            <a:spAutoFit/>
          </a:bodyPr>
          <a:lstStyle/>
          <a:p>
            <a:pPr algn="ctr"/>
            <a:r>
              <a:rPr lang="en-GB" sz="1600" b="1" dirty="0">
                <a:solidFill>
                  <a:srgbClr val="FF0000"/>
                </a:solidFill>
                <a:latin typeface="Arial"/>
                <a:cs typeface="Arial"/>
              </a:rPr>
              <a:t>Loss factor</a:t>
            </a:r>
          </a:p>
        </p:txBody>
      </p:sp>
      <p:pic>
        <p:nvPicPr>
          <p:cNvPr id="25" name="Picture 24">
            <a:extLst>
              <a:ext uri="{FF2B5EF4-FFF2-40B4-BE49-F238E27FC236}">
                <a16:creationId xmlns:a16="http://schemas.microsoft.com/office/drawing/2014/main" id="{1C1737F5-AE64-FC43-98A5-CE34E5B086E5}"/>
              </a:ext>
            </a:extLst>
          </p:cNvPr>
          <p:cNvPicPr>
            <a:picLocks noChangeAspect="1"/>
          </p:cNvPicPr>
          <p:nvPr/>
        </p:nvPicPr>
        <p:blipFill>
          <a:blip r:embed="rId3"/>
          <a:stretch>
            <a:fillRect/>
          </a:stretch>
        </p:blipFill>
        <p:spPr>
          <a:xfrm>
            <a:off x="6526345" y="710200"/>
            <a:ext cx="2363389" cy="1141689"/>
          </a:xfrm>
          <a:prstGeom prst="rect">
            <a:avLst/>
          </a:prstGeom>
        </p:spPr>
      </p:pic>
      <p:pic>
        <p:nvPicPr>
          <p:cNvPr id="13" name="Picture 12">
            <a:extLst>
              <a:ext uri="{FF2B5EF4-FFF2-40B4-BE49-F238E27FC236}">
                <a16:creationId xmlns:a16="http://schemas.microsoft.com/office/drawing/2014/main" id="{6ADAD228-8627-B54A-BC5E-2C8B1368A3B9}"/>
              </a:ext>
            </a:extLst>
          </p:cNvPr>
          <p:cNvPicPr>
            <a:picLocks noChangeAspect="1"/>
          </p:cNvPicPr>
          <p:nvPr/>
        </p:nvPicPr>
        <p:blipFill>
          <a:blip r:embed="rId4"/>
          <a:stretch>
            <a:fillRect/>
          </a:stretch>
        </p:blipFill>
        <p:spPr>
          <a:xfrm>
            <a:off x="2102124" y="2986163"/>
            <a:ext cx="3932372" cy="2921343"/>
          </a:xfrm>
          <a:prstGeom prst="rect">
            <a:avLst/>
          </a:prstGeom>
        </p:spPr>
      </p:pic>
      <p:sp>
        <p:nvSpPr>
          <p:cNvPr id="12" name="Oval 11">
            <a:extLst>
              <a:ext uri="{FF2B5EF4-FFF2-40B4-BE49-F238E27FC236}">
                <a16:creationId xmlns:a16="http://schemas.microsoft.com/office/drawing/2014/main" id="{7F454F70-C22E-6A43-9C44-5DE39C483D41}"/>
              </a:ext>
            </a:extLst>
          </p:cNvPr>
          <p:cNvSpPr/>
          <p:nvPr/>
        </p:nvSpPr>
        <p:spPr>
          <a:xfrm>
            <a:off x="2790982" y="4748462"/>
            <a:ext cx="312821" cy="312821"/>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7E2E6D6F-7595-0147-A530-1EF634835034}"/>
                  </a:ext>
                </a:extLst>
              </p:cNvPr>
              <p:cNvSpPr txBox="1"/>
              <p:nvPr/>
            </p:nvSpPr>
            <p:spPr>
              <a:xfrm>
                <a:off x="2464304" y="5037219"/>
                <a:ext cx="55528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𝑞</m:t>
                          </m:r>
                        </m:e>
                        <m:sub>
                          <m:r>
                            <a:rPr lang="en-US" sz="2400" b="0" i="1" smtClean="0">
                              <a:solidFill>
                                <a:srgbClr val="0070C0"/>
                              </a:solidFill>
                              <a:latin typeface="Cambria Math" panose="02040503050406030204" pitchFamily="18" charset="0"/>
                            </a:rPr>
                            <m:t>0</m:t>
                          </m:r>
                        </m:sub>
                      </m:sSub>
                    </m:oMath>
                  </m:oMathPara>
                </a14:m>
                <a:endParaRPr lang="en-GB" sz="2400" dirty="0">
                  <a:solidFill>
                    <a:srgbClr val="0070C0"/>
                  </a:solidFill>
                </a:endParaRPr>
              </a:p>
            </p:txBody>
          </p:sp>
        </mc:Choice>
        <mc:Fallback xmlns="">
          <p:sp>
            <p:nvSpPr>
              <p:cNvPr id="14" name="TextBox 13">
                <a:extLst>
                  <a:ext uri="{FF2B5EF4-FFF2-40B4-BE49-F238E27FC236}">
                    <a16:creationId xmlns:a16="http://schemas.microsoft.com/office/drawing/2014/main" id="{7E2E6D6F-7595-0147-A530-1EF634835034}"/>
                  </a:ext>
                </a:extLst>
              </p:cNvPr>
              <p:cNvSpPr txBox="1">
                <a:spLocks noRot="1" noChangeAspect="1" noMove="1" noResize="1" noEditPoints="1" noAdjustHandles="1" noChangeArrowheads="1" noChangeShapeType="1" noTextEdit="1"/>
              </p:cNvSpPr>
              <p:nvPr/>
            </p:nvSpPr>
            <p:spPr>
              <a:xfrm>
                <a:off x="2464304" y="5037219"/>
                <a:ext cx="555280" cy="461665"/>
              </a:xfrm>
              <a:prstGeom prst="rect">
                <a:avLst/>
              </a:prstGeom>
              <a:blipFill>
                <a:blip r:embed="rId5"/>
                <a:stretch>
                  <a:fillRect b="-810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D85224E0-ECD2-1440-B86A-B0ADA4DD3F8C}"/>
                  </a:ext>
                </a:extLst>
              </p:cNvPr>
              <p:cNvSpPr/>
              <p:nvPr/>
            </p:nvSpPr>
            <p:spPr>
              <a:xfrm>
                <a:off x="3103803" y="3059668"/>
                <a:ext cx="1175130"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𝑤</m:t>
                          </m:r>
                        </m:e>
                        <m:sub>
                          <m:r>
                            <a:rPr lang="en-US" sz="2000" i="1">
                              <a:solidFill>
                                <a:srgbClr val="FF0000"/>
                              </a:solidFill>
                              <a:latin typeface="Cambria Math" panose="02040503050406030204" pitchFamily="18" charset="0"/>
                            </a:rPr>
                            <m:t>𝑧</m:t>
                          </m:r>
                        </m:sub>
                      </m:sSub>
                      <m:d>
                        <m:dPr>
                          <m:ctrlPr>
                            <a:rPr lang="en-US" sz="2000" i="1" smtClean="0">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b="0" i="1" smtClean="0">
                              <a:solidFill>
                                <a:srgbClr val="FF0000"/>
                              </a:solidFill>
                              <a:latin typeface="Cambria Math" panose="02040503050406030204" pitchFamily="18" charset="0"/>
                            </a:rPr>
                            <m:t>, </m:t>
                          </m:r>
                          <m:r>
                            <a:rPr lang="en-US" sz="2000" b="0" i="1" smtClean="0">
                              <a:solidFill>
                                <a:srgbClr val="FF0000"/>
                              </a:solidFill>
                              <a:latin typeface="Cambria Math" panose="02040503050406030204" pitchFamily="18" charset="0"/>
                            </a:rPr>
                            <m:t>𝑠</m:t>
                          </m:r>
                        </m:e>
                      </m:d>
                    </m:oMath>
                  </m:oMathPara>
                </a14:m>
                <a:endParaRPr lang="en-GB" sz="2000" dirty="0"/>
              </a:p>
            </p:txBody>
          </p:sp>
        </mc:Choice>
        <mc:Fallback xmlns="">
          <p:sp>
            <p:nvSpPr>
              <p:cNvPr id="15" name="Rectangle 14">
                <a:extLst>
                  <a:ext uri="{FF2B5EF4-FFF2-40B4-BE49-F238E27FC236}">
                    <a16:creationId xmlns:a16="http://schemas.microsoft.com/office/drawing/2014/main" id="{D85224E0-ECD2-1440-B86A-B0ADA4DD3F8C}"/>
                  </a:ext>
                </a:extLst>
              </p:cNvPr>
              <p:cNvSpPr>
                <a:spLocks noRot="1" noChangeAspect="1" noMove="1" noResize="1" noEditPoints="1" noAdjustHandles="1" noChangeArrowheads="1" noChangeShapeType="1" noTextEdit="1"/>
              </p:cNvSpPr>
              <p:nvPr/>
            </p:nvSpPr>
            <p:spPr>
              <a:xfrm>
                <a:off x="3103803" y="3059668"/>
                <a:ext cx="1175130" cy="400110"/>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47CA6DF1-2FCF-384A-94E0-125D2D229C43}"/>
                  </a:ext>
                </a:extLst>
              </p:cNvPr>
              <p:cNvSpPr/>
              <p:nvPr/>
            </p:nvSpPr>
            <p:spPr>
              <a:xfrm>
                <a:off x="3837369" y="5424914"/>
                <a:ext cx="883127"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smtClean="0">
                          <a:solidFill>
                            <a:schemeClr val="tx1"/>
                          </a:solidFill>
                          <a:latin typeface="Cambria Math" panose="02040503050406030204" pitchFamily="18" charset="0"/>
                        </a:rPr>
                        <m:t>𝛽</m:t>
                      </m:r>
                      <m:r>
                        <a:rPr lang="en-US" sz="2000" b="0" i="1" smtClean="0">
                          <a:solidFill>
                            <a:schemeClr val="tx1"/>
                          </a:solidFill>
                          <a:latin typeface="Cambria Math" panose="02040503050406030204" pitchFamily="18" charset="0"/>
                        </a:rPr>
                        <m:t>=1</m:t>
                      </m:r>
                    </m:oMath>
                  </m:oMathPara>
                </a14:m>
                <a:endParaRPr lang="en-GB" sz="2000" dirty="0">
                  <a:solidFill>
                    <a:schemeClr val="tx1"/>
                  </a:solidFill>
                </a:endParaRPr>
              </a:p>
            </p:txBody>
          </p:sp>
        </mc:Choice>
        <mc:Fallback xmlns="">
          <p:sp>
            <p:nvSpPr>
              <p:cNvPr id="16" name="Rectangle 15">
                <a:extLst>
                  <a:ext uri="{FF2B5EF4-FFF2-40B4-BE49-F238E27FC236}">
                    <a16:creationId xmlns:a16="http://schemas.microsoft.com/office/drawing/2014/main" id="{47CA6DF1-2FCF-384A-94E0-125D2D229C43}"/>
                  </a:ext>
                </a:extLst>
              </p:cNvPr>
              <p:cNvSpPr>
                <a:spLocks noRot="1" noChangeAspect="1" noMove="1" noResize="1" noEditPoints="1" noAdjustHandles="1" noChangeArrowheads="1" noChangeShapeType="1" noTextEdit="1"/>
              </p:cNvSpPr>
              <p:nvPr/>
            </p:nvSpPr>
            <p:spPr>
              <a:xfrm>
                <a:off x="3837369" y="5424914"/>
                <a:ext cx="883127" cy="400110"/>
              </a:xfrm>
              <a:prstGeom prst="rect">
                <a:avLst/>
              </a:prstGeom>
              <a:blipFill>
                <a:blip r:embed="rId7"/>
                <a:stretch>
                  <a:fillRect b="-12121"/>
                </a:stretch>
              </a:blipFill>
            </p:spPr>
            <p:txBody>
              <a:bodyPr/>
              <a:lstStyle/>
              <a:p>
                <a:r>
                  <a:rPr lang="en-GB">
                    <a:noFill/>
                  </a:rPr>
                  <a:t> </a:t>
                </a:r>
              </a:p>
            </p:txBody>
          </p:sp>
        </mc:Fallback>
      </mc:AlternateContent>
      <p:cxnSp>
        <p:nvCxnSpPr>
          <p:cNvPr id="17" name="Straight Arrow Connector 16">
            <a:extLst>
              <a:ext uri="{FF2B5EF4-FFF2-40B4-BE49-F238E27FC236}">
                <a16:creationId xmlns:a16="http://schemas.microsoft.com/office/drawing/2014/main" id="{652CBAC7-80AE-6242-AFE5-7306C55CF9E9}"/>
              </a:ext>
            </a:extLst>
          </p:cNvPr>
          <p:cNvCxnSpPr>
            <a:cxnSpLocks/>
          </p:cNvCxnSpPr>
          <p:nvPr/>
        </p:nvCxnSpPr>
        <p:spPr>
          <a:xfrm flipH="1">
            <a:off x="1692395" y="4921308"/>
            <a:ext cx="1098587"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D3F076A9-6B88-EC40-A382-49E0E8932F43}"/>
                  </a:ext>
                </a:extLst>
              </p:cNvPr>
              <p:cNvSpPr/>
              <p:nvPr/>
            </p:nvSpPr>
            <p:spPr>
              <a:xfrm>
                <a:off x="1457820" y="4398088"/>
                <a:ext cx="47250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sz="2800" b="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𝑣</m:t>
                          </m:r>
                        </m:e>
                      </m:acc>
                    </m:oMath>
                  </m:oMathPara>
                </a14:m>
                <a:endParaRPr lang="en-GB" sz="2800" dirty="0">
                  <a:solidFill>
                    <a:schemeClr val="tx1"/>
                  </a:solidFill>
                </a:endParaRPr>
              </a:p>
            </p:txBody>
          </p:sp>
        </mc:Choice>
        <mc:Fallback xmlns="">
          <p:sp>
            <p:nvSpPr>
              <p:cNvPr id="18" name="Rectangle 17">
                <a:extLst>
                  <a:ext uri="{FF2B5EF4-FFF2-40B4-BE49-F238E27FC236}">
                    <a16:creationId xmlns:a16="http://schemas.microsoft.com/office/drawing/2014/main" id="{D3F076A9-6B88-EC40-A382-49E0E8932F43}"/>
                  </a:ext>
                </a:extLst>
              </p:cNvPr>
              <p:cNvSpPr>
                <a:spLocks noRot="1" noChangeAspect="1" noMove="1" noResize="1" noEditPoints="1" noAdjustHandles="1" noChangeArrowheads="1" noChangeShapeType="1" noTextEdit="1"/>
              </p:cNvSpPr>
              <p:nvPr/>
            </p:nvSpPr>
            <p:spPr>
              <a:xfrm>
                <a:off x="1457820" y="4398088"/>
                <a:ext cx="472502" cy="523220"/>
              </a:xfrm>
              <a:prstGeom prst="rect">
                <a:avLst/>
              </a:prstGeom>
              <a:blipFill>
                <a:blip r:embed="rId8"/>
                <a:stretch>
                  <a:fillRect t="-209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0095D772-E4B8-8A40-8A57-FD757F4BD354}"/>
                  </a:ext>
                </a:extLst>
              </p:cNvPr>
              <p:cNvSpPr/>
              <p:nvPr/>
            </p:nvSpPr>
            <p:spPr>
              <a:xfrm>
                <a:off x="5676930" y="4782322"/>
                <a:ext cx="40126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smtClean="0">
                          <a:solidFill>
                            <a:schemeClr val="tx1"/>
                          </a:solidFill>
                          <a:latin typeface="Cambria Math" panose="02040503050406030204" pitchFamily="18" charset="0"/>
                        </a:rPr>
                        <m:t>𝜏</m:t>
                      </m:r>
                    </m:oMath>
                  </m:oMathPara>
                </a14:m>
                <a:endParaRPr lang="en-GB" sz="2400" dirty="0">
                  <a:solidFill>
                    <a:schemeClr val="tx1"/>
                  </a:solidFill>
                </a:endParaRPr>
              </a:p>
            </p:txBody>
          </p:sp>
        </mc:Choice>
        <mc:Fallback xmlns="">
          <p:sp>
            <p:nvSpPr>
              <p:cNvPr id="20" name="Rectangle 19">
                <a:extLst>
                  <a:ext uri="{FF2B5EF4-FFF2-40B4-BE49-F238E27FC236}">
                    <a16:creationId xmlns:a16="http://schemas.microsoft.com/office/drawing/2014/main" id="{0095D772-E4B8-8A40-8A57-FD757F4BD354}"/>
                  </a:ext>
                </a:extLst>
              </p:cNvPr>
              <p:cNvSpPr>
                <a:spLocks noRot="1" noChangeAspect="1" noMove="1" noResize="1" noEditPoints="1" noAdjustHandles="1" noChangeArrowheads="1" noChangeShapeType="1" noTextEdit="1"/>
              </p:cNvSpPr>
              <p:nvPr/>
            </p:nvSpPr>
            <p:spPr>
              <a:xfrm>
                <a:off x="5676930" y="4782322"/>
                <a:ext cx="401264" cy="461665"/>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0B7C9CDB-FA94-164D-9F58-72D41CE31D76}"/>
                  </a:ext>
                </a:extLst>
              </p:cNvPr>
              <p:cNvSpPr/>
              <p:nvPr/>
            </p:nvSpPr>
            <p:spPr>
              <a:xfrm>
                <a:off x="5638935" y="4443207"/>
                <a:ext cx="40126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rPr>
                        <m:t>𝑠</m:t>
                      </m:r>
                    </m:oMath>
                  </m:oMathPara>
                </a14:m>
                <a:endParaRPr lang="en-GB" sz="2400" dirty="0">
                  <a:solidFill>
                    <a:schemeClr val="tx1"/>
                  </a:solidFill>
                </a:endParaRPr>
              </a:p>
            </p:txBody>
          </p:sp>
        </mc:Choice>
        <mc:Fallback xmlns="">
          <p:sp>
            <p:nvSpPr>
              <p:cNvPr id="21" name="Rectangle 20">
                <a:extLst>
                  <a:ext uri="{FF2B5EF4-FFF2-40B4-BE49-F238E27FC236}">
                    <a16:creationId xmlns:a16="http://schemas.microsoft.com/office/drawing/2014/main" id="{0B7C9CDB-FA94-164D-9F58-72D41CE31D76}"/>
                  </a:ext>
                </a:extLst>
              </p:cNvPr>
              <p:cNvSpPr>
                <a:spLocks noRot="1" noChangeAspect="1" noMove="1" noResize="1" noEditPoints="1" noAdjustHandles="1" noChangeArrowheads="1" noChangeShapeType="1" noTextEdit="1"/>
              </p:cNvSpPr>
              <p:nvPr/>
            </p:nvSpPr>
            <p:spPr>
              <a:xfrm>
                <a:off x="5638935" y="4443207"/>
                <a:ext cx="401264" cy="461665"/>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01D39530-4E7F-804E-8167-F5D50999C2BA}"/>
                  </a:ext>
                </a:extLst>
              </p:cNvPr>
              <p:cNvSpPr/>
              <p:nvPr/>
            </p:nvSpPr>
            <p:spPr>
              <a:xfrm>
                <a:off x="6636556" y="4043097"/>
                <a:ext cx="1341521"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b="0" i="1" smtClean="0">
                          <a:solidFill>
                            <a:srgbClr val="FF0000"/>
                          </a:solidFill>
                          <a:latin typeface="Cambria Math" panose="02040503050406030204" pitchFamily="18" charset="0"/>
                        </a:rPr>
                        <m:t>𝑘</m:t>
                      </m:r>
                      <m:d>
                        <m:dPr>
                          <m:ctrlPr>
                            <a:rPr lang="en-US" sz="2000" i="1" smtClean="0">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e>
                      </m:d>
                      <m:r>
                        <a:rPr lang="en-US" sz="2000" b="0" i="1" smtClean="0">
                          <a:solidFill>
                            <a:srgbClr val="FF0000"/>
                          </a:solidFill>
                          <a:latin typeface="Cambria Math" panose="02040503050406030204" pitchFamily="18" charset="0"/>
                        </a:rPr>
                        <m:t>=??</m:t>
                      </m:r>
                    </m:oMath>
                  </m:oMathPara>
                </a14:m>
                <a:endParaRPr lang="en-GB" sz="2000" dirty="0"/>
              </a:p>
            </p:txBody>
          </p:sp>
        </mc:Choice>
        <mc:Fallback xmlns="">
          <p:sp>
            <p:nvSpPr>
              <p:cNvPr id="23" name="Rectangle 22">
                <a:extLst>
                  <a:ext uri="{FF2B5EF4-FFF2-40B4-BE49-F238E27FC236}">
                    <a16:creationId xmlns:a16="http://schemas.microsoft.com/office/drawing/2014/main" id="{01D39530-4E7F-804E-8167-F5D50999C2BA}"/>
                  </a:ext>
                </a:extLst>
              </p:cNvPr>
              <p:cNvSpPr>
                <a:spLocks noRot="1" noChangeAspect="1" noMove="1" noResize="1" noEditPoints="1" noAdjustHandles="1" noChangeArrowheads="1" noChangeShapeType="1" noTextEdit="1"/>
              </p:cNvSpPr>
              <p:nvPr/>
            </p:nvSpPr>
            <p:spPr>
              <a:xfrm>
                <a:off x="6636556" y="4043097"/>
                <a:ext cx="1341521" cy="400110"/>
              </a:xfrm>
              <a:prstGeom prst="rect">
                <a:avLst/>
              </a:prstGeom>
              <a:blipFill>
                <a:blip r:embed="rId11"/>
                <a:stretch>
                  <a:fillRect/>
                </a:stretch>
              </a:blipFill>
            </p:spPr>
            <p:txBody>
              <a:bodyPr/>
              <a:lstStyle/>
              <a:p>
                <a:r>
                  <a:rPr lang="en-IT">
                    <a:noFill/>
                  </a:rPr>
                  <a:t> </a:t>
                </a:r>
              </a:p>
            </p:txBody>
          </p:sp>
        </mc:Fallback>
      </mc:AlternateContent>
      <p:sp>
        <p:nvSpPr>
          <p:cNvPr id="26" name="CasellaDiTesto 2">
            <a:extLst>
              <a:ext uri="{FF2B5EF4-FFF2-40B4-BE49-F238E27FC236}">
                <a16:creationId xmlns:a16="http://schemas.microsoft.com/office/drawing/2014/main" id="{266589C0-EC0E-A040-A085-D02688B5EC2E}"/>
              </a:ext>
            </a:extLst>
          </p:cNvPr>
          <p:cNvSpPr txBox="1"/>
          <p:nvPr/>
        </p:nvSpPr>
        <p:spPr>
          <a:xfrm>
            <a:off x="6636556" y="4612772"/>
            <a:ext cx="1519263" cy="584775"/>
          </a:xfrm>
          <a:prstGeom prst="rect">
            <a:avLst/>
          </a:prstGeom>
          <a:noFill/>
        </p:spPr>
        <p:txBody>
          <a:bodyPr wrap="square" rtlCol="0">
            <a:spAutoFit/>
          </a:bodyPr>
          <a:lstStyle/>
          <a:p>
            <a:pPr algn="ctr"/>
            <a:r>
              <a:rPr lang="en-GB" sz="1600" b="1" dirty="0">
                <a:solidFill>
                  <a:srgbClr val="FF0000"/>
                </a:solidFill>
                <a:latin typeface="Arial"/>
                <a:cs typeface="Arial"/>
              </a:rPr>
              <a:t>Beam loading theorem</a:t>
            </a:r>
          </a:p>
        </p:txBody>
      </p:sp>
      <p:sp>
        <p:nvSpPr>
          <p:cNvPr id="5" name="Rectangle 4">
            <a:extLst>
              <a:ext uri="{FF2B5EF4-FFF2-40B4-BE49-F238E27FC236}">
                <a16:creationId xmlns:a16="http://schemas.microsoft.com/office/drawing/2014/main" id="{F53ED1B6-E7CF-734E-BD2D-CB13EE767B70}"/>
              </a:ext>
            </a:extLst>
          </p:cNvPr>
          <p:cNvSpPr/>
          <p:nvPr/>
        </p:nvSpPr>
        <p:spPr>
          <a:xfrm>
            <a:off x="3163022" y="3657922"/>
            <a:ext cx="576474" cy="306106"/>
          </a:xfrm>
          <a:prstGeom prst="rect">
            <a:avLst/>
          </a:prstGeom>
          <a:solidFill>
            <a:schemeClr val="bg1"/>
          </a:solidFill>
          <a:ln>
            <a:noFill/>
          </a:ln>
          <a:effectLst>
            <a:outerShdw blurRad="50800" dist="50800" dir="5400000" algn="ctr" rotWithShape="0">
              <a:schemeClr val="bg1"/>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27" name="Rectangle 26">
                <a:extLst>
                  <a:ext uri="{FF2B5EF4-FFF2-40B4-BE49-F238E27FC236}">
                    <a16:creationId xmlns:a16="http://schemas.microsoft.com/office/drawing/2014/main" id="{3714C0AA-7ED2-0647-A39D-20CECE9EFF35}"/>
                  </a:ext>
                </a:extLst>
              </p:cNvPr>
              <p:cNvSpPr/>
              <p:nvPr/>
            </p:nvSpPr>
            <p:spPr>
              <a:xfrm>
                <a:off x="324934" y="3065307"/>
                <a:ext cx="1821140"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𝑤</m:t>
                          </m:r>
                        </m:e>
                        <m:sub>
                          <m:r>
                            <a:rPr lang="en-US" sz="2000" i="1">
                              <a:solidFill>
                                <a:schemeClr val="tx1"/>
                              </a:solidFill>
                              <a:latin typeface="Cambria Math" panose="02040503050406030204" pitchFamily="18" charset="0"/>
                            </a:rPr>
                            <m:t>𝑧</m:t>
                          </m:r>
                        </m:sub>
                      </m:sSub>
                      <m:d>
                        <m:dPr>
                          <m:ctrlPr>
                            <a:rPr lang="en-US" sz="2000" i="1" smtClean="0">
                              <a:solidFill>
                                <a:schemeClr val="tx1"/>
                              </a:solidFill>
                              <a:latin typeface="Cambria Math" panose="02040503050406030204" pitchFamily="18" charset="0"/>
                            </a:rPr>
                          </m:ctrlPr>
                        </m:dPr>
                        <m:e>
                          <m:r>
                            <a:rPr lang="en-US" sz="2000" b="0" i="1" smtClean="0">
                              <a:solidFill>
                                <a:schemeClr val="tx1"/>
                              </a:solidFill>
                              <a:latin typeface="Cambria Math" panose="02040503050406030204" pitchFamily="18" charset="0"/>
                            </a:rPr>
                            <m:t>𝑠</m:t>
                          </m:r>
                          <m:r>
                            <a:rPr lang="en-US" sz="2000" b="0" i="1" smtClean="0">
                              <a:solidFill>
                                <a:schemeClr val="tx1"/>
                              </a:solidFill>
                              <a:latin typeface="Cambria Math" panose="02040503050406030204" pitchFamily="18" charset="0"/>
                            </a:rPr>
                            <m:t>&lt;0</m:t>
                          </m:r>
                        </m:e>
                      </m:d>
                      <m:r>
                        <a:rPr lang="en-US" sz="2000" b="0" i="0" smtClean="0">
                          <a:solidFill>
                            <a:schemeClr val="tx1"/>
                          </a:solidFill>
                          <a:latin typeface="Cambria Math" panose="02040503050406030204" pitchFamily="18" charset="0"/>
                        </a:rPr>
                        <m:t>=0</m:t>
                      </m:r>
                    </m:oMath>
                  </m:oMathPara>
                </a14:m>
                <a:endParaRPr lang="en-GB" sz="2000" dirty="0">
                  <a:solidFill>
                    <a:schemeClr val="tx1"/>
                  </a:solidFill>
                </a:endParaRPr>
              </a:p>
            </p:txBody>
          </p:sp>
        </mc:Choice>
        <mc:Fallback xmlns="">
          <p:sp>
            <p:nvSpPr>
              <p:cNvPr id="27" name="Rectangle 26">
                <a:extLst>
                  <a:ext uri="{FF2B5EF4-FFF2-40B4-BE49-F238E27FC236}">
                    <a16:creationId xmlns:a16="http://schemas.microsoft.com/office/drawing/2014/main" id="{3714C0AA-7ED2-0647-A39D-20CECE9EFF35}"/>
                  </a:ext>
                </a:extLst>
              </p:cNvPr>
              <p:cNvSpPr>
                <a:spLocks noRot="1" noChangeAspect="1" noMove="1" noResize="1" noEditPoints="1" noAdjustHandles="1" noChangeArrowheads="1" noChangeShapeType="1" noTextEdit="1"/>
              </p:cNvSpPr>
              <p:nvPr/>
            </p:nvSpPr>
            <p:spPr>
              <a:xfrm>
                <a:off x="324934" y="3065307"/>
                <a:ext cx="1821140" cy="400110"/>
              </a:xfrm>
              <a:prstGeom prst="rect">
                <a:avLst/>
              </a:prstGeom>
              <a:blipFill>
                <a:blip r:embed="rId12"/>
                <a:stretch>
                  <a:fillRect/>
                </a:stretch>
              </a:blipFill>
            </p:spPr>
            <p:txBody>
              <a:bodyPr/>
              <a:lstStyle/>
              <a:p>
                <a:r>
                  <a:rPr lang="en-GB">
                    <a:noFill/>
                  </a:rPr>
                  <a:t> </a:t>
                </a:r>
              </a:p>
            </p:txBody>
          </p:sp>
        </mc:Fallback>
      </mc:AlternateContent>
      <p:sp>
        <p:nvSpPr>
          <p:cNvPr id="28" name="CasellaDiTesto 2">
            <a:extLst>
              <a:ext uri="{FF2B5EF4-FFF2-40B4-BE49-F238E27FC236}">
                <a16:creationId xmlns:a16="http://schemas.microsoft.com/office/drawing/2014/main" id="{64D2A89A-9C35-BE40-B553-EB40404B8674}"/>
              </a:ext>
            </a:extLst>
          </p:cNvPr>
          <p:cNvSpPr txBox="1"/>
          <p:nvPr/>
        </p:nvSpPr>
        <p:spPr>
          <a:xfrm>
            <a:off x="470186" y="3497133"/>
            <a:ext cx="1519263" cy="584775"/>
          </a:xfrm>
          <a:prstGeom prst="rect">
            <a:avLst/>
          </a:prstGeom>
          <a:noFill/>
        </p:spPr>
        <p:txBody>
          <a:bodyPr wrap="square" rtlCol="0">
            <a:spAutoFit/>
          </a:bodyPr>
          <a:lstStyle/>
          <a:p>
            <a:pPr algn="ctr"/>
            <a:r>
              <a:rPr lang="en-GB" sz="1600" b="1" dirty="0">
                <a:latin typeface="Arial"/>
                <a:cs typeface="Arial"/>
              </a:rPr>
              <a:t>Causality principle</a:t>
            </a:r>
          </a:p>
        </p:txBody>
      </p:sp>
      <p:sp>
        <p:nvSpPr>
          <p:cNvPr id="29" name="CasellaDiTesto 2">
            <a:extLst>
              <a:ext uri="{FF2B5EF4-FFF2-40B4-BE49-F238E27FC236}">
                <a16:creationId xmlns:a16="http://schemas.microsoft.com/office/drawing/2014/main" id="{ED71AD7B-6A09-8840-93B6-4BF76626D4AC}"/>
              </a:ext>
            </a:extLst>
          </p:cNvPr>
          <p:cNvSpPr txBox="1"/>
          <p:nvPr/>
        </p:nvSpPr>
        <p:spPr>
          <a:xfrm>
            <a:off x="228601" y="682180"/>
            <a:ext cx="2093494" cy="338554"/>
          </a:xfrm>
          <a:prstGeom prst="rect">
            <a:avLst/>
          </a:prstGeom>
          <a:solidFill>
            <a:srgbClr val="002060"/>
          </a:solidFill>
        </p:spPr>
        <p:txBody>
          <a:bodyPr wrap="square" rtlCol="0">
            <a:spAutoFit/>
          </a:bodyPr>
          <a:lstStyle/>
          <a:p>
            <a:pPr algn="ctr"/>
            <a:r>
              <a:rPr lang="en-GB" sz="1600" b="1" dirty="0">
                <a:solidFill>
                  <a:srgbClr val="FFFF00"/>
                </a:solidFill>
                <a:latin typeface="Arial"/>
                <a:cs typeface="Arial"/>
              </a:rPr>
              <a:t>Leading charge q</a:t>
            </a:r>
            <a:r>
              <a:rPr lang="en-GB" sz="1600" b="1" baseline="-25000" dirty="0">
                <a:solidFill>
                  <a:srgbClr val="FFFF00"/>
                </a:solidFill>
                <a:latin typeface="Arial"/>
                <a:cs typeface="Arial"/>
              </a:rPr>
              <a:t>0</a:t>
            </a:r>
          </a:p>
        </p:txBody>
      </p:sp>
    </p:spTree>
    <p:extLst>
      <p:ext uri="{BB962C8B-B14F-4D97-AF65-F5344CB8AC3E}">
        <p14:creationId xmlns:p14="http://schemas.microsoft.com/office/powerpoint/2010/main" val="2818640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2"/>
          <p:cNvSpPr txBox="1">
            <a:spLocks noChangeArrowheads="1"/>
          </p:cNvSpPr>
          <p:nvPr/>
        </p:nvSpPr>
        <p:spPr bwMode="auto">
          <a:xfrm>
            <a:off x="731838" y="1035050"/>
            <a:ext cx="7680325" cy="584775"/>
          </a:xfrm>
          <a:prstGeom prst="rect">
            <a:avLst/>
          </a:prstGeom>
          <a:noFill/>
          <a:ln w="9525">
            <a:noFill/>
            <a:miter lim="800000"/>
            <a:headEnd/>
            <a:tailEnd/>
          </a:ln>
        </p:spPr>
        <p:txBody>
          <a:bodyPr>
            <a:prstTxWarp prst="textNoShape">
              <a:avLst/>
            </a:prstTxWarp>
            <a:spAutoFit/>
          </a:bodyPr>
          <a:lstStyle/>
          <a:p>
            <a:pPr algn="ctr" fontAlgn="base">
              <a:spcBef>
                <a:spcPct val="0"/>
              </a:spcBef>
              <a:spcAft>
                <a:spcPct val="0"/>
              </a:spcAft>
            </a:pPr>
            <a:r>
              <a:rPr lang="en-GB" sz="3200" b="1" dirty="0" err="1">
                <a:solidFill>
                  <a:prstClr val="black"/>
                </a:solidFill>
                <a:ea typeface="ヒラギノ角ゴ Pro W3" charset="-128"/>
                <a:cs typeface="ヒラギノ角ゴ Pro W3" charset="-128"/>
              </a:rPr>
              <a:t>Wakefields</a:t>
            </a:r>
            <a:r>
              <a:rPr lang="en-GB" sz="3200" b="1" dirty="0">
                <a:solidFill>
                  <a:prstClr val="black"/>
                </a:solidFill>
                <a:ea typeface="ヒラギノ角ゴ Pro W3" charset="-128"/>
                <a:cs typeface="ヒラギノ角ゴ Pro W3" charset="-128"/>
              </a:rPr>
              <a:t> and Impedances - I</a:t>
            </a:r>
          </a:p>
        </p:txBody>
      </p:sp>
      <p:sp>
        <p:nvSpPr>
          <p:cNvPr id="14340" name="CasellaDiTesto 4"/>
          <p:cNvSpPr txBox="1">
            <a:spLocks noChangeArrowheads="1"/>
          </p:cNvSpPr>
          <p:nvPr/>
        </p:nvSpPr>
        <p:spPr bwMode="auto">
          <a:xfrm>
            <a:off x="377825" y="1774170"/>
            <a:ext cx="8321675" cy="369332"/>
          </a:xfrm>
          <a:prstGeom prst="rect">
            <a:avLst/>
          </a:prstGeom>
          <a:noFill/>
          <a:ln w="9525">
            <a:noFill/>
            <a:miter lim="800000"/>
            <a:headEnd/>
            <a:tailEnd/>
          </a:ln>
        </p:spPr>
        <p:txBody>
          <a:bodyPr>
            <a:prstTxWarp prst="textNoShape">
              <a:avLst/>
            </a:prstTxWarp>
            <a:spAutoFit/>
          </a:bodyPr>
          <a:lstStyle/>
          <a:p>
            <a:pPr algn="ctr">
              <a:defRPr/>
            </a:pPr>
            <a:r>
              <a:rPr lang="en-GB" u="sng" dirty="0">
                <a:solidFill>
                  <a:prstClr val="black"/>
                </a:solidFill>
                <a:ea typeface="ヒラギノ角ゴ Pro W3" charset="-128"/>
                <a:cs typeface="ヒラギノ角ゴ Pro W3" charset="-128"/>
              </a:rPr>
              <a:t>A. Mostacci,</a:t>
            </a:r>
            <a:r>
              <a:rPr lang="en-GB" dirty="0">
                <a:solidFill>
                  <a:prstClr val="black"/>
                </a:solidFill>
                <a:ea typeface="ヒラギノ角ゴ Pro W3" charset="-128"/>
                <a:cs typeface="ヒラギノ角ゴ Pro W3" charset="-128"/>
              </a:rPr>
              <a:t> Sapienza University of Rome</a:t>
            </a:r>
          </a:p>
        </p:txBody>
      </p:sp>
      <p:pic>
        <p:nvPicPr>
          <p:cNvPr id="19461" name="Picture 6" descr="logo3"/>
          <p:cNvPicPr>
            <a:picLocks noChangeAspect="1" noChangeArrowheads="1"/>
          </p:cNvPicPr>
          <p:nvPr/>
        </p:nvPicPr>
        <p:blipFill>
          <a:blip r:embed="rId2"/>
          <a:srcRect/>
          <a:stretch>
            <a:fillRect/>
          </a:stretch>
        </p:blipFill>
        <p:spPr bwMode="auto">
          <a:xfrm>
            <a:off x="6977063" y="3175"/>
            <a:ext cx="2160587" cy="655638"/>
          </a:xfrm>
          <a:prstGeom prst="rect">
            <a:avLst/>
          </a:prstGeom>
          <a:noFill/>
          <a:ln w="9525">
            <a:noFill/>
            <a:miter lim="800000"/>
            <a:headEnd/>
            <a:tailEnd/>
          </a:ln>
        </p:spPr>
      </p:pic>
      <p:pic>
        <p:nvPicPr>
          <p:cNvPr id="19462" name="Picture 5" descr="infn"/>
          <p:cNvPicPr>
            <a:picLocks noChangeAspect="1" noChangeArrowheads="1"/>
          </p:cNvPicPr>
          <p:nvPr/>
        </p:nvPicPr>
        <p:blipFill rotWithShape="1">
          <a:blip r:embed="rId3"/>
          <a:srcRect b="10548"/>
          <a:stretch/>
        </p:blipFill>
        <p:spPr bwMode="auto">
          <a:xfrm>
            <a:off x="22225" y="23813"/>
            <a:ext cx="1365250" cy="880427"/>
          </a:xfrm>
          <a:prstGeom prst="rect">
            <a:avLst/>
          </a:prstGeom>
          <a:noFill/>
          <a:ln w="9525">
            <a:noFill/>
            <a:miter lim="800000"/>
            <a:headEnd/>
            <a:tailEnd/>
          </a:ln>
        </p:spPr>
      </p:pic>
      <p:pic>
        <p:nvPicPr>
          <p:cNvPr id="8" name="Picture 2" descr="CAS course on &quot;RF for Accelerators&quot;, 18 June - 01 July 2023, Berlin Germany">
            <a:extLst>
              <a:ext uri="{FF2B5EF4-FFF2-40B4-BE49-F238E27FC236}">
                <a16:creationId xmlns:a16="http://schemas.microsoft.com/office/drawing/2014/main" id="{C6F737E7-6EB0-2149-A437-3F1924381EA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9919"/>
          <a:stretch/>
        </p:blipFill>
        <p:spPr bwMode="auto">
          <a:xfrm>
            <a:off x="3520540" y="5848831"/>
            <a:ext cx="2130180" cy="100916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2625155C-B6A4-11BA-5936-40E9D381EF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5789" y="2406726"/>
            <a:ext cx="4265744" cy="31482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4038C1BC-DA80-FB4A-9C32-15D43EEDF31A}"/>
              </a:ext>
            </a:extLst>
          </p:cNvPr>
          <p:cNvSpPr txBox="1"/>
          <p:nvPr/>
        </p:nvSpPr>
        <p:spPr>
          <a:xfrm>
            <a:off x="204537" y="90906"/>
            <a:ext cx="8674768" cy="523220"/>
          </a:xfrm>
          <a:prstGeom prst="rect">
            <a:avLst/>
          </a:prstGeom>
          <a:noFill/>
        </p:spPr>
        <p:txBody>
          <a:bodyPr wrap="squar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BEAM LOADING THEOREM - POINT CHARGE</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D09183A-C5F4-99A3-2352-4AA19E1A276B}"/>
                  </a:ext>
                </a:extLst>
              </p:cNvPr>
              <p:cNvSpPr txBox="1"/>
              <p:nvPr/>
            </p:nvSpPr>
            <p:spPr>
              <a:xfrm>
                <a:off x="673768" y="770021"/>
                <a:ext cx="2752164" cy="369332"/>
              </a:xfrm>
              <a:prstGeom prst="rect">
                <a:avLst/>
              </a:prstGeom>
              <a:noFill/>
            </p:spPr>
            <p:txBody>
              <a:bodyPr wrap="none" rtlCol="0">
                <a:spAutoFit/>
              </a:bodyPr>
              <a:lstStyle/>
              <a:p>
                <a:r>
                  <a:rPr lang="en-US" b="0" dirty="0"/>
                  <a:t>For </a:t>
                </a:r>
                <a14:m>
                  <m:oMath xmlns:m="http://schemas.openxmlformats.org/officeDocument/2006/math">
                    <m:r>
                      <a:rPr lang="en-US" b="0" i="1" smtClean="0">
                        <a:latin typeface="Cambria Math" panose="02040503050406030204" pitchFamily="18" charset="0"/>
                      </a:rPr>
                      <m:t>𝛽</m:t>
                    </m:r>
                    <m:r>
                      <a:rPr lang="en-US" b="0" i="1" smtClean="0">
                        <a:latin typeface="Cambria Math" panose="02040503050406030204" pitchFamily="18" charset="0"/>
                      </a:rPr>
                      <m:t>&lt;1,</m:t>
                    </m:r>
                  </m:oMath>
                </a14:m>
                <a:r>
                  <a:rPr lang="en-IT" dirty="0"/>
                  <a:t>  </a:t>
                </a:r>
                <a14:m>
                  <m:oMath xmlns:m="http://schemas.openxmlformats.org/officeDocument/2006/math">
                    <m:r>
                      <a:rPr lang="en-US" b="0" i="1" dirty="0" smtClean="0">
                        <a:latin typeface="Cambria Math" panose="02040503050406030204" pitchFamily="18" charset="0"/>
                      </a:rPr>
                      <m:t>𝑘</m:t>
                    </m:r>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𝑤</m:t>
                        </m:r>
                      </m:e>
                      <m:sub>
                        <m:r>
                          <a:rPr lang="en-US" b="0" i="1" dirty="0" smtClean="0">
                            <a:latin typeface="Cambria Math" panose="02040503050406030204" pitchFamily="18" charset="0"/>
                          </a:rPr>
                          <m:t>𝑧</m:t>
                        </m:r>
                      </m:sub>
                    </m:sSub>
                    <m:r>
                      <a:rPr lang="en-US" b="0" i="1" dirty="0" smtClean="0">
                        <a:latin typeface="Cambria Math" panose="02040503050406030204" pitchFamily="18" charset="0"/>
                      </a:rPr>
                      <m:t>(</m:t>
                    </m:r>
                    <m:r>
                      <a:rPr lang="en-US" b="0" i="1" dirty="0" smtClean="0">
                        <a:latin typeface="Cambria Math" panose="02040503050406030204" pitchFamily="18" charset="0"/>
                      </a:rPr>
                      <m:t>𝑠</m:t>
                    </m:r>
                    <m:r>
                      <a:rPr lang="en-US" b="0" i="1" dirty="0" smtClean="0">
                        <a:latin typeface="Cambria Math" panose="02040503050406030204" pitchFamily="18" charset="0"/>
                      </a:rPr>
                      <m:t>=0)</m:t>
                    </m:r>
                  </m:oMath>
                </a14:m>
                <a:r>
                  <a:rPr lang="en-IT" dirty="0"/>
                  <a:t> </a:t>
                </a:r>
              </a:p>
            </p:txBody>
          </p:sp>
        </mc:Choice>
        <mc:Fallback xmlns="">
          <p:sp>
            <p:nvSpPr>
              <p:cNvPr id="4" name="TextBox 3">
                <a:extLst>
                  <a:ext uri="{FF2B5EF4-FFF2-40B4-BE49-F238E27FC236}">
                    <a16:creationId xmlns:a16="http://schemas.microsoft.com/office/drawing/2014/main" id="{5D09183A-C5F4-99A3-2352-4AA19E1A276B}"/>
                  </a:ext>
                </a:extLst>
              </p:cNvPr>
              <p:cNvSpPr txBox="1">
                <a:spLocks noRot="1" noChangeAspect="1" noMove="1" noResize="1" noEditPoints="1" noAdjustHandles="1" noChangeArrowheads="1" noChangeShapeType="1" noTextEdit="1"/>
              </p:cNvSpPr>
              <p:nvPr/>
            </p:nvSpPr>
            <p:spPr>
              <a:xfrm>
                <a:off x="673768" y="770021"/>
                <a:ext cx="2752164" cy="369332"/>
              </a:xfrm>
              <a:prstGeom prst="rect">
                <a:avLst/>
              </a:prstGeom>
              <a:blipFill>
                <a:blip r:embed="rId2"/>
                <a:stretch>
                  <a:fillRect l="-2304" t="-6667" b="-26667"/>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FA91F1B-3764-3919-ECCF-12A9FD9CD630}"/>
                  </a:ext>
                </a:extLst>
              </p:cNvPr>
              <p:cNvSpPr txBox="1"/>
              <p:nvPr/>
            </p:nvSpPr>
            <p:spPr>
              <a:xfrm>
                <a:off x="5770729" y="746168"/>
                <a:ext cx="1980992" cy="369332"/>
              </a:xfrm>
              <a:prstGeom prst="rect">
                <a:avLst/>
              </a:prstGeom>
              <a:noFill/>
            </p:spPr>
            <p:txBody>
              <a:bodyPr wrap="none" rtlCol="0">
                <a:spAutoFit/>
              </a:bodyPr>
              <a:lstStyle/>
              <a:p>
                <a:r>
                  <a:rPr lang="en-US" b="0" dirty="0">
                    <a:solidFill>
                      <a:srgbClr val="FF0000"/>
                    </a:solidFill>
                  </a:rPr>
                  <a:t>For </a:t>
                </a:r>
                <a14:m>
                  <m:oMath xmlns:m="http://schemas.openxmlformats.org/officeDocument/2006/math">
                    <m:r>
                      <a:rPr lang="en-US" b="0" i="1" smtClean="0">
                        <a:solidFill>
                          <a:srgbClr val="FF0000"/>
                        </a:solidFill>
                        <a:latin typeface="Cambria Math" panose="02040503050406030204" pitchFamily="18" charset="0"/>
                      </a:rPr>
                      <m:t>𝛽</m:t>
                    </m:r>
                    <m:r>
                      <a:rPr lang="en-US" b="0" i="1" smtClean="0">
                        <a:solidFill>
                          <a:srgbClr val="FF0000"/>
                        </a:solidFill>
                        <a:latin typeface="Cambria Math" panose="02040503050406030204" pitchFamily="18" charset="0"/>
                      </a:rPr>
                      <m:t>=1,</m:t>
                    </m:r>
                  </m:oMath>
                </a14:m>
                <a:r>
                  <a:rPr lang="en-IT" dirty="0">
                    <a:solidFill>
                      <a:srgbClr val="FF0000"/>
                    </a:solidFill>
                  </a:rPr>
                  <a:t>  </a:t>
                </a:r>
                <a14:m>
                  <m:oMath xmlns:m="http://schemas.openxmlformats.org/officeDocument/2006/math">
                    <m:r>
                      <a:rPr lang="en-US" b="0" i="1" dirty="0" smtClean="0">
                        <a:solidFill>
                          <a:srgbClr val="FF0000"/>
                        </a:solidFill>
                        <a:latin typeface="Cambria Math" panose="02040503050406030204" pitchFamily="18" charset="0"/>
                      </a:rPr>
                      <m:t>𝑘</m:t>
                    </m:r>
                    <m:r>
                      <a:rPr lang="en-US" b="0" i="1" dirty="0" smtClean="0">
                        <a:solidFill>
                          <a:srgbClr val="FF0000"/>
                        </a:solidFill>
                        <a:latin typeface="Cambria Math" panose="02040503050406030204" pitchFamily="18" charset="0"/>
                      </a:rPr>
                      <m:t>=?? </m:t>
                    </m:r>
                  </m:oMath>
                </a14:m>
                <a:r>
                  <a:rPr lang="en-IT" dirty="0">
                    <a:solidFill>
                      <a:srgbClr val="FF0000"/>
                    </a:solidFill>
                  </a:rPr>
                  <a:t> </a:t>
                </a:r>
              </a:p>
            </p:txBody>
          </p:sp>
        </mc:Choice>
        <mc:Fallback xmlns="">
          <p:sp>
            <p:nvSpPr>
              <p:cNvPr id="6" name="TextBox 5">
                <a:extLst>
                  <a:ext uri="{FF2B5EF4-FFF2-40B4-BE49-F238E27FC236}">
                    <a16:creationId xmlns:a16="http://schemas.microsoft.com/office/drawing/2014/main" id="{AFA91F1B-3764-3919-ECCF-12A9FD9CD630}"/>
                  </a:ext>
                </a:extLst>
              </p:cNvPr>
              <p:cNvSpPr txBox="1">
                <a:spLocks noRot="1" noChangeAspect="1" noMove="1" noResize="1" noEditPoints="1" noAdjustHandles="1" noChangeArrowheads="1" noChangeShapeType="1" noTextEdit="1"/>
              </p:cNvSpPr>
              <p:nvPr/>
            </p:nvSpPr>
            <p:spPr>
              <a:xfrm>
                <a:off x="5770729" y="746168"/>
                <a:ext cx="1980992" cy="369332"/>
              </a:xfrm>
              <a:prstGeom prst="rect">
                <a:avLst/>
              </a:prstGeom>
              <a:blipFill>
                <a:blip r:embed="rId3"/>
                <a:stretch>
                  <a:fillRect l="-2548" t="-6667" b="-26667"/>
                </a:stretch>
              </a:blipFill>
            </p:spPr>
            <p:txBody>
              <a:bodyPr/>
              <a:lstStyle/>
              <a:p>
                <a:r>
                  <a:rPr lang="en-IT">
                    <a:noFill/>
                  </a:rPr>
                  <a:t> </a:t>
                </a:r>
              </a:p>
            </p:txBody>
          </p:sp>
        </mc:Fallback>
      </mc:AlternateContent>
      <p:grpSp>
        <p:nvGrpSpPr>
          <p:cNvPr id="52" name="Group 51">
            <a:extLst>
              <a:ext uri="{FF2B5EF4-FFF2-40B4-BE49-F238E27FC236}">
                <a16:creationId xmlns:a16="http://schemas.microsoft.com/office/drawing/2014/main" id="{B4A3151F-BC49-B653-D0AA-DE5416A96AF6}"/>
              </a:ext>
            </a:extLst>
          </p:cNvPr>
          <p:cNvGrpSpPr/>
          <p:nvPr/>
        </p:nvGrpSpPr>
        <p:grpSpPr>
          <a:xfrm>
            <a:off x="355558" y="1164045"/>
            <a:ext cx="3331059" cy="1956509"/>
            <a:chOff x="355558" y="1164045"/>
            <a:chExt cx="3331059" cy="1956509"/>
          </a:xfrm>
        </p:grpSpPr>
        <p:sp>
          <p:nvSpPr>
            <p:cNvPr id="7" name="Oval 6">
              <a:extLst>
                <a:ext uri="{FF2B5EF4-FFF2-40B4-BE49-F238E27FC236}">
                  <a16:creationId xmlns:a16="http://schemas.microsoft.com/office/drawing/2014/main" id="{57C0DC9F-2807-F43C-2A97-ECE57B9312A0}"/>
                </a:ext>
              </a:extLst>
            </p:cNvPr>
            <p:cNvSpPr/>
            <p:nvPr/>
          </p:nvSpPr>
          <p:spPr>
            <a:xfrm>
              <a:off x="1344058" y="1728993"/>
              <a:ext cx="503800" cy="503800"/>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t>A</a:t>
              </a:r>
              <a:endParaRPr lang="en-GB" b="1" dirty="0"/>
            </a:p>
          </p:txBody>
        </p:sp>
        <p:cxnSp>
          <p:nvCxnSpPr>
            <p:cNvPr id="9" name="Straight Arrow Connector 8">
              <a:extLst>
                <a:ext uri="{FF2B5EF4-FFF2-40B4-BE49-F238E27FC236}">
                  <a16:creationId xmlns:a16="http://schemas.microsoft.com/office/drawing/2014/main" id="{DEE80A55-B299-2808-AC7E-1D4C64E0014C}"/>
                </a:ext>
              </a:extLst>
            </p:cNvPr>
            <p:cNvCxnSpPr>
              <a:cxnSpLocks/>
            </p:cNvCxnSpPr>
            <p:nvPr/>
          </p:nvCxnSpPr>
          <p:spPr>
            <a:xfrm flipH="1">
              <a:off x="875158" y="1980893"/>
              <a:ext cx="512499" cy="0"/>
            </a:xfrm>
            <a:prstGeom prst="straightConnector1">
              <a:avLst/>
            </a:prstGeom>
            <a:ln w="57150">
              <a:solidFill>
                <a:srgbClr val="0070C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22319801-1D7D-EA6B-8CA6-F5A65581DDF9}"/>
                    </a:ext>
                  </a:extLst>
                </p:cNvPr>
                <p:cNvSpPr/>
                <p:nvPr/>
              </p:nvSpPr>
              <p:spPr>
                <a:xfrm>
                  <a:off x="455826" y="1577710"/>
                  <a:ext cx="92717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solidFill>
                                  <a:srgbClr val="0070C0"/>
                                </a:solidFill>
                                <a:latin typeface="Cambria Math" panose="02040503050406030204" pitchFamily="18" charset="0"/>
                              </a:rPr>
                            </m:ctrlPr>
                          </m:accPr>
                          <m:e>
                            <m:r>
                              <a:rPr lang="en-US" b="0" i="1" smtClean="0">
                                <a:solidFill>
                                  <a:srgbClr val="0070C0"/>
                                </a:solidFill>
                                <a:latin typeface="Cambria Math" panose="02040503050406030204" pitchFamily="18" charset="0"/>
                              </a:rPr>
                              <m:t>𝑣</m:t>
                            </m:r>
                          </m:e>
                        </m:acc>
                        <m:r>
                          <a:rPr lang="en-US" b="0" i="0" smtClean="0">
                            <a:solidFill>
                              <a:srgbClr val="0070C0"/>
                            </a:solidFill>
                            <a:latin typeface="Cambria Math" panose="02040503050406030204" pitchFamily="18" charset="0"/>
                          </a:rPr>
                          <m:t>=</m:t>
                        </m:r>
                        <m:r>
                          <m:rPr>
                            <m:sty m:val="p"/>
                          </m:rPr>
                          <a:rPr lang="en-US" b="0" i="0" smtClean="0">
                            <a:solidFill>
                              <a:srgbClr val="0070C0"/>
                            </a:solidFill>
                            <a:latin typeface="Cambria Math" panose="02040503050406030204" pitchFamily="18" charset="0"/>
                          </a:rPr>
                          <m:t>c</m:t>
                        </m:r>
                        <m:r>
                          <a:rPr lang="en-US" b="0" i="0" smtClean="0">
                            <a:solidFill>
                              <a:srgbClr val="0070C0"/>
                            </a:solidFill>
                            <a:latin typeface="Cambria Math" panose="02040503050406030204" pitchFamily="18" charset="0"/>
                          </a:rPr>
                          <m:t> </m:t>
                        </m:r>
                        <m:acc>
                          <m:accPr>
                            <m:chr m:val="̂"/>
                            <m:ctrlPr>
                              <a:rPr lang="en-US" b="0" i="1" smtClean="0">
                                <a:solidFill>
                                  <a:srgbClr val="0070C0"/>
                                </a:solidFill>
                                <a:latin typeface="Cambria Math" panose="02040503050406030204" pitchFamily="18" charset="0"/>
                              </a:rPr>
                            </m:ctrlPr>
                          </m:accPr>
                          <m:e>
                            <m:r>
                              <m:rPr>
                                <m:sty m:val="p"/>
                              </m:rPr>
                              <a:rPr lang="en-US" b="0" i="0" smtClean="0">
                                <a:solidFill>
                                  <a:srgbClr val="0070C0"/>
                                </a:solidFill>
                                <a:latin typeface="Cambria Math" panose="02040503050406030204" pitchFamily="18" charset="0"/>
                              </a:rPr>
                              <m:t>z</m:t>
                            </m:r>
                          </m:e>
                        </m:acc>
                      </m:oMath>
                    </m:oMathPara>
                  </a14:m>
                  <a:endParaRPr lang="en-GB" dirty="0">
                    <a:solidFill>
                      <a:srgbClr val="0070C0"/>
                    </a:solidFill>
                  </a:endParaRPr>
                </a:p>
              </p:txBody>
            </p:sp>
          </mc:Choice>
          <mc:Fallback xmlns="">
            <p:sp>
              <p:nvSpPr>
                <p:cNvPr id="10" name="Rectangle 9">
                  <a:extLst>
                    <a:ext uri="{FF2B5EF4-FFF2-40B4-BE49-F238E27FC236}">
                      <a16:creationId xmlns:a16="http://schemas.microsoft.com/office/drawing/2014/main" id="{22319801-1D7D-EA6B-8CA6-F5A65581DDF9}"/>
                    </a:ext>
                  </a:extLst>
                </p:cNvPr>
                <p:cNvSpPr>
                  <a:spLocks noRot="1" noChangeAspect="1" noMove="1" noResize="1" noEditPoints="1" noAdjustHandles="1" noChangeArrowheads="1" noChangeShapeType="1" noTextEdit="1"/>
                </p:cNvSpPr>
                <p:nvPr/>
              </p:nvSpPr>
              <p:spPr>
                <a:xfrm>
                  <a:off x="455826" y="1577710"/>
                  <a:ext cx="927177" cy="369332"/>
                </a:xfrm>
                <a:prstGeom prst="rect">
                  <a:avLst/>
                </a:prstGeom>
                <a:blipFill>
                  <a:blip r:embed="rId4"/>
                  <a:stretch>
                    <a:fillRect t="-13333" b="-13333"/>
                  </a:stretch>
                </a:blipFill>
              </p:spPr>
              <p:txBody>
                <a:bodyPr/>
                <a:lstStyle/>
                <a:p>
                  <a:r>
                    <a:rPr lang="en-IT">
                      <a:noFill/>
                    </a:rPr>
                    <a:t> </a:t>
                  </a:r>
                </a:p>
              </p:txBody>
            </p:sp>
          </mc:Fallback>
        </mc:AlternateContent>
        <p:sp>
          <p:nvSpPr>
            <p:cNvPr id="11" name="Oval 10">
              <a:extLst>
                <a:ext uri="{FF2B5EF4-FFF2-40B4-BE49-F238E27FC236}">
                  <a16:creationId xmlns:a16="http://schemas.microsoft.com/office/drawing/2014/main" id="{7BCA78C4-0424-5D8A-2A85-36D42BE8BBC5}"/>
                </a:ext>
              </a:extLst>
            </p:cNvPr>
            <p:cNvSpPr/>
            <p:nvPr/>
          </p:nvSpPr>
          <p:spPr>
            <a:xfrm>
              <a:off x="3048533" y="1737012"/>
              <a:ext cx="503800" cy="503800"/>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t>B</a:t>
              </a:r>
              <a:endParaRPr lang="en-GB" b="1" dirty="0"/>
            </a:p>
          </p:txBody>
        </p:sp>
        <p:cxnSp>
          <p:nvCxnSpPr>
            <p:cNvPr id="13" name="Straight Arrow Connector 12">
              <a:extLst>
                <a:ext uri="{FF2B5EF4-FFF2-40B4-BE49-F238E27FC236}">
                  <a16:creationId xmlns:a16="http://schemas.microsoft.com/office/drawing/2014/main" id="{0D27D4C9-4507-70C9-FDA5-6C2D031EC47D}"/>
                </a:ext>
              </a:extLst>
            </p:cNvPr>
            <p:cNvCxnSpPr>
              <a:cxnSpLocks/>
            </p:cNvCxnSpPr>
            <p:nvPr/>
          </p:nvCxnSpPr>
          <p:spPr>
            <a:xfrm flipH="1">
              <a:off x="2579633" y="1988912"/>
              <a:ext cx="512499" cy="0"/>
            </a:xfrm>
            <a:prstGeom prst="straightConnector1">
              <a:avLst/>
            </a:prstGeom>
            <a:ln w="57150">
              <a:solidFill>
                <a:srgbClr val="0070C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58348D06-43E2-C7A2-C789-44CF3EFF0216}"/>
                    </a:ext>
                  </a:extLst>
                </p:cNvPr>
                <p:cNvSpPr/>
                <p:nvPr/>
              </p:nvSpPr>
              <p:spPr>
                <a:xfrm>
                  <a:off x="2160301" y="1585729"/>
                  <a:ext cx="92717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solidFill>
                                  <a:srgbClr val="0070C0"/>
                                </a:solidFill>
                                <a:latin typeface="Cambria Math" panose="02040503050406030204" pitchFamily="18" charset="0"/>
                              </a:rPr>
                            </m:ctrlPr>
                          </m:accPr>
                          <m:e>
                            <m:r>
                              <a:rPr lang="en-US" b="0" i="1" smtClean="0">
                                <a:solidFill>
                                  <a:srgbClr val="0070C0"/>
                                </a:solidFill>
                                <a:latin typeface="Cambria Math" panose="02040503050406030204" pitchFamily="18" charset="0"/>
                              </a:rPr>
                              <m:t>𝑣</m:t>
                            </m:r>
                          </m:e>
                        </m:acc>
                        <m:r>
                          <a:rPr lang="en-US" b="0" i="0" smtClean="0">
                            <a:solidFill>
                              <a:srgbClr val="0070C0"/>
                            </a:solidFill>
                            <a:latin typeface="Cambria Math" panose="02040503050406030204" pitchFamily="18" charset="0"/>
                          </a:rPr>
                          <m:t>=</m:t>
                        </m:r>
                        <m:r>
                          <m:rPr>
                            <m:sty m:val="p"/>
                          </m:rPr>
                          <a:rPr lang="en-US" b="0" i="0" smtClean="0">
                            <a:solidFill>
                              <a:srgbClr val="0070C0"/>
                            </a:solidFill>
                            <a:latin typeface="Cambria Math" panose="02040503050406030204" pitchFamily="18" charset="0"/>
                          </a:rPr>
                          <m:t>c</m:t>
                        </m:r>
                        <m:r>
                          <a:rPr lang="en-US" b="0" i="0" smtClean="0">
                            <a:solidFill>
                              <a:srgbClr val="0070C0"/>
                            </a:solidFill>
                            <a:latin typeface="Cambria Math" panose="02040503050406030204" pitchFamily="18" charset="0"/>
                          </a:rPr>
                          <m:t> </m:t>
                        </m:r>
                        <m:acc>
                          <m:accPr>
                            <m:chr m:val="̂"/>
                            <m:ctrlPr>
                              <a:rPr lang="en-US" b="0" i="1" smtClean="0">
                                <a:solidFill>
                                  <a:srgbClr val="0070C0"/>
                                </a:solidFill>
                                <a:latin typeface="Cambria Math" panose="02040503050406030204" pitchFamily="18" charset="0"/>
                              </a:rPr>
                            </m:ctrlPr>
                          </m:accPr>
                          <m:e>
                            <m:r>
                              <m:rPr>
                                <m:sty m:val="p"/>
                              </m:rPr>
                              <a:rPr lang="en-US" b="0" i="0" smtClean="0">
                                <a:solidFill>
                                  <a:srgbClr val="0070C0"/>
                                </a:solidFill>
                                <a:latin typeface="Cambria Math" panose="02040503050406030204" pitchFamily="18" charset="0"/>
                              </a:rPr>
                              <m:t>z</m:t>
                            </m:r>
                          </m:e>
                        </m:acc>
                      </m:oMath>
                    </m:oMathPara>
                  </a14:m>
                  <a:endParaRPr lang="en-GB" dirty="0">
                    <a:solidFill>
                      <a:srgbClr val="0070C0"/>
                    </a:solidFill>
                  </a:endParaRPr>
                </a:p>
              </p:txBody>
            </p:sp>
          </mc:Choice>
          <mc:Fallback xmlns="">
            <p:sp>
              <p:nvSpPr>
                <p:cNvPr id="14" name="Rectangle 13">
                  <a:extLst>
                    <a:ext uri="{FF2B5EF4-FFF2-40B4-BE49-F238E27FC236}">
                      <a16:creationId xmlns:a16="http://schemas.microsoft.com/office/drawing/2014/main" id="{58348D06-43E2-C7A2-C789-44CF3EFF0216}"/>
                    </a:ext>
                  </a:extLst>
                </p:cNvPr>
                <p:cNvSpPr>
                  <a:spLocks noRot="1" noChangeAspect="1" noMove="1" noResize="1" noEditPoints="1" noAdjustHandles="1" noChangeArrowheads="1" noChangeShapeType="1" noTextEdit="1"/>
                </p:cNvSpPr>
                <p:nvPr/>
              </p:nvSpPr>
              <p:spPr>
                <a:xfrm>
                  <a:off x="2160301" y="1585729"/>
                  <a:ext cx="927177" cy="369332"/>
                </a:xfrm>
                <a:prstGeom prst="rect">
                  <a:avLst/>
                </a:prstGeom>
                <a:blipFill>
                  <a:blip r:embed="rId5"/>
                  <a:stretch>
                    <a:fillRect t="-9677" b="-12903"/>
                  </a:stretch>
                </a:blipFill>
              </p:spPr>
              <p:txBody>
                <a:bodyPr/>
                <a:lstStyle/>
                <a:p>
                  <a:r>
                    <a:rPr lang="en-IT">
                      <a:noFill/>
                    </a:rPr>
                    <a:t> </a:t>
                  </a:r>
                </a:p>
              </p:txBody>
            </p:sp>
          </mc:Fallback>
        </mc:AlternateContent>
        <p:cxnSp>
          <p:nvCxnSpPr>
            <p:cNvPr id="16" name="Straight Arrow Connector 15">
              <a:extLst>
                <a:ext uri="{FF2B5EF4-FFF2-40B4-BE49-F238E27FC236}">
                  <a16:creationId xmlns:a16="http://schemas.microsoft.com/office/drawing/2014/main" id="{DA622CC8-2889-3218-AE62-183271B13245}"/>
                </a:ext>
              </a:extLst>
            </p:cNvPr>
            <p:cNvCxnSpPr/>
            <p:nvPr/>
          </p:nvCxnSpPr>
          <p:spPr>
            <a:xfrm>
              <a:off x="1588168" y="1487205"/>
              <a:ext cx="1720516" cy="0"/>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8BD8713D-E4CF-1E70-C15D-E48C4D3067E5}"/>
                </a:ext>
              </a:extLst>
            </p:cNvPr>
            <p:cNvCxnSpPr/>
            <p:nvPr/>
          </p:nvCxnSpPr>
          <p:spPr>
            <a:xfrm>
              <a:off x="572370" y="2751222"/>
              <a:ext cx="3048001" cy="0"/>
            </a:xfrm>
            <a:prstGeom prst="straightConnector1">
              <a:avLst/>
            </a:prstGeom>
            <a:ln>
              <a:solidFill>
                <a:schemeClr val="tx1"/>
              </a:solidFill>
              <a:headEnd type="arrow"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AE012247-58FA-D2D5-2E32-DB20F32AB9C4}"/>
                    </a:ext>
                  </a:extLst>
                </p:cNvPr>
                <p:cNvSpPr/>
                <p:nvPr/>
              </p:nvSpPr>
              <p:spPr>
                <a:xfrm>
                  <a:off x="2317662" y="1164045"/>
                  <a:ext cx="262743" cy="305233"/>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𝑠</m:t>
                        </m:r>
                      </m:oMath>
                    </m:oMathPara>
                  </a14:m>
                  <a:endParaRPr lang="en-GB" dirty="0">
                    <a:solidFill>
                      <a:srgbClr val="0070C0"/>
                    </a:solidFill>
                  </a:endParaRPr>
                </a:p>
              </p:txBody>
            </p:sp>
          </mc:Choice>
          <mc:Fallback xmlns="">
            <p:sp>
              <p:nvSpPr>
                <p:cNvPr id="18" name="Rectangle 17">
                  <a:extLst>
                    <a:ext uri="{FF2B5EF4-FFF2-40B4-BE49-F238E27FC236}">
                      <a16:creationId xmlns:a16="http://schemas.microsoft.com/office/drawing/2014/main" id="{AE012247-58FA-D2D5-2E32-DB20F32AB9C4}"/>
                    </a:ext>
                  </a:extLst>
                </p:cNvPr>
                <p:cNvSpPr>
                  <a:spLocks noRot="1" noChangeAspect="1" noMove="1" noResize="1" noEditPoints="1" noAdjustHandles="1" noChangeArrowheads="1" noChangeShapeType="1" noTextEdit="1"/>
                </p:cNvSpPr>
                <p:nvPr/>
              </p:nvSpPr>
              <p:spPr>
                <a:xfrm>
                  <a:off x="2317662" y="1164045"/>
                  <a:ext cx="262743" cy="305233"/>
                </a:xfrm>
                <a:prstGeom prst="rect">
                  <a:avLst/>
                </a:prstGeom>
                <a:blipFill>
                  <a:blip r:embed="rId6"/>
                  <a:stretch>
                    <a:fillRect b="-8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A5E6E8B6-CB6A-B187-5ED4-BE86CCC057D5}"/>
                    </a:ext>
                  </a:extLst>
                </p:cNvPr>
                <p:cNvSpPr/>
                <p:nvPr/>
              </p:nvSpPr>
              <p:spPr>
                <a:xfrm>
                  <a:off x="355558" y="2381890"/>
                  <a:ext cx="26274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𝑧</m:t>
                        </m:r>
                      </m:oMath>
                    </m:oMathPara>
                  </a14:m>
                  <a:endParaRPr lang="en-GB" dirty="0">
                    <a:solidFill>
                      <a:srgbClr val="0070C0"/>
                    </a:solidFill>
                  </a:endParaRPr>
                </a:p>
              </p:txBody>
            </p:sp>
          </mc:Choice>
          <mc:Fallback xmlns="">
            <p:sp>
              <p:nvSpPr>
                <p:cNvPr id="19" name="Rectangle 18">
                  <a:extLst>
                    <a:ext uri="{FF2B5EF4-FFF2-40B4-BE49-F238E27FC236}">
                      <a16:creationId xmlns:a16="http://schemas.microsoft.com/office/drawing/2014/main" id="{A5E6E8B6-CB6A-B187-5ED4-BE86CCC057D5}"/>
                    </a:ext>
                  </a:extLst>
                </p:cNvPr>
                <p:cNvSpPr>
                  <a:spLocks noRot="1" noChangeAspect="1" noMove="1" noResize="1" noEditPoints="1" noAdjustHandles="1" noChangeArrowheads="1" noChangeShapeType="1" noTextEdit="1"/>
                </p:cNvSpPr>
                <p:nvPr/>
              </p:nvSpPr>
              <p:spPr>
                <a:xfrm>
                  <a:off x="355558" y="2381890"/>
                  <a:ext cx="262743" cy="369332"/>
                </a:xfrm>
                <a:prstGeom prst="rect">
                  <a:avLst/>
                </a:prstGeom>
                <a:blipFill>
                  <a:blip r:embed="rId7"/>
                  <a:stretch>
                    <a:fillRect/>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BDFC677A-B74C-4A69-23FF-A82DABD31A8E}"/>
                    </a:ext>
                  </a:extLst>
                </p:cNvPr>
                <p:cNvSpPr/>
                <p:nvPr/>
              </p:nvSpPr>
              <p:spPr>
                <a:xfrm>
                  <a:off x="1456796" y="2751222"/>
                  <a:ext cx="26274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𝑧</m:t>
                            </m:r>
                          </m:e>
                          <m:sub>
                            <m:r>
                              <a:rPr lang="en-US" b="0" i="1" smtClean="0">
                                <a:solidFill>
                                  <a:schemeClr val="tx1"/>
                                </a:solidFill>
                                <a:latin typeface="Cambria Math" panose="02040503050406030204" pitchFamily="18" charset="0"/>
                              </a:rPr>
                              <m:t>0</m:t>
                            </m:r>
                          </m:sub>
                        </m:sSub>
                      </m:oMath>
                    </m:oMathPara>
                  </a14:m>
                  <a:endParaRPr lang="en-GB" dirty="0">
                    <a:solidFill>
                      <a:srgbClr val="0070C0"/>
                    </a:solidFill>
                  </a:endParaRPr>
                </a:p>
              </p:txBody>
            </p:sp>
          </mc:Choice>
          <mc:Fallback xmlns="">
            <p:sp>
              <p:nvSpPr>
                <p:cNvPr id="20" name="Rectangle 19">
                  <a:extLst>
                    <a:ext uri="{FF2B5EF4-FFF2-40B4-BE49-F238E27FC236}">
                      <a16:creationId xmlns:a16="http://schemas.microsoft.com/office/drawing/2014/main" id="{BDFC677A-B74C-4A69-23FF-A82DABD31A8E}"/>
                    </a:ext>
                  </a:extLst>
                </p:cNvPr>
                <p:cNvSpPr>
                  <a:spLocks noRot="1" noChangeAspect="1" noMove="1" noResize="1" noEditPoints="1" noAdjustHandles="1" noChangeArrowheads="1" noChangeShapeType="1" noTextEdit="1"/>
                </p:cNvSpPr>
                <p:nvPr/>
              </p:nvSpPr>
              <p:spPr>
                <a:xfrm>
                  <a:off x="1456796" y="2751222"/>
                  <a:ext cx="262743" cy="369332"/>
                </a:xfrm>
                <a:prstGeom prst="rect">
                  <a:avLst/>
                </a:prstGeom>
                <a:blipFill>
                  <a:blip r:embed="rId8"/>
                  <a:stretch>
                    <a:fillRect r="-31818"/>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BD1A1AB3-B326-18BE-97AA-0805FFC5CEBB}"/>
                    </a:ext>
                  </a:extLst>
                </p:cNvPr>
                <p:cNvSpPr/>
                <p:nvPr/>
              </p:nvSpPr>
              <p:spPr>
                <a:xfrm>
                  <a:off x="2830664" y="2734261"/>
                  <a:ext cx="85595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𝑧</m:t>
                            </m:r>
                          </m:e>
                          <m:sub>
                            <m:r>
                              <a:rPr lang="en-US" b="0" i="1" smtClean="0">
                                <a:solidFill>
                                  <a:schemeClr val="tx1"/>
                                </a:solidFill>
                                <a:latin typeface="Cambria Math" panose="02040503050406030204" pitchFamily="18" charset="0"/>
                              </a:rPr>
                              <m:t>0</m:t>
                            </m:r>
                          </m:sub>
                        </m:sSub>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𝑠</m:t>
                        </m:r>
                      </m:oMath>
                    </m:oMathPara>
                  </a14:m>
                  <a:endParaRPr lang="en-GB" dirty="0">
                    <a:solidFill>
                      <a:srgbClr val="0070C0"/>
                    </a:solidFill>
                  </a:endParaRPr>
                </a:p>
              </p:txBody>
            </p:sp>
          </mc:Choice>
          <mc:Fallback xmlns="">
            <p:sp>
              <p:nvSpPr>
                <p:cNvPr id="21" name="Rectangle 20">
                  <a:extLst>
                    <a:ext uri="{FF2B5EF4-FFF2-40B4-BE49-F238E27FC236}">
                      <a16:creationId xmlns:a16="http://schemas.microsoft.com/office/drawing/2014/main" id="{BD1A1AB3-B326-18BE-97AA-0805FFC5CEBB}"/>
                    </a:ext>
                  </a:extLst>
                </p:cNvPr>
                <p:cNvSpPr>
                  <a:spLocks noRot="1" noChangeAspect="1" noMove="1" noResize="1" noEditPoints="1" noAdjustHandles="1" noChangeArrowheads="1" noChangeShapeType="1" noTextEdit="1"/>
                </p:cNvSpPr>
                <p:nvPr/>
              </p:nvSpPr>
              <p:spPr>
                <a:xfrm>
                  <a:off x="2830664" y="2734261"/>
                  <a:ext cx="855953" cy="369332"/>
                </a:xfrm>
                <a:prstGeom prst="rect">
                  <a:avLst/>
                </a:prstGeom>
                <a:blipFill>
                  <a:blip r:embed="rId9"/>
                  <a:stretch>
                    <a:fillRect/>
                  </a:stretch>
                </a:blipFill>
              </p:spPr>
              <p:txBody>
                <a:bodyPr/>
                <a:lstStyle/>
                <a:p>
                  <a:r>
                    <a:rPr lang="en-IT">
                      <a:noFill/>
                    </a:rPr>
                    <a:t> </a:t>
                  </a:r>
                </a:p>
              </p:txBody>
            </p:sp>
          </mc:Fallback>
        </mc:AlternateContent>
        <p:cxnSp>
          <p:nvCxnSpPr>
            <p:cNvPr id="23" name="Straight Connector 22">
              <a:extLst>
                <a:ext uri="{FF2B5EF4-FFF2-40B4-BE49-F238E27FC236}">
                  <a16:creationId xmlns:a16="http://schemas.microsoft.com/office/drawing/2014/main" id="{E2ABC32A-70FD-6F3C-96D0-7A4B4054079C}"/>
                </a:ext>
              </a:extLst>
            </p:cNvPr>
            <p:cNvCxnSpPr>
              <a:cxnSpLocks/>
            </p:cNvCxnSpPr>
            <p:nvPr/>
          </p:nvCxnSpPr>
          <p:spPr>
            <a:xfrm>
              <a:off x="1601910" y="2661811"/>
              <a:ext cx="0" cy="16228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9B6C6A02-03DE-32B6-AE78-4B26325AE4E7}"/>
                </a:ext>
              </a:extLst>
            </p:cNvPr>
            <p:cNvCxnSpPr>
              <a:cxnSpLocks/>
            </p:cNvCxnSpPr>
            <p:nvPr/>
          </p:nvCxnSpPr>
          <p:spPr>
            <a:xfrm>
              <a:off x="3308684" y="2669020"/>
              <a:ext cx="0" cy="16228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B01B407-9020-97AE-4FC7-565C5F487871}"/>
                    </a:ext>
                  </a:extLst>
                </p:cNvPr>
                <p:cNvSpPr txBox="1"/>
                <p:nvPr/>
              </p:nvSpPr>
              <p:spPr>
                <a:xfrm>
                  <a:off x="1263363" y="2260197"/>
                  <a:ext cx="64015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solidFill>
                              <a:srgbClr val="0070C0"/>
                            </a:solidFill>
                            <a:latin typeface="Cambria Math" panose="02040503050406030204" pitchFamily="18" charset="0"/>
                            <a:ea typeface="Cambria Math" panose="02040503050406030204" pitchFamily="18" charset="0"/>
                          </a:rPr>
                          <m:t>𝑞</m:t>
                        </m:r>
                        <m:r>
                          <a:rPr lang="en-US" b="0" i="1" smtClean="0">
                            <a:solidFill>
                              <a:srgbClr val="0070C0"/>
                            </a:solidFill>
                            <a:latin typeface="Cambria Math" panose="02040503050406030204" pitchFamily="18" charset="0"/>
                            <a:ea typeface="Cambria Math" panose="02040503050406030204" pitchFamily="18" charset="0"/>
                          </a:rPr>
                          <m:t>/2</m:t>
                        </m:r>
                      </m:oMath>
                    </m:oMathPara>
                  </a14:m>
                  <a:endParaRPr lang="en-IT" dirty="0">
                    <a:solidFill>
                      <a:srgbClr val="0070C0"/>
                    </a:solidFill>
                  </a:endParaRPr>
                </a:p>
              </p:txBody>
            </p:sp>
          </mc:Choice>
          <mc:Fallback xmlns="">
            <p:sp>
              <p:nvSpPr>
                <p:cNvPr id="28" name="TextBox 27">
                  <a:extLst>
                    <a:ext uri="{FF2B5EF4-FFF2-40B4-BE49-F238E27FC236}">
                      <a16:creationId xmlns:a16="http://schemas.microsoft.com/office/drawing/2014/main" id="{7B01B407-9020-97AE-4FC7-565C5F487871}"/>
                    </a:ext>
                  </a:extLst>
                </p:cNvPr>
                <p:cNvSpPr txBox="1">
                  <a:spLocks noRot="1" noChangeAspect="1" noMove="1" noResize="1" noEditPoints="1" noAdjustHandles="1" noChangeArrowheads="1" noChangeShapeType="1" noTextEdit="1"/>
                </p:cNvSpPr>
                <p:nvPr/>
              </p:nvSpPr>
              <p:spPr>
                <a:xfrm>
                  <a:off x="1263363" y="2260197"/>
                  <a:ext cx="640152" cy="369332"/>
                </a:xfrm>
                <a:prstGeom prst="rect">
                  <a:avLst/>
                </a:prstGeom>
                <a:blipFill>
                  <a:blip r:embed="rId10"/>
                  <a:stretch>
                    <a:fillRect b="-17241"/>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F54ECF86-9CA9-D8C1-0630-477150FF9F2D}"/>
                    </a:ext>
                  </a:extLst>
                </p:cNvPr>
                <p:cNvSpPr txBox="1"/>
                <p:nvPr/>
              </p:nvSpPr>
              <p:spPr>
                <a:xfrm>
                  <a:off x="2938564" y="2240812"/>
                  <a:ext cx="64015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solidFill>
                              <a:srgbClr val="0070C0"/>
                            </a:solidFill>
                            <a:latin typeface="Cambria Math" panose="02040503050406030204" pitchFamily="18" charset="0"/>
                            <a:ea typeface="Cambria Math" panose="02040503050406030204" pitchFamily="18" charset="0"/>
                          </a:rPr>
                          <m:t>𝑞</m:t>
                        </m:r>
                        <m:r>
                          <a:rPr lang="en-US" b="0" i="1" smtClean="0">
                            <a:solidFill>
                              <a:srgbClr val="0070C0"/>
                            </a:solidFill>
                            <a:latin typeface="Cambria Math" panose="02040503050406030204" pitchFamily="18" charset="0"/>
                            <a:ea typeface="Cambria Math" panose="02040503050406030204" pitchFamily="18" charset="0"/>
                          </a:rPr>
                          <m:t>/2</m:t>
                        </m:r>
                      </m:oMath>
                    </m:oMathPara>
                  </a14:m>
                  <a:endParaRPr lang="en-IT" dirty="0">
                    <a:solidFill>
                      <a:srgbClr val="0070C0"/>
                    </a:solidFill>
                  </a:endParaRPr>
                </a:p>
              </p:txBody>
            </p:sp>
          </mc:Choice>
          <mc:Fallback xmlns="">
            <p:sp>
              <p:nvSpPr>
                <p:cNvPr id="29" name="TextBox 28">
                  <a:extLst>
                    <a:ext uri="{FF2B5EF4-FFF2-40B4-BE49-F238E27FC236}">
                      <a16:creationId xmlns:a16="http://schemas.microsoft.com/office/drawing/2014/main" id="{F54ECF86-9CA9-D8C1-0630-477150FF9F2D}"/>
                    </a:ext>
                  </a:extLst>
                </p:cNvPr>
                <p:cNvSpPr txBox="1">
                  <a:spLocks noRot="1" noChangeAspect="1" noMove="1" noResize="1" noEditPoints="1" noAdjustHandles="1" noChangeArrowheads="1" noChangeShapeType="1" noTextEdit="1"/>
                </p:cNvSpPr>
                <p:nvPr/>
              </p:nvSpPr>
              <p:spPr>
                <a:xfrm>
                  <a:off x="2938564" y="2240812"/>
                  <a:ext cx="640152" cy="369332"/>
                </a:xfrm>
                <a:prstGeom prst="rect">
                  <a:avLst/>
                </a:prstGeom>
                <a:blipFill>
                  <a:blip r:embed="rId11"/>
                  <a:stretch>
                    <a:fillRect b="-13333"/>
                  </a:stretch>
                </a:blipFill>
              </p:spPr>
              <p:txBody>
                <a:bodyPr/>
                <a:lstStyle/>
                <a:p>
                  <a:r>
                    <a:rPr lang="en-IT">
                      <a:noFill/>
                    </a:rPr>
                    <a:t> </a:t>
                  </a:r>
                </a:p>
              </p:txBody>
            </p:sp>
          </mc:Fallback>
        </mc:AlternateContent>
      </p:grpSp>
      <p:grpSp>
        <p:nvGrpSpPr>
          <p:cNvPr id="53" name="Group 52">
            <a:extLst>
              <a:ext uri="{FF2B5EF4-FFF2-40B4-BE49-F238E27FC236}">
                <a16:creationId xmlns:a16="http://schemas.microsoft.com/office/drawing/2014/main" id="{EDE571B5-470E-99CE-9B16-C603AA5CB8E5}"/>
              </a:ext>
            </a:extLst>
          </p:cNvPr>
          <p:cNvGrpSpPr/>
          <p:nvPr/>
        </p:nvGrpSpPr>
        <p:grpSpPr>
          <a:xfrm>
            <a:off x="3922828" y="954687"/>
            <a:ext cx="4686732" cy="2062093"/>
            <a:chOff x="3922828" y="954687"/>
            <a:chExt cx="4686732" cy="2062093"/>
          </a:xfrm>
        </p:grpSpPr>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D9CAA414-2A8F-F6A3-BFA4-B03EBDFB4B01}"/>
                    </a:ext>
                  </a:extLst>
                </p:cNvPr>
                <p:cNvSpPr txBox="1"/>
                <p:nvPr/>
              </p:nvSpPr>
              <p:spPr>
                <a:xfrm>
                  <a:off x="4997452" y="1140192"/>
                  <a:ext cx="2118144"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𝛥</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ℰ</m:t>
                            </m:r>
                          </m:e>
                          <m:sub>
                            <m:r>
                              <a:rPr lang="en-US" b="0" i="1" smtClean="0">
                                <a:latin typeface="Cambria Math" panose="02040503050406030204" pitchFamily="18" charset="0"/>
                                <a:ea typeface="Cambria Math" panose="02040503050406030204" pitchFamily="18" charset="0"/>
                              </a:rPr>
                              <m:t>𝐴</m:t>
                            </m:r>
                          </m:sub>
                        </m:sSub>
                        <m:r>
                          <a:rPr lang="en-US" b="0" i="1" smtClean="0">
                            <a:latin typeface="Cambria Math" panose="02040503050406030204" pitchFamily="18" charset="0"/>
                            <a:ea typeface="Cambria Math" panose="02040503050406030204" pitchFamily="18" charset="0"/>
                          </a:rPr>
                          <m:t>=</m:t>
                        </m:r>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𝑞</m:t>
                            </m:r>
                          </m:e>
                          <m:sub>
                            <m:r>
                              <a:rPr lang="en-US" b="0" i="1" smtClean="0">
                                <a:latin typeface="Cambria Math" panose="02040503050406030204" pitchFamily="18" charset="0"/>
                                <a:ea typeface="Cambria Math" panose="02040503050406030204" pitchFamily="18" charset="0"/>
                              </a:rPr>
                              <m:t>𝐴</m:t>
                            </m:r>
                          </m:sub>
                          <m:sup>
                            <m:r>
                              <a:rPr lang="en-US" b="0" i="1" smtClean="0">
                                <a:latin typeface="Cambria Math" panose="02040503050406030204" pitchFamily="18" charset="0"/>
                                <a:ea typeface="Cambria Math" panose="02040503050406030204" pitchFamily="18" charset="0"/>
                              </a:rPr>
                              <m:t>2</m:t>
                            </m:r>
                          </m:sup>
                        </m:sSubSup>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𝑘</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𝑞</m:t>
                                </m:r>
                              </m:e>
                              <m:sup>
                                <m:r>
                                  <a:rPr lang="en-US" b="0" i="1" smtClean="0">
                                    <a:latin typeface="Cambria Math" panose="02040503050406030204" pitchFamily="18" charset="0"/>
                                    <a:ea typeface="Cambria Math" panose="02040503050406030204" pitchFamily="18" charset="0"/>
                                  </a:rPr>
                                  <m:t>2</m:t>
                                </m:r>
                              </m:sup>
                            </m:sSup>
                          </m:num>
                          <m:den>
                            <m:r>
                              <a:rPr lang="en-US" b="0" i="1" smtClean="0">
                                <a:latin typeface="Cambria Math" panose="02040503050406030204" pitchFamily="18" charset="0"/>
                                <a:ea typeface="Cambria Math" panose="02040503050406030204" pitchFamily="18" charset="0"/>
                              </a:rPr>
                              <m:t>4</m:t>
                            </m:r>
                          </m:den>
                        </m:f>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𝑘</m:t>
                        </m:r>
                      </m:oMath>
                    </m:oMathPara>
                  </a14:m>
                  <a:endParaRPr lang="en-IT" i="1" dirty="0"/>
                </a:p>
              </p:txBody>
            </p:sp>
          </mc:Choice>
          <mc:Fallback xmlns="">
            <p:sp>
              <p:nvSpPr>
                <p:cNvPr id="25" name="TextBox 24">
                  <a:extLst>
                    <a:ext uri="{FF2B5EF4-FFF2-40B4-BE49-F238E27FC236}">
                      <a16:creationId xmlns:a16="http://schemas.microsoft.com/office/drawing/2014/main" id="{D9CAA414-2A8F-F6A3-BFA4-B03EBDFB4B01}"/>
                    </a:ext>
                  </a:extLst>
                </p:cNvPr>
                <p:cNvSpPr txBox="1">
                  <a:spLocks noRot="1" noChangeAspect="1" noMove="1" noResize="1" noEditPoints="1" noAdjustHandles="1" noChangeArrowheads="1" noChangeShapeType="1" noTextEdit="1"/>
                </p:cNvSpPr>
                <p:nvPr/>
              </p:nvSpPr>
              <p:spPr>
                <a:xfrm>
                  <a:off x="4997452" y="1140192"/>
                  <a:ext cx="2118144" cy="646331"/>
                </a:xfrm>
                <a:prstGeom prst="rect">
                  <a:avLst/>
                </a:prstGeom>
                <a:blipFill>
                  <a:blip r:embed="rId12"/>
                  <a:stretch>
                    <a:fillRect b="-384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7E12F2C-064F-C8E0-528F-0E8910B6AEA9}"/>
                    </a:ext>
                  </a:extLst>
                </p:cNvPr>
                <p:cNvSpPr txBox="1"/>
                <p:nvPr/>
              </p:nvSpPr>
              <p:spPr>
                <a:xfrm>
                  <a:off x="3922828" y="1711071"/>
                  <a:ext cx="4686732"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𝛥</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ℰ</m:t>
                            </m:r>
                          </m:e>
                          <m:sub>
                            <m:r>
                              <a:rPr lang="en-US" b="0" i="1" smtClean="0">
                                <a:latin typeface="Cambria Math" panose="02040503050406030204" pitchFamily="18" charset="0"/>
                                <a:ea typeface="Cambria Math" panose="02040503050406030204" pitchFamily="18" charset="0"/>
                              </a:rPr>
                              <m:t>𝐵</m:t>
                            </m:r>
                          </m:sub>
                        </m:sSub>
                        <m:r>
                          <a:rPr lang="en-US" b="0" i="1" smtClean="0">
                            <a:latin typeface="Cambria Math" panose="02040503050406030204" pitchFamily="18" charset="0"/>
                            <a:ea typeface="Cambria Math" panose="02040503050406030204" pitchFamily="18" charset="0"/>
                          </a:rPr>
                          <m:t>=</m:t>
                        </m:r>
                        <m:sSubSup>
                          <m:sSubSupPr>
                            <m:ctrlPr>
                              <a:rPr lang="en-US" i="1">
                                <a:latin typeface="Cambria Math" panose="02040503050406030204" pitchFamily="18" charset="0"/>
                                <a:ea typeface="Cambria Math" panose="02040503050406030204" pitchFamily="18" charset="0"/>
                              </a:rPr>
                            </m:ctrlPr>
                          </m:sSubSupPr>
                          <m:e>
                            <m:r>
                              <a:rPr lang="en-US" i="1">
                                <a:latin typeface="Cambria Math" panose="02040503050406030204" pitchFamily="18" charset="0"/>
                                <a:ea typeface="Cambria Math" panose="02040503050406030204" pitchFamily="18" charset="0"/>
                              </a:rPr>
                              <m:t>𝑞</m:t>
                            </m:r>
                          </m:e>
                          <m:sub>
                            <m:r>
                              <a:rPr lang="en-US" b="0" i="1" smtClean="0">
                                <a:latin typeface="Cambria Math" panose="02040503050406030204" pitchFamily="18" charset="0"/>
                                <a:ea typeface="Cambria Math" panose="02040503050406030204" pitchFamily="18" charset="0"/>
                              </a:rPr>
                              <m:t>𝐵</m:t>
                            </m:r>
                          </m:sub>
                          <m:sup>
                            <m:r>
                              <a:rPr lang="en-US" i="1">
                                <a:latin typeface="Cambria Math" panose="02040503050406030204" pitchFamily="18" charset="0"/>
                                <a:ea typeface="Cambria Math" panose="02040503050406030204" pitchFamily="18" charset="0"/>
                              </a:rPr>
                              <m:t>2</m:t>
                            </m:r>
                          </m:sup>
                        </m:sSubSup>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𝑘</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𝑞</m:t>
                            </m:r>
                          </m:e>
                          <m:sub>
                            <m:r>
                              <a:rPr lang="en-US" b="0" i="1" smtClean="0">
                                <a:latin typeface="Cambria Math" panose="02040503050406030204" pitchFamily="18" charset="0"/>
                                <a:ea typeface="Cambria Math" panose="02040503050406030204" pitchFamily="18" charset="0"/>
                              </a:rPr>
                              <m:t>𝐴</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𝑞</m:t>
                            </m:r>
                          </m:e>
                          <m:sub>
                            <m:r>
                              <a:rPr lang="en-US" b="0" i="1" smtClean="0">
                                <a:latin typeface="Cambria Math" panose="02040503050406030204" pitchFamily="18" charset="0"/>
                                <a:ea typeface="Cambria Math" panose="02040503050406030204" pitchFamily="18" charset="0"/>
                              </a:rPr>
                              <m:t>𝐵</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𝑤</m:t>
                            </m:r>
                          </m:e>
                          <m:sub>
                            <m:r>
                              <a:rPr lang="en-US" b="0" i="1" smtClean="0">
                                <a:latin typeface="Cambria Math" panose="02040503050406030204" pitchFamily="18" charset="0"/>
                                <a:ea typeface="Cambria Math" panose="02040503050406030204" pitchFamily="18" charset="0"/>
                              </a:rPr>
                              <m:t>𝑧</m:t>
                            </m:r>
                          </m:sub>
                        </m:s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𝑠</m:t>
                            </m:r>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𝑞</m:t>
                                </m:r>
                              </m:e>
                              <m:sup>
                                <m:r>
                                  <a:rPr lang="en-US" b="0" i="1" smtClean="0">
                                    <a:latin typeface="Cambria Math" panose="02040503050406030204" pitchFamily="18" charset="0"/>
                                    <a:ea typeface="Cambria Math" panose="02040503050406030204" pitchFamily="18" charset="0"/>
                                  </a:rPr>
                                  <m:t>2</m:t>
                                </m:r>
                              </m:sup>
                            </m:sSup>
                          </m:num>
                          <m:den>
                            <m:r>
                              <a:rPr lang="en-US" b="0" i="1" smtClean="0">
                                <a:latin typeface="Cambria Math" panose="02040503050406030204" pitchFamily="18" charset="0"/>
                                <a:ea typeface="Cambria Math" panose="02040503050406030204" pitchFamily="18" charset="0"/>
                              </a:rPr>
                              <m:t>4</m:t>
                            </m:r>
                          </m:den>
                        </m:f>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𝑘</m:t>
                        </m:r>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𝑞</m:t>
                                </m:r>
                              </m:e>
                              <m:sup>
                                <m:r>
                                  <a:rPr lang="en-US" i="1">
                                    <a:latin typeface="Cambria Math" panose="02040503050406030204" pitchFamily="18" charset="0"/>
                                    <a:ea typeface="Cambria Math" panose="02040503050406030204" pitchFamily="18" charset="0"/>
                                  </a:rPr>
                                  <m:t>2</m:t>
                                </m:r>
                              </m:sup>
                            </m:sSup>
                          </m:num>
                          <m:den>
                            <m:r>
                              <a:rPr lang="en-US" i="1">
                                <a:latin typeface="Cambria Math" panose="02040503050406030204" pitchFamily="18" charset="0"/>
                                <a:ea typeface="Cambria Math" panose="02040503050406030204" pitchFamily="18" charset="0"/>
                              </a:rPr>
                              <m:t>4</m:t>
                            </m:r>
                          </m:den>
                        </m:f>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𝑤</m:t>
                            </m:r>
                          </m:e>
                          <m:sub>
                            <m:r>
                              <a:rPr lang="en-US" i="1">
                                <a:latin typeface="Cambria Math" panose="02040503050406030204" pitchFamily="18" charset="0"/>
                                <a:ea typeface="Cambria Math" panose="02040503050406030204" pitchFamily="18" charset="0"/>
                              </a:rPr>
                              <m:t>𝑧</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𝑠</m:t>
                            </m:r>
                          </m:e>
                        </m:d>
                      </m:oMath>
                    </m:oMathPara>
                  </a14:m>
                  <a:endParaRPr lang="en-IT" i="1" dirty="0"/>
                </a:p>
              </p:txBody>
            </p:sp>
          </mc:Choice>
          <mc:Fallback xmlns="">
            <p:sp>
              <p:nvSpPr>
                <p:cNvPr id="26" name="TextBox 25">
                  <a:extLst>
                    <a:ext uri="{FF2B5EF4-FFF2-40B4-BE49-F238E27FC236}">
                      <a16:creationId xmlns:a16="http://schemas.microsoft.com/office/drawing/2014/main" id="{47E12F2C-064F-C8E0-528F-0E8910B6AEA9}"/>
                    </a:ext>
                  </a:extLst>
                </p:cNvPr>
                <p:cNvSpPr txBox="1">
                  <a:spLocks noRot="1" noChangeAspect="1" noMove="1" noResize="1" noEditPoints="1" noAdjustHandles="1" noChangeArrowheads="1" noChangeShapeType="1" noTextEdit="1"/>
                </p:cNvSpPr>
                <p:nvPr/>
              </p:nvSpPr>
              <p:spPr>
                <a:xfrm>
                  <a:off x="3922828" y="1711071"/>
                  <a:ext cx="4686732" cy="646331"/>
                </a:xfrm>
                <a:prstGeom prst="rect">
                  <a:avLst/>
                </a:prstGeom>
                <a:blipFill>
                  <a:blip r:embed="rId13"/>
                  <a:stretch>
                    <a:fillRect b="-3846"/>
                  </a:stretch>
                </a:blipFill>
              </p:spPr>
              <p:txBody>
                <a:bodyPr/>
                <a:lstStyle/>
                <a:p>
                  <a:r>
                    <a:rPr lang="en-IT">
                      <a:noFill/>
                    </a:rPr>
                    <a:t> </a:t>
                  </a:r>
                </a:p>
              </p:txBody>
            </p:sp>
          </mc:Fallback>
        </mc:AlternateContent>
        <p:cxnSp>
          <p:nvCxnSpPr>
            <p:cNvPr id="31" name="Elbow Connector 30">
              <a:extLst>
                <a:ext uri="{FF2B5EF4-FFF2-40B4-BE49-F238E27FC236}">
                  <a16:creationId xmlns:a16="http://schemas.microsoft.com/office/drawing/2014/main" id="{0FCBEBC3-968C-572A-6786-A2EEDAA57D04}"/>
                </a:ext>
              </a:extLst>
            </p:cNvPr>
            <p:cNvCxnSpPr>
              <a:cxnSpLocks/>
            </p:cNvCxnSpPr>
            <p:nvPr/>
          </p:nvCxnSpPr>
          <p:spPr>
            <a:xfrm rot="10800000" flipV="1">
              <a:off x="5653481" y="954687"/>
              <a:ext cx="117248" cy="476548"/>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AE3638F-8C5D-EAC6-0522-FCEF29ED8952}"/>
                    </a:ext>
                  </a:extLst>
                </p:cNvPr>
                <p:cNvSpPr txBox="1"/>
                <p:nvPr/>
              </p:nvSpPr>
              <p:spPr>
                <a:xfrm>
                  <a:off x="4603980" y="2370449"/>
                  <a:ext cx="3249223"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𝛥</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ℰ</m:t>
                            </m:r>
                          </m:e>
                          <m:sub>
                            <m:r>
                              <a:rPr lang="en-US" i="1">
                                <a:latin typeface="Cambria Math" panose="02040503050406030204" pitchFamily="18" charset="0"/>
                                <a:ea typeface="Cambria Math" panose="02040503050406030204" pitchFamily="18" charset="0"/>
                              </a:rPr>
                              <m:t>𝐵</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𝛥</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ℰ</m:t>
                            </m:r>
                          </m:e>
                          <m:sub>
                            <m:r>
                              <a:rPr lang="en-US" b="0" i="1" smtClean="0">
                                <a:latin typeface="Cambria Math" panose="02040503050406030204" pitchFamily="18" charset="0"/>
                                <a:ea typeface="Cambria Math" panose="02040503050406030204" pitchFamily="18" charset="0"/>
                              </a:rPr>
                              <m:t>𝐵</m:t>
                            </m:r>
                          </m:sub>
                        </m:sSub>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𝑞</m:t>
                                </m:r>
                              </m:e>
                              <m:sup>
                                <m:r>
                                  <a:rPr lang="en-US" b="0" i="1" smtClean="0">
                                    <a:latin typeface="Cambria Math" panose="02040503050406030204" pitchFamily="18" charset="0"/>
                                    <a:ea typeface="Cambria Math" panose="02040503050406030204" pitchFamily="18" charset="0"/>
                                  </a:rPr>
                                  <m:t>2</m:t>
                                </m:r>
                              </m:sup>
                            </m:sSup>
                          </m:num>
                          <m:den>
                            <m:r>
                              <a:rPr lang="en-US" b="0" i="1" smtClean="0">
                                <a:latin typeface="Cambria Math" panose="02040503050406030204" pitchFamily="18" charset="0"/>
                                <a:ea typeface="Cambria Math" panose="02040503050406030204" pitchFamily="18" charset="0"/>
                              </a:rPr>
                              <m:t>2</m:t>
                            </m:r>
                          </m:den>
                        </m:f>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𝑘</m:t>
                        </m:r>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𝑞</m:t>
                                </m:r>
                              </m:e>
                              <m:sup>
                                <m:r>
                                  <a:rPr lang="en-US" i="1">
                                    <a:latin typeface="Cambria Math" panose="02040503050406030204" pitchFamily="18" charset="0"/>
                                    <a:ea typeface="Cambria Math" panose="02040503050406030204" pitchFamily="18" charset="0"/>
                                  </a:rPr>
                                  <m:t>2</m:t>
                                </m:r>
                              </m:sup>
                            </m:sSup>
                          </m:num>
                          <m:den>
                            <m:r>
                              <a:rPr lang="en-US" i="1">
                                <a:latin typeface="Cambria Math" panose="02040503050406030204" pitchFamily="18" charset="0"/>
                                <a:ea typeface="Cambria Math" panose="02040503050406030204" pitchFamily="18" charset="0"/>
                              </a:rPr>
                              <m:t>4</m:t>
                            </m:r>
                          </m:den>
                        </m:f>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𝑤</m:t>
                            </m:r>
                          </m:e>
                          <m:sub>
                            <m:r>
                              <a:rPr lang="en-US" i="1">
                                <a:latin typeface="Cambria Math" panose="02040503050406030204" pitchFamily="18" charset="0"/>
                                <a:ea typeface="Cambria Math" panose="02040503050406030204" pitchFamily="18" charset="0"/>
                              </a:rPr>
                              <m:t>𝑧</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𝑠</m:t>
                            </m:r>
                          </m:e>
                        </m:d>
                      </m:oMath>
                    </m:oMathPara>
                  </a14:m>
                  <a:endParaRPr lang="en-IT" i="1" dirty="0"/>
                </a:p>
              </p:txBody>
            </p:sp>
          </mc:Choice>
          <mc:Fallback xmlns="">
            <p:sp>
              <p:nvSpPr>
                <p:cNvPr id="32" name="TextBox 31">
                  <a:extLst>
                    <a:ext uri="{FF2B5EF4-FFF2-40B4-BE49-F238E27FC236}">
                      <a16:creationId xmlns:a16="http://schemas.microsoft.com/office/drawing/2014/main" id="{9AE3638F-8C5D-EAC6-0522-FCEF29ED8952}"/>
                    </a:ext>
                  </a:extLst>
                </p:cNvPr>
                <p:cNvSpPr txBox="1">
                  <a:spLocks noRot="1" noChangeAspect="1" noMove="1" noResize="1" noEditPoints="1" noAdjustHandles="1" noChangeArrowheads="1" noChangeShapeType="1" noTextEdit="1"/>
                </p:cNvSpPr>
                <p:nvPr/>
              </p:nvSpPr>
              <p:spPr>
                <a:xfrm>
                  <a:off x="4603980" y="2370449"/>
                  <a:ext cx="3249223" cy="646331"/>
                </a:xfrm>
                <a:prstGeom prst="rect">
                  <a:avLst/>
                </a:prstGeom>
                <a:blipFill>
                  <a:blip r:embed="rId14"/>
                  <a:stretch>
                    <a:fillRect b="-3846"/>
                  </a:stretch>
                </a:blipFill>
              </p:spPr>
              <p:txBody>
                <a:bodyPr/>
                <a:lstStyle/>
                <a:p>
                  <a:r>
                    <a:rPr lang="en-IT">
                      <a:noFill/>
                    </a:rPr>
                    <a:t> </a:t>
                  </a:r>
                </a:p>
              </p:txBody>
            </p:sp>
          </mc:Fallback>
        </mc:AlternateContent>
      </p:grpSp>
      <p:grpSp>
        <p:nvGrpSpPr>
          <p:cNvPr id="54" name="Group 53">
            <a:extLst>
              <a:ext uri="{FF2B5EF4-FFF2-40B4-BE49-F238E27FC236}">
                <a16:creationId xmlns:a16="http://schemas.microsoft.com/office/drawing/2014/main" id="{5FE56831-EE98-1309-6FDC-FA646D9DF10F}"/>
              </a:ext>
            </a:extLst>
          </p:cNvPr>
          <p:cNvGrpSpPr/>
          <p:nvPr/>
        </p:nvGrpSpPr>
        <p:grpSpPr>
          <a:xfrm>
            <a:off x="372563" y="3249419"/>
            <a:ext cx="3317298" cy="2852988"/>
            <a:chOff x="372563" y="3249419"/>
            <a:chExt cx="3317298" cy="2852988"/>
          </a:xfrm>
        </p:grpSpPr>
        <p:sp>
          <p:nvSpPr>
            <p:cNvPr id="33" name="Oval 32">
              <a:extLst>
                <a:ext uri="{FF2B5EF4-FFF2-40B4-BE49-F238E27FC236}">
                  <a16:creationId xmlns:a16="http://schemas.microsoft.com/office/drawing/2014/main" id="{8749DF77-A8AB-F3F5-8BF4-C09243284662}"/>
                </a:ext>
              </a:extLst>
            </p:cNvPr>
            <p:cNvSpPr/>
            <p:nvPr/>
          </p:nvSpPr>
          <p:spPr>
            <a:xfrm>
              <a:off x="502042" y="3804617"/>
              <a:ext cx="503800" cy="503800"/>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t>A</a:t>
              </a:r>
              <a:endParaRPr lang="en-GB" b="1" dirty="0"/>
            </a:p>
          </p:txBody>
        </p:sp>
        <p:sp>
          <p:nvSpPr>
            <p:cNvPr id="34" name="Oval 33">
              <a:extLst>
                <a:ext uri="{FF2B5EF4-FFF2-40B4-BE49-F238E27FC236}">
                  <a16:creationId xmlns:a16="http://schemas.microsoft.com/office/drawing/2014/main" id="{24EEE590-C5E6-2F17-4D33-49F787A85607}"/>
                </a:ext>
              </a:extLst>
            </p:cNvPr>
            <p:cNvSpPr/>
            <p:nvPr/>
          </p:nvSpPr>
          <p:spPr>
            <a:xfrm>
              <a:off x="1562461" y="3812636"/>
              <a:ext cx="503800" cy="503800"/>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t>B</a:t>
              </a:r>
              <a:endParaRPr lang="en-GB" b="1" dirty="0"/>
            </a:p>
          </p:txBody>
        </p:sp>
        <p:cxnSp>
          <p:nvCxnSpPr>
            <p:cNvPr id="37" name="Straight Arrow Connector 36">
              <a:extLst>
                <a:ext uri="{FF2B5EF4-FFF2-40B4-BE49-F238E27FC236}">
                  <a16:creationId xmlns:a16="http://schemas.microsoft.com/office/drawing/2014/main" id="{2BE059A1-BC11-51BF-2C52-E4BC1D823088}"/>
                </a:ext>
              </a:extLst>
            </p:cNvPr>
            <p:cNvCxnSpPr/>
            <p:nvPr/>
          </p:nvCxnSpPr>
          <p:spPr>
            <a:xfrm>
              <a:off x="730350" y="3562829"/>
              <a:ext cx="1068305" cy="0"/>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8" name="Rectangle 37">
                  <a:extLst>
                    <a:ext uri="{FF2B5EF4-FFF2-40B4-BE49-F238E27FC236}">
                      <a16:creationId xmlns:a16="http://schemas.microsoft.com/office/drawing/2014/main" id="{B6C63D43-6FF2-962D-F3A3-EB6945CEDDE5}"/>
                    </a:ext>
                  </a:extLst>
                </p:cNvPr>
                <p:cNvSpPr/>
                <p:nvPr/>
              </p:nvSpPr>
              <p:spPr>
                <a:xfrm>
                  <a:off x="1196740" y="3249419"/>
                  <a:ext cx="262743" cy="305233"/>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𝑠</m:t>
                        </m:r>
                      </m:oMath>
                    </m:oMathPara>
                  </a14:m>
                  <a:endParaRPr lang="en-GB" dirty="0">
                    <a:solidFill>
                      <a:srgbClr val="0070C0"/>
                    </a:solidFill>
                  </a:endParaRPr>
                </a:p>
              </p:txBody>
            </p:sp>
          </mc:Choice>
          <mc:Fallback xmlns="">
            <p:sp>
              <p:nvSpPr>
                <p:cNvPr id="38" name="Rectangle 37">
                  <a:extLst>
                    <a:ext uri="{FF2B5EF4-FFF2-40B4-BE49-F238E27FC236}">
                      <a16:creationId xmlns:a16="http://schemas.microsoft.com/office/drawing/2014/main" id="{B6C63D43-6FF2-962D-F3A3-EB6945CEDDE5}"/>
                    </a:ext>
                  </a:extLst>
                </p:cNvPr>
                <p:cNvSpPr>
                  <a:spLocks noRot="1" noChangeAspect="1" noMove="1" noResize="1" noEditPoints="1" noAdjustHandles="1" noChangeArrowheads="1" noChangeShapeType="1" noTextEdit="1"/>
                </p:cNvSpPr>
                <p:nvPr/>
              </p:nvSpPr>
              <p:spPr>
                <a:xfrm>
                  <a:off x="1196740" y="3249419"/>
                  <a:ext cx="262743" cy="305233"/>
                </a:xfrm>
                <a:prstGeom prst="rect">
                  <a:avLst/>
                </a:prstGeom>
                <a:blipFill>
                  <a:blip r:embed="rId15"/>
                  <a:stretch>
                    <a:fillRect b="-8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EC9C7443-2E7F-266A-829B-EA13A05853AC}"/>
                    </a:ext>
                  </a:extLst>
                </p:cNvPr>
                <p:cNvSpPr txBox="1"/>
                <p:nvPr/>
              </p:nvSpPr>
              <p:spPr>
                <a:xfrm>
                  <a:off x="372563" y="4316436"/>
                  <a:ext cx="64015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solidFill>
                              <a:srgbClr val="0070C0"/>
                            </a:solidFill>
                            <a:latin typeface="Cambria Math" panose="02040503050406030204" pitchFamily="18" charset="0"/>
                            <a:ea typeface="Cambria Math" panose="02040503050406030204" pitchFamily="18" charset="0"/>
                          </a:rPr>
                          <m:t>𝑞</m:t>
                        </m:r>
                        <m:r>
                          <a:rPr lang="en-US" b="0" i="1" smtClean="0">
                            <a:solidFill>
                              <a:srgbClr val="0070C0"/>
                            </a:solidFill>
                            <a:latin typeface="Cambria Math" panose="02040503050406030204" pitchFamily="18" charset="0"/>
                            <a:ea typeface="Cambria Math" panose="02040503050406030204" pitchFamily="18" charset="0"/>
                          </a:rPr>
                          <m:t>/2</m:t>
                        </m:r>
                      </m:oMath>
                    </m:oMathPara>
                  </a14:m>
                  <a:endParaRPr lang="en-IT" dirty="0">
                    <a:solidFill>
                      <a:srgbClr val="0070C0"/>
                    </a:solidFill>
                  </a:endParaRPr>
                </a:p>
              </p:txBody>
            </p:sp>
          </mc:Choice>
          <mc:Fallback xmlns="">
            <p:sp>
              <p:nvSpPr>
                <p:cNvPr id="39" name="TextBox 38">
                  <a:extLst>
                    <a:ext uri="{FF2B5EF4-FFF2-40B4-BE49-F238E27FC236}">
                      <a16:creationId xmlns:a16="http://schemas.microsoft.com/office/drawing/2014/main" id="{EC9C7443-2E7F-266A-829B-EA13A05853AC}"/>
                    </a:ext>
                  </a:extLst>
                </p:cNvPr>
                <p:cNvSpPr txBox="1">
                  <a:spLocks noRot="1" noChangeAspect="1" noMove="1" noResize="1" noEditPoints="1" noAdjustHandles="1" noChangeArrowheads="1" noChangeShapeType="1" noTextEdit="1"/>
                </p:cNvSpPr>
                <p:nvPr/>
              </p:nvSpPr>
              <p:spPr>
                <a:xfrm>
                  <a:off x="372563" y="4316436"/>
                  <a:ext cx="640152" cy="369332"/>
                </a:xfrm>
                <a:prstGeom prst="rect">
                  <a:avLst/>
                </a:prstGeom>
                <a:blipFill>
                  <a:blip r:embed="rId16"/>
                  <a:stretch>
                    <a:fillRect b="-1290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94AF5391-CDAC-A393-089D-AF4B972593FD}"/>
                    </a:ext>
                  </a:extLst>
                </p:cNvPr>
                <p:cNvSpPr txBox="1"/>
                <p:nvPr/>
              </p:nvSpPr>
              <p:spPr>
                <a:xfrm>
                  <a:off x="1478579" y="4360441"/>
                  <a:ext cx="640152"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solidFill>
                              <a:srgbClr val="0070C0"/>
                            </a:solidFill>
                            <a:latin typeface="Cambria Math" panose="02040503050406030204" pitchFamily="18" charset="0"/>
                            <a:ea typeface="Cambria Math" panose="02040503050406030204" pitchFamily="18" charset="0"/>
                          </a:rPr>
                          <m:t>𝑞</m:t>
                        </m:r>
                        <m:r>
                          <a:rPr lang="en-US" b="0" i="1" smtClean="0">
                            <a:solidFill>
                              <a:srgbClr val="0070C0"/>
                            </a:solidFill>
                            <a:latin typeface="Cambria Math" panose="02040503050406030204" pitchFamily="18" charset="0"/>
                            <a:ea typeface="Cambria Math" panose="02040503050406030204" pitchFamily="18" charset="0"/>
                          </a:rPr>
                          <m:t>/2</m:t>
                        </m:r>
                      </m:oMath>
                    </m:oMathPara>
                  </a14:m>
                  <a:endParaRPr lang="en-IT" dirty="0">
                    <a:solidFill>
                      <a:srgbClr val="0070C0"/>
                    </a:solidFill>
                  </a:endParaRPr>
                </a:p>
              </p:txBody>
            </p:sp>
          </mc:Choice>
          <mc:Fallback xmlns="">
            <p:sp>
              <p:nvSpPr>
                <p:cNvPr id="40" name="TextBox 39">
                  <a:extLst>
                    <a:ext uri="{FF2B5EF4-FFF2-40B4-BE49-F238E27FC236}">
                      <a16:creationId xmlns:a16="http://schemas.microsoft.com/office/drawing/2014/main" id="{94AF5391-CDAC-A393-089D-AF4B972593FD}"/>
                    </a:ext>
                  </a:extLst>
                </p:cNvPr>
                <p:cNvSpPr txBox="1">
                  <a:spLocks noRot="1" noChangeAspect="1" noMove="1" noResize="1" noEditPoints="1" noAdjustHandles="1" noChangeArrowheads="1" noChangeShapeType="1" noTextEdit="1"/>
                </p:cNvSpPr>
                <p:nvPr/>
              </p:nvSpPr>
              <p:spPr>
                <a:xfrm>
                  <a:off x="1478579" y="4360441"/>
                  <a:ext cx="640152" cy="369332"/>
                </a:xfrm>
                <a:prstGeom prst="rect">
                  <a:avLst/>
                </a:prstGeom>
                <a:blipFill>
                  <a:blip r:embed="rId17"/>
                  <a:stretch>
                    <a:fillRect b="-13333"/>
                  </a:stretch>
                </a:blipFill>
              </p:spPr>
              <p:txBody>
                <a:bodyPr/>
                <a:lstStyle/>
                <a:p>
                  <a:r>
                    <a:rPr lang="en-IT">
                      <a:noFill/>
                    </a:rPr>
                    <a:t> </a:t>
                  </a:r>
                </a:p>
              </p:txBody>
            </p:sp>
          </mc:Fallback>
        </mc:AlternateContent>
        <p:cxnSp>
          <p:nvCxnSpPr>
            <p:cNvPr id="41" name="Straight Arrow Connector 40">
              <a:extLst>
                <a:ext uri="{FF2B5EF4-FFF2-40B4-BE49-F238E27FC236}">
                  <a16:creationId xmlns:a16="http://schemas.microsoft.com/office/drawing/2014/main" id="{16A9DDCE-3C69-65F2-945D-56BC9A657395}"/>
                </a:ext>
              </a:extLst>
            </p:cNvPr>
            <p:cNvCxnSpPr/>
            <p:nvPr/>
          </p:nvCxnSpPr>
          <p:spPr>
            <a:xfrm>
              <a:off x="2215961" y="4064536"/>
              <a:ext cx="729666" cy="0"/>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2" name="Rectangle 41">
                  <a:extLst>
                    <a:ext uri="{FF2B5EF4-FFF2-40B4-BE49-F238E27FC236}">
                      <a16:creationId xmlns:a16="http://schemas.microsoft.com/office/drawing/2014/main" id="{AC510E60-9680-2ADB-8111-36B4DD6059B1}"/>
                    </a:ext>
                  </a:extLst>
                </p:cNvPr>
                <p:cNvSpPr/>
                <p:nvPr/>
              </p:nvSpPr>
              <p:spPr>
                <a:xfrm>
                  <a:off x="2158047" y="3652000"/>
                  <a:ext cx="931537" cy="36933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𝑠</m:t>
                        </m:r>
                        <m:r>
                          <a:rPr lang="en-US" b="0" i="1" smtClean="0">
                            <a:solidFill>
                              <a:schemeClr val="tx1"/>
                            </a:solidFill>
                            <a:latin typeface="Cambria Math" panose="02040503050406030204" pitchFamily="18" charset="0"/>
                          </a:rPr>
                          <m:t>→</m:t>
                        </m:r>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0</m:t>
                            </m:r>
                          </m:e>
                          <m:sup>
                            <m:r>
                              <a:rPr lang="en-US" b="0" i="1" smtClean="0">
                                <a:latin typeface="Cambria Math" panose="02040503050406030204" pitchFamily="18" charset="0"/>
                              </a:rPr>
                              <m:t>+</m:t>
                            </m:r>
                          </m:sup>
                        </m:sSup>
                      </m:oMath>
                    </m:oMathPara>
                  </a14:m>
                  <a:endParaRPr lang="en-GB" dirty="0">
                    <a:solidFill>
                      <a:srgbClr val="0070C0"/>
                    </a:solidFill>
                  </a:endParaRPr>
                </a:p>
              </p:txBody>
            </p:sp>
          </mc:Choice>
          <mc:Fallback xmlns="">
            <p:sp>
              <p:nvSpPr>
                <p:cNvPr id="42" name="Rectangle 41">
                  <a:extLst>
                    <a:ext uri="{FF2B5EF4-FFF2-40B4-BE49-F238E27FC236}">
                      <a16:creationId xmlns:a16="http://schemas.microsoft.com/office/drawing/2014/main" id="{AC510E60-9680-2ADB-8111-36B4DD6059B1}"/>
                    </a:ext>
                  </a:extLst>
                </p:cNvPr>
                <p:cNvSpPr>
                  <a:spLocks noRot="1" noChangeAspect="1" noMove="1" noResize="1" noEditPoints="1" noAdjustHandles="1" noChangeArrowheads="1" noChangeShapeType="1" noTextEdit="1"/>
                </p:cNvSpPr>
                <p:nvPr/>
              </p:nvSpPr>
              <p:spPr>
                <a:xfrm>
                  <a:off x="2158047" y="3652000"/>
                  <a:ext cx="931537" cy="369332"/>
                </a:xfrm>
                <a:prstGeom prst="rect">
                  <a:avLst/>
                </a:prstGeom>
                <a:blipFill>
                  <a:blip r:embed="rId18"/>
                  <a:stretch>
                    <a:fillRect/>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3" name="Oval 42">
                  <a:extLst>
                    <a:ext uri="{FF2B5EF4-FFF2-40B4-BE49-F238E27FC236}">
                      <a16:creationId xmlns:a16="http://schemas.microsoft.com/office/drawing/2014/main" id="{6DB07E78-D7BC-0C34-EC35-4EDBFEBD71A9}"/>
                    </a:ext>
                  </a:extLst>
                </p:cNvPr>
                <p:cNvSpPr/>
                <p:nvPr/>
              </p:nvSpPr>
              <p:spPr>
                <a:xfrm>
                  <a:off x="3186061" y="3799792"/>
                  <a:ext cx="503800" cy="503800"/>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400" b="1" i="1" dirty="0" smtClean="0">
                            <a:latin typeface="Cambria Math" panose="02040503050406030204" pitchFamily="18" charset="0"/>
                          </a:rPr>
                          <m:t>𝒒</m:t>
                        </m:r>
                      </m:oMath>
                    </m:oMathPara>
                  </a14:m>
                  <a:endParaRPr lang="en-GB" b="1" dirty="0"/>
                </a:p>
              </p:txBody>
            </p:sp>
          </mc:Choice>
          <mc:Fallback xmlns="">
            <p:sp>
              <p:nvSpPr>
                <p:cNvPr id="43" name="Oval 42">
                  <a:extLst>
                    <a:ext uri="{FF2B5EF4-FFF2-40B4-BE49-F238E27FC236}">
                      <a16:creationId xmlns:a16="http://schemas.microsoft.com/office/drawing/2014/main" id="{6DB07E78-D7BC-0C34-EC35-4EDBFEBD71A9}"/>
                    </a:ext>
                  </a:extLst>
                </p:cNvPr>
                <p:cNvSpPr>
                  <a:spLocks noRot="1" noChangeAspect="1" noMove="1" noResize="1" noEditPoints="1" noAdjustHandles="1" noChangeArrowheads="1" noChangeShapeType="1" noTextEdit="1"/>
                </p:cNvSpPr>
                <p:nvPr/>
              </p:nvSpPr>
              <p:spPr>
                <a:xfrm>
                  <a:off x="3186061" y="3799792"/>
                  <a:ext cx="503800" cy="503800"/>
                </a:xfrm>
                <a:prstGeom prst="ellipse">
                  <a:avLst/>
                </a:prstGeom>
                <a:blipFill>
                  <a:blip r:embed="rId19"/>
                  <a:stretch>
                    <a:fillRect/>
                  </a:stretch>
                </a:blipFill>
                <a:ln>
                  <a:solidFill>
                    <a:srgbClr val="0070C0"/>
                  </a:solidFill>
                </a:ln>
              </p:spPr>
              <p:txBody>
                <a:bodyPr/>
                <a:lstStyle/>
                <a:p>
                  <a:r>
                    <a:rPr lang="en-IT">
                      <a:noFill/>
                    </a:rPr>
                    <a:t> </a:t>
                  </a:r>
                </a:p>
              </p:txBody>
            </p:sp>
          </mc:Fallback>
        </mc:AlternateContent>
        <p:cxnSp>
          <p:nvCxnSpPr>
            <p:cNvPr id="44" name="Straight Arrow Connector 43">
              <a:extLst>
                <a:ext uri="{FF2B5EF4-FFF2-40B4-BE49-F238E27FC236}">
                  <a16:creationId xmlns:a16="http://schemas.microsoft.com/office/drawing/2014/main" id="{C304BF9A-0767-A0DA-0698-6920C0C7E5CD}"/>
                </a:ext>
              </a:extLst>
            </p:cNvPr>
            <p:cNvCxnSpPr/>
            <p:nvPr/>
          </p:nvCxnSpPr>
          <p:spPr>
            <a:xfrm>
              <a:off x="2177847" y="5138496"/>
              <a:ext cx="729666" cy="0"/>
            </a:xfrm>
            <a:prstGeom prst="straightConnector1">
              <a:avLst/>
            </a:prstGeom>
            <a:ln>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5" name="Rectangle 44">
                  <a:extLst>
                    <a:ext uri="{FF2B5EF4-FFF2-40B4-BE49-F238E27FC236}">
                      <a16:creationId xmlns:a16="http://schemas.microsoft.com/office/drawing/2014/main" id="{B2E613B2-8676-4F71-0737-E365EB74AEE7}"/>
                    </a:ext>
                  </a:extLst>
                </p:cNvPr>
                <p:cNvSpPr/>
                <p:nvPr/>
              </p:nvSpPr>
              <p:spPr>
                <a:xfrm>
                  <a:off x="2119933" y="4725960"/>
                  <a:ext cx="931537" cy="369332"/>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𝑠</m:t>
                        </m:r>
                        <m:r>
                          <a:rPr lang="en-US" b="0" i="1" smtClean="0">
                            <a:solidFill>
                              <a:schemeClr val="tx1"/>
                            </a:solidFill>
                            <a:latin typeface="Cambria Math" panose="02040503050406030204" pitchFamily="18" charset="0"/>
                          </a:rPr>
                          <m:t>→</m:t>
                        </m:r>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0</m:t>
                            </m:r>
                          </m:e>
                          <m:sup>
                            <m:r>
                              <a:rPr lang="en-US" b="0" i="1" smtClean="0">
                                <a:latin typeface="Cambria Math" panose="02040503050406030204" pitchFamily="18" charset="0"/>
                              </a:rPr>
                              <m:t>+</m:t>
                            </m:r>
                          </m:sup>
                        </m:sSup>
                      </m:oMath>
                    </m:oMathPara>
                  </a14:m>
                  <a:endParaRPr lang="en-GB" dirty="0">
                    <a:solidFill>
                      <a:srgbClr val="0070C0"/>
                    </a:solidFill>
                  </a:endParaRPr>
                </a:p>
              </p:txBody>
            </p:sp>
          </mc:Choice>
          <mc:Fallback xmlns="">
            <p:sp>
              <p:nvSpPr>
                <p:cNvPr id="45" name="Rectangle 44">
                  <a:extLst>
                    <a:ext uri="{FF2B5EF4-FFF2-40B4-BE49-F238E27FC236}">
                      <a16:creationId xmlns:a16="http://schemas.microsoft.com/office/drawing/2014/main" id="{B2E613B2-8676-4F71-0737-E365EB74AEE7}"/>
                    </a:ext>
                  </a:extLst>
                </p:cNvPr>
                <p:cNvSpPr>
                  <a:spLocks noRot="1" noChangeAspect="1" noMove="1" noResize="1" noEditPoints="1" noAdjustHandles="1" noChangeArrowheads="1" noChangeShapeType="1" noTextEdit="1"/>
                </p:cNvSpPr>
                <p:nvPr/>
              </p:nvSpPr>
              <p:spPr>
                <a:xfrm>
                  <a:off x="2119933" y="4725960"/>
                  <a:ext cx="931537" cy="369332"/>
                </a:xfrm>
                <a:prstGeom prst="rect">
                  <a:avLst/>
                </a:prstGeom>
                <a:blipFill>
                  <a:blip r:embed="rId20"/>
                  <a:stretch>
                    <a:fillRect/>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ACA1EA60-A804-7D60-432A-3265146A7CDE}"/>
                    </a:ext>
                  </a:extLst>
                </p:cNvPr>
                <p:cNvSpPr txBox="1"/>
                <p:nvPr/>
              </p:nvSpPr>
              <p:spPr>
                <a:xfrm>
                  <a:off x="691593" y="4873345"/>
                  <a:ext cx="131850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𝛥</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ℰ</m:t>
                            </m:r>
                          </m:e>
                          <m:sub>
                            <m:r>
                              <a:rPr lang="en-US" i="1">
                                <a:latin typeface="Cambria Math" panose="02040503050406030204" pitchFamily="18" charset="0"/>
                                <a:ea typeface="Cambria Math" panose="02040503050406030204" pitchFamily="18" charset="0"/>
                              </a:rPr>
                              <m:t>𝐵</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𝛥</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ℰ</m:t>
                            </m:r>
                          </m:e>
                          <m:sub>
                            <m:r>
                              <a:rPr lang="en-US" b="0" i="1" smtClean="0">
                                <a:latin typeface="Cambria Math" panose="02040503050406030204" pitchFamily="18" charset="0"/>
                                <a:ea typeface="Cambria Math" panose="02040503050406030204" pitchFamily="18" charset="0"/>
                              </a:rPr>
                              <m:t>𝐵</m:t>
                            </m:r>
                          </m:sub>
                        </m:sSub>
                      </m:oMath>
                    </m:oMathPara>
                  </a14:m>
                  <a:endParaRPr lang="en-IT" i="1" dirty="0"/>
                </a:p>
              </p:txBody>
            </p:sp>
          </mc:Choice>
          <mc:Fallback xmlns="">
            <p:sp>
              <p:nvSpPr>
                <p:cNvPr id="46" name="TextBox 45">
                  <a:extLst>
                    <a:ext uri="{FF2B5EF4-FFF2-40B4-BE49-F238E27FC236}">
                      <a16:creationId xmlns:a16="http://schemas.microsoft.com/office/drawing/2014/main" id="{ACA1EA60-A804-7D60-432A-3265146A7CDE}"/>
                    </a:ext>
                  </a:extLst>
                </p:cNvPr>
                <p:cNvSpPr txBox="1">
                  <a:spLocks noRot="1" noChangeAspect="1" noMove="1" noResize="1" noEditPoints="1" noAdjustHandles="1" noChangeArrowheads="1" noChangeShapeType="1" noTextEdit="1"/>
                </p:cNvSpPr>
                <p:nvPr/>
              </p:nvSpPr>
              <p:spPr>
                <a:xfrm>
                  <a:off x="691593" y="4873345"/>
                  <a:ext cx="1318502" cy="369332"/>
                </a:xfrm>
                <a:prstGeom prst="rect">
                  <a:avLst/>
                </a:prstGeom>
                <a:blipFill>
                  <a:blip r:embed="rId21"/>
                  <a:stretch>
                    <a:fillRect/>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ADF87942-5577-8AC9-5F35-94E178E58D35}"/>
                    </a:ext>
                  </a:extLst>
                </p:cNvPr>
                <p:cNvSpPr txBox="1"/>
                <p:nvPr/>
              </p:nvSpPr>
              <p:spPr>
                <a:xfrm>
                  <a:off x="3075265" y="4914099"/>
                  <a:ext cx="61029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𝑞</m:t>
                            </m:r>
                          </m:e>
                          <m:sup>
                            <m:r>
                              <a:rPr lang="en-US" b="0" i="1" smtClean="0">
                                <a:latin typeface="Cambria Math" panose="02040503050406030204" pitchFamily="18" charset="0"/>
                              </a:rPr>
                              <m:t>2</m:t>
                            </m:r>
                          </m:sup>
                        </m:sSup>
                        <m:r>
                          <a:rPr lang="en-US" b="0" i="1" smtClean="0">
                            <a:latin typeface="Cambria Math" panose="02040503050406030204" pitchFamily="18" charset="0"/>
                          </a:rPr>
                          <m:t>𝑘</m:t>
                        </m:r>
                      </m:oMath>
                    </m:oMathPara>
                  </a14:m>
                  <a:endParaRPr lang="en-IT" i="1" dirty="0"/>
                </a:p>
              </p:txBody>
            </p:sp>
          </mc:Choice>
          <mc:Fallback xmlns="">
            <p:sp>
              <p:nvSpPr>
                <p:cNvPr id="47" name="TextBox 46">
                  <a:extLst>
                    <a:ext uri="{FF2B5EF4-FFF2-40B4-BE49-F238E27FC236}">
                      <a16:creationId xmlns:a16="http://schemas.microsoft.com/office/drawing/2014/main" id="{ADF87942-5577-8AC9-5F35-94E178E58D35}"/>
                    </a:ext>
                  </a:extLst>
                </p:cNvPr>
                <p:cNvSpPr txBox="1">
                  <a:spLocks noRot="1" noChangeAspect="1" noMove="1" noResize="1" noEditPoints="1" noAdjustHandles="1" noChangeArrowheads="1" noChangeShapeType="1" noTextEdit="1"/>
                </p:cNvSpPr>
                <p:nvPr/>
              </p:nvSpPr>
              <p:spPr>
                <a:xfrm>
                  <a:off x="3075265" y="4914099"/>
                  <a:ext cx="610295" cy="369332"/>
                </a:xfrm>
                <a:prstGeom prst="rect">
                  <a:avLst/>
                </a:prstGeom>
                <a:blipFill>
                  <a:blip r:embed="rId22"/>
                  <a:stretch>
                    <a:fillRect b="-6452"/>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1C760EEB-1464-55BE-2484-854D9FCA489C}"/>
                    </a:ext>
                  </a:extLst>
                </p:cNvPr>
                <p:cNvSpPr txBox="1"/>
                <p:nvPr/>
              </p:nvSpPr>
              <p:spPr>
                <a:xfrm>
                  <a:off x="737439" y="5456076"/>
                  <a:ext cx="2688493"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ea typeface="Cambria Math" panose="02040503050406030204" pitchFamily="18" charset="0"/>
                              </a:rPr>
                            </m:ctrlPr>
                          </m:fPr>
                          <m:num>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𝑞</m:t>
                                </m:r>
                              </m:e>
                              <m:sup>
                                <m:r>
                                  <a:rPr lang="en-US" b="0" i="1" smtClean="0">
                                    <a:latin typeface="Cambria Math" panose="02040503050406030204" pitchFamily="18" charset="0"/>
                                    <a:ea typeface="Cambria Math" panose="02040503050406030204" pitchFamily="18" charset="0"/>
                                  </a:rPr>
                                  <m:t>2</m:t>
                                </m:r>
                              </m:sup>
                            </m:sSup>
                          </m:num>
                          <m:den>
                            <m:r>
                              <a:rPr lang="en-US" b="0" i="1" smtClean="0">
                                <a:latin typeface="Cambria Math" panose="02040503050406030204" pitchFamily="18" charset="0"/>
                                <a:ea typeface="Cambria Math" panose="02040503050406030204" pitchFamily="18" charset="0"/>
                              </a:rPr>
                              <m:t>2</m:t>
                            </m:r>
                          </m:den>
                        </m:f>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𝑘</m:t>
                        </m:r>
                        <m:r>
                          <a:rPr lang="en-US" b="0" i="1" smtClean="0">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𝑞</m:t>
                                </m:r>
                              </m:e>
                              <m:sup>
                                <m:r>
                                  <a:rPr lang="en-US" i="1">
                                    <a:latin typeface="Cambria Math" panose="02040503050406030204" pitchFamily="18" charset="0"/>
                                    <a:ea typeface="Cambria Math" panose="02040503050406030204" pitchFamily="18" charset="0"/>
                                  </a:rPr>
                                  <m:t>2</m:t>
                                </m:r>
                              </m:sup>
                            </m:sSup>
                          </m:num>
                          <m:den>
                            <m:r>
                              <a:rPr lang="en-US" i="1">
                                <a:latin typeface="Cambria Math" panose="02040503050406030204" pitchFamily="18" charset="0"/>
                                <a:ea typeface="Cambria Math" panose="02040503050406030204" pitchFamily="18" charset="0"/>
                              </a:rPr>
                              <m:t>4</m:t>
                            </m:r>
                          </m:den>
                        </m:f>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𝑤</m:t>
                            </m:r>
                          </m:e>
                          <m:sub>
                            <m:r>
                              <a:rPr lang="en-US" i="1">
                                <a:latin typeface="Cambria Math" panose="02040503050406030204" pitchFamily="18" charset="0"/>
                                <a:ea typeface="Cambria Math" panose="02040503050406030204" pitchFamily="18" charset="0"/>
                              </a:rPr>
                              <m:t>𝑧</m:t>
                            </m:r>
                          </m:sub>
                        </m:sSub>
                        <m:d>
                          <m:dPr>
                            <m:ctrlPr>
                              <a:rPr lang="en-US" i="1">
                                <a:latin typeface="Cambria Math" panose="02040503050406030204" pitchFamily="18" charset="0"/>
                                <a:ea typeface="Cambria Math" panose="02040503050406030204" pitchFamily="18" charset="0"/>
                              </a:rPr>
                            </m:ctrlPr>
                          </m:dPr>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0</m:t>
                                </m:r>
                              </m:e>
                              <m:sup>
                                <m:r>
                                  <a:rPr lang="en-US" b="0" i="1" smtClean="0">
                                    <a:latin typeface="Cambria Math" panose="02040503050406030204" pitchFamily="18" charset="0"/>
                                    <a:ea typeface="Cambria Math" panose="02040503050406030204" pitchFamily="18" charset="0"/>
                                  </a:rPr>
                                  <m:t>+</m:t>
                                </m:r>
                              </m:sup>
                            </m:sSup>
                          </m:e>
                        </m:d>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𝑞</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𝑘</m:t>
                        </m:r>
                      </m:oMath>
                    </m:oMathPara>
                  </a14:m>
                  <a:endParaRPr lang="en-IT" i="1" dirty="0"/>
                </a:p>
              </p:txBody>
            </p:sp>
          </mc:Choice>
          <mc:Fallback xmlns="">
            <p:sp>
              <p:nvSpPr>
                <p:cNvPr id="48" name="TextBox 47">
                  <a:extLst>
                    <a:ext uri="{FF2B5EF4-FFF2-40B4-BE49-F238E27FC236}">
                      <a16:creationId xmlns:a16="http://schemas.microsoft.com/office/drawing/2014/main" id="{1C760EEB-1464-55BE-2484-854D9FCA489C}"/>
                    </a:ext>
                  </a:extLst>
                </p:cNvPr>
                <p:cNvSpPr txBox="1">
                  <a:spLocks noRot="1" noChangeAspect="1" noMove="1" noResize="1" noEditPoints="1" noAdjustHandles="1" noChangeArrowheads="1" noChangeShapeType="1" noTextEdit="1"/>
                </p:cNvSpPr>
                <p:nvPr/>
              </p:nvSpPr>
              <p:spPr>
                <a:xfrm>
                  <a:off x="737439" y="5456076"/>
                  <a:ext cx="2688493" cy="646331"/>
                </a:xfrm>
                <a:prstGeom prst="rect">
                  <a:avLst/>
                </a:prstGeom>
                <a:blipFill>
                  <a:blip r:embed="rId23"/>
                  <a:stretch>
                    <a:fillRect b="-3846"/>
                  </a:stretch>
                </a:blipFill>
              </p:spPr>
              <p:txBody>
                <a:bodyPr/>
                <a:lstStyle/>
                <a:p>
                  <a:r>
                    <a:rPr lang="en-IT">
                      <a:noFill/>
                    </a:rPr>
                    <a:t> </a:t>
                  </a:r>
                </a:p>
              </p:txBody>
            </p:sp>
          </mc:Fallback>
        </mc:AlternateContent>
      </p:grpSp>
      <p:grpSp>
        <p:nvGrpSpPr>
          <p:cNvPr id="56" name="Group 55">
            <a:extLst>
              <a:ext uri="{FF2B5EF4-FFF2-40B4-BE49-F238E27FC236}">
                <a16:creationId xmlns:a16="http://schemas.microsoft.com/office/drawing/2014/main" id="{FB2FAA2E-A9EF-3476-0B8B-46E78AA892AF}"/>
              </a:ext>
            </a:extLst>
          </p:cNvPr>
          <p:cNvGrpSpPr/>
          <p:nvPr/>
        </p:nvGrpSpPr>
        <p:grpSpPr>
          <a:xfrm>
            <a:off x="4948360" y="3332350"/>
            <a:ext cx="3325419" cy="2632998"/>
            <a:chOff x="4707726" y="3488762"/>
            <a:chExt cx="3325419" cy="2632998"/>
          </a:xfrm>
        </p:grpSpPr>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89CDCC59-EB1B-10BF-33D4-7EF6C08133E4}"/>
                    </a:ext>
                  </a:extLst>
                </p:cNvPr>
                <p:cNvSpPr txBox="1"/>
                <p:nvPr/>
              </p:nvSpPr>
              <p:spPr>
                <a:xfrm>
                  <a:off x="4707726" y="3488762"/>
                  <a:ext cx="2093907" cy="63748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ea typeface="Cambria Math" panose="02040503050406030204" pitchFamily="18" charset="0"/>
                          </a:rPr>
                          <m:t>𝑘</m:t>
                        </m:r>
                        <m:r>
                          <a:rPr lang="en-US" b="0" i="1" smtClean="0">
                            <a:solidFill>
                              <a:srgbClr val="FF0000"/>
                            </a:solidFill>
                            <a:latin typeface="Cambria Math" panose="02040503050406030204" pitchFamily="18" charset="0"/>
                            <a:ea typeface="Cambria Math" panose="02040503050406030204" pitchFamily="18" charset="0"/>
                          </a:rPr>
                          <m:t>(</m:t>
                        </m:r>
                        <m:acc>
                          <m:accPr>
                            <m:chr m:val="⃗"/>
                            <m:ctrlPr>
                              <a:rPr lang="en-US" b="0" i="1" smtClean="0">
                                <a:solidFill>
                                  <a:srgbClr val="FF0000"/>
                                </a:solidFill>
                                <a:latin typeface="Cambria Math" panose="02040503050406030204" pitchFamily="18" charset="0"/>
                                <a:ea typeface="Cambria Math" panose="02040503050406030204" pitchFamily="18" charset="0"/>
                              </a:rPr>
                            </m:ctrlPr>
                          </m:accPr>
                          <m:e>
                            <m:sSub>
                              <m:sSubPr>
                                <m:ctrlPr>
                                  <a:rPr lang="en-US" b="0" i="1" smtClean="0">
                                    <a:solidFill>
                                      <a:srgbClr val="FF0000"/>
                                    </a:solidFill>
                                    <a:latin typeface="Cambria Math" panose="02040503050406030204" pitchFamily="18" charset="0"/>
                                    <a:ea typeface="Cambria Math" panose="02040503050406030204" pitchFamily="18" charset="0"/>
                                  </a:rPr>
                                </m:ctrlPr>
                              </m:sSubPr>
                              <m:e>
                                <m:r>
                                  <a:rPr lang="en-US" b="0" i="1" smtClean="0">
                                    <a:solidFill>
                                      <a:srgbClr val="FF0000"/>
                                    </a:solidFill>
                                    <a:latin typeface="Cambria Math" panose="02040503050406030204" pitchFamily="18" charset="0"/>
                                    <a:ea typeface="Cambria Math" panose="02040503050406030204" pitchFamily="18" charset="0"/>
                                  </a:rPr>
                                  <m:t>𝑟</m:t>
                                </m:r>
                              </m:e>
                              <m:sub>
                                <m:r>
                                  <a:rPr lang="en-US" b="0" i="1" smtClean="0">
                                    <a:solidFill>
                                      <a:srgbClr val="FF0000"/>
                                    </a:solidFill>
                                    <a:latin typeface="Cambria Math" panose="02040503050406030204" pitchFamily="18" charset="0"/>
                                    <a:ea typeface="Cambria Math" panose="02040503050406030204" pitchFamily="18" charset="0"/>
                                  </a:rPr>
                                  <m:t>0</m:t>
                                </m:r>
                              </m:sub>
                            </m:sSub>
                          </m:e>
                        </m:acc>
                        <m:r>
                          <a:rPr lang="en-US" b="0" i="1" smtClean="0">
                            <a:solidFill>
                              <a:srgbClr val="FF0000"/>
                            </a:solidFill>
                            <a:latin typeface="Cambria Math" panose="02040503050406030204" pitchFamily="18" charset="0"/>
                            <a:ea typeface="Cambria Math" panose="02040503050406030204" pitchFamily="18" charset="0"/>
                          </a:rPr>
                          <m:t>)=</m:t>
                        </m:r>
                        <m:f>
                          <m:fPr>
                            <m:ctrlPr>
                              <a:rPr lang="en-US" b="0" i="1" smtClean="0">
                                <a:solidFill>
                                  <a:srgbClr val="FF0000"/>
                                </a:solidFill>
                                <a:latin typeface="Cambria Math" panose="02040503050406030204" pitchFamily="18" charset="0"/>
                                <a:ea typeface="Cambria Math" panose="02040503050406030204" pitchFamily="18" charset="0"/>
                              </a:rPr>
                            </m:ctrlPr>
                          </m:fPr>
                          <m:num>
                            <m:sSub>
                              <m:sSubPr>
                                <m:ctrlPr>
                                  <a:rPr lang="en-US" i="1">
                                    <a:solidFill>
                                      <a:srgbClr val="FF0000"/>
                                    </a:solidFill>
                                    <a:latin typeface="Cambria Math" panose="02040503050406030204" pitchFamily="18" charset="0"/>
                                    <a:ea typeface="Cambria Math" panose="02040503050406030204" pitchFamily="18" charset="0"/>
                                  </a:rPr>
                                </m:ctrlPr>
                              </m:sSubPr>
                              <m:e>
                                <m:r>
                                  <a:rPr lang="en-US" i="1">
                                    <a:solidFill>
                                      <a:srgbClr val="FF0000"/>
                                    </a:solidFill>
                                    <a:latin typeface="Cambria Math" panose="02040503050406030204" pitchFamily="18" charset="0"/>
                                    <a:ea typeface="Cambria Math" panose="02040503050406030204" pitchFamily="18" charset="0"/>
                                  </a:rPr>
                                  <m:t> </m:t>
                                </m:r>
                                <m:r>
                                  <a:rPr lang="en-US" i="1">
                                    <a:solidFill>
                                      <a:srgbClr val="FF0000"/>
                                    </a:solidFill>
                                    <a:latin typeface="Cambria Math" panose="02040503050406030204" pitchFamily="18" charset="0"/>
                                    <a:ea typeface="Cambria Math" panose="02040503050406030204" pitchFamily="18" charset="0"/>
                                  </a:rPr>
                                  <m:t>𝑤</m:t>
                                </m:r>
                              </m:e>
                              <m:sub>
                                <m:r>
                                  <a:rPr lang="en-US" i="1">
                                    <a:solidFill>
                                      <a:srgbClr val="FF0000"/>
                                    </a:solidFill>
                                    <a:latin typeface="Cambria Math" panose="02040503050406030204" pitchFamily="18" charset="0"/>
                                    <a:ea typeface="Cambria Math" panose="02040503050406030204" pitchFamily="18" charset="0"/>
                                  </a:rPr>
                                  <m:t>𝑧</m:t>
                                </m:r>
                              </m:sub>
                            </m:sSub>
                            <m:d>
                              <m:dPr>
                                <m:ctrlPr>
                                  <a:rPr lang="en-US" i="1">
                                    <a:solidFill>
                                      <a:srgbClr val="FF0000"/>
                                    </a:solidFill>
                                    <a:latin typeface="Cambria Math" panose="02040503050406030204" pitchFamily="18" charset="0"/>
                                    <a:ea typeface="Cambria Math" panose="02040503050406030204" pitchFamily="18" charset="0"/>
                                  </a:rPr>
                                </m:ctrlPr>
                              </m:dPr>
                              <m:e>
                                <m:acc>
                                  <m:accPr>
                                    <m:chr m:val="⃗"/>
                                    <m:ctrlPr>
                                      <a:rPr lang="en-US" i="1">
                                        <a:solidFill>
                                          <a:srgbClr val="FF0000"/>
                                        </a:solidFill>
                                        <a:latin typeface="Cambria Math" panose="02040503050406030204" pitchFamily="18" charset="0"/>
                                        <a:ea typeface="Cambria Math" panose="02040503050406030204" pitchFamily="18" charset="0"/>
                                      </a:rPr>
                                    </m:ctrlPr>
                                  </m:accPr>
                                  <m:e>
                                    <m:sSub>
                                      <m:sSubPr>
                                        <m:ctrlPr>
                                          <a:rPr lang="en-US" i="1">
                                            <a:solidFill>
                                              <a:srgbClr val="FF0000"/>
                                            </a:solidFill>
                                            <a:latin typeface="Cambria Math" panose="02040503050406030204" pitchFamily="18" charset="0"/>
                                            <a:ea typeface="Cambria Math" panose="02040503050406030204" pitchFamily="18" charset="0"/>
                                          </a:rPr>
                                        </m:ctrlPr>
                                      </m:sSubPr>
                                      <m:e>
                                        <m:r>
                                          <a:rPr lang="en-US" i="1">
                                            <a:solidFill>
                                              <a:srgbClr val="FF0000"/>
                                            </a:solidFill>
                                            <a:latin typeface="Cambria Math" panose="02040503050406030204" pitchFamily="18" charset="0"/>
                                            <a:ea typeface="Cambria Math" panose="02040503050406030204" pitchFamily="18" charset="0"/>
                                          </a:rPr>
                                          <m:t>𝑟</m:t>
                                        </m:r>
                                      </m:e>
                                      <m:sub>
                                        <m:r>
                                          <a:rPr lang="en-US" i="1">
                                            <a:solidFill>
                                              <a:srgbClr val="FF0000"/>
                                            </a:solidFill>
                                            <a:latin typeface="Cambria Math" panose="02040503050406030204" pitchFamily="18" charset="0"/>
                                            <a:ea typeface="Cambria Math" panose="02040503050406030204" pitchFamily="18" charset="0"/>
                                          </a:rPr>
                                          <m:t>0</m:t>
                                        </m:r>
                                      </m:sub>
                                    </m:sSub>
                                  </m:e>
                                </m:acc>
                                <m:r>
                                  <a:rPr lang="en-US" b="0" i="1" smtClean="0">
                                    <a:solidFill>
                                      <a:srgbClr val="FF0000"/>
                                    </a:solidFill>
                                    <a:latin typeface="Cambria Math" panose="02040503050406030204" pitchFamily="18" charset="0"/>
                                    <a:ea typeface="Cambria Math" panose="02040503050406030204" pitchFamily="18" charset="0"/>
                                  </a:rPr>
                                  <m:t>,</m:t>
                                </m:r>
                                <m:sSup>
                                  <m:sSupPr>
                                    <m:ctrlPr>
                                      <a:rPr lang="en-US" b="0" i="1" smtClean="0">
                                        <a:solidFill>
                                          <a:srgbClr val="FF0000"/>
                                        </a:solidFill>
                                        <a:latin typeface="Cambria Math" panose="02040503050406030204" pitchFamily="18" charset="0"/>
                                        <a:ea typeface="Cambria Math" panose="02040503050406030204" pitchFamily="18" charset="0"/>
                                      </a:rPr>
                                    </m:ctrlPr>
                                  </m:sSupPr>
                                  <m:e>
                                    <m:r>
                                      <a:rPr lang="en-US" b="0" i="1" smtClean="0">
                                        <a:solidFill>
                                          <a:srgbClr val="FF0000"/>
                                        </a:solidFill>
                                        <a:latin typeface="Cambria Math" panose="02040503050406030204" pitchFamily="18" charset="0"/>
                                        <a:ea typeface="Cambria Math" panose="02040503050406030204" pitchFamily="18" charset="0"/>
                                      </a:rPr>
                                      <m:t>0</m:t>
                                    </m:r>
                                  </m:e>
                                  <m:sup>
                                    <m:r>
                                      <a:rPr lang="en-US" b="0" i="1" smtClean="0">
                                        <a:solidFill>
                                          <a:srgbClr val="FF0000"/>
                                        </a:solidFill>
                                        <a:latin typeface="Cambria Math" panose="02040503050406030204" pitchFamily="18" charset="0"/>
                                        <a:ea typeface="Cambria Math" panose="02040503050406030204" pitchFamily="18" charset="0"/>
                                      </a:rPr>
                                      <m:t>+</m:t>
                                    </m:r>
                                  </m:sup>
                                </m:sSup>
                              </m:e>
                            </m:d>
                          </m:num>
                          <m:den>
                            <m:r>
                              <a:rPr lang="en-US" b="0" i="1" smtClean="0">
                                <a:solidFill>
                                  <a:srgbClr val="FF0000"/>
                                </a:solidFill>
                                <a:latin typeface="Cambria Math" panose="02040503050406030204" pitchFamily="18" charset="0"/>
                                <a:ea typeface="Cambria Math" panose="02040503050406030204" pitchFamily="18" charset="0"/>
                              </a:rPr>
                              <m:t>2</m:t>
                            </m:r>
                          </m:den>
                        </m:f>
                      </m:oMath>
                    </m:oMathPara>
                  </a14:m>
                  <a:endParaRPr lang="en-IT" i="1" dirty="0">
                    <a:solidFill>
                      <a:srgbClr val="FF0000"/>
                    </a:solidFill>
                  </a:endParaRPr>
                </a:p>
              </p:txBody>
            </p:sp>
          </mc:Choice>
          <mc:Fallback xmlns="">
            <p:sp>
              <p:nvSpPr>
                <p:cNvPr id="49" name="TextBox 48">
                  <a:extLst>
                    <a:ext uri="{FF2B5EF4-FFF2-40B4-BE49-F238E27FC236}">
                      <a16:creationId xmlns:a16="http://schemas.microsoft.com/office/drawing/2014/main" id="{89CDCC59-EB1B-10BF-33D4-7EF6C08133E4}"/>
                    </a:ext>
                  </a:extLst>
                </p:cNvPr>
                <p:cNvSpPr txBox="1">
                  <a:spLocks noRot="1" noChangeAspect="1" noMove="1" noResize="1" noEditPoints="1" noAdjustHandles="1" noChangeArrowheads="1" noChangeShapeType="1" noTextEdit="1"/>
                </p:cNvSpPr>
                <p:nvPr/>
              </p:nvSpPr>
              <p:spPr>
                <a:xfrm>
                  <a:off x="4707726" y="3488762"/>
                  <a:ext cx="2093907" cy="637482"/>
                </a:xfrm>
                <a:prstGeom prst="rect">
                  <a:avLst/>
                </a:prstGeom>
                <a:blipFill>
                  <a:blip r:embed="rId24"/>
                  <a:stretch>
                    <a:fillRect b="-3922"/>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E060A2C3-08A1-5989-315E-150C9C6F9650}"/>
                    </a:ext>
                  </a:extLst>
                </p:cNvPr>
                <p:cNvSpPr txBox="1"/>
                <p:nvPr/>
              </p:nvSpPr>
              <p:spPr>
                <a:xfrm>
                  <a:off x="7219524" y="3656044"/>
                  <a:ext cx="8136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ea typeface="Cambria Math" panose="02040503050406030204" pitchFamily="18" charset="0"/>
                          </a:rPr>
                          <m:t>𝛽</m:t>
                        </m:r>
                        <m:r>
                          <a:rPr lang="en-US" b="0" i="1" smtClean="0">
                            <a:solidFill>
                              <a:srgbClr val="FF0000"/>
                            </a:solidFill>
                            <a:latin typeface="Cambria Math" panose="02040503050406030204" pitchFamily="18" charset="0"/>
                            <a:ea typeface="Cambria Math" panose="02040503050406030204" pitchFamily="18" charset="0"/>
                          </a:rPr>
                          <m:t>=1</m:t>
                        </m:r>
                      </m:oMath>
                    </m:oMathPara>
                  </a14:m>
                  <a:endParaRPr lang="en-IT" i="1" dirty="0">
                    <a:solidFill>
                      <a:srgbClr val="FF0000"/>
                    </a:solidFill>
                  </a:endParaRPr>
                </a:p>
              </p:txBody>
            </p:sp>
          </mc:Choice>
          <mc:Fallback xmlns="">
            <p:sp>
              <p:nvSpPr>
                <p:cNvPr id="50" name="TextBox 49">
                  <a:extLst>
                    <a:ext uri="{FF2B5EF4-FFF2-40B4-BE49-F238E27FC236}">
                      <a16:creationId xmlns:a16="http://schemas.microsoft.com/office/drawing/2014/main" id="{E060A2C3-08A1-5989-315E-150C9C6F9650}"/>
                    </a:ext>
                  </a:extLst>
                </p:cNvPr>
                <p:cNvSpPr txBox="1">
                  <a:spLocks noRot="1" noChangeAspect="1" noMove="1" noResize="1" noEditPoints="1" noAdjustHandles="1" noChangeArrowheads="1" noChangeShapeType="1" noTextEdit="1"/>
                </p:cNvSpPr>
                <p:nvPr/>
              </p:nvSpPr>
              <p:spPr>
                <a:xfrm>
                  <a:off x="7219524" y="3656044"/>
                  <a:ext cx="813621" cy="369332"/>
                </a:xfrm>
                <a:prstGeom prst="rect">
                  <a:avLst/>
                </a:prstGeom>
                <a:blipFill>
                  <a:blip r:embed="rId25"/>
                  <a:stretch>
                    <a:fillRect b="-16667"/>
                  </a:stretch>
                </a:blipFill>
              </p:spPr>
              <p:txBody>
                <a:bodyPr/>
                <a:lstStyle/>
                <a:p>
                  <a:r>
                    <a:rPr lang="en-IT">
                      <a:noFill/>
                    </a:rPr>
                    <a:t> </a:t>
                  </a:r>
                </a:p>
              </p:txBody>
            </p:sp>
          </mc:Fallback>
        </mc:AlternateContent>
        <p:sp>
          <p:nvSpPr>
            <p:cNvPr id="51" name="TextBox 50">
              <a:extLst>
                <a:ext uri="{FF2B5EF4-FFF2-40B4-BE49-F238E27FC236}">
                  <a16:creationId xmlns:a16="http://schemas.microsoft.com/office/drawing/2014/main" id="{8F9116FF-669F-0277-B6CC-746E6CADE49A}"/>
                </a:ext>
              </a:extLst>
            </p:cNvPr>
            <p:cNvSpPr txBox="1"/>
            <p:nvPr/>
          </p:nvSpPr>
          <p:spPr>
            <a:xfrm>
              <a:off x="6834457" y="3662592"/>
              <a:ext cx="308098" cy="369332"/>
            </a:xfrm>
            <a:prstGeom prst="rect">
              <a:avLst/>
            </a:prstGeom>
            <a:noFill/>
          </p:spPr>
          <p:txBody>
            <a:bodyPr wrap="none" rtlCol="0">
              <a:spAutoFit/>
            </a:bodyPr>
            <a:lstStyle/>
            <a:p>
              <a:r>
                <a:rPr lang="en-IT" dirty="0">
                  <a:solidFill>
                    <a:srgbClr val="FF0000"/>
                  </a:solidFill>
                </a:rPr>
                <a:t>if</a:t>
              </a:r>
            </a:p>
          </p:txBody>
        </p:sp>
        <p:pic>
          <p:nvPicPr>
            <p:cNvPr id="55" name="Picture 54">
              <a:extLst>
                <a:ext uri="{FF2B5EF4-FFF2-40B4-BE49-F238E27FC236}">
                  <a16:creationId xmlns:a16="http://schemas.microsoft.com/office/drawing/2014/main" id="{C1145DC9-CAA5-CD96-0937-6E2EA7A98094}"/>
                </a:ext>
              </a:extLst>
            </p:cNvPr>
            <p:cNvPicPr>
              <a:picLocks noChangeAspect="1"/>
            </p:cNvPicPr>
            <p:nvPr/>
          </p:nvPicPr>
          <p:blipFill>
            <a:blip r:embed="rId26"/>
            <a:stretch>
              <a:fillRect/>
            </a:stretch>
          </p:blipFill>
          <p:spPr>
            <a:xfrm>
              <a:off x="4856607" y="4104113"/>
              <a:ext cx="2996596" cy="2017647"/>
            </a:xfrm>
            <a:prstGeom prst="rect">
              <a:avLst/>
            </a:prstGeom>
          </p:spPr>
        </p:pic>
      </p:grpSp>
    </p:spTree>
    <p:extLst>
      <p:ext uri="{BB962C8B-B14F-4D97-AF65-F5344CB8AC3E}">
        <p14:creationId xmlns:p14="http://schemas.microsoft.com/office/powerpoint/2010/main" val="338587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additive="base">
                                        <p:cTn id="13" dur="500" fill="hold"/>
                                        <p:tgtEl>
                                          <p:spTgt spid="53"/>
                                        </p:tgtEl>
                                        <p:attrNameLst>
                                          <p:attrName>ppt_x</p:attrName>
                                        </p:attrNameLst>
                                      </p:cBhvr>
                                      <p:tavLst>
                                        <p:tav tm="0">
                                          <p:val>
                                            <p:strVal val="#ppt_x"/>
                                          </p:val>
                                        </p:tav>
                                        <p:tav tm="100000">
                                          <p:val>
                                            <p:strVal val="#ppt_x"/>
                                          </p:val>
                                        </p:tav>
                                      </p:tavLst>
                                    </p:anim>
                                    <p:anim calcmode="lin" valueType="num">
                                      <p:cBhvr additive="base">
                                        <p:cTn id="14"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ppt_x"/>
                                          </p:val>
                                        </p:tav>
                                        <p:tav tm="100000">
                                          <p:val>
                                            <p:strVal val="#ppt_x"/>
                                          </p:val>
                                        </p:tav>
                                      </p:tavLst>
                                    </p:anim>
                                    <p:anim calcmode="lin" valueType="num">
                                      <p:cBhvr additive="base">
                                        <p:cTn id="20"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additive="base">
                                        <p:cTn id="25" dur="500" fill="hold"/>
                                        <p:tgtEl>
                                          <p:spTgt spid="56"/>
                                        </p:tgtEl>
                                        <p:attrNameLst>
                                          <p:attrName>ppt_x</p:attrName>
                                        </p:attrNameLst>
                                      </p:cBhvr>
                                      <p:tavLst>
                                        <p:tav tm="0">
                                          <p:val>
                                            <p:strVal val="#ppt_x"/>
                                          </p:val>
                                        </p:tav>
                                        <p:tav tm="100000">
                                          <p:val>
                                            <p:strVal val="#ppt_x"/>
                                          </p:val>
                                        </p:tav>
                                      </p:tavLst>
                                    </p:anim>
                                    <p:anim calcmode="lin" valueType="num">
                                      <p:cBhvr additive="base">
                                        <p:cTn id="26"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EA460D82-19EE-B946-83E3-2F86C9134846}"/>
              </a:ext>
            </a:extLst>
          </p:cNvPr>
          <p:cNvSpPr txBox="1"/>
          <p:nvPr/>
        </p:nvSpPr>
        <p:spPr>
          <a:xfrm>
            <a:off x="377361" y="90906"/>
            <a:ext cx="8389349"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WAKE FUNCTION AND SYNCHRONOUS FIELDS</a:t>
            </a:r>
          </a:p>
        </p:txBody>
      </p:sp>
      <p:sp>
        <p:nvSpPr>
          <p:cNvPr id="4" name="CasellaDiTesto 2">
            <a:extLst>
              <a:ext uri="{FF2B5EF4-FFF2-40B4-BE49-F238E27FC236}">
                <a16:creationId xmlns:a16="http://schemas.microsoft.com/office/drawing/2014/main" id="{4D3EEE27-F0DD-F44C-8D6C-BA2906D0E844}"/>
              </a:ext>
            </a:extLst>
          </p:cNvPr>
          <p:cNvSpPr txBox="1"/>
          <p:nvPr/>
        </p:nvSpPr>
        <p:spPr>
          <a:xfrm>
            <a:off x="265801" y="733483"/>
            <a:ext cx="8500909" cy="584775"/>
          </a:xfrm>
          <a:prstGeom prst="rect">
            <a:avLst/>
          </a:prstGeom>
          <a:noFill/>
        </p:spPr>
        <p:txBody>
          <a:bodyPr wrap="square" rtlCol="0">
            <a:spAutoFit/>
          </a:bodyPr>
          <a:lstStyle/>
          <a:p>
            <a:pPr algn="just"/>
            <a:r>
              <a:rPr lang="en-GB" sz="1600" b="1" dirty="0">
                <a:solidFill>
                  <a:srgbClr val="FF0000"/>
                </a:solidFill>
                <a:latin typeface="Arial"/>
                <a:cs typeface="Arial"/>
              </a:rPr>
              <a:t>On an infinite path</a:t>
            </a:r>
            <a:r>
              <a:rPr lang="en-GB" sz="1600" b="1" dirty="0">
                <a:latin typeface="Arial"/>
                <a:cs typeface="Arial"/>
              </a:rPr>
              <a:t> only field components having the </a:t>
            </a:r>
            <a:r>
              <a:rPr lang="en-GB" sz="1600" b="1" dirty="0">
                <a:solidFill>
                  <a:srgbClr val="FF0000"/>
                </a:solidFill>
                <a:latin typeface="Arial"/>
                <a:cs typeface="Arial"/>
              </a:rPr>
              <a:t>phase velocity = </a:t>
            </a:r>
            <a:r>
              <a:rPr lang="en-GB" sz="1600" b="1" dirty="0">
                <a:solidFill>
                  <a:srgbClr val="FF0000"/>
                </a:solidFill>
                <a:latin typeface="Symbol" pitchFamily="2" charset="2"/>
                <a:cs typeface="Arial"/>
              </a:rPr>
              <a:t>b</a:t>
            </a:r>
            <a:r>
              <a:rPr lang="en-GB" sz="1600" b="1" dirty="0">
                <a:solidFill>
                  <a:srgbClr val="FF0000"/>
                </a:solidFill>
                <a:latin typeface="Arial"/>
                <a:cs typeface="Arial"/>
              </a:rPr>
              <a:t> c</a:t>
            </a:r>
            <a:r>
              <a:rPr lang="en-GB" sz="1600" b="1" dirty="0">
                <a:latin typeface="Arial"/>
                <a:cs typeface="Arial"/>
              </a:rPr>
              <a:t> can </a:t>
            </a:r>
            <a:r>
              <a:rPr lang="en-GB" sz="1600" b="1" dirty="0">
                <a:solidFill>
                  <a:srgbClr val="FF0000"/>
                </a:solidFill>
                <a:latin typeface="Arial"/>
                <a:cs typeface="Arial"/>
              </a:rPr>
              <a:t>exchange energy with the beam</a:t>
            </a:r>
            <a:r>
              <a:rPr lang="en-GB" sz="1600" b="1" dirty="0">
                <a:latin typeface="Arial"/>
                <a:cs typeface="Arial"/>
              </a:rPr>
              <a:t>.</a:t>
            </a:r>
          </a:p>
        </p:txBody>
      </p:sp>
      <p:sp>
        <p:nvSpPr>
          <p:cNvPr id="5" name="CasellaDiTesto 2">
            <a:extLst>
              <a:ext uri="{FF2B5EF4-FFF2-40B4-BE49-F238E27FC236}">
                <a16:creationId xmlns:a16="http://schemas.microsoft.com/office/drawing/2014/main" id="{5D41DC29-58B7-2F41-8758-07421F7B50ED}"/>
              </a:ext>
            </a:extLst>
          </p:cNvPr>
          <p:cNvSpPr txBox="1"/>
          <p:nvPr/>
        </p:nvSpPr>
        <p:spPr>
          <a:xfrm>
            <a:off x="253769" y="1551630"/>
            <a:ext cx="853136" cy="584775"/>
          </a:xfrm>
          <a:prstGeom prst="rect">
            <a:avLst/>
          </a:prstGeom>
          <a:noFill/>
        </p:spPr>
        <p:txBody>
          <a:bodyPr wrap="square" rtlCol="0">
            <a:spAutoFit/>
          </a:bodyPr>
          <a:lstStyle/>
          <a:p>
            <a:pPr algn="ctr"/>
            <a:r>
              <a:rPr lang="en-GB" sz="1600" b="1" dirty="0">
                <a:latin typeface="Arial"/>
                <a:cs typeface="Arial"/>
              </a:rPr>
              <a:t>TM </a:t>
            </a:r>
          </a:p>
          <a:p>
            <a:pPr algn="ctr"/>
            <a:r>
              <a:rPr lang="en-GB" sz="1600" b="1" dirty="0">
                <a:latin typeface="Arial"/>
                <a:cs typeface="Arial"/>
              </a:rPr>
              <a:t>modes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F1C66A5-DF5D-7646-A851-BBBC6D6E9E91}"/>
                  </a:ext>
                </a:extLst>
              </p:cNvPr>
              <p:cNvSpPr txBox="1"/>
              <p:nvPr/>
            </p:nvSpPr>
            <p:spPr>
              <a:xfrm>
                <a:off x="1190990" y="1348048"/>
                <a:ext cx="6169253" cy="991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𝐸</m:t>
                          </m:r>
                        </m:e>
                        <m:sub>
                          <m:r>
                            <a:rPr lang="en-US" sz="2000" b="0" i="1" smtClean="0">
                              <a:latin typeface="Cambria Math" panose="02040503050406030204" pitchFamily="18" charset="0"/>
                            </a:rPr>
                            <m:t>𝑧</m:t>
                          </m:r>
                        </m:sub>
                      </m:sSub>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𝑟</m:t>
                                  </m:r>
                                </m:e>
                                <m:sub>
                                  <m:r>
                                    <a:rPr lang="en-US" sz="2000" b="0" i="1" smtClean="0">
                                      <a:latin typeface="Cambria Math" panose="02040503050406030204" pitchFamily="18" charset="0"/>
                                    </a:rPr>
                                    <m:t>0</m:t>
                                  </m:r>
                                </m:sub>
                              </m:sSub>
                            </m:e>
                          </m:acc>
                          <m:r>
                            <a:rPr lang="en-US" sz="2000" b="0" i="1" smtClean="0">
                              <a:latin typeface="Cambria Math" panose="02040503050406030204" pitchFamily="18" charset="0"/>
                            </a:rPr>
                            <m:t>,</m:t>
                          </m:r>
                          <m:r>
                            <a:rPr lang="en-US" sz="2000" b="0" i="1" smtClean="0">
                              <a:latin typeface="Cambria Math" panose="02040503050406030204" pitchFamily="18" charset="0"/>
                            </a:rPr>
                            <m:t>𝑧</m:t>
                          </m:r>
                          <m:r>
                            <a:rPr lang="en-US" sz="2000" b="0" i="1" smtClean="0">
                              <a:latin typeface="Cambria Math" panose="02040503050406030204" pitchFamily="18" charset="0"/>
                            </a:rPr>
                            <m:t>,</m:t>
                          </m:r>
                          <m:r>
                            <a:rPr lang="en-US" sz="2000" b="0" i="1" smtClean="0">
                              <a:latin typeface="Cambria Math" panose="02040503050406030204" pitchFamily="18" charset="0"/>
                            </a:rPr>
                            <m:t>𝑡</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rPr>
                            <m:t>𝜋</m:t>
                          </m:r>
                        </m:den>
                      </m:f>
                      <m:nary>
                        <m:naryPr>
                          <m:limLoc m:val="undOvr"/>
                          <m:ctrlPr>
                            <a:rPr lang="en-US" sz="2000" b="0" i="1" smtClean="0">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i="1">
                              <a:latin typeface="Cambria Math" panose="02040503050406030204" pitchFamily="18" charset="0"/>
                            </a:rPr>
                            <m:t>∞</m:t>
                          </m:r>
                        </m:sup>
                        <m:e>
                          <m:r>
                            <a:rPr lang="en-US" sz="2000" b="0" i="1" smtClean="0">
                              <a:latin typeface="Cambria Math" panose="02040503050406030204" pitchFamily="18" charset="0"/>
                            </a:rPr>
                            <m:t>𝑑</m:t>
                          </m:r>
                          <m:r>
                            <a:rPr lang="en-US" sz="2000" b="0" i="1" smtClean="0">
                              <a:latin typeface="Cambria Math" panose="02040503050406030204" pitchFamily="18" charset="0"/>
                            </a:rPr>
                            <m:t>𝜔</m:t>
                          </m:r>
                        </m:e>
                      </m:nary>
                      <m:nary>
                        <m:naryPr>
                          <m:limLoc m:val="undOvr"/>
                          <m:ctrlPr>
                            <a:rPr lang="en-US" sz="2000" i="1">
                              <a:latin typeface="Cambria Math" panose="02040503050406030204" pitchFamily="18" charset="0"/>
                            </a:rPr>
                          </m:ctrlPr>
                        </m:naryPr>
                        <m:sub>
                          <m:r>
                            <m:rPr>
                              <m:brk m:alnAt="24"/>
                            </m:rPr>
                            <a:rPr lang="en-US" sz="2000" i="1">
                              <a:latin typeface="Cambria Math" panose="02040503050406030204" pitchFamily="18" charset="0"/>
                            </a:rPr>
                            <m:t>−</m:t>
                          </m:r>
                          <m:r>
                            <a:rPr lang="en-US" sz="2000" i="1">
                              <a:latin typeface="Cambria Math" panose="02040503050406030204" pitchFamily="18" charset="0"/>
                            </a:rPr>
                            <m:t>∞</m:t>
                          </m:r>
                        </m:sub>
                        <m:sup>
                          <m:r>
                            <a:rPr lang="en-US" sz="2000" i="1">
                              <a:latin typeface="Cambria Math" panose="02040503050406030204" pitchFamily="18" charset="0"/>
                            </a:rPr>
                            <m:t>∞</m:t>
                          </m:r>
                        </m:sup>
                        <m:e>
                          <m:r>
                            <a:rPr lang="en-US" sz="2000" i="1">
                              <a:latin typeface="Cambria Math" panose="02040503050406030204" pitchFamily="18" charset="0"/>
                            </a:rPr>
                            <m:t>𝑑</m:t>
                          </m:r>
                          <m:r>
                            <a:rPr lang="en-US" sz="2000" b="0" i="1" smtClean="0">
                              <a:latin typeface="Cambria Math" panose="02040503050406030204" pitchFamily="18" charset="0"/>
                            </a:rPr>
                            <m:t>𝑘</m:t>
                          </m:r>
                        </m:e>
                      </m:nary>
                      <m:acc>
                        <m:accPr>
                          <m:chr m:val="̃"/>
                          <m:ctrlPr>
                            <a:rPr lang="en-US" sz="2000" b="0" i="1" smtClean="0">
                              <a:solidFill>
                                <a:srgbClr val="00B050"/>
                              </a:solidFill>
                              <a:latin typeface="Cambria Math" panose="02040503050406030204" pitchFamily="18" charset="0"/>
                            </a:rPr>
                          </m:ctrlPr>
                        </m:accPr>
                        <m:e>
                          <m:sSub>
                            <m:sSubPr>
                              <m:ctrlPr>
                                <a:rPr lang="en-US" sz="2000" b="0" i="1" smtClean="0">
                                  <a:solidFill>
                                    <a:srgbClr val="00B050"/>
                                  </a:solidFill>
                                  <a:latin typeface="Cambria Math" panose="02040503050406030204" pitchFamily="18" charset="0"/>
                                </a:rPr>
                              </m:ctrlPr>
                            </m:sSubPr>
                            <m:e>
                              <m:r>
                                <a:rPr lang="en-US" sz="2000" b="0" i="1" smtClean="0">
                                  <a:solidFill>
                                    <a:srgbClr val="00B050"/>
                                  </a:solidFill>
                                  <a:latin typeface="Cambria Math" panose="02040503050406030204" pitchFamily="18" charset="0"/>
                                </a:rPr>
                                <m:t>𝐸</m:t>
                              </m:r>
                            </m:e>
                            <m:sub>
                              <m:r>
                                <a:rPr lang="en-US" sz="2000" b="0" i="1" smtClean="0">
                                  <a:solidFill>
                                    <a:srgbClr val="00B050"/>
                                  </a:solidFill>
                                  <a:latin typeface="Cambria Math" panose="02040503050406030204" pitchFamily="18" charset="0"/>
                                </a:rPr>
                                <m:t>𝑧</m:t>
                              </m:r>
                            </m:sub>
                          </m:sSub>
                        </m:e>
                      </m:acc>
                      <m:d>
                        <m:dPr>
                          <m:ctrlPr>
                            <a:rPr lang="en-US" sz="2000" b="0" i="1" smtClean="0">
                              <a:solidFill>
                                <a:srgbClr val="00B050"/>
                              </a:solidFill>
                              <a:latin typeface="Cambria Math" panose="02040503050406030204" pitchFamily="18" charset="0"/>
                            </a:rPr>
                          </m:ctrlPr>
                        </m:dPr>
                        <m:e>
                          <m:acc>
                            <m:accPr>
                              <m:chr m:val="⃗"/>
                              <m:ctrlPr>
                                <a:rPr lang="en-US" sz="2000" i="1">
                                  <a:solidFill>
                                    <a:srgbClr val="00B050"/>
                                  </a:solidFill>
                                  <a:latin typeface="Cambria Math" panose="02040503050406030204" pitchFamily="18" charset="0"/>
                                </a:rPr>
                              </m:ctrlPr>
                            </m:accPr>
                            <m:e>
                              <m:r>
                                <a:rPr lang="en-US" sz="2000" i="1">
                                  <a:solidFill>
                                    <a:srgbClr val="00B050"/>
                                  </a:solidFill>
                                  <a:latin typeface="Cambria Math" panose="02040503050406030204" pitchFamily="18" charset="0"/>
                                </a:rPr>
                                <m:t>𝑟</m:t>
                              </m:r>
                            </m:e>
                          </m:acc>
                          <m:r>
                            <a:rPr lang="en-US" sz="2000" i="1">
                              <a:solidFill>
                                <a:srgbClr val="00B050"/>
                              </a:solidFill>
                              <a:latin typeface="Cambria Math" panose="02040503050406030204" pitchFamily="18" charset="0"/>
                            </a:rPr>
                            <m:t>,</m:t>
                          </m:r>
                          <m:acc>
                            <m:accPr>
                              <m:chr m:val="⃗"/>
                              <m:ctrlPr>
                                <a:rPr lang="en-US" sz="2000" i="1">
                                  <a:solidFill>
                                    <a:srgbClr val="00B050"/>
                                  </a:solidFill>
                                  <a:latin typeface="Cambria Math" panose="02040503050406030204" pitchFamily="18" charset="0"/>
                                </a:rPr>
                              </m:ctrlPr>
                            </m:accPr>
                            <m:e>
                              <m:sSub>
                                <m:sSubPr>
                                  <m:ctrlPr>
                                    <a:rPr lang="en-US" sz="2000" i="1">
                                      <a:solidFill>
                                        <a:srgbClr val="00B050"/>
                                      </a:solidFill>
                                      <a:latin typeface="Cambria Math" panose="02040503050406030204" pitchFamily="18" charset="0"/>
                                    </a:rPr>
                                  </m:ctrlPr>
                                </m:sSubPr>
                                <m:e>
                                  <m:r>
                                    <a:rPr lang="en-US" sz="2000" i="1">
                                      <a:solidFill>
                                        <a:srgbClr val="00B050"/>
                                      </a:solidFill>
                                      <a:latin typeface="Cambria Math" panose="02040503050406030204" pitchFamily="18" charset="0"/>
                                    </a:rPr>
                                    <m:t>𝑟</m:t>
                                  </m:r>
                                </m:e>
                                <m:sub>
                                  <m:r>
                                    <a:rPr lang="en-US" sz="2000" i="1">
                                      <a:solidFill>
                                        <a:srgbClr val="00B050"/>
                                      </a:solidFill>
                                      <a:latin typeface="Cambria Math" panose="02040503050406030204" pitchFamily="18" charset="0"/>
                                    </a:rPr>
                                    <m:t>0</m:t>
                                  </m:r>
                                </m:sub>
                              </m:sSub>
                            </m:e>
                          </m:acc>
                          <m:r>
                            <a:rPr lang="en-US" sz="2000" i="1">
                              <a:solidFill>
                                <a:srgbClr val="00B050"/>
                              </a:solidFill>
                              <a:latin typeface="Cambria Math" panose="02040503050406030204" pitchFamily="18" charset="0"/>
                            </a:rPr>
                            <m:t>,</m:t>
                          </m:r>
                          <m:r>
                            <a:rPr lang="en-US" sz="2000" b="0" i="1" smtClean="0">
                              <a:solidFill>
                                <a:srgbClr val="00B050"/>
                              </a:solidFill>
                              <a:latin typeface="Cambria Math" panose="02040503050406030204" pitchFamily="18" charset="0"/>
                            </a:rPr>
                            <m:t>𝜔</m:t>
                          </m:r>
                          <m:r>
                            <a:rPr lang="en-US" sz="2000" b="0" i="1" smtClean="0">
                              <a:solidFill>
                                <a:srgbClr val="00B050"/>
                              </a:solidFill>
                              <a:latin typeface="Cambria Math" panose="02040503050406030204" pitchFamily="18" charset="0"/>
                            </a:rPr>
                            <m:t>,</m:t>
                          </m:r>
                          <m:r>
                            <a:rPr lang="en-US" sz="2000" b="0" i="1" smtClean="0">
                              <a:solidFill>
                                <a:srgbClr val="00B050"/>
                              </a:solidFill>
                              <a:latin typeface="Cambria Math" panose="02040503050406030204" pitchFamily="18" charset="0"/>
                            </a:rPr>
                            <m:t>𝑘</m:t>
                          </m:r>
                        </m:e>
                      </m:d>
                      <m:sSup>
                        <m:sSupPr>
                          <m:ctrlPr>
                            <a:rPr lang="en-US" sz="2000" b="0" i="1" smtClean="0">
                              <a:solidFill>
                                <a:schemeClr val="tx1"/>
                              </a:solidFill>
                              <a:latin typeface="Cambria Math" panose="02040503050406030204" pitchFamily="18" charset="0"/>
                            </a:rPr>
                          </m:ctrlPr>
                        </m:sSupPr>
                        <m:e>
                          <m:r>
                            <a:rPr lang="en-US" sz="2000" b="0" i="1" smtClean="0">
                              <a:solidFill>
                                <a:schemeClr val="tx1"/>
                              </a:solidFill>
                              <a:latin typeface="Cambria Math" panose="02040503050406030204" pitchFamily="18" charset="0"/>
                            </a:rPr>
                            <m:t>𝑒</m:t>
                          </m:r>
                        </m:e>
                        <m:sup>
                          <m:r>
                            <a:rPr lang="en-US" sz="2000" b="0" i="1" smtClean="0">
                              <a:solidFill>
                                <a:schemeClr val="tx1"/>
                              </a:solidFill>
                              <a:latin typeface="Cambria Math" panose="02040503050406030204" pitchFamily="18" charset="0"/>
                            </a:rPr>
                            <m:t>𝑗</m:t>
                          </m:r>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𝜔</m:t>
                          </m:r>
                          <m:r>
                            <a:rPr lang="en-US" sz="2000" b="0" i="1" smtClean="0">
                              <a:solidFill>
                                <a:schemeClr val="tx1"/>
                              </a:solidFill>
                              <a:latin typeface="Cambria Math" panose="02040503050406030204" pitchFamily="18" charset="0"/>
                            </a:rPr>
                            <m:t>𝑡</m:t>
                          </m:r>
                          <m: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𝑘𝑧</m:t>
                          </m:r>
                          <m:r>
                            <a:rPr lang="en-US" sz="2000" b="0" i="1" smtClean="0">
                              <a:solidFill>
                                <a:schemeClr val="tx1"/>
                              </a:solidFill>
                              <a:latin typeface="Cambria Math" panose="02040503050406030204" pitchFamily="18" charset="0"/>
                            </a:rPr>
                            <m:t>)</m:t>
                          </m:r>
                        </m:sup>
                      </m:sSup>
                    </m:oMath>
                  </m:oMathPara>
                </a14:m>
                <a:endParaRPr lang="en-GB" sz="2000" dirty="0"/>
              </a:p>
            </p:txBody>
          </p:sp>
        </mc:Choice>
        <mc:Fallback xmlns="">
          <p:sp>
            <p:nvSpPr>
              <p:cNvPr id="6" name="TextBox 5">
                <a:extLst>
                  <a:ext uri="{FF2B5EF4-FFF2-40B4-BE49-F238E27FC236}">
                    <a16:creationId xmlns:a16="http://schemas.microsoft.com/office/drawing/2014/main" id="{1F1C66A5-DF5D-7646-A851-BBBC6D6E9E91}"/>
                  </a:ext>
                </a:extLst>
              </p:cNvPr>
              <p:cNvSpPr txBox="1">
                <a:spLocks noRot="1" noChangeAspect="1" noMove="1" noResize="1" noEditPoints="1" noAdjustHandles="1" noChangeArrowheads="1" noChangeShapeType="1" noTextEdit="1"/>
              </p:cNvSpPr>
              <p:nvPr/>
            </p:nvSpPr>
            <p:spPr>
              <a:xfrm>
                <a:off x="1190990" y="1348048"/>
                <a:ext cx="6169253" cy="991938"/>
              </a:xfrm>
              <a:prstGeom prst="rect">
                <a:avLst/>
              </a:prstGeom>
              <a:blipFill>
                <a:blip r:embed="rId2"/>
                <a:stretch>
                  <a:fillRect t="-111392" b="-169620"/>
                </a:stretch>
              </a:blipFill>
            </p:spPr>
            <p:txBody>
              <a:bodyPr/>
              <a:lstStyle/>
              <a:p>
                <a:r>
                  <a:rPr lang="en-GB">
                    <a:noFill/>
                  </a:rPr>
                  <a:t> </a:t>
                </a:r>
              </a:p>
            </p:txBody>
          </p:sp>
        </mc:Fallback>
      </mc:AlternateContent>
      <p:sp>
        <p:nvSpPr>
          <p:cNvPr id="8" name="CasellaDiTesto 2">
            <a:extLst>
              <a:ext uri="{FF2B5EF4-FFF2-40B4-BE49-F238E27FC236}">
                <a16:creationId xmlns:a16="http://schemas.microsoft.com/office/drawing/2014/main" id="{0B2BAFD0-BEAC-724F-8D63-C229E5869B56}"/>
              </a:ext>
            </a:extLst>
          </p:cNvPr>
          <p:cNvSpPr txBox="1"/>
          <p:nvPr/>
        </p:nvSpPr>
        <p:spPr>
          <a:xfrm>
            <a:off x="7256682" y="1407246"/>
            <a:ext cx="1754972" cy="584775"/>
          </a:xfrm>
          <a:prstGeom prst="rect">
            <a:avLst/>
          </a:prstGeom>
          <a:noFill/>
        </p:spPr>
        <p:txBody>
          <a:bodyPr wrap="square" rtlCol="0">
            <a:spAutoFit/>
          </a:bodyPr>
          <a:lstStyle/>
          <a:p>
            <a:pPr algn="ctr"/>
            <a:r>
              <a:rPr lang="en-GB" sz="1600" b="1" dirty="0">
                <a:latin typeface="Arial"/>
                <a:cs typeface="Arial"/>
              </a:rPr>
              <a:t>at any </a:t>
            </a:r>
          </a:p>
          <a:p>
            <a:pPr algn="ctr"/>
            <a:r>
              <a:rPr lang="en-GB" sz="1600" b="1" dirty="0">
                <a:latin typeface="Arial"/>
                <a:cs typeface="Arial"/>
              </a:rPr>
              <a:t>phase velocity</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385ADAE5-59F2-CD4A-B3F0-B569CC8A7A17}"/>
                  </a:ext>
                </a:extLst>
              </p:cNvPr>
              <p:cNvSpPr/>
              <p:nvPr/>
            </p:nvSpPr>
            <p:spPr>
              <a:xfrm>
                <a:off x="7780385" y="1931359"/>
                <a:ext cx="70756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rPr>
                        <m:t>𝜔</m:t>
                      </m:r>
                      <m:r>
                        <a:rPr lang="en-US" sz="2000" b="0" i="1" smtClean="0">
                          <a:latin typeface="Cambria Math" panose="02040503050406030204" pitchFamily="18" charset="0"/>
                        </a:rPr>
                        <m:t>/</m:t>
                      </m:r>
                      <m:r>
                        <a:rPr lang="en-US" sz="2000" b="0" i="1" smtClean="0">
                          <a:latin typeface="Cambria Math" panose="02040503050406030204" pitchFamily="18" charset="0"/>
                        </a:rPr>
                        <m:t>𝑘</m:t>
                      </m:r>
                    </m:oMath>
                  </m:oMathPara>
                </a14:m>
                <a:endParaRPr lang="en-GB" sz="2000" dirty="0"/>
              </a:p>
            </p:txBody>
          </p:sp>
        </mc:Choice>
        <mc:Fallback xmlns="">
          <p:sp>
            <p:nvSpPr>
              <p:cNvPr id="9" name="Rectangle 8">
                <a:extLst>
                  <a:ext uri="{FF2B5EF4-FFF2-40B4-BE49-F238E27FC236}">
                    <a16:creationId xmlns:a16="http://schemas.microsoft.com/office/drawing/2014/main" id="{385ADAE5-59F2-CD4A-B3F0-B569CC8A7A17}"/>
                  </a:ext>
                </a:extLst>
              </p:cNvPr>
              <p:cNvSpPr>
                <a:spLocks noRot="1" noChangeAspect="1" noMove="1" noResize="1" noEditPoints="1" noAdjustHandles="1" noChangeArrowheads="1" noChangeShapeType="1" noTextEdit="1"/>
              </p:cNvSpPr>
              <p:nvPr/>
            </p:nvSpPr>
            <p:spPr>
              <a:xfrm>
                <a:off x="7780385" y="1931359"/>
                <a:ext cx="707565" cy="400110"/>
              </a:xfrm>
              <a:prstGeom prst="rect">
                <a:avLst/>
              </a:prstGeom>
              <a:blipFill>
                <a:blip r:embed="rId3"/>
                <a:stretch>
                  <a:fillRect b="-90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14C9C1A-7BF4-6B46-9096-460B7513133C}"/>
                  </a:ext>
                </a:extLst>
              </p:cNvPr>
              <p:cNvSpPr txBox="1"/>
              <p:nvPr/>
            </p:nvSpPr>
            <p:spPr>
              <a:xfrm>
                <a:off x="1297938" y="3453064"/>
                <a:ext cx="6677277" cy="10082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rPr>
                            <m:t>𝜋</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𝑞</m:t>
                              </m:r>
                            </m:e>
                            <m:sub>
                              <m:r>
                                <a:rPr lang="en-US" sz="2000" b="0" i="1" smtClean="0">
                                  <a:latin typeface="Cambria Math" panose="02040503050406030204" pitchFamily="18" charset="0"/>
                                </a:rPr>
                                <m:t>0</m:t>
                              </m:r>
                            </m:sub>
                          </m:sSub>
                        </m:den>
                      </m:f>
                      <m:nary>
                        <m:naryPr>
                          <m:limLoc m:val="undOvr"/>
                          <m:ctrlPr>
                            <a:rPr lang="en-US" sz="2000" b="0" i="1" smtClean="0">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i="1">
                              <a:latin typeface="Cambria Math" panose="02040503050406030204" pitchFamily="18" charset="0"/>
                            </a:rPr>
                            <m:t>∞</m:t>
                          </m:r>
                        </m:sup>
                        <m:e>
                          <m:r>
                            <a:rPr lang="en-US" sz="2000" b="0" i="1" smtClean="0">
                              <a:latin typeface="Cambria Math" panose="02040503050406030204" pitchFamily="18" charset="0"/>
                            </a:rPr>
                            <m:t>𝑑</m:t>
                          </m:r>
                          <m:r>
                            <a:rPr lang="en-US" sz="2000" b="0" i="1" smtClean="0">
                              <a:latin typeface="Cambria Math" panose="02040503050406030204" pitchFamily="18" charset="0"/>
                            </a:rPr>
                            <m:t>𝜔</m:t>
                          </m:r>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𝑗</m:t>
                              </m:r>
                              <m:r>
                                <a:rPr lang="en-US" sz="2000" b="0" i="1" smtClean="0">
                                  <a:latin typeface="Cambria Math" panose="02040503050406030204" pitchFamily="18" charset="0"/>
                                </a:rPr>
                                <m:t>𝜔𝜏</m:t>
                              </m:r>
                            </m:sup>
                          </m:sSup>
                        </m:e>
                      </m:nary>
                      <m:nary>
                        <m:naryPr>
                          <m:limLoc m:val="undOvr"/>
                          <m:ctrlPr>
                            <a:rPr lang="en-US" sz="2000" i="1">
                              <a:latin typeface="Cambria Math" panose="02040503050406030204" pitchFamily="18" charset="0"/>
                            </a:rPr>
                          </m:ctrlPr>
                        </m:naryPr>
                        <m:sub>
                          <m:r>
                            <m:rPr>
                              <m:brk m:alnAt="24"/>
                            </m:rPr>
                            <a:rPr lang="en-US" sz="2000" i="1">
                              <a:latin typeface="Cambria Math" panose="02040503050406030204" pitchFamily="18" charset="0"/>
                            </a:rPr>
                            <m:t>−</m:t>
                          </m:r>
                          <m:r>
                            <a:rPr lang="en-US" sz="2000" i="1">
                              <a:latin typeface="Cambria Math" panose="02040503050406030204" pitchFamily="18" charset="0"/>
                            </a:rPr>
                            <m:t>∞</m:t>
                          </m:r>
                        </m:sub>
                        <m:sup>
                          <m:r>
                            <a:rPr lang="en-US" sz="2000" i="1">
                              <a:latin typeface="Cambria Math" panose="02040503050406030204" pitchFamily="18" charset="0"/>
                            </a:rPr>
                            <m:t>∞</m:t>
                          </m:r>
                        </m:sup>
                        <m:e>
                          <m:r>
                            <a:rPr lang="en-US" sz="2000" i="1">
                              <a:latin typeface="Cambria Math" panose="02040503050406030204" pitchFamily="18" charset="0"/>
                            </a:rPr>
                            <m:t>𝑑</m:t>
                          </m:r>
                          <m:r>
                            <a:rPr lang="en-US" sz="2000" b="0" i="1" smtClean="0">
                              <a:latin typeface="Cambria Math" panose="02040503050406030204" pitchFamily="18" charset="0"/>
                            </a:rPr>
                            <m:t>𝑘</m:t>
                          </m:r>
                        </m:e>
                      </m:nary>
                      <m:acc>
                        <m:accPr>
                          <m:chr m:val="̃"/>
                          <m:ctrlPr>
                            <a:rPr lang="en-US" sz="2000" b="0" i="1" smtClean="0">
                              <a:solidFill>
                                <a:srgbClr val="00B050"/>
                              </a:solidFill>
                              <a:latin typeface="Cambria Math" panose="02040503050406030204" pitchFamily="18" charset="0"/>
                            </a:rPr>
                          </m:ctrlPr>
                        </m:accPr>
                        <m:e>
                          <m:sSub>
                            <m:sSubPr>
                              <m:ctrlPr>
                                <a:rPr lang="en-US" sz="2000" b="0" i="1" smtClean="0">
                                  <a:solidFill>
                                    <a:srgbClr val="00B050"/>
                                  </a:solidFill>
                                  <a:latin typeface="Cambria Math" panose="02040503050406030204" pitchFamily="18" charset="0"/>
                                </a:rPr>
                              </m:ctrlPr>
                            </m:sSubPr>
                            <m:e>
                              <m:r>
                                <a:rPr lang="en-US" sz="2000" b="0" i="1" smtClean="0">
                                  <a:solidFill>
                                    <a:srgbClr val="00B050"/>
                                  </a:solidFill>
                                  <a:latin typeface="Cambria Math" panose="02040503050406030204" pitchFamily="18" charset="0"/>
                                </a:rPr>
                                <m:t>𝐸</m:t>
                              </m:r>
                            </m:e>
                            <m:sub>
                              <m:r>
                                <a:rPr lang="en-US" sz="2000" b="0" i="1" smtClean="0">
                                  <a:solidFill>
                                    <a:srgbClr val="00B050"/>
                                  </a:solidFill>
                                  <a:latin typeface="Cambria Math" panose="02040503050406030204" pitchFamily="18" charset="0"/>
                                </a:rPr>
                                <m:t>𝑧</m:t>
                              </m:r>
                            </m:sub>
                          </m:sSub>
                        </m:e>
                      </m:acc>
                      <m:d>
                        <m:dPr>
                          <m:ctrlPr>
                            <a:rPr lang="en-US" sz="2000" b="0" i="1" smtClean="0">
                              <a:solidFill>
                                <a:srgbClr val="00B050"/>
                              </a:solidFill>
                              <a:latin typeface="Cambria Math" panose="02040503050406030204" pitchFamily="18" charset="0"/>
                            </a:rPr>
                          </m:ctrlPr>
                        </m:dPr>
                        <m:e>
                          <m:r>
                            <a:rPr lang="en-US" sz="2000" b="0" i="1" smtClean="0">
                              <a:solidFill>
                                <a:srgbClr val="00B050"/>
                              </a:solidFill>
                              <a:latin typeface="Cambria Math" panose="02040503050406030204" pitchFamily="18" charset="0"/>
                            </a:rPr>
                            <m:t>…,</m:t>
                          </m:r>
                          <m:r>
                            <a:rPr lang="en-US" sz="2000" b="0" i="1" smtClean="0">
                              <a:solidFill>
                                <a:srgbClr val="00B050"/>
                              </a:solidFill>
                              <a:latin typeface="Cambria Math" panose="02040503050406030204" pitchFamily="18" charset="0"/>
                            </a:rPr>
                            <m:t>𝜔</m:t>
                          </m:r>
                          <m:r>
                            <a:rPr lang="en-US" sz="2000" b="0" i="1" smtClean="0">
                              <a:solidFill>
                                <a:srgbClr val="00B050"/>
                              </a:solidFill>
                              <a:latin typeface="Cambria Math" panose="02040503050406030204" pitchFamily="18" charset="0"/>
                            </a:rPr>
                            <m:t>,</m:t>
                          </m:r>
                          <m:r>
                            <a:rPr lang="en-US" sz="2000" b="0" i="1" smtClean="0">
                              <a:solidFill>
                                <a:srgbClr val="00B050"/>
                              </a:solidFill>
                              <a:latin typeface="Cambria Math" panose="02040503050406030204" pitchFamily="18" charset="0"/>
                            </a:rPr>
                            <m:t>𝑘</m:t>
                          </m:r>
                        </m:e>
                      </m:d>
                      <m:nary>
                        <m:naryPr>
                          <m:limLoc m:val="undOvr"/>
                          <m:ctrlPr>
                            <a:rPr lang="en-US" sz="2000" b="0" i="1" smtClean="0">
                              <a:solidFill>
                                <a:srgbClr val="FF0000"/>
                              </a:solidFill>
                              <a:latin typeface="Cambria Math" panose="02040503050406030204" pitchFamily="18" charset="0"/>
                            </a:rPr>
                          </m:ctrlPr>
                        </m:naryPr>
                        <m:sub>
                          <m:r>
                            <m:rPr>
                              <m:brk m:alnAt="24"/>
                            </m:rP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m:t>
                          </m:r>
                        </m:sub>
                        <m:sup>
                          <m:r>
                            <a:rPr lang="en-US" sz="2000" b="0" i="1" smtClean="0">
                              <a:solidFill>
                                <a:srgbClr val="FF0000"/>
                              </a:solidFill>
                              <a:latin typeface="Cambria Math" panose="02040503050406030204" pitchFamily="18" charset="0"/>
                            </a:rPr>
                            <m:t>+</m:t>
                          </m:r>
                          <m:r>
                            <a:rPr lang="en-US" sz="2000" i="1">
                              <a:solidFill>
                                <a:srgbClr val="FF0000"/>
                              </a:solidFill>
                              <a:latin typeface="Cambria Math" panose="02040503050406030204" pitchFamily="18" charset="0"/>
                            </a:rPr>
                            <m:t>∞</m:t>
                          </m:r>
                        </m:sup>
                        <m:e>
                          <m:sSup>
                            <m:sSupPr>
                              <m:ctrlPr>
                                <a:rPr lang="en-US" sz="2000" i="1">
                                  <a:solidFill>
                                    <a:srgbClr val="FF0000"/>
                                  </a:solidFill>
                                  <a:latin typeface="Cambria Math" panose="02040503050406030204" pitchFamily="18" charset="0"/>
                                </a:rPr>
                              </m:ctrlPr>
                            </m:sSupPr>
                            <m:e>
                              <m:r>
                                <a:rPr lang="en-US" sz="2000" i="1">
                                  <a:solidFill>
                                    <a:srgbClr val="FF0000"/>
                                  </a:solidFill>
                                  <a:latin typeface="Cambria Math" panose="02040503050406030204" pitchFamily="18" charset="0"/>
                                </a:rPr>
                                <m:t>𝑒</m:t>
                              </m:r>
                            </m:e>
                            <m:sup>
                              <m:r>
                                <a:rPr lang="en-US" sz="2000" b="0" i="1" smtClean="0">
                                  <a:solidFill>
                                    <a:srgbClr val="FF0000"/>
                                  </a:solidFill>
                                  <a:latin typeface="Cambria Math" panose="02040503050406030204" pitchFamily="18" charset="0"/>
                                </a:rPr>
                                <m:t>−</m:t>
                              </m:r>
                              <m:r>
                                <a:rPr lang="en-US" sz="2000" i="1">
                                  <a:solidFill>
                                    <a:srgbClr val="FF0000"/>
                                  </a:solidFill>
                                  <a:latin typeface="Cambria Math" panose="02040503050406030204" pitchFamily="18" charset="0"/>
                                </a:rPr>
                                <m:t>𝑗</m:t>
                              </m:r>
                              <m:r>
                                <a:rPr lang="en-US" sz="2000" b="0" i="1" smtClean="0">
                                  <a:solidFill>
                                    <a:srgbClr val="FF0000"/>
                                  </a:solidFill>
                                  <a:latin typeface="Cambria Math" panose="02040503050406030204" pitchFamily="18" charset="0"/>
                                </a:rPr>
                                <m:t>𝑧</m:t>
                              </m:r>
                              <m:r>
                                <a:rPr lang="en-US" sz="2000" i="1">
                                  <a:solidFill>
                                    <a:srgbClr val="FF0000"/>
                                  </a:solidFill>
                                  <a:latin typeface="Cambria Math" panose="02040503050406030204" pitchFamily="18" charset="0"/>
                                </a:rPr>
                                <m:t>(</m:t>
                              </m:r>
                              <m:r>
                                <a:rPr lang="en-US" sz="2000" i="1">
                                  <a:solidFill>
                                    <a:srgbClr val="FF0000"/>
                                  </a:solidFill>
                                  <a:latin typeface="Cambria Math" panose="02040503050406030204" pitchFamily="18" charset="0"/>
                                </a:rPr>
                                <m:t>𝑘</m:t>
                              </m:r>
                              <m: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𝜔</m:t>
                              </m:r>
                              <m: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𝛽</m:t>
                              </m:r>
                              <m:r>
                                <a:rPr lang="en-US" sz="2000" b="0" i="1" smtClean="0">
                                  <a:solidFill>
                                    <a:srgbClr val="FF0000"/>
                                  </a:solidFill>
                                  <a:latin typeface="Cambria Math" panose="02040503050406030204" pitchFamily="18" charset="0"/>
                                </a:rPr>
                                <m:t>𝑐</m:t>
                              </m:r>
                              <m:r>
                                <a:rPr lang="en-US" sz="2000" i="1">
                                  <a:solidFill>
                                    <a:srgbClr val="FF0000"/>
                                  </a:solidFill>
                                  <a:latin typeface="Cambria Math" panose="02040503050406030204" pitchFamily="18" charset="0"/>
                                </a:rPr>
                                <m:t>)</m:t>
                              </m:r>
                            </m:sup>
                          </m:sSup>
                          <m:r>
                            <a:rPr lang="en-US" sz="2000" b="0" i="1" smtClean="0">
                              <a:solidFill>
                                <a:srgbClr val="FF0000"/>
                              </a:solidFill>
                              <a:latin typeface="Cambria Math" panose="02040503050406030204" pitchFamily="18" charset="0"/>
                            </a:rPr>
                            <m:t>𝑑𝑧</m:t>
                          </m:r>
                        </m:e>
                      </m:nary>
                    </m:oMath>
                  </m:oMathPara>
                </a14:m>
                <a:endParaRPr lang="en-GB" sz="2000" dirty="0"/>
              </a:p>
            </p:txBody>
          </p:sp>
        </mc:Choice>
        <mc:Fallback xmlns="">
          <p:sp>
            <p:nvSpPr>
              <p:cNvPr id="10" name="TextBox 9">
                <a:extLst>
                  <a:ext uri="{FF2B5EF4-FFF2-40B4-BE49-F238E27FC236}">
                    <a16:creationId xmlns:a16="http://schemas.microsoft.com/office/drawing/2014/main" id="{914C9C1A-7BF4-6B46-9096-460B7513133C}"/>
                  </a:ext>
                </a:extLst>
              </p:cNvPr>
              <p:cNvSpPr txBox="1">
                <a:spLocks noRot="1" noChangeAspect="1" noMove="1" noResize="1" noEditPoints="1" noAdjustHandles="1" noChangeArrowheads="1" noChangeShapeType="1" noTextEdit="1"/>
              </p:cNvSpPr>
              <p:nvPr/>
            </p:nvSpPr>
            <p:spPr>
              <a:xfrm>
                <a:off x="1297938" y="3453064"/>
                <a:ext cx="6677277" cy="1008225"/>
              </a:xfrm>
              <a:prstGeom prst="rect">
                <a:avLst/>
              </a:prstGeom>
              <a:blipFill>
                <a:blip r:embed="rId4"/>
                <a:stretch>
                  <a:fillRect t="-107500" b="-1687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C63E8906-50A7-B54F-A3AF-603FEE75FAC3}"/>
                  </a:ext>
                </a:extLst>
              </p:cNvPr>
              <p:cNvSpPr/>
              <p:nvPr/>
            </p:nvSpPr>
            <p:spPr>
              <a:xfrm>
                <a:off x="265801" y="2420775"/>
                <a:ext cx="5355248" cy="10082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panose="02040503050406030204" pitchFamily="18" charset="0"/>
                            </a:rPr>
                            <m:t>𝑤</m:t>
                          </m:r>
                        </m:e>
                        <m:sub>
                          <m:r>
                            <a:rPr lang="en-US" sz="2000" i="1">
                              <a:latin typeface="Cambria Math" panose="02040503050406030204" pitchFamily="18" charset="0"/>
                            </a:rPr>
                            <m:t>𝑧</m:t>
                          </m:r>
                        </m:sub>
                      </m:sSub>
                      <m:d>
                        <m:dPr>
                          <m:ctrlPr>
                            <a:rPr lang="en-US" sz="2000" i="1">
                              <a:latin typeface="Cambria Math" panose="02040503050406030204" pitchFamily="18" charset="0"/>
                            </a:rPr>
                          </m:ctrlPr>
                        </m:dPr>
                        <m:e>
                          <m:r>
                            <a:rPr lang="en-US" sz="2000" i="1">
                              <a:latin typeface="Cambria Math" panose="02040503050406030204" pitchFamily="18" charset="0"/>
                            </a:rPr>
                            <m:t>…,</m:t>
                          </m:r>
                          <m:r>
                            <a:rPr lang="en-US" sz="2000" i="1">
                              <a:latin typeface="Cambria Math" panose="02040503050406030204" pitchFamily="18" charset="0"/>
                            </a:rPr>
                            <m:t>𝜏</m:t>
                          </m:r>
                        </m:e>
                      </m:d>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sSub>
                            <m:sSubPr>
                              <m:ctrlPr>
                                <a:rPr lang="en-US" sz="2000" i="1">
                                  <a:latin typeface="Cambria Math" panose="02040503050406030204" pitchFamily="18" charset="0"/>
                                </a:rPr>
                              </m:ctrlPr>
                            </m:sSubPr>
                            <m:e>
                              <m:r>
                                <a:rPr lang="en-US" sz="2000" i="1">
                                  <a:latin typeface="Cambria Math" panose="02040503050406030204" pitchFamily="18" charset="0"/>
                                </a:rPr>
                                <m:t>𝑞</m:t>
                              </m:r>
                            </m:e>
                            <m:sub>
                              <m:r>
                                <a:rPr lang="en-US" sz="2000" i="1">
                                  <a:latin typeface="Cambria Math" panose="02040503050406030204" pitchFamily="18" charset="0"/>
                                </a:rPr>
                                <m:t>0</m:t>
                              </m:r>
                            </m:sub>
                          </m:sSub>
                        </m:den>
                      </m:f>
                      <m:nary>
                        <m:naryPr>
                          <m:limLoc m:val="undOvr"/>
                          <m:ctrlPr>
                            <a:rPr lang="en-US" sz="2000" i="1">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b="0" i="1" smtClean="0">
                              <a:latin typeface="Cambria Math" panose="02040503050406030204" pitchFamily="18" charset="0"/>
                            </a:rPr>
                            <m:t>+</m:t>
                          </m:r>
                          <m:r>
                            <a:rPr lang="en-US" sz="2000" i="1">
                              <a:latin typeface="Cambria Math" panose="02040503050406030204" pitchFamily="18" charset="0"/>
                            </a:rPr>
                            <m:t>∞</m:t>
                          </m:r>
                        </m:sup>
                        <m:e>
                          <m:sSub>
                            <m:sSubPr>
                              <m:ctrlPr>
                                <a:rPr lang="en-US" sz="2000" i="1">
                                  <a:latin typeface="Cambria Math" panose="02040503050406030204" pitchFamily="18" charset="0"/>
                                </a:rPr>
                              </m:ctrlPr>
                            </m:sSubPr>
                            <m:e>
                              <m:r>
                                <a:rPr lang="en-US" sz="2000" i="1">
                                  <a:latin typeface="Cambria Math" panose="02040503050406030204" pitchFamily="18" charset="0"/>
                                </a:rPr>
                                <m:t>𝐸</m:t>
                              </m:r>
                            </m:e>
                            <m:sub>
                              <m:r>
                                <a:rPr lang="en-US" sz="2000" i="1">
                                  <a:latin typeface="Cambria Math" panose="02040503050406030204" pitchFamily="18" charset="0"/>
                                </a:rPr>
                                <m:t>𝑧</m:t>
                              </m:r>
                            </m:sub>
                          </m:sSub>
                          <m:d>
                            <m:dPr>
                              <m:ctrlPr>
                                <a:rPr lang="en-US" sz="2000" i="1">
                                  <a:latin typeface="Cambria Math" panose="02040503050406030204" pitchFamily="18" charset="0"/>
                                </a:rPr>
                              </m:ctrlPr>
                            </m:dPr>
                            <m:e>
                              <m:r>
                                <a:rPr lang="en-US" sz="2000" b="0" i="1" smtClean="0">
                                  <a:latin typeface="Cambria Math" panose="02040503050406030204" pitchFamily="18" charset="0"/>
                                </a:rPr>
                                <m:t>…</m:t>
                              </m:r>
                              <m:r>
                                <a:rPr lang="en-US" sz="2000" i="1">
                                  <a:latin typeface="Cambria Math" panose="02040503050406030204" pitchFamily="18" charset="0"/>
                                </a:rPr>
                                <m:t>,</m:t>
                              </m:r>
                              <m:r>
                                <a:rPr lang="en-US" sz="2000" i="1">
                                  <a:latin typeface="Cambria Math" panose="02040503050406030204" pitchFamily="18" charset="0"/>
                                </a:rPr>
                                <m:t>𝑧</m:t>
                              </m:r>
                              <m:r>
                                <a:rPr lang="en-US" sz="2000" i="1">
                                  <a:latin typeface="Cambria Math" panose="02040503050406030204" pitchFamily="18" charset="0"/>
                                </a:rPr>
                                <m:t>,</m:t>
                              </m:r>
                              <m:r>
                                <a:rPr lang="en-US" sz="2000" i="1">
                                  <a:latin typeface="Cambria Math" panose="02040503050406030204" pitchFamily="18" charset="0"/>
                                </a:rPr>
                                <m:t>𝑡</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𝑧</m:t>
                                  </m:r>
                                </m:num>
                                <m:den>
                                  <m:r>
                                    <a:rPr lang="en-US" sz="2000" b="0" i="1" smtClean="0">
                                      <a:latin typeface="Cambria Math" panose="02040503050406030204" pitchFamily="18" charset="0"/>
                                    </a:rPr>
                                    <m:t>𝛽</m:t>
                                  </m:r>
                                  <m:r>
                                    <a:rPr lang="en-US" sz="2000" b="0" i="1" smtClean="0">
                                      <a:latin typeface="Cambria Math" panose="02040503050406030204" pitchFamily="18" charset="0"/>
                                    </a:rPr>
                                    <m:t>𝑐</m:t>
                                  </m:r>
                                </m:den>
                              </m:f>
                              <m:r>
                                <a:rPr lang="en-US" sz="2000" b="0" i="1" smtClean="0">
                                  <a:latin typeface="Cambria Math" panose="02040503050406030204" pitchFamily="18" charset="0"/>
                                </a:rPr>
                                <m:t>+</m:t>
                              </m:r>
                              <m:r>
                                <a:rPr lang="en-US" sz="2000" b="0" i="1" smtClean="0">
                                  <a:latin typeface="Cambria Math" panose="02040503050406030204" pitchFamily="18" charset="0"/>
                                </a:rPr>
                                <m:t>𝜏</m:t>
                              </m:r>
                            </m:e>
                          </m:d>
                          <m:r>
                            <a:rPr lang="en-US" sz="2000" b="0" i="1" smtClean="0">
                              <a:latin typeface="Cambria Math" panose="02040503050406030204" pitchFamily="18" charset="0"/>
                            </a:rPr>
                            <m:t>𝑑𝑧</m:t>
                          </m:r>
                          <m:r>
                            <a:rPr lang="en-US" sz="2000" i="1">
                              <a:latin typeface="Cambria Math" panose="02040503050406030204" pitchFamily="18" charset="0"/>
                            </a:rPr>
                            <m:t>=</m:t>
                          </m:r>
                        </m:e>
                      </m:nary>
                    </m:oMath>
                  </m:oMathPara>
                </a14:m>
                <a:endParaRPr lang="en-GB" sz="2000" dirty="0"/>
              </a:p>
            </p:txBody>
          </p:sp>
        </mc:Choice>
        <mc:Fallback xmlns="">
          <p:sp>
            <p:nvSpPr>
              <p:cNvPr id="12" name="Rectangle 11">
                <a:extLst>
                  <a:ext uri="{FF2B5EF4-FFF2-40B4-BE49-F238E27FC236}">
                    <a16:creationId xmlns:a16="http://schemas.microsoft.com/office/drawing/2014/main" id="{C63E8906-50A7-B54F-A3AF-603FEE75FAC3}"/>
                  </a:ext>
                </a:extLst>
              </p:cNvPr>
              <p:cNvSpPr>
                <a:spLocks noRot="1" noChangeAspect="1" noMove="1" noResize="1" noEditPoints="1" noAdjustHandles="1" noChangeArrowheads="1" noChangeShapeType="1" noTextEdit="1"/>
              </p:cNvSpPr>
              <p:nvPr/>
            </p:nvSpPr>
            <p:spPr>
              <a:xfrm>
                <a:off x="265801" y="2420775"/>
                <a:ext cx="5355248" cy="1008225"/>
              </a:xfrm>
              <a:prstGeom prst="rect">
                <a:avLst/>
              </a:prstGeom>
              <a:blipFill>
                <a:blip r:embed="rId5"/>
                <a:stretch>
                  <a:fillRect t="-108750" b="-1687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70A341D6-8B01-CD47-BECC-765EEF83A95D}"/>
                  </a:ext>
                </a:extLst>
              </p:cNvPr>
              <p:cNvSpPr/>
              <p:nvPr/>
            </p:nvSpPr>
            <p:spPr>
              <a:xfrm>
                <a:off x="1297938" y="4589248"/>
                <a:ext cx="4307589" cy="10082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sSub>
                            <m:sSubPr>
                              <m:ctrlPr>
                                <a:rPr lang="en-US" sz="2000" i="1">
                                  <a:latin typeface="Cambria Math" panose="02040503050406030204" pitchFamily="18" charset="0"/>
                                </a:rPr>
                              </m:ctrlPr>
                            </m:sSubPr>
                            <m:e>
                              <m:r>
                                <a:rPr lang="en-US" sz="2000" i="1">
                                  <a:latin typeface="Cambria Math" panose="02040503050406030204" pitchFamily="18" charset="0"/>
                                </a:rPr>
                                <m:t>𝑞</m:t>
                              </m:r>
                            </m:e>
                            <m:sub>
                              <m:r>
                                <a:rPr lang="en-US" sz="2000" i="1">
                                  <a:latin typeface="Cambria Math" panose="02040503050406030204" pitchFamily="18" charset="0"/>
                                </a:rPr>
                                <m:t>0</m:t>
                              </m:r>
                            </m:sub>
                          </m:sSub>
                        </m:den>
                      </m:f>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rPr>
                            <m:t>𝜋</m:t>
                          </m:r>
                        </m:den>
                      </m:f>
                      <m:nary>
                        <m:naryPr>
                          <m:limLoc m:val="undOvr"/>
                          <m:ctrlPr>
                            <a:rPr lang="en-US" sz="2000" i="1">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b="0" i="1" smtClean="0">
                              <a:latin typeface="Cambria Math" panose="02040503050406030204" pitchFamily="18" charset="0"/>
                            </a:rPr>
                            <m:t>+</m:t>
                          </m:r>
                          <m:r>
                            <a:rPr lang="en-US" sz="2000" i="1">
                              <a:latin typeface="Cambria Math" panose="02040503050406030204" pitchFamily="18" charset="0"/>
                            </a:rPr>
                            <m:t>∞</m:t>
                          </m:r>
                        </m:sup>
                        <m:e>
                          <m:acc>
                            <m:accPr>
                              <m:chr m:val="̃"/>
                              <m:ctrlPr>
                                <a:rPr lang="en-US" sz="2000" b="0" i="1" smtClean="0">
                                  <a:solidFill>
                                    <a:srgbClr val="00B050"/>
                                  </a:solidFill>
                                  <a:latin typeface="Cambria Math" panose="02040503050406030204" pitchFamily="18" charset="0"/>
                                </a:rPr>
                              </m:ctrlPr>
                            </m:accPr>
                            <m:e>
                              <m:sSub>
                                <m:sSubPr>
                                  <m:ctrlPr>
                                    <a:rPr lang="en-US" sz="2000" i="1">
                                      <a:solidFill>
                                        <a:srgbClr val="00B050"/>
                                      </a:solidFill>
                                      <a:latin typeface="Cambria Math" panose="02040503050406030204" pitchFamily="18" charset="0"/>
                                    </a:rPr>
                                  </m:ctrlPr>
                                </m:sSubPr>
                                <m:e>
                                  <m:r>
                                    <a:rPr lang="en-US" sz="2000" i="1">
                                      <a:solidFill>
                                        <a:srgbClr val="00B050"/>
                                      </a:solidFill>
                                      <a:latin typeface="Cambria Math" panose="02040503050406030204" pitchFamily="18" charset="0"/>
                                    </a:rPr>
                                    <m:t>𝐸</m:t>
                                  </m:r>
                                </m:e>
                                <m:sub>
                                  <m:r>
                                    <a:rPr lang="en-US" sz="2000" i="1">
                                      <a:solidFill>
                                        <a:srgbClr val="00B050"/>
                                      </a:solidFill>
                                      <a:latin typeface="Cambria Math" panose="02040503050406030204" pitchFamily="18" charset="0"/>
                                    </a:rPr>
                                    <m:t>𝑧</m:t>
                                  </m:r>
                                </m:sub>
                              </m:sSub>
                            </m:e>
                          </m:acc>
                          <m:d>
                            <m:dPr>
                              <m:ctrlPr>
                                <a:rPr lang="en-US" sz="2000" i="1">
                                  <a:solidFill>
                                    <a:srgbClr val="00B050"/>
                                  </a:solidFill>
                                  <a:latin typeface="Cambria Math" panose="02040503050406030204" pitchFamily="18" charset="0"/>
                                </a:rPr>
                              </m:ctrlPr>
                            </m:dPr>
                            <m:e>
                              <m:r>
                                <a:rPr lang="en-US" sz="2000" b="0" i="1" smtClean="0">
                                  <a:solidFill>
                                    <a:srgbClr val="00B050"/>
                                  </a:solidFill>
                                  <a:latin typeface="Cambria Math" panose="02040503050406030204" pitchFamily="18" charset="0"/>
                                </a:rPr>
                                <m:t>𝜔</m:t>
                              </m:r>
                              <m:r>
                                <a:rPr lang="en-US" sz="2000" b="0" i="1" smtClean="0">
                                  <a:solidFill>
                                    <a:srgbClr val="00B050"/>
                                  </a:solidFill>
                                  <a:latin typeface="Cambria Math" panose="02040503050406030204" pitchFamily="18" charset="0"/>
                                </a:rPr>
                                <m:t>,</m:t>
                              </m:r>
                              <m:r>
                                <a:rPr lang="en-US" sz="2000" b="0" i="1" smtClean="0">
                                  <a:solidFill>
                                    <a:srgbClr val="0070C0"/>
                                  </a:solidFill>
                                  <a:latin typeface="Cambria Math" panose="02040503050406030204" pitchFamily="18" charset="0"/>
                                </a:rPr>
                                <m:t>𝑘</m:t>
                              </m:r>
                              <m:r>
                                <a:rPr lang="en-US" sz="2000" b="0" i="1" smtClean="0">
                                  <a:solidFill>
                                    <a:srgbClr val="0070C0"/>
                                  </a:solidFill>
                                  <a:latin typeface="Cambria Math" panose="02040503050406030204" pitchFamily="18" charset="0"/>
                                </a:rPr>
                                <m:t>=</m:t>
                              </m:r>
                              <m:f>
                                <m:fPr>
                                  <m:ctrlPr>
                                    <a:rPr lang="en-US" sz="2000" b="0" i="1" smtClean="0">
                                      <a:solidFill>
                                        <a:srgbClr val="0070C0"/>
                                      </a:solidFill>
                                      <a:latin typeface="Cambria Math" panose="02040503050406030204" pitchFamily="18" charset="0"/>
                                    </a:rPr>
                                  </m:ctrlPr>
                                </m:fPr>
                                <m:num>
                                  <m:r>
                                    <a:rPr lang="en-US" sz="2000" b="0" i="1" smtClean="0">
                                      <a:solidFill>
                                        <a:srgbClr val="0070C0"/>
                                      </a:solidFill>
                                      <a:latin typeface="Cambria Math" panose="02040503050406030204" pitchFamily="18" charset="0"/>
                                    </a:rPr>
                                    <m:t>𝜔</m:t>
                                  </m:r>
                                </m:num>
                                <m:den>
                                  <m:r>
                                    <a:rPr lang="en-US" sz="2000" b="0" i="1" smtClean="0">
                                      <a:solidFill>
                                        <a:srgbClr val="0070C0"/>
                                      </a:solidFill>
                                      <a:latin typeface="Cambria Math" panose="02040503050406030204" pitchFamily="18" charset="0"/>
                                    </a:rPr>
                                    <m:t>𝛽</m:t>
                                  </m:r>
                                  <m:r>
                                    <a:rPr lang="en-US" sz="2000" b="0" i="1" smtClean="0">
                                      <a:solidFill>
                                        <a:srgbClr val="0070C0"/>
                                      </a:solidFill>
                                      <a:latin typeface="Cambria Math" panose="02040503050406030204" pitchFamily="18" charset="0"/>
                                    </a:rPr>
                                    <m:t>𝑐</m:t>
                                  </m:r>
                                </m:den>
                              </m:f>
                            </m:e>
                          </m:d>
                          <m:sSup>
                            <m:sSupPr>
                              <m:ctrlPr>
                                <a:rPr lang="en-US" sz="2000" i="1">
                                  <a:latin typeface="Cambria Math" panose="02040503050406030204" pitchFamily="18" charset="0"/>
                                </a:rPr>
                              </m:ctrlPr>
                            </m:sSupPr>
                            <m:e>
                              <m:r>
                                <a:rPr lang="en-US" sz="2000" i="1">
                                  <a:latin typeface="Cambria Math" panose="02040503050406030204" pitchFamily="18" charset="0"/>
                                </a:rPr>
                                <m:t>𝑒</m:t>
                              </m:r>
                            </m:e>
                            <m:sup>
                              <m:r>
                                <a:rPr lang="en-US" sz="2000" i="1">
                                  <a:latin typeface="Cambria Math" panose="02040503050406030204" pitchFamily="18" charset="0"/>
                                </a:rPr>
                                <m:t>𝑗</m:t>
                              </m:r>
                              <m:r>
                                <a:rPr lang="en-US" sz="2000" i="1">
                                  <a:latin typeface="Cambria Math" panose="02040503050406030204" pitchFamily="18" charset="0"/>
                                </a:rPr>
                                <m:t>𝜔𝜏</m:t>
                              </m:r>
                            </m:sup>
                          </m:sSup>
                          <m:r>
                            <a:rPr lang="en-US" sz="2000" b="0" i="1" smtClean="0">
                              <a:latin typeface="Cambria Math" panose="02040503050406030204" pitchFamily="18" charset="0"/>
                            </a:rPr>
                            <m:t>𝑑</m:t>
                          </m:r>
                          <m:r>
                            <a:rPr lang="en-US" sz="2000" b="0" i="1" smtClean="0">
                              <a:latin typeface="Cambria Math" panose="02040503050406030204" pitchFamily="18" charset="0"/>
                            </a:rPr>
                            <m:t>𝜔</m:t>
                          </m:r>
                        </m:e>
                      </m:nary>
                    </m:oMath>
                  </m:oMathPara>
                </a14:m>
                <a:endParaRPr lang="en-GB" sz="2000" dirty="0"/>
              </a:p>
            </p:txBody>
          </p:sp>
        </mc:Choice>
        <mc:Fallback xmlns="">
          <p:sp>
            <p:nvSpPr>
              <p:cNvPr id="14" name="Rectangle 13">
                <a:extLst>
                  <a:ext uri="{FF2B5EF4-FFF2-40B4-BE49-F238E27FC236}">
                    <a16:creationId xmlns:a16="http://schemas.microsoft.com/office/drawing/2014/main" id="{70A341D6-8B01-CD47-BECC-765EEF83A95D}"/>
                  </a:ext>
                </a:extLst>
              </p:cNvPr>
              <p:cNvSpPr>
                <a:spLocks noRot="1" noChangeAspect="1" noMove="1" noResize="1" noEditPoints="1" noAdjustHandles="1" noChangeArrowheads="1" noChangeShapeType="1" noTextEdit="1"/>
              </p:cNvSpPr>
              <p:nvPr/>
            </p:nvSpPr>
            <p:spPr>
              <a:xfrm>
                <a:off x="1297938" y="4589248"/>
                <a:ext cx="4307589" cy="1008225"/>
              </a:xfrm>
              <a:prstGeom prst="rect">
                <a:avLst/>
              </a:prstGeom>
              <a:blipFill>
                <a:blip r:embed="rId6"/>
                <a:stretch>
                  <a:fillRect t="-106173" b="-166667"/>
                </a:stretch>
              </a:blipFill>
            </p:spPr>
            <p:txBody>
              <a:bodyPr/>
              <a:lstStyle/>
              <a:p>
                <a:r>
                  <a:rPr lang="en-GB">
                    <a:noFill/>
                  </a:rPr>
                  <a:t> </a:t>
                </a:r>
              </a:p>
            </p:txBody>
          </p:sp>
        </mc:Fallback>
      </mc:AlternateContent>
      <p:sp>
        <p:nvSpPr>
          <p:cNvPr id="15" name="CasellaDiTesto 2">
            <a:extLst>
              <a:ext uri="{FF2B5EF4-FFF2-40B4-BE49-F238E27FC236}">
                <a16:creationId xmlns:a16="http://schemas.microsoft.com/office/drawing/2014/main" id="{2596A30A-9C16-504D-AAB5-6DF94F8A13F4}"/>
              </a:ext>
            </a:extLst>
          </p:cNvPr>
          <p:cNvSpPr txBox="1"/>
          <p:nvPr/>
        </p:nvSpPr>
        <p:spPr>
          <a:xfrm>
            <a:off x="3398130" y="5651643"/>
            <a:ext cx="2407196" cy="338554"/>
          </a:xfrm>
          <a:prstGeom prst="rect">
            <a:avLst/>
          </a:prstGeom>
          <a:noFill/>
        </p:spPr>
        <p:txBody>
          <a:bodyPr wrap="square" rtlCol="0">
            <a:spAutoFit/>
          </a:bodyPr>
          <a:lstStyle/>
          <a:p>
            <a:pPr algn="ctr"/>
            <a:r>
              <a:rPr lang="en-GB" sz="1600" b="1" dirty="0">
                <a:solidFill>
                  <a:srgbClr val="0070C0"/>
                </a:solidFill>
                <a:latin typeface="Arial"/>
                <a:cs typeface="Arial"/>
              </a:rPr>
              <a:t>phase velocity = </a:t>
            </a:r>
            <a:r>
              <a:rPr lang="en-GB" sz="1600" b="1" dirty="0">
                <a:solidFill>
                  <a:srgbClr val="0070C0"/>
                </a:solidFill>
                <a:latin typeface="Symbol" pitchFamily="2" charset="2"/>
                <a:cs typeface="Arial"/>
              </a:rPr>
              <a:t>b</a:t>
            </a:r>
            <a:r>
              <a:rPr lang="en-GB" sz="1600" b="1" dirty="0">
                <a:solidFill>
                  <a:srgbClr val="0070C0"/>
                </a:solidFill>
                <a:latin typeface="Arial"/>
                <a:cs typeface="Arial"/>
              </a:rPr>
              <a:t> c</a:t>
            </a:r>
          </a:p>
        </p:txBody>
      </p:sp>
      <p:sp>
        <p:nvSpPr>
          <p:cNvPr id="16" name="CasellaDiTesto 2">
            <a:extLst>
              <a:ext uri="{FF2B5EF4-FFF2-40B4-BE49-F238E27FC236}">
                <a16:creationId xmlns:a16="http://schemas.microsoft.com/office/drawing/2014/main" id="{F445DE62-0C39-1F44-81F6-A91122B99469}"/>
              </a:ext>
            </a:extLst>
          </p:cNvPr>
          <p:cNvSpPr txBox="1"/>
          <p:nvPr/>
        </p:nvSpPr>
        <p:spPr>
          <a:xfrm>
            <a:off x="6053084" y="5648444"/>
            <a:ext cx="2164484" cy="338554"/>
          </a:xfrm>
          <a:prstGeom prst="rect">
            <a:avLst/>
          </a:prstGeom>
          <a:solidFill>
            <a:srgbClr val="0070C0"/>
          </a:solidFill>
        </p:spPr>
        <p:txBody>
          <a:bodyPr wrap="square" rtlCol="0">
            <a:spAutoFit/>
          </a:bodyPr>
          <a:lstStyle/>
          <a:p>
            <a:pPr algn="ctr"/>
            <a:r>
              <a:rPr lang="en-GB" sz="1600" b="1" dirty="0">
                <a:solidFill>
                  <a:srgbClr val="FFFF00"/>
                </a:solidFill>
                <a:latin typeface="Arial"/>
                <a:cs typeface="Arial"/>
              </a:rPr>
              <a:t>SURFING EFFECT</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C2C0C48B-58DB-0B49-B711-DC73D90CC7B9}"/>
                  </a:ext>
                </a:extLst>
              </p:cNvPr>
              <p:cNvSpPr txBox="1"/>
              <p:nvPr/>
            </p:nvSpPr>
            <p:spPr>
              <a:xfrm>
                <a:off x="7176431" y="2729516"/>
                <a:ext cx="1423723" cy="68198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rgbClr val="FF0000"/>
                          </a:solidFill>
                          <a:latin typeface="Cambria Math" panose="02040503050406030204" pitchFamily="18" charset="0"/>
                        </a:rPr>
                        <m:t>𝛿</m:t>
                      </m:r>
                      <m:d>
                        <m:dPr>
                          <m:ctrlPr>
                            <a:rPr lang="en-US" sz="2000" b="0" i="1" smtClean="0">
                              <a:solidFill>
                                <a:srgbClr val="FF0000"/>
                              </a:solidFill>
                              <a:latin typeface="Cambria Math" panose="02040503050406030204" pitchFamily="18" charset="0"/>
                            </a:rPr>
                          </m:ctrlPr>
                        </m:dPr>
                        <m:e>
                          <m:r>
                            <a:rPr lang="en-US" sz="2000" b="0" i="1" smtClean="0">
                              <a:solidFill>
                                <a:srgbClr val="FF0000"/>
                              </a:solidFill>
                              <a:latin typeface="Cambria Math" panose="02040503050406030204" pitchFamily="18" charset="0"/>
                            </a:rPr>
                            <m:t>𝑘</m:t>
                          </m:r>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r>
                                <a:rPr lang="en-US" sz="2000" b="0" i="1" smtClean="0">
                                  <a:solidFill>
                                    <a:srgbClr val="FF0000"/>
                                  </a:solidFill>
                                  <a:latin typeface="Cambria Math" panose="02040503050406030204" pitchFamily="18" charset="0"/>
                                </a:rPr>
                                <m:t>𝜔</m:t>
                              </m:r>
                            </m:num>
                            <m:den>
                              <m:r>
                                <a:rPr lang="en-US" sz="2000" b="0" i="1" smtClean="0">
                                  <a:solidFill>
                                    <a:srgbClr val="FF0000"/>
                                  </a:solidFill>
                                  <a:latin typeface="Cambria Math" panose="02040503050406030204" pitchFamily="18" charset="0"/>
                                </a:rPr>
                                <m:t>𝛽</m:t>
                              </m:r>
                              <m:r>
                                <a:rPr lang="en-US" sz="2000" b="0" i="1" smtClean="0">
                                  <a:solidFill>
                                    <a:srgbClr val="FF0000"/>
                                  </a:solidFill>
                                  <a:latin typeface="Cambria Math" panose="02040503050406030204" pitchFamily="18" charset="0"/>
                                </a:rPr>
                                <m:t>𝑐</m:t>
                              </m:r>
                            </m:den>
                          </m:f>
                        </m:e>
                      </m:d>
                    </m:oMath>
                  </m:oMathPara>
                </a14:m>
                <a:endParaRPr lang="en-GB" sz="2000" dirty="0">
                  <a:solidFill>
                    <a:srgbClr val="FF0000"/>
                  </a:solidFill>
                </a:endParaRPr>
              </a:p>
            </p:txBody>
          </p:sp>
        </mc:Choice>
        <mc:Fallback xmlns="">
          <p:sp>
            <p:nvSpPr>
              <p:cNvPr id="17" name="TextBox 16">
                <a:extLst>
                  <a:ext uri="{FF2B5EF4-FFF2-40B4-BE49-F238E27FC236}">
                    <a16:creationId xmlns:a16="http://schemas.microsoft.com/office/drawing/2014/main" id="{C2C0C48B-58DB-0B49-B711-DC73D90CC7B9}"/>
                  </a:ext>
                </a:extLst>
              </p:cNvPr>
              <p:cNvSpPr txBox="1">
                <a:spLocks noRot="1" noChangeAspect="1" noMove="1" noResize="1" noEditPoints="1" noAdjustHandles="1" noChangeArrowheads="1" noChangeShapeType="1" noTextEdit="1"/>
              </p:cNvSpPr>
              <p:nvPr/>
            </p:nvSpPr>
            <p:spPr>
              <a:xfrm>
                <a:off x="7176431" y="2729516"/>
                <a:ext cx="1423723" cy="681982"/>
              </a:xfrm>
              <a:prstGeom prst="rect">
                <a:avLst/>
              </a:prstGeom>
              <a:blipFill>
                <a:blip r:embed="rId7"/>
                <a:stretch>
                  <a:fillRect b="-7273"/>
                </a:stretch>
              </a:blipFill>
            </p:spPr>
            <p:txBody>
              <a:bodyPr/>
              <a:lstStyle/>
              <a:p>
                <a:r>
                  <a:rPr lang="en-GB">
                    <a:noFill/>
                  </a:rPr>
                  <a:t> </a:t>
                </a:r>
              </a:p>
            </p:txBody>
          </p:sp>
        </mc:Fallback>
      </mc:AlternateContent>
      <p:cxnSp>
        <p:nvCxnSpPr>
          <p:cNvPr id="19" name="Straight Arrow Connector 18">
            <a:extLst>
              <a:ext uri="{FF2B5EF4-FFF2-40B4-BE49-F238E27FC236}">
                <a16:creationId xmlns:a16="http://schemas.microsoft.com/office/drawing/2014/main" id="{81B87F91-B8EA-5D42-9B9C-D59E552DBEF9}"/>
              </a:ext>
            </a:extLst>
          </p:cNvPr>
          <p:cNvCxnSpPr>
            <a:cxnSpLocks/>
          </p:cNvCxnSpPr>
          <p:nvPr/>
        </p:nvCxnSpPr>
        <p:spPr>
          <a:xfrm flipH="1">
            <a:off x="6737684" y="3213911"/>
            <a:ext cx="416559" cy="431657"/>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119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5" grpId="0"/>
      <p:bldP spid="16" grpId="0" animBg="1"/>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4DBBCA90-A9FA-CD4D-D05E-8991419AE506}"/>
              </a:ext>
            </a:extLst>
          </p:cNvPr>
          <p:cNvSpPr txBox="1"/>
          <p:nvPr/>
        </p:nvSpPr>
        <p:spPr>
          <a:xfrm>
            <a:off x="479990" y="90906"/>
            <a:ext cx="8184100"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WAKE FUNCTION IN CYLINDRICAL SIMMETRY</a:t>
            </a:r>
          </a:p>
        </p:txBody>
      </p:sp>
      <p:pic>
        <p:nvPicPr>
          <p:cNvPr id="3" name="Picture 2">
            <a:extLst>
              <a:ext uri="{FF2B5EF4-FFF2-40B4-BE49-F238E27FC236}">
                <a16:creationId xmlns:a16="http://schemas.microsoft.com/office/drawing/2014/main" id="{96A29025-5A30-80B6-453D-6D31228AB93B}"/>
              </a:ext>
            </a:extLst>
          </p:cNvPr>
          <p:cNvPicPr>
            <a:picLocks noChangeAspect="1"/>
          </p:cNvPicPr>
          <p:nvPr/>
        </p:nvPicPr>
        <p:blipFill>
          <a:blip r:embed="rId2"/>
          <a:stretch>
            <a:fillRect/>
          </a:stretch>
        </p:blipFill>
        <p:spPr>
          <a:xfrm>
            <a:off x="6003882" y="727909"/>
            <a:ext cx="2858025" cy="1272118"/>
          </a:xfrm>
          <a:prstGeom prst="rect">
            <a:avLst/>
          </a:prstGeom>
        </p:spPr>
      </p:pic>
      <p:pic>
        <p:nvPicPr>
          <p:cNvPr id="4" name="Picture 3">
            <a:extLst>
              <a:ext uri="{FF2B5EF4-FFF2-40B4-BE49-F238E27FC236}">
                <a16:creationId xmlns:a16="http://schemas.microsoft.com/office/drawing/2014/main" id="{ABB3ED48-C3E6-DDFC-7E74-DEEB8D36D28D}"/>
              </a:ext>
            </a:extLst>
          </p:cNvPr>
          <p:cNvPicPr>
            <a:picLocks noChangeAspect="1"/>
          </p:cNvPicPr>
          <p:nvPr/>
        </p:nvPicPr>
        <p:blipFill>
          <a:blip r:embed="rId3"/>
          <a:stretch>
            <a:fillRect/>
          </a:stretch>
        </p:blipFill>
        <p:spPr>
          <a:xfrm>
            <a:off x="368921" y="1077783"/>
            <a:ext cx="2919759" cy="496168"/>
          </a:xfrm>
          <a:prstGeom prst="rect">
            <a:avLst/>
          </a:prstGeom>
        </p:spPr>
      </p:pic>
      <p:pic>
        <p:nvPicPr>
          <p:cNvPr id="5" name="Picture 4">
            <a:extLst>
              <a:ext uri="{FF2B5EF4-FFF2-40B4-BE49-F238E27FC236}">
                <a16:creationId xmlns:a16="http://schemas.microsoft.com/office/drawing/2014/main" id="{073AF8A0-F788-9B68-6D03-1EC77D33AD5C}"/>
              </a:ext>
            </a:extLst>
          </p:cNvPr>
          <p:cNvPicPr>
            <a:picLocks noChangeAspect="1"/>
          </p:cNvPicPr>
          <p:nvPr/>
        </p:nvPicPr>
        <p:blipFill>
          <a:blip r:embed="rId4"/>
          <a:stretch>
            <a:fillRect/>
          </a:stretch>
        </p:blipFill>
        <p:spPr>
          <a:xfrm>
            <a:off x="3463426" y="1060368"/>
            <a:ext cx="2365710" cy="607199"/>
          </a:xfrm>
          <a:prstGeom prst="rect">
            <a:avLst/>
          </a:prstGeom>
        </p:spPr>
      </p:pic>
      <mc:AlternateContent xmlns:mc="http://schemas.openxmlformats.org/markup-compatibility/2006" xmlns:a14="http://schemas.microsoft.com/office/drawing/2010/main">
        <mc:Choice Requires="a14">
          <p:sp>
            <p:nvSpPr>
              <p:cNvPr id="6" name="CasellaDiTesto 2">
                <a:extLst>
                  <a:ext uri="{FF2B5EF4-FFF2-40B4-BE49-F238E27FC236}">
                    <a16:creationId xmlns:a16="http://schemas.microsoft.com/office/drawing/2014/main" id="{43DF533F-CB7B-49E8-18DA-D70EBBC5028A}"/>
                  </a:ext>
                </a:extLst>
              </p:cNvPr>
              <p:cNvSpPr txBox="1"/>
              <p:nvPr/>
            </p:nvSpPr>
            <p:spPr>
              <a:xfrm>
                <a:off x="321545" y="2171296"/>
                <a:ext cx="8500909" cy="584775"/>
              </a:xfrm>
              <a:prstGeom prst="rect">
                <a:avLst/>
              </a:prstGeom>
              <a:noFill/>
            </p:spPr>
            <p:txBody>
              <a:bodyPr wrap="square" rtlCol="0">
                <a:spAutoFit/>
              </a:bodyPr>
              <a:lstStyle/>
              <a:p>
                <a:pPr algn="just"/>
                <a:r>
                  <a:rPr lang="en-GB" sz="1600" b="1" dirty="0">
                    <a:latin typeface="Arial"/>
                    <a:cs typeface="Arial"/>
                  </a:rPr>
                  <a:t>The off-axis point charge can be thought of as a </a:t>
                </a:r>
                <a:r>
                  <a:rPr lang="en-GB" sz="1600" b="1" dirty="0">
                    <a:solidFill>
                      <a:srgbClr val="FF0000"/>
                    </a:solidFill>
                    <a:latin typeface="Arial"/>
                    <a:cs typeface="Arial"/>
                  </a:rPr>
                  <a:t>superposition of rings</a:t>
                </a:r>
                <a:r>
                  <a:rPr lang="en-GB" sz="1600" b="1" dirty="0">
                    <a:latin typeface="Arial"/>
                    <a:cs typeface="Arial"/>
                  </a:rPr>
                  <a:t> having a charge density with angular dependence </a:t>
                </a:r>
                <a14:m>
                  <m:oMath xmlns:m="http://schemas.openxmlformats.org/officeDocument/2006/math">
                    <m:r>
                      <a:rPr lang="en-US" sz="1600" b="1" i="0" smtClean="0">
                        <a:solidFill>
                          <a:srgbClr val="FF0000"/>
                        </a:solidFill>
                        <a:latin typeface="Cambria Math" panose="02040503050406030204" pitchFamily="18" charset="0"/>
                        <a:cs typeface="Arial"/>
                      </a:rPr>
                      <m:t>𝐜𝐨𝐬</m:t>
                    </m:r>
                    <m:r>
                      <a:rPr lang="en-US" sz="1600" b="1" i="0" smtClean="0">
                        <a:solidFill>
                          <a:srgbClr val="FF0000"/>
                        </a:solidFill>
                        <a:latin typeface="Cambria Math" panose="02040503050406030204" pitchFamily="18" charset="0"/>
                        <a:cs typeface="Arial"/>
                      </a:rPr>
                      <m:t>[</m:t>
                    </m:r>
                    <m:r>
                      <a:rPr lang="en-US" sz="1600" b="1" i="0" smtClean="0">
                        <a:solidFill>
                          <a:srgbClr val="FF0000"/>
                        </a:solidFill>
                        <a:latin typeface="Cambria Math" panose="02040503050406030204" pitchFamily="18" charset="0"/>
                        <a:cs typeface="Arial"/>
                      </a:rPr>
                      <m:t>𝐦</m:t>
                    </m:r>
                    <m:r>
                      <a:rPr lang="en-US" sz="1600" b="1" i="0" smtClean="0">
                        <a:solidFill>
                          <a:srgbClr val="FF0000"/>
                        </a:solidFill>
                        <a:latin typeface="Cambria Math" panose="02040503050406030204" pitchFamily="18" charset="0"/>
                        <a:cs typeface="Arial"/>
                      </a:rPr>
                      <m:t>(</m:t>
                    </m:r>
                    <m:r>
                      <a:rPr lang="en-US" sz="1600" b="1" i="1" smtClean="0">
                        <a:solidFill>
                          <a:srgbClr val="FF0000"/>
                        </a:solidFill>
                        <a:latin typeface="Cambria Math" panose="02040503050406030204" pitchFamily="18" charset="0"/>
                        <a:cs typeface="Arial"/>
                      </a:rPr>
                      <m:t>𝜽</m:t>
                    </m:r>
                    <m:r>
                      <a:rPr lang="en-US" sz="1600" b="1" i="1" smtClean="0">
                        <a:solidFill>
                          <a:srgbClr val="FF0000"/>
                        </a:solidFill>
                        <a:latin typeface="Cambria Math" panose="02040503050406030204" pitchFamily="18" charset="0"/>
                        <a:cs typeface="Arial"/>
                      </a:rPr>
                      <m:t>−</m:t>
                    </m:r>
                    <m:sSub>
                      <m:sSubPr>
                        <m:ctrlPr>
                          <a:rPr lang="en-US" sz="1600" b="1" i="1" smtClean="0">
                            <a:solidFill>
                              <a:srgbClr val="FF0000"/>
                            </a:solidFill>
                            <a:latin typeface="Cambria Math" panose="02040503050406030204" pitchFamily="18" charset="0"/>
                            <a:cs typeface="Arial"/>
                          </a:rPr>
                        </m:ctrlPr>
                      </m:sSubPr>
                      <m:e>
                        <m:r>
                          <a:rPr lang="en-US" sz="1600" b="1" i="1" smtClean="0">
                            <a:solidFill>
                              <a:srgbClr val="FF0000"/>
                            </a:solidFill>
                            <a:latin typeface="Cambria Math" panose="02040503050406030204" pitchFamily="18" charset="0"/>
                            <a:cs typeface="Arial"/>
                          </a:rPr>
                          <m:t>𝜽</m:t>
                        </m:r>
                      </m:e>
                      <m:sub>
                        <m:r>
                          <a:rPr lang="en-US" sz="1600" b="1" i="1" smtClean="0">
                            <a:solidFill>
                              <a:srgbClr val="FF0000"/>
                            </a:solidFill>
                            <a:latin typeface="Cambria Math" panose="02040503050406030204" pitchFamily="18" charset="0"/>
                            <a:cs typeface="Arial"/>
                          </a:rPr>
                          <m:t>𝟎</m:t>
                        </m:r>
                      </m:sub>
                    </m:sSub>
                    <m:r>
                      <a:rPr lang="en-US" sz="1600" b="1" i="0" smtClean="0">
                        <a:solidFill>
                          <a:srgbClr val="FF0000"/>
                        </a:solidFill>
                        <a:latin typeface="Cambria Math" panose="02040503050406030204" pitchFamily="18" charset="0"/>
                        <a:cs typeface="Arial"/>
                      </a:rPr>
                      <m:t>)]</m:t>
                    </m:r>
                  </m:oMath>
                </a14:m>
                <a:endParaRPr lang="el-GR" sz="1600" b="1" dirty="0">
                  <a:latin typeface="Arial"/>
                  <a:cs typeface="Arial"/>
                </a:endParaRPr>
              </a:p>
            </p:txBody>
          </p:sp>
        </mc:Choice>
        <mc:Fallback xmlns="">
          <p:sp>
            <p:nvSpPr>
              <p:cNvPr id="6" name="CasellaDiTesto 2">
                <a:extLst>
                  <a:ext uri="{FF2B5EF4-FFF2-40B4-BE49-F238E27FC236}">
                    <a16:creationId xmlns:a16="http://schemas.microsoft.com/office/drawing/2014/main" id="{43DF533F-CB7B-49E8-18DA-D70EBBC5028A}"/>
                  </a:ext>
                </a:extLst>
              </p:cNvPr>
              <p:cNvSpPr txBox="1">
                <a:spLocks noRot="1" noChangeAspect="1" noMove="1" noResize="1" noEditPoints="1" noAdjustHandles="1" noChangeArrowheads="1" noChangeShapeType="1" noTextEdit="1"/>
              </p:cNvSpPr>
              <p:nvPr/>
            </p:nvSpPr>
            <p:spPr>
              <a:xfrm>
                <a:off x="321545" y="2171296"/>
                <a:ext cx="8500909" cy="584775"/>
              </a:xfrm>
              <a:prstGeom prst="rect">
                <a:avLst/>
              </a:prstGeom>
              <a:blipFill>
                <a:blip r:embed="rId5"/>
                <a:stretch>
                  <a:fillRect l="-448" t="-2128" r="-299" b="-14894"/>
                </a:stretch>
              </a:blipFill>
            </p:spPr>
            <p:txBody>
              <a:bodyPr/>
              <a:lstStyle/>
              <a:p>
                <a:r>
                  <a:rPr lang="en-IT">
                    <a:noFill/>
                  </a:rPr>
                  <a:t> </a:t>
                </a:r>
              </a:p>
            </p:txBody>
          </p:sp>
        </mc:Fallback>
      </mc:AlternateContent>
      <p:pic>
        <p:nvPicPr>
          <p:cNvPr id="7" name="Picture 6">
            <a:extLst>
              <a:ext uri="{FF2B5EF4-FFF2-40B4-BE49-F238E27FC236}">
                <a16:creationId xmlns:a16="http://schemas.microsoft.com/office/drawing/2014/main" id="{02088890-3891-9FE7-B92E-5BB7B595C277}"/>
              </a:ext>
            </a:extLst>
          </p:cNvPr>
          <p:cNvPicPr>
            <a:picLocks noChangeAspect="1"/>
          </p:cNvPicPr>
          <p:nvPr/>
        </p:nvPicPr>
        <p:blipFill>
          <a:blip r:embed="rId6"/>
          <a:stretch>
            <a:fillRect/>
          </a:stretch>
        </p:blipFill>
        <p:spPr>
          <a:xfrm>
            <a:off x="1212850" y="2971800"/>
            <a:ext cx="6718300" cy="914400"/>
          </a:xfrm>
          <a:prstGeom prst="rect">
            <a:avLst/>
          </a:prstGeom>
        </p:spPr>
      </p:pic>
      <p:pic>
        <p:nvPicPr>
          <p:cNvPr id="8" name="Picture 7">
            <a:extLst>
              <a:ext uri="{FF2B5EF4-FFF2-40B4-BE49-F238E27FC236}">
                <a16:creationId xmlns:a16="http://schemas.microsoft.com/office/drawing/2014/main" id="{F4B51491-4D41-240F-02B4-DAB26680D6FC}"/>
              </a:ext>
            </a:extLst>
          </p:cNvPr>
          <p:cNvPicPr>
            <a:picLocks noChangeAspect="1"/>
          </p:cNvPicPr>
          <p:nvPr/>
        </p:nvPicPr>
        <p:blipFill>
          <a:blip r:embed="rId7"/>
          <a:stretch>
            <a:fillRect/>
          </a:stretch>
        </p:blipFill>
        <p:spPr>
          <a:xfrm>
            <a:off x="1765299" y="4101929"/>
            <a:ext cx="5613400" cy="800100"/>
          </a:xfrm>
          <a:prstGeom prst="rect">
            <a:avLst/>
          </a:prstGeom>
        </p:spPr>
      </p:pic>
      <p:pic>
        <p:nvPicPr>
          <p:cNvPr id="9" name="Picture 8">
            <a:extLst>
              <a:ext uri="{FF2B5EF4-FFF2-40B4-BE49-F238E27FC236}">
                <a16:creationId xmlns:a16="http://schemas.microsoft.com/office/drawing/2014/main" id="{942FCA4C-00B1-B8EE-2B66-D7F63C74B441}"/>
              </a:ext>
            </a:extLst>
          </p:cNvPr>
          <p:cNvPicPr>
            <a:picLocks noChangeAspect="1"/>
          </p:cNvPicPr>
          <p:nvPr/>
        </p:nvPicPr>
        <p:blipFill>
          <a:blip r:embed="rId8"/>
          <a:stretch>
            <a:fillRect/>
          </a:stretch>
        </p:blipFill>
        <p:spPr>
          <a:xfrm>
            <a:off x="5232402" y="5220335"/>
            <a:ext cx="3238500" cy="4826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D9E41FB-812C-0DA5-A23E-9631E8714A24}"/>
                  </a:ext>
                </a:extLst>
              </p:cNvPr>
              <p:cNvSpPr txBox="1"/>
              <p:nvPr/>
            </p:nvSpPr>
            <p:spPr>
              <a:xfrm>
                <a:off x="305627" y="5117758"/>
                <a:ext cx="4050473" cy="830997"/>
              </a:xfrm>
              <a:prstGeom prst="rect">
                <a:avLst/>
              </a:prstGeom>
              <a:noFill/>
            </p:spPr>
            <p:txBody>
              <a:bodyPr wrap="square">
                <a:spAutoFit/>
              </a:bodyPr>
              <a:lstStyle/>
              <a:p>
                <a:pPr algn="just"/>
                <a:r>
                  <a:rPr lang="en-GB" sz="1600" b="1" dirty="0">
                    <a:latin typeface="Arial"/>
                    <a:cs typeface="Arial"/>
                  </a:rPr>
                  <a:t>For </a:t>
                </a:r>
                <a14:m>
                  <m:oMath xmlns:m="http://schemas.openxmlformats.org/officeDocument/2006/math">
                    <m:r>
                      <a:rPr lang="en-US" sz="1600" b="1" i="1" smtClean="0">
                        <a:solidFill>
                          <a:srgbClr val="FF0000"/>
                        </a:solidFill>
                        <a:latin typeface="Cambria Math" panose="02040503050406030204" pitchFamily="18" charset="0"/>
                        <a:cs typeface="Arial"/>
                      </a:rPr>
                      <m:t>𝜷</m:t>
                    </m:r>
                    <m:r>
                      <a:rPr lang="en-US" sz="1600" b="1" i="1" smtClean="0">
                        <a:solidFill>
                          <a:srgbClr val="FF0000"/>
                        </a:solidFill>
                        <a:latin typeface="Cambria Math" panose="02040503050406030204" pitchFamily="18" charset="0"/>
                        <a:cs typeface="Arial"/>
                      </a:rPr>
                      <m:t>=</m:t>
                    </m:r>
                    <m:r>
                      <a:rPr lang="en-US" sz="1600" b="1" i="1" smtClean="0">
                        <a:solidFill>
                          <a:srgbClr val="FF0000"/>
                        </a:solidFill>
                        <a:latin typeface="Cambria Math" panose="02040503050406030204" pitchFamily="18" charset="0"/>
                        <a:cs typeface="Arial"/>
                      </a:rPr>
                      <m:t>𝟏</m:t>
                    </m:r>
                    <m:r>
                      <a:rPr lang="en-US" sz="1600" b="1" i="1" smtClean="0">
                        <a:solidFill>
                          <a:srgbClr val="FF0000"/>
                        </a:solidFill>
                        <a:latin typeface="Cambria Math" panose="02040503050406030204" pitchFamily="18" charset="0"/>
                        <a:cs typeface="Arial"/>
                      </a:rPr>
                      <m:t> </m:t>
                    </m:r>
                  </m:oMath>
                </a14:m>
                <a:r>
                  <a:rPr lang="en-GB" sz="1600" b="1" dirty="0">
                    <a:latin typeface="Arial"/>
                    <a:cs typeface="Arial"/>
                  </a:rPr>
                  <a:t>, the longitudinal wake is a </a:t>
                </a:r>
                <a:r>
                  <a:rPr lang="en-GB" sz="1600" b="1" dirty="0">
                    <a:solidFill>
                      <a:srgbClr val="FF0000"/>
                    </a:solidFill>
                    <a:latin typeface="Arial"/>
                    <a:cs typeface="Arial"/>
                  </a:rPr>
                  <a:t>harmonic function</a:t>
                </a:r>
                <a:r>
                  <a:rPr lang="en-GB" sz="1600" b="1" dirty="0">
                    <a:latin typeface="Arial"/>
                    <a:cs typeface="Arial"/>
                  </a:rPr>
                  <a:t> of the radial position </a:t>
                </a:r>
                <a14:m>
                  <m:oMath xmlns:m="http://schemas.openxmlformats.org/officeDocument/2006/math">
                    <m:r>
                      <a:rPr lang="en-US" sz="1600" b="1" i="1" smtClean="0">
                        <a:latin typeface="Cambria Math" panose="02040503050406030204" pitchFamily="18" charset="0"/>
                        <a:cs typeface="Arial"/>
                      </a:rPr>
                      <m:t>𝒓</m:t>
                    </m:r>
                    <m:r>
                      <a:rPr lang="en-US" sz="1600" b="1" i="1" smtClean="0">
                        <a:latin typeface="Cambria Math" panose="02040503050406030204" pitchFamily="18" charset="0"/>
                        <a:cs typeface="Arial"/>
                      </a:rPr>
                      <m:t>, </m:t>
                    </m:r>
                    <m:sSub>
                      <m:sSubPr>
                        <m:ctrlPr>
                          <a:rPr lang="en-US" sz="1600" b="1" i="1" smtClean="0">
                            <a:latin typeface="Cambria Math" panose="02040503050406030204" pitchFamily="18" charset="0"/>
                            <a:cs typeface="Arial"/>
                          </a:rPr>
                        </m:ctrlPr>
                      </m:sSubPr>
                      <m:e>
                        <m:r>
                          <a:rPr lang="en-US" sz="1600" b="1" i="1" smtClean="0">
                            <a:latin typeface="Cambria Math" panose="02040503050406030204" pitchFamily="18" charset="0"/>
                            <a:cs typeface="Arial"/>
                          </a:rPr>
                          <m:t>𝒓</m:t>
                        </m:r>
                      </m:e>
                      <m:sub>
                        <m:r>
                          <a:rPr lang="en-US" sz="1600" b="1" i="1" smtClean="0">
                            <a:latin typeface="Cambria Math" panose="02040503050406030204" pitchFamily="18" charset="0"/>
                            <a:cs typeface="Arial"/>
                          </a:rPr>
                          <m:t>𝟎</m:t>
                        </m:r>
                      </m:sub>
                    </m:sSub>
                  </m:oMath>
                </a14:m>
                <a:r>
                  <a:rPr lang="en-GB" sz="1600" b="1" dirty="0">
                    <a:latin typeface="Arial"/>
                    <a:cs typeface="Arial"/>
                  </a:rPr>
                  <a:t> of the trailing and leading charge </a:t>
                </a:r>
              </a:p>
            </p:txBody>
          </p:sp>
        </mc:Choice>
        <mc:Fallback xmlns="">
          <p:sp>
            <p:nvSpPr>
              <p:cNvPr id="11" name="TextBox 10">
                <a:extLst>
                  <a:ext uri="{FF2B5EF4-FFF2-40B4-BE49-F238E27FC236}">
                    <a16:creationId xmlns:a16="http://schemas.microsoft.com/office/drawing/2014/main" id="{9D9E41FB-812C-0DA5-A23E-9631E8714A24}"/>
                  </a:ext>
                </a:extLst>
              </p:cNvPr>
              <p:cNvSpPr txBox="1">
                <a:spLocks noRot="1" noChangeAspect="1" noMove="1" noResize="1" noEditPoints="1" noAdjustHandles="1" noChangeArrowheads="1" noChangeShapeType="1" noTextEdit="1"/>
              </p:cNvSpPr>
              <p:nvPr/>
            </p:nvSpPr>
            <p:spPr>
              <a:xfrm>
                <a:off x="305627" y="5117758"/>
                <a:ext cx="4050473" cy="830997"/>
              </a:xfrm>
              <a:prstGeom prst="rect">
                <a:avLst/>
              </a:prstGeom>
              <a:blipFill>
                <a:blip r:embed="rId9"/>
                <a:stretch>
                  <a:fillRect l="-938" t="-3030" r="-625" b="-9091"/>
                </a:stretch>
              </a:blipFill>
            </p:spPr>
            <p:txBody>
              <a:bodyPr/>
              <a:lstStyle/>
              <a:p>
                <a:r>
                  <a:rPr lang="en-IT">
                    <a:noFill/>
                  </a:rPr>
                  <a:t> </a:t>
                </a:r>
              </a:p>
            </p:txBody>
          </p:sp>
        </mc:Fallback>
      </mc:AlternateContent>
      <p:cxnSp>
        <p:nvCxnSpPr>
          <p:cNvPr id="13" name="Straight Arrow Connector 12">
            <a:extLst>
              <a:ext uri="{FF2B5EF4-FFF2-40B4-BE49-F238E27FC236}">
                <a16:creationId xmlns:a16="http://schemas.microsoft.com/office/drawing/2014/main" id="{35D7EF4B-9EB9-2608-8859-EA60280E4798}"/>
              </a:ext>
            </a:extLst>
          </p:cNvPr>
          <p:cNvCxnSpPr>
            <a:cxnSpLocks/>
          </p:cNvCxnSpPr>
          <p:nvPr/>
        </p:nvCxnSpPr>
        <p:spPr>
          <a:xfrm>
            <a:off x="4572000" y="5542355"/>
            <a:ext cx="498861"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0802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5B9402-635C-2D4E-A058-1ED9BB7576B7}"/>
              </a:ext>
            </a:extLst>
          </p:cNvPr>
          <p:cNvPicPr>
            <a:picLocks noChangeAspect="1"/>
          </p:cNvPicPr>
          <p:nvPr/>
        </p:nvPicPr>
        <p:blipFill>
          <a:blip r:embed="rId2"/>
          <a:stretch>
            <a:fillRect/>
          </a:stretch>
        </p:blipFill>
        <p:spPr>
          <a:xfrm>
            <a:off x="288759" y="3891891"/>
            <a:ext cx="2554546" cy="2188710"/>
          </a:xfrm>
          <a:prstGeom prst="rect">
            <a:avLst/>
          </a:prstGeom>
        </p:spPr>
      </p:pic>
      <p:pic>
        <p:nvPicPr>
          <p:cNvPr id="4" name="Picture 3">
            <a:extLst>
              <a:ext uri="{FF2B5EF4-FFF2-40B4-BE49-F238E27FC236}">
                <a16:creationId xmlns:a16="http://schemas.microsoft.com/office/drawing/2014/main" id="{B1C7B78C-8F06-F748-8F0B-8613C129D619}"/>
              </a:ext>
            </a:extLst>
          </p:cNvPr>
          <p:cNvPicPr>
            <a:picLocks noChangeAspect="1"/>
          </p:cNvPicPr>
          <p:nvPr/>
        </p:nvPicPr>
        <p:blipFill>
          <a:blip r:embed="rId3"/>
          <a:stretch>
            <a:fillRect/>
          </a:stretch>
        </p:blipFill>
        <p:spPr>
          <a:xfrm>
            <a:off x="4407531" y="1756094"/>
            <a:ext cx="2031619" cy="1526520"/>
          </a:xfrm>
          <a:prstGeom prst="rect">
            <a:avLst/>
          </a:prstGeom>
        </p:spPr>
      </p:pic>
      <p:sp>
        <p:nvSpPr>
          <p:cNvPr id="6" name="CasellaDiTesto 14">
            <a:extLst>
              <a:ext uri="{FF2B5EF4-FFF2-40B4-BE49-F238E27FC236}">
                <a16:creationId xmlns:a16="http://schemas.microsoft.com/office/drawing/2014/main" id="{2994430E-5910-5140-AE91-B724F61E5626}"/>
              </a:ext>
            </a:extLst>
          </p:cNvPr>
          <p:cNvSpPr txBox="1"/>
          <p:nvPr/>
        </p:nvSpPr>
        <p:spPr>
          <a:xfrm>
            <a:off x="131037" y="90906"/>
            <a:ext cx="8881983"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WAKE FUNCTION OF CHARGE DISTRIBUTION (1)</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E860975-F1D6-BF41-849F-3D65C6703560}"/>
                  </a:ext>
                </a:extLst>
              </p:cNvPr>
              <p:cNvSpPr txBox="1"/>
              <p:nvPr/>
            </p:nvSpPr>
            <p:spPr>
              <a:xfrm>
                <a:off x="240631" y="747869"/>
                <a:ext cx="4430059" cy="10082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𝑤</m:t>
                          </m:r>
                        </m:e>
                        <m:sub>
                          <m:r>
                            <a:rPr lang="en-US" sz="2000" b="0" i="1" smtClean="0">
                              <a:latin typeface="Cambria Math" panose="02040503050406030204" pitchFamily="18" charset="0"/>
                            </a:rPr>
                            <m:t>𝑧</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𝜏</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𝑞</m:t>
                              </m:r>
                            </m:e>
                            <m:sub>
                              <m:r>
                                <a:rPr lang="en-US" sz="2000" b="0" i="1" smtClean="0">
                                  <a:latin typeface="Cambria Math" panose="02040503050406030204" pitchFamily="18" charset="0"/>
                                </a:rPr>
                                <m:t>0</m:t>
                              </m:r>
                            </m:sub>
                          </m:sSub>
                        </m:den>
                      </m:f>
                      <m:nary>
                        <m:naryPr>
                          <m:limLoc m:val="undOvr"/>
                          <m:ctrlPr>
                            <a:rPr lang="en-US" sz="2000" b="0" i="1" smtClean="0">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b="0" i="1" smtClean="0">
                              <a:latin typeface="Cambria Math" panose="02040503050406030204" pitchFamily="18" charset="0"/>
                            </a:rPr>
                            <m:t>+</m:t>
                          </m:r>
                          <m:r>
                            <a:rPr lang="en-US" sz="2000" i="1">
                              <a:latin typeface="Cambria Math" panose="02040503050406030204" pitchFamily="18" charset="0"/>
                            </a:rPr>
                            <m:t>∞</m:t>
                          </m:r>
                        </m:sup>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𝐸</m:t>
                              </m:r>
                            </m:e>
                            <m:sub>
                              <m:r>
                                <a:rPr lang="en-US" sz="2000" b="0" i="1" smtClean="0">
                                  <a:latin typeface="Cambria Math" panose="02040503050406030204" pitchFamily="18" charset="0"/>
                                </a:rPr>
                                <m:t>𝑧</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𝑧</m:t>
                              </m:r>
                              <m:r>
                                <a:rPr lang="en-US" sz="2000" b="0" i="1" smtClean="0">
                                  <a:latin typeface="Cambria Math" panose="02040503050406030204" pitchFamily="18" charset="0"/>
                                </a:rPr>
                                <m:t>,</m:t>
                              </m:r>
                              <m:r>
                                <a:rPr lang="en-US" sz="2000" b="0" i="1" smtClean="0">
                                  <a:latin typeface="Cambria Math" panose="02040503050406030204" pitchFamily="18" charset="0"/>
                                </a:rPr>
                                <m:t>𝑡</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𝑧</m:t>
                                  </m:r>
                                </m:num>
                                <m:den>
                                  <m:r>
                                    <a:rPr lang="en-US" sz="2000" b="0" i="1" smtClean="0">
                                      <a:latin typeface="Cambria Math" panose="02040503050406030204" pitchFamily="18" charset="0"/>
                                    </a:rPr>
                                    <m:t>𝛽</m:t>
                                  </m:r>
                                  <m:r>
                                    <a:rPr lang="en-US" sz="2000" b="0" i="1" smtClean="0">
                                      <a:latin typeface="Cambria Math" panose="02040503050406030204" pitchFamily="18" charset="0"/>
                                    </a:rPr>
                                    <m:t>𝑐</m:t>
                                  </m:r>
                                </m:den>
                              </m:f>
                              <m:r>
                                <a:rPr lang="en-US" sz="2000" b="0" i="1" smtClean="0">
                                  <a:latin typeface="Cambria Math" panose="02040503050406030204" pitchFamily="18" charset="0"/>
                                </a:rPr>
                                <m:t>+</m:t>
                              </m:r>
                              <m:r>
                                <a:rPr lang="en-US" sz="2000" b="0" i="1" smtClean="0">
                                  <a:latin typeface="Cambria Math" panose="02040503050406030204" pitchFamily="18" charset="0"/>
                                </a:rPr>
                                <m:t>𝜏</m:t>
                              </m:r>
                            </m:e>
                          </m:d>
                          <m:r>
                            <a:rPr lang="en-US" sz="2000" b="0" i="1" smtClean="0">
                              <a:latin typeface="Cambria Math" panose="02040503050406030204" pitchFamily="18" charset="0"/>
                            </a:rPr>
                            <m:t>𝑑𝑧</m:t>
                          </m:r>
                        </m:e>
                      </m:nary>
                    </m:oMath>
                  </m:oMathPara>
                </a14:m>
                <a:endParaRPr lang="en-GB" sz="2000" dirty="0"/>
              </a:p>
            </p:txBody>
          </p:sp>
        </mc:Choice>
        <mc:Fallback xmlns="">
          <p:sp>
            <p:nvSpPr>
              <p:cNvPr id="7" name="TextBox 6">
                <a:extLst>
                  <a:ext uri="{FF2B5EF4-FFF2-40B4-BE49-F238E27FC236}">
                    <a16:creationId xmlns:a16="http://schemas.microsoft.com/office/drawing/2014/main" id="{8E860975-F1D6-BF41-849F-3D65C6703560}"/>
                  </a:ext>
                </a:extLst>
              </p:cNvPr>
              <p:cNvSpPr txBox="1">
                <a:spLocks noRot="1" noChangeAspect="1" noMove="1" noResize="1" noEditPoints="1" noAdjustHandles="1" noChangeArrowheads="1" noChangeShapeType="1" noTextEdit="1"/>
              </p:cNvSpPr>
              <p:nvPr/>
            </p:nvSpPr>
            <p:spPr>
              <a:xfrm>
                <a:off x="240631" y="747869"/>
                <a:ext cx="4430059" cy="1008225"/>
              </a:xfrm>
              <a:prstGeom prst="rect">
                <a:avLst/>
              </a:prstGeom>
              <a:blipFill>
                <a:blip r:embed="rId4"/>
                <a:stretch>
                  <a:fillRect t="-106250" b="-168750"/>
                </a:stretch>
              </a:blipFill>
            </p:spPr>
            <p:txBody>
              <a:bodyPr/>
              <a:lstStyle/>
              <a:p>
                <a:r>
                  <a:rPr lang="en-GB">
                    <a:noFill/>
                  </a:rPr>
                  <a:t> </a:t>
                </a:r>
              </a:p>
            </p:txBody>
          </p:sp>
        </mc:Fallback>
      </mc:AlternateContent>
      <p:sp>
        <p:nvSpPr>
          <p:cNvPr id="8" name="CasellaDiTesto 2">
            <a:extLst>
              <a:ext uri="{FF2B5EF4-FFF2-40B4-BE49-F238E27FC236}">
                <a16:creationId xmlns:a16="http://schemas.microsoft.com/office/drawing/2014/main" id="{A8BCEF23-2593-EC4D-AF73-51EEE15503FF}"/>
              </a:ext>
            </a:extLst>
          </p:cNvPr>
          <p:cNvSpPr txBox="1"/>
          <p:nvPr/>
        </p:nvSpPr>
        <p:spPr>
          <a:xfrm>
            <a:off x="5246877" y="947561"/>
            <a:ext cx="1192273" cy="584775"/>
          </a:xfrm>
          <a:prstGeom prst="rect">
            <a:avLst/>
          </a:prstGeom>
          <a:noFill/>
        </p:spPr>
        <p:txBody>
          <a:bodyPr wrap="square" rtlCol="0">
            <a:spAutoFit/>
          </a:bodyPr>
          <a:lstStyle/>
          <a:p>
            <a:pPr algn="ctr"/>
            <a:r>
              <a:rPr lang="en-GB" sz="1600" b="1" dirty="0">
                <a:latin typeface="Arial"/>
                <a:cs typeface="Arial"/>
              </a:rPr>
              <a:t>Point Charge</a:t>
            </a:r>
          </a:p>
        </p:txBody>
      </p:sp>
      <p:sp>
        <p:nvSpPr>
          <p:cNvPr id="9" name="CasellaDiTesto 2">
            <a:extLst>
              <a:ext uri="{FF2B5EF4-FFF2-40B4-BE49-F238E27FC236}">
                <a16:creationId xmlns:a16="http://schemas.microsoft.com/office/drawing/2014/main" id="{3FF6D59B-2205-6C47-8C5A-D2E9C1731F7F}"/>
              </a:ext>
            </a:extLst>
          </p:cNvPr>
          <p:cNvSpPr txBox="1"/>
          <p:nvPr/>
        </p:nvSpPr>
        <p:spPr>
          <a:xfrm>
            <a:off x="7372456" y="947561"/>
            <a:ext cx="1192273" cy="584775"/>
          </a:xfrm>
          <a:prstGeom prst="rect">
            <a:avLst/>
          </a:prstGeom>
          <a:noFill/>
        </p:spPr>
        <p:txBody>
          <a:bodyPr wrap="square" rtlCol="0">
            <a:spAutoFit/>
          </a:bodyPr>
          <a:lstStyle/>
          <a:p>
            <a:pPr algn="ctr"/>
            <a:r>
              <a:rPr lang="en-GB" sz="1600" b="1" dirty="0">
                <a:solidFill>
                  <a:srgbClr val="00B050"/>
                </a:solidFill>
                <a:latin typeface="Arial"/>
                <a:cs typeface="Arial"/>
              </a:rPr>
              <a:t>Green Function</a:t>
            </a:r>
          </a:p>
        </p:txBody>
      </p:sp>
      <p:cxnSp>
        <p:nvCxnSpPr>
          <p:cNvPr id="10" name="Straight Arrow Connector 9">
            <a:extLst>
              <a:ext uri="{FF2B5EF4-FFF2-40B4-BE49-F238E27FC236}">
                <a16:creationId xmlns:a16="http://schemas.microsoft.com/office/drawing/2014/main" id="{EEEC6882-3940-B549-9297-684D5DEAC419}"/>
              </a:ext>
            </a:extLst>
          </p:cNvPr>
          <p:cNvCxnSpPr/>
          <p:nvPr/>
        </p:nvCxnSpPr>
        <p:spPr>
          <a:xfrm>
            <a:off x="6643773" y="1227612"/>
            <a:ext cx="445168"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1" name="CasellaDiTesto 2">
            <a:extLst>
              <a:ext uri="{FF2B5EF4-FFF2-40B4-BE49-F238E27FC236}">
                <a16:creationId xmlns:a16="http://schemas.microsoft.com/office/drawing/2014/main" id="{8217AFCA-E27C-0C43-A4FB-F7B4E364F898}"/>
              </a:ext>
            </a:extLst>
          </p:cNvPr>
          <p:cNvSpPr txBox="1"/>
          <p:nvPr/>
        </p:nvSpPr>
        <p:spPr>
          <a:xfrm>
            <a:off x="288759" y="1934248"/>
            <a:ext cx="1828801" cy="1077218"/>
          </a:xfrm>
          <a:prstGeom prst="rect">
            <a:avLst/>
          </a:prstGeom>
          <a:solidFill>
            <a:schemeClr val="tx1"/>
          </a:solidFill>
        </p:spPr>
        <p:txBody>
          <a:bodyPr wrap="square" rtlCol="0">
            <a:spAutoFit/>
          </a:bodyPr>
          <a:lstStyle/>
          <a:p>
            <a:r>
              <a:rPr lang="en-GB" sz="1600" b="1" dirty="0">
                <a:solidFill>
                  <a:srgbClr val="FFFF00"/>
                </a:solidFill>
                <a:latin typeface="Arial"/>
                <a:cs typeface="Arial"/>
              </a:rPr>
              <a:t>Hypothesis: all the particles move on the same trajectory</a:t>
            </a:r>
          </a:p>
        </p:txBody>
      </p:sp>
      <p:sp>
        <p:nvSpPr>
          <p:cNvPr id="12" name="CasellaDiTesto 2">
            <a:extLst>
              <a:ext uri="{FF2B5EF4-FFF2-40B4-BE49-F238E27FC236}">
                <a16:creationId xmlns:a16="http://schemas.microsoft.com/office/drawing/2014/main" id="{C83CD7B5-0941-F447-B9A7-CB19D35AA2AA}"/>
              </a:ext>
            </a:extLst>
          </p:cNvPr>
          <p:cNvSpPr txBox="1"/>
          <p:nvPr/>
        </p:nvSpPr>
        <p:spPr>
          <a:xfrm>
            <a:off x="2240630" y="1960044"/>
            <a:ext cx="2055145" cy="584775"/>
          </a:xfrm>
          <a:prstGeom prst="rect">
            <a:avLst/>
          </a:prstGeom>
          <a:noFill/>
        </p:spPr>
        <p:txBody>
          <a:bodyPr wrap="square" rtlCol="0">
            <a:spAutoFit/>
          </a:bodyPr>
          <a:lstStyle/>
          <a:p>
            <a:pPr algn="ctr"/>
            <a:r>
              <a:rPr lang="en-GB" sz="1600" b="1" dirty="0">
                <a:latin typeface="Arial"/>
                <a:cs typeface="Arial"/>
              </a:rPr>
              <a:t>Bunch distribution of total charge</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6FD1A053-B135-1743-A1CC-D64A4AF451DE}"/>
                  </a:ext>
                </a:extLst>
              </p:cNvPr>
              <p:cNvSpPr txBox="1"/>
              <p:nvPr/>
            </p:nvSpPr>
            <p:spPr>
              <a:xfrm>
                <a:off x="3016659" y="2517796"/>
                <a:ext cx="503086"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𝑞</m:t>
                          </m:r>
                        </m:e>
                        <m:sub>
                          <m:r>
                            <a:rPr lang="en-US" sz="2000" b="0" i="1" smtClean="0">
                              <a:solidFill>
                                <a:schemeClr val="tx1"/>
                              </a:solidFill>
                              <a:latin typeface="Cambria Math" panose="02040503050406030204" pitchFamily="18" charset="0"/>
                            </a:rPr>
                            <m:t>𝑏</m:t>
                          </m:r>
                        </m:sub>
                      </m:sSub>
                    </m:oMath>
                  </m:oMathPara>
                </a14:m>
                <a:endParaRPr lang="en-GB" sz="2000" dirty="0">
                  <a:solidFill>
                    <a:schemeClr val="tx1"/>
                  </a:solidFill>
                </a:endParaRPr>
              </a:p>
            </p:txBody>
          </p:sp>
        </mc:Choice>
        <mc:Fallback xmlns="">
          <p:sp>
            <p:nvSpPr>
              <p:cNvPr id="13" name="TextBox 12">
                <a:extLst>
                  <a:ext uri="{FF2B5EF4-FFF2-40B4-BE49-F238E27FC236}">
                    <a16:creationId xmlns:a16="http://schemas.microsoft.com/office/drawing/2014/main" id="{6FD1A053-B135-1743-A1CC-D64A4AF451DE}"/>
                  </a:ext>
                </a:extLst>
              </p:cNvPr>
              <p:cNvSpPr txBox="1">
                <a:spLocks noRot="1" noChangeAspect="1" noMove="1" noResize="1" noEditPoints="1" noAdjustHandles="1" noChangeArrowheads="1" noChangeShapeType="1" noTextEdit="1"/>
              </p:cNvSpPr>
              <p:nvPr/>
            </p:nvSpPr>
            <p:spPr>
              <a:xfrm>
                <a:off x="3016659" y="2517796"/>
                <a:ext cx="503086" cy="400110"/>
              </a:xfrm>
              <a:prstGeom prst="rect">
                <a:avLst/>
              </a:prstGeom>
              <a:blipFill>
                <a:blip r:embed="rId5"/>
                <a:stretch>
                  <a:fillRect b="-606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891D0B0B-1B05-274B-8BA0-CB2C3130BC49}"/>
                  </a:ext>
                </a:extLst>
              </p:cNvPr>
              <p:cNvSpPr txBox="1"/>
              <p:nvPr/>
            </p:nvSpPr>
            <p:spPr>
              <a:xfrm>
                <a:off x="4561042" y="2562660"/>
                <a:ext cx="370166"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solidFill>
                                <a:schemeClr val="tx1"/>
                              </a:solidFill>
                              <a:latin typeface="Cambria Math" panose="02040503050406030204" pitchFamily="18" charset="0"/>
                            </a:rPr>
                          </m:ctrlPr>
                        </m:accPr>
                        <m:e>
                          <m:r>
                            <a:rPr lang="en-US" sz="2000" b="0" i="1" smtClean="0">
                              <a:solidFill>
                                <a:schemeClr val="tx1"/>
                              </a:solidFill>
                              <a:latin typeface="Cambria Math" panose="02040503050406030204" pitchFamily="18" charset="0"/>
                            </a:rPr>
                            <m:t>𝑧</m:t>
                          </m:r>
                        </m:e>
                      </m:acc>
                    </m:oMath>
                  </m:oMathPara>
                </a14:m>
                <a:endParaRPr lang="en-GB" sz="2000" dirty="0">
                  <a:solidFill>
                    <a:schemeClr val="tx1"/>
                  </a:solidFill>
                </a:endParaRPr>
              </a:p>
            </p:txBody>
          </p:sp>
        </mc:Choice>
        <mc:Fallback xmlns="">
          <p:sp>
            <p:nvSpPr>
              <p:cNvPr id="14" name="TextBox 13">
                <a:extLst>
                  <a:ext uri="{FF2B5EF4-FFF2-40B4-BE49-F238E27FC236}">
                    <a16:creationId xmlns:a16="http://schemas.microsoft.com/office/drawing/2014/main" id="{891D0B0B-1B05-274B-8BA0-CB2C3130BC49}"/>
                  </a:ext>
                </a:extLst>
              </p:cNvPr>
              <p:cNvSpPr txBox="1">
                <a:spLocks noRot="1" noChangeAspect="1" noMove="1" noResize="1" noEditPoints="1" noAdjustHandles="1" noChangeArrowheads="1" noChangeShapeType="1" noTextEdit="1"/>
              </p:cNvSpPr>
              <p:nvPr/>
            </p:nvSpPr>
            <p:spPr>
              <a:xfrm>
                <a:off x="4561042" y="2562660"/>
                <a:ext cx="370166" cy="400110"/>
              </a:xfrm>
              <a:prstGeom prst="rect">
                <a:avLst/>
              </a:prstGeom>
              <a:blipFill>
                <a:blip r:embed="rId6"/>
                <a:stretch>
                  <a:fillRect t="-31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21D02B6-0CCC-F144-BE5C-7E690C5AB5F1}"/>
                  </a:ext>
                </a:extLst>
              </p:cNvPr>
              <p:cNvSpPr txBox="1"/>
              <p:nvPr/>
            </p:nvSpPr>
            <p:spPr>
              <a:xfrm>
                <a:off x="6276295" y="1841099"/>
                <a:ext cx="2101281" cy="991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𝑞</m:t>
                          </m:r>
                        </m:e>
                        <m:sub>
                          <m:r>
                            <a:rPr lang="en-US" sz="2000" b="0" i="1" smtClean="0">
                              <a:solidFill>
                                <a:schemeClr val="tx1"/>
                              </a:solidFill>
                              <a:latin typeface="Cambria Math" panose="02040503050406030204" pitchFamily="18" charset="0"/>
                            </a:rPr>
                            <m:t>𝑏</m:t>
                          </m:r>
                        </m:sub>
                      </m:sSub>
                      <m:r>
                        <a:rPr lang="en-US" sz="2000" b="0" i="1" smtClean="0">
                          <a:solidFill>
                            <a:schemeClr val="tx1"/>
                          </a:solidFill>
                          <a:latin typeface="Cambria Math" panose="02040503050406030204" pitchFamily="18" charset="0"/>
                        </a:rPr>
                        <m:t>=</m:t>
                      </m:r>
                      <m:nary>
                        <m:naryPr>
                          <m:limLoc m:val="undOvr"/>
                          <m:ctrlPr>
                            <a:rPr lang="en-US" sz="2000" b="0" i="1" smtClean="0">
                              <a:solidFill>
                                <a:schemeClr val="tx1"/>
                              </a:solidFill>
                              <a:latin typeface="Cambria Math" panose="02040503050406030204" pitchFamily="18" charset="0"/>
                            </a:rPr>
                          </m:ctrlPr>
                        </m:naryPr>
                        <m:sub>
                          <m:r>
                            <m:rPr>
                              <m:brk m:alnAt="24"/>
                            </m:rPr>
                            <a:rPr lang="en-US" sz="2000" b="0" i="1" smtClean="0">
                              <a:solidFill>
                                <a:schemeClr val="tx1"/>
                              </a:solidFill>
                              <a:latin typeface="Cambria Math" panose="02040503050406030204" pitchFamily="18" charset="0"/>
                            </a:rPr>
                            <m:t>−</m:t>
                          </m:r>
                          <m:r>
                            <a:rPr lang="en-US" sz="2000" b="0" i="1" smtClean="0">
                              <a:solidFill>
                                <a:schemeClr val="tx1"/>
                              </a:solidFill>
                              <a:latin typeface="Cambria Math" panose="02040503050406030204" pitchFamily="18" charset="0"/>
                            </a:rPr>
                            <m:t>∞</m:t>
                          </m:r>
                        </m:sub>
                        <m:sup>
                          <m:r>
                            <m:rPr>
                              <m:brk m:alnAt="24"/>
                            </m:rPr>
                            <a:rPr lang="en-US" sz="2000" i="1">
                              <a:solidFill>
                                <a:schemeClr val="tx1"/>
                              </a:solidFill>
                              <a:latin typeface="Cambria Math" panose="02040503050406030204" pitchFamily="18" charset="0"/>
                            </a:rPr>
                            <m:t>−</m:t>
                          </m:r>
                          <m:r>
                            <a:rPr lang="en-US" sz="2000" i="1">
                              <a:solidFill>
                                <a:schemeClr val="tx1"/>
                              </a:solidFill>
                              <a:latin typeface="Cambria Math" panose="02040503050406030204" pitchFamily="18" charset="0"/>
                            </a:rPr>
                            <m:t>∞</m:t>
                          </m:r>
                        </m:sup>
                        <m:e>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𝑖</m:t>
                              </m:r>
                            </m:e>
                            <m:sub>
                              <m:r>
                                <a:rPr lang="en-US" sz="2000" b="0" i="1" smtClean="0">
                                  <a:solidFill>
                                    <a:srgbClr val="FF0000"/>
                                  </a:solidFill>
                                  <a:latin typeface="Cambria Math" panose="02040503050406030204" pitchFamily="18" charset="0"/>
                                </a:rPr>
                                <m:t>𝑏</m:t>
                              </m:r>
                            </m:sub>
                          </m:sSub>
                          <m:d>
                            <m:dPr>
                              <m:ctrlPr>
                                <a:rPr lang="en-US" sz="2000" b="0" i="1" smtClean="0">
                                  <a:solidFill>
                                    <a:srgbClr val="FF0000"/>
                                  </a:solidFill>
                                  <a:latin typeface="Cambria Math" panose="02040503050406030204" pitchFamily="18" charset="0"/>
                                </a:rPr>
                              </m:ctrlPr>
                            </m:dPr>
                            <m:e>
                              <m:r>
                                <a:rPr lang="en-US" sz="2000" b="0" i="1" smtClean="0">
                                  <a:solidFill>
                                    <a:srgbClr val="FF0000"/>
                                  </a:solidFill>
                                  <a:latin typeface="Cambria Math" panose="02040503050406030204" pitchFamily="18" charset="0"/>
                                </a:rPr>
                                <m:t>𝜏</m:t>
                              </m:r>
                            </m:e>
                          </m:d>
                          <m:r>
                            <a:rPr lang="en-US" sz="2000" b="0" i="1" smtClean="0">
                              <a:solidFill>
                                <a:schemeClr val="tx1"/>
                              </a:solidFill>
                              <a:latin typeface="Cambria Math" panose="02040503050406030204" pitchFamily="18" charset="0"/>
                            </a:rPr>
                            <m:t>𝑑</m:t>
                          </m:r>
                          <m:r>
                            <a:rPr lang="en-US" sz="2000" b="0" i="1" smtClean="0">
                              <a:solidFill>
                                <a:schemeClr val="tx1"/>
                              </a:solidFill>
                              <a:latin typeface="Cambria Math" panose="02040503050406030204" pitchFamily="18" charset="0"/>
                            </a:rPr>
                            <m:t>𝜏</m:t>
                          </m:r>
                        </m:e>
                      </m:nary>
                    </m:oMath>
                  </m:oMathPara>
                </a14:m>
                <a:endParaRPr lang="en-GB" sz="2000" dirty="0">
                  <a:solidFill>
                    <a:schemeClr val="tx1"/>
                  </a:solidFill>
                </a:endParaRPr>
              </a:p>
            </p:txBody>
          </p:sp>
        </mc:Choice>
        <mc:Fallback xmlns="">
          <p:sp>
            <p:nvSpPr>
              <p:cNvPr id="15" name="TextBox 14">
                <a:extLst>
                  <a:ext uri="{FF2B5EF4-FFF2-40B4-BE49-F238E27FC236}">
                    <a16:creationId xmlns:a16="http://schemas.microsoft.com/office/drawing/2014/main" id="{A21D02B6-0CCC-F144-BE5C-7E690C5AB5F1}"/>
                  </a:ext>
                </a:extLst>
              </p:cNvPr>
              <p:cNvSpPr txBox="1">
                <a:spLocks noRot="1" noChangeAspect="1" noMove="1" noResize="1" noEditPoints="1" noAdjustHandles="1" noChangeArrowheads="1" noChangeShapeType="1" noTextEdit="1"/>
              </p:cNvSpPr>
              <p:nvPr/>
            </p:nvSpPr>
            <p:spPr>
              <a:xfrm>
                <a:off x="6276295" y="1841099"/>
                <a:ext cx="2101281" cy="991938"/>
              </a:xfrm>
              <a:prstGeom prst="rect">
                <a:avLst/>
              </a:prstGeom>
              <a:blipFill>
                <a:blip r:embed="rId7"/>
                <a:stretch>
                  <a:fillRect l="-12575" t="-111392" b="-169620"/>
                </a:stretch>
              </a:blipFill>
            </p:spPr>
            <p:txBody>
              <a:bodyPr/>
              <a:lstStyle/>
              <a:p>
                <a:r>
                  <a:rPr lang="en-GB">
                    <a:noFill/>
                  </a:rPr>
                  <a:t> </a:t>
                </a:r>
              </a:p>
            </p:txBody>
          </p:sp>
        </mc:Fallback>
      </mc:AlternateContent>
      <p:sp>
        <p:nvSpPr>
          <p:cNvPr id="16" name="CasellaDiTesto 2">
            <a:extLst>
              <a:ext uri="{FF2B5EF4-FFF2-40B4-BE49-F238E27FC236}">
                <a16:creationId xmlns:a16="http://schemas.microsoft.com/office/drawing/2014/main" id="{3E506E3A-6B37-BD4D-B63E-4A2BFBD6B2A6}"/>
              </a:ext>
            </a:extLst>
          </p:cNvPr>
          <p:cNvSpPr txBox="1"/>
          <p:nvPr/>
        </p:nvSpPr>
        <p:spPr>
          <a:xfrm>
            <a:off x="288759" y="3466019"/>
            <a:ext cx="8464574" cy="338554"/>
          </a:xfrm>
          <a:prstGeom prst="rect">
            <a:avLst/>
          </a:prstGeom>
          <a:solidFill>
            <a:srgbClr val="FF0000"/>
          </a:solidFill>
        </p:spPr>
        <p:txBody>
          <a:bodyPr wrap="square" rtlCol="0">
            <a:spAutoFit/>
          </a:bodyPr>
          <a:lstStyle/>
          <a:p>
            <a:r>
              <a:rPr lang="en-GB" sz="1600" b="1" dirty="0">
                <a:solidFill>
                  <a:srgbClr val="FFFF00"/>
                </a:solidFill>
                <a:latin typeface="Arial"/>
                <a:cs typeface="Arial"/>
              </a:rPr>
              <a:t>GOAL: Compute the wake potential versus the delay </a:t>
            </a:r>
            <a:r>
              <a:rPr lang="en-GB" sz="1600" b="1" dirty="0">
                <a:solidFill>
                  <a:srgbClr val="FFFF00"/>
                </a:solidFill>
                <a:latin typeface="Symbol" pitchFamily="2" charset="2"/>
                <a:cs typeface="Arial"/>
              </a:rPr>
              <a:t>t</a:t>
            </a:r>
            <a:r>
              <a:rPr lang="en-GB" sz="1600" b="1" dirty="0">
                <a:solidFill>
                  <a:srgbClr val="FFFF00"/>
                </a:solidFill>
                <a:latin typeface="Arial"/>
                <a:cs typeface="Arial"/>
              </a:rPr>
              <a:t> from the reference particle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83540D06-4C89-854F-B722-70335D40C742}"/>
                  </a:ext>
                </a:extLst>
              </p:cNvPr>
              <p:cNvSpPr txBox="1"/>
              <p:nvPr/>
            </p:nvSpPr>
            <p:spPr>
              <a:xfrm>
                <a:off x="4228039" y="4131799"/>
                <a:ext cx="2294346"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rgbClr val="00B050"/>
                              </a:solidFill>
                              <a:latin typeface="Cambria Math" panose="02040503050406030204" pitchFamily="18" charset="0"/>
                            </a:rPr>
                          </m:ctrlPr>
                        </m:sSubPr>
                        <m:e>
                          <m:r>
                            <a:rPr lang="en-US" sz="2000" b="0" i="1" smtClean="0">
                              <a:solidFill>
                                <a:srgbClr val="00B050"/>
                              </a:solidFill>
                              <a:latin typeface="Cambria Math" panose="02040503050406030204" pitchFamily="18" charset="0"/>
                            </a:rPr>
                            <m:t>𝑑𝑞</m:t>
                          </m:r>
                        </m:e>
                        <m:sub>
                          <m:r>
                            <a:rPr lang="en-US" sz="2000" b="0" i="1" smtClean="0">
                              <a:solidFill>
                                <a:srgbClr val="00B050"/>
                              </a:solidFill>
                              <a:latin typeface="Cambria Math" panose="02040503050406030204" pitchFamily="18" charset="0"/>
                            </a:rPr>
                            <m:t>𝑏</m:t>
                          </m:r>
                        </m:sub>
                      </m:sSub>
                      <m:r>
                        <a:rPr lang="en-US" sz="2000" b="0" i="1" smtClean="0">
                          <a:solidFill>
                            <a:srgbClr val="00B050"/>
                          </a:solidFill>
                          <a:latin typeface="Cambria Math" panose="02040503050406030204" pitchFamily="18" charset="0"/>
                        </a:rPr>
                        <m:t>(</m:t>
                      </m:r>
                      <m:r>
                        <a:rPr lang="en-US" sz="2000" b="0" i="1" smtClean="0">
                          <a:solidFill>
                            <a:srgbClr val="00B050"/>
                          </a:solidFill>
                          <a:latin typeface="Cambria Math" panose="02040503050406030204" pitchFamily="18" charset="0"/>
                        </a:rPr>
                        <m:t>𝜏</m:t>
                      </m:r>
                      <m:r>
                        <a:rPr lang="en-US" sz="2000" i="1" smtClean="0">
                          <a:solidFill>
                            <a:srgbClr val="00B050"/>
                          </a:solidFill>
                          <a:latin typeface="Cambria Math" panose="02040503050406030204" pitchFamily="18" charset="0"/>
                        </a:rPr>
                        <m:t>’</m:t>
                      </m:r>
                      <m:r>
                        <a:rPr lang="en-US" sz="2000" b="0" i="1" smtClean="0">
                          <a:solidFill>
                            <a:srgbClr val="00B050"/>
                          </a:solidFill>
                          <a:latin typeface="Cambria Math" panose="02040503050406030204" pitchFamily="18" charset="0"/>
                        </a:rPr>
                        <m:t>)=</m:t>
                      </m:r>
                      <m:sSub>
                        <m:sSubPr>
                          <m:ctrlPr>
                            <a:rPr lang="en-US" sz="2000" b="0" i="1" smtClean="0">
                              <a:solidFill>
                                <a:srgbClr val="00B050"/>
                              </a:solidFill>
                              <a:latin typeface="Cambria Math" panose="02040503050406030204" pitchFamily="18" charset="0"/>
                            </a:rPr>
                          </m:ctrlPr>
                        </m:sSubPr>
                        <m:e>
                          <m:r>
                            <a:rPr lang="en-US" sz="2000" b="0" i="1" smtClean="0">
                              <a:solidFill>
                                <a:srgbClr val="00B050"/>
                              </a:solidFill>
                              <a:latin typeface="Cambria Math" panose="02040503050406030204" pitchFamily="18" charset="0"/>
                            </a:rPr>
                            <m:t>𝑖</m:t>
                          </m:r>
                        </m:e>
                        <m:sub>
                          <m:r>
                            <a:rPr lang="en-US" sz="2000" b="0" i="1" smtClean="0">
                              <a:solidFill>
                                <a:srgbClr val="00B050"/>
                              </a:solidFill>
                              <a:latin typeface="Cambria Math" panose="02040503050406030204" pitchFamily="18" charset="0"/>
                            </a:rPr>
                            <m:t>𝑏</m:t>
                          </m:r>
                        </m:sub>
                      </m:sSub>
                      <m:d>
                        <m:dPr>
                          <m:ctrlPr>
                            <a:rPr lang="en-US" sz="2000" b="0" i="1" smtClean="0">
                              <a:solidFill>
                                <a:srgbClr val="00B050"/>
                              </a:solidFill>
                              <a:latin typeface="Cambria Math" panose="02040503050406030204" pitchFamily="18" charset="0"/>
                            </a:rPr>
                          </m:ctrlPr>
                        </m:dPr>
                        <m:e>
                          <m:r>
                            <a:rPr lang="en-US" sz="2000" b="0" i="1" smtClean="0">
                              <a:solidFill>
                                <a:srgbClr val="00B050"/>
                              </a:solidFill>
                              <a:latin typeface="Cambria Math" panose="02040503050406030204" pitchFamily="18" charset="0"/>
                            </a:rPr>
                            <m:t>𝜏</m:t>
                          </m:r>
                          <m:r>
                            <a:rPr lang="en-US" sz="2000" i="1" smtClean="0">
                              <a:solidFill>
                                <a:srgbClr val="00B050"/>
                              </a:solidFill>
                              <a:latin typeface="Cambria Math" panose="02040503050406030204" pitchFamily="18" charset="0"/>
                            </a:rPr>
                            <m:t>’</m:t>
                          </m:r>
                        </m:e>
                      </m:d>
                      <m:r>
                        <a:rPr lang="en-US" sz="2000" b="0" i="1" smtClean="0">
                          <a:solidFill>
                            <a:srgbClr val="00B050"/>
                          </a:solidFill>
                          <a:latin typeface="Cambria Math" panose="02040503050406030204" pitchFamily="18" charset="0"/>
                        </a:rPr>
                        <m:t>𝑑</m:t>
                      </m:r>
                      <m:r>
                        <a:rPr lang="en-US" sz="2000" b="0" i="1" smtClean="0">
                          <a:solidFill>
                            <a:srgbClr val="00B050"/>
                          </a:solidFill>
                          <a:latin typeface="Cambria Math" panose="02040503050406030204" pitchFamily="18" charset="0"/>
                        </a:rPr>
                        <m:t>𝜏</m:t>
                      </m:r>
                      <m:r>
                        <a:rPr lang="en-US" sz="2000" i="1" smtClean="0">
                          <a:solidFill>
                            <a:srgbClr val="00B050"/>
                          </a:solidFill>
                          <a:latin typeface="Cambria Math" panose="02040503050406030204" pitchFamily="18" charset="0"/>
                        </a:rPr>
                        <m:t>’</m:t>
                      </m:r>
                    </m:oMath>
                  </m:oMathPara>
                </a14:m>
                <a:endParaRPr lang="en-GB" sz="2000" dirty="0">
                  <a:solidFill>
                    <a:srgbClr val="00B050"/>
                  </a:solidFill>
                </a:endParaRPr>
              </a:p>
            </p:txBody>
          </p:sp>
        </mc:Choice>
        <mc:Fallback xmlns="">
          <p:sp>
            <p:nvSpPr>
              <p:cNvPr id="17" name="TextBox 16">
                <a:extLst>
                  <a:ext uri="{FF2B5EF4-FFF2-40B4-BE49-F238E27FC236}">
                    <a16:creationId xmlns:a16="http://schemas.microsoft.com/office/drawing/2014/main" id="{83540D06-4C89-854F-B722-70335D40C742}"/>
                  </a:ext>
                </a:extLst>
              </p:cNvPr>
              <p:cNvSpPr txBox="1">
                <a:spLocks noRot="1" noChangeAspect="1" noMove="1" noResize="1" noEditPoints="1" noAdjustHandles="1" noChangeArrowheads="1" noChangeShapeType="1" noTextEdit="1"/>
              </p:cNvSpPr>
              <p:nvPr/>
            </p:nvSpPr>
            <p:spPr>
              <a:xfrm>
                <a:off x="4228039" y="4131799"/>
                <a:ext cx="2294346" cy="400110"/>
              </a:xfrm>
              <a:prstGeom prst="rect">
                <a:avLst/>
              </a:prstGeom>
              <a:blipFill>
                <a:blip r:embed="rId8"/>
                <a:stretch>
                  <a:fillRect b="-9091"/>
                </a:stretch>
              </a:blipFill>
            </p:spPr>
            <p:txBody>
              <a:bodyPr/>
              <a:lstStyle/>
              <a:p>
                <a:r>
                  <a:rPr lang="en-GB">
                    <a:noFill/>
                  </a:rPr>
                  <a:t> </a:t>
                </a:r>
              </a:p>
            </p:txBody>
          </p:sp>
        </mc:Fallback>
      </mc:AlternateContent>
      <p:sp>
        <p:nvSpPr>
          <p:cNvPr id="18" name="CasellaDiTesto 2">
            <a:extLst>
              <a:ext uri="{FF2B5EF4-FFF2-40B4-BE49-F238E27FC236}">
                <a16:creationId xmlns:a16="http://schemas.microsoft.com/office/drawing/2014/main" id="{B4866226-2EE8-5C42-BEE1-C0F90FD6D3AA}"/>
              </a:ext>
            </a:extLst>
          </p:cNvPr>
          <p:cNvSpPr txBox="1"/>
          <p:nvPr/>
        </p:nvSpPr>
        <p:spPr>
          <a:xfrm>
            <a:off x="3086618" y="4039467"/>
            <a:ext cx="1271679" cy="584775"/>
          </a:xfrm>
          <a:prstGeom prst="rect">
            <a:avLst/>
          </a:prstGeom>
          <a:noFill/>
        </p:spPr>
        <p:txBody>
          <a:bodyPr wrap="square" rtlCol="0">
            <a:spAutoFit/>
          </a:bodyPr>
          <a:lstStyle/>
          <a:p>
            <a:pPr algn="ctr"/>
            <a:r>
              <a:rPr lang="en-GB" sz="1600" b="1" dirty="0">
                <a:solidFill>
                  <a:srgbClr val="00B050"/>
                </a:solidFill>
                <a:latin typeface="Arial"/>
                <a:cs typeface="Arial"/>
              </a:rPr>
              <a:t>Point Charge</a:t>
            </a:r>
          </a:p>
        </p:txBody>
      </p:sp>
      <p:cxnSp>
        <p:nvCxnSpPr>
          <p:cNvPr id="19" name="Straight Arrow Connector 18">
            <a:extLst>
              <a:ext uri="{FF2B5EF4-FFF2-40B4-BE49-F238E27FC236}">
                <a16:creationId xmlns:a16="http://schemas.microsoft.com/office/drawing/2014/main" id="{102E921B-BD57-6E4E-A897-4501B6B089A3}"/>
              </a:ext>
            </a:extLst>
          </p:cNvPr>
          <p:cNvCxnSpPr/>
          <p:nvPr/>
        </p:nvCxnSpPr>
        <p:spPr>
          <a:xfrm>
            <a:off x="6679869" y="4331854"/>
            <a:ext cx="445168"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0BD42AF6-6CD6-164B-AE23-9C12BB19918A}"/>
                  </a:ext>
                </a:extLst>
              </p:cNvPr>
              <p:cNvSpPr txBox="1"/>
              <p:nvPr/>
            </p:nvSpPr>
            <p:spPr>
              <a:xfrm>
                <a:off x="7257520" y="4131799"/>
                <a:ext cx="1572225"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𝑤</m:t>
                          </m:r>
                        </m:e>
                        <m:sub>
                          <m:r>
                            <a:rPr lang="en-US" sz="2000" b="0" i="1" smtClean="0">
                              <a:latin typeface="Cambria Math" panose="02040503050406030204" pitchFamily="18" charset="0"/>
                            </a:rPr>
                            <m:t>𝑧</m:t>
                          </m:r>
                        </m:sub>
                      </m:sSub>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r>
                            <a:rPr lang="en-US" sz="2000" b="0" i="1" smtClean="0">
                              <a:latin typeface="Cambria Math" panose="02040503050406030204" pitchFamily="18" charset="0"/>
                            </a:rPr>
                            <m:t>𝜏</m:t>
                          </m:r>
                          <m:r>
                            <a:rPr lang="en-US" sz="2000" b="0" i="1" smtClean="0">
                              <a:latin typeface="Cambria Math" panose="02040503050406030204" pitchFamily="18" charset="0"/>
                            </a:rPr>
                            <m:t>−</m:t>
                          </m:r>
                          <m:r>
                            <a:rPr lang="en-US" sz="2000" b="0" i="1" smtClean="0">
                              <a:latin typeface="Cambria Math" panose="02040503050406030204" pitchFamily="18" charset="0"/>
                            </a:rPr>
                            <m:t>𝜏</m:t>
                          </m:r>
                          <m:r>
                            <a:rPr lang="en-US" sz="2000" i="1" smtClean="0">
                              <a:latin typeface="Cambria Math" panose="02040503050406030204" pitchFamily="18" charset="0"/>
                            </a:rPr>
                            <m:t>’</m:t>
                          </m:r>
                        </m:e>
                      </m:d>
                    </m:oMath>
                  </m:oMathPara>
                </a14:m>
                <a:endParaRPr lang="en-GB" sz="2000" dirty="0"/>
              </a:p>
            </p:txBody>
          </p:sp>
        </mc:Choice>
        <mc:Fallback xmlns="">
          <p:sp>
            <p:nvSpPr>
              <p:cNvPr id="20" name="TextBox 19">
                <a:extLst>
                  <a:ext uri="{FF2B5EF4-FFF2-40B4-BE49-F238E27FC236}">
                    <a16:creationId xmlns:a16="http://schemas.microsoft.com/office/drawing/2014/main" id="{0BD42AF6-6CD6-164B-AE23-9C12BB19918A}"/>
                  </a:ext>
                </a:extLst>
              </p:cNvPr>
              <p:cNvSpPr txBox="1">
                <a:spLocks noRot="1" noChangeAspect="1" noMove="1" noResize="1" noEditPoints="1" noAdjustHandles="1" noChangeArrowheads="1" noChangeShapeType="1" noTextEdit="1"/>
              </p:cNvSpPr>
              <p:nvPr/>
            </p:nvSpPr>
            <p:spPr>
              <a:xfrm>
                <a:off x="7257520" y="4131799"/>
                <a:ext cx="1572225" cy="400110"/>
              </a:xfrm>
              <a:prstGeom prst="rect">
                <a:avLst/>
              </a:prstGeom>
              <a:blipFill>
                <a:blip r:embed="rId9"/>
                <a:stretch>
                  <a:fillRect t="-15152"/>
                </a:stretch>
              </a:blipFill>
            </p:spPr>
            <p:txBody>
              <a:bodyPr/>
              <a:lstStyle/>
              <a:p>
                <a:r>
                  <a:rPr lang="en-GB">
                    <a:noFill/>
                  </a:rPr>
                  <a:t> </a:t>
                </a:r>
              </a:p>
            </p:txBody>
          </p:sp>
        </mc:Fallback>
      </mc:AlternateContent>
      <p:sp>
        <p:nvSpPr>
          <p:cNvPr id="21" name="CasellaDiTesto 2">
            <a:extLst>
              <a:ext uri="{FF2B5EF4-FFF2-40B4-BE49-F238E27FC236}">
                <a16:creationId xmlns:a16="http://schemas.microsoft.com/office/drawing/2014/main" id="{F947A087-B15F-AB4D-AC70-024DC05FA7F4}"/>
              </a:ext>
            </a:extLst>
          </p:cNvPr>
          <p:cNvSpPr txBox="1"/>
          <p:nvPr/>
        </p:nvSpPr>
        <p:spPr>
          <a:xfrm>
            <a:off x="2697058" y="4990711"/>
            <a:ext cx="5856763" cy="338554"/>
          </a:xfrm>
          <a:prstGeom prst="rect">
            <a:avLst/>
          </a:prstGeom>
          <a:noFill/>
        </p:spPr>
        <p:txBody>
          <a:bodyPr wrap="square" rtlCol="0">
            <a:spAutoFit/>
          </a:bodyPr>
          <a:lstStyle/>
          <a:p>
            <a:pPr algn="r"/>
            <a:r>
              <a:rPr lang="en-GB" sz="1600" b="1" dirty="0">
                <a:latin typeface="Arial"/>
                <a:cs typeface="Arial"/>
              </a:rPr>
              <a:t>Energy change of the charge q  because of the slice at @</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2569A76D-179B-6345-B763-90BCEF1E2554}"/>
                  </a:ext>
                </a:extLst>
              </p:cNvPr>
              <p:cNvSpPr txBox="1"/>
              <p:nvPr/>
            </p:nvSpPr>
            <p:spPr>
              <a:xfrm>
                <a:off x="8457566" y="4941187"/>
                <a:ext cx="42030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panose="02040503050406030204" pitchFamily="18" charset="0"/>
                        </a:rPr>
                        <m:t>𝜏</m:t>
                      </m:r>
                      <m:r>
                        <a:rPr lang="en-US" sz="2000" i="1" smtClean="0">
                          <a:latin typeface="Cambria Math" panose="02040503050406030204" pitchFamily="18" charset="0"/>
                        </a:rPr>
                        <m:t>’</m:t>
                      </m:r>
                    </m:oMath>
                  </m:oMathPara>
                </a14:m>
                <a:endParaRPr lang="en-GB" sz="2000" dirty="0">
                  <a:solidFill>
                    <a:schemeClr val="tx1"/>
                  </a:solidFill>
                </a:endParaRPr>
              </a:p>
            </p:txBody>
          </p:sp>
        </mc:Choice>
        <mc:Fallback xmlns="">
          <p:sp>
            <p:nvSpPr>
              <p:cNvPr id="22" name="TextBox 21">
                <a:extLst>
                  <a:ext uri="{FF2B5EF4-FFF2-40B4-BE49-F238E27FC236}">
                    <a16:creationId xmlns:a16="http://schemas.microsoft.com/office/drawing/2014/main" id="{2569A76D-179B-6345-B763-90BCEF1E2554}"/>
                  </a:ext>
                </a:extLst>
              </p:cNvPr>
              <p:cNvSpPr txBox="1">
                <a:spLocks noRot="1" noChangeAspect="1" noMove="1" noResize="1" noEditPoints="1" noAdjustHandles="1" noChangeArrowheads="1" noChangeShapeType="1" noTextEdit="1"/>
              </p:cNvSpPr>
              <p:nvPr/>
            </p:nvSpPr>
            <p:spPr>
              <a:xfrm>
                <a:off x="8457566" y="4941187"/>
                <a:ext cx="420307" cy="400110"/>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CDA5E995-7351-E440-9F52-5C54E9EF411C}"/>
                  </a:ext>
                </a:extLst>
              </p:cNvPr>
              <p:cNvSpPr txBox="1"/>
              <p:nvPr/>
            </p:nvSpPr>
            <p:spPr>
              <a:xfrm>
                <a:off x="3600618" y="5396712"/>
                <a:ext cx="4334135"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𝑑𝑈</m:t>
                          </m:r>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r>
                                <a:rPr lang="en-US" sz="2000" b="0" i="1" smtClean="0">
                                  <a:latin typeface="Cambria Math" panose="02040503050406030204" pitchFamily="18" charset="0"/>
                                </a:rPr>
                                <m:t>𝜏</m:t>
                              </m:r>
                              <m:r>
                                <a:rPr lang="en-US" sz="2000" b="0" i="1" smtClean="0">
                                  <a:latin typeface="Cambria Math" panose="02040503050406030204" pitchFamily="18" charset="0"/>
                                </a:rPr>
                                <m:t>−</m:t>
                              </m:r>
                              <m:r>
                                <a:rPr lang="en-US" sz="2000" b="0" i="1" smtClean="0">
                                  <a:latin typeface="Cambria Math" panose="02040503050406030204" pitchFamily="18" charset="0"/>
                                </a:rPr>
                                <m:t>𝜏</m:t>
                              </m:r>
                              <m:r>
                                <a:rPr lang="en-US" sz="2000" i="1" smtClean="0">
                                  <a:latin typeface="Cambria Math" panose="02040503050406030204" pitchFamily="18" charset="0"/>
                                </a:rPr>
                                <m:t>’</m:t>
                              </m:r>
                            </m:e>
                          </m:d>
                          <m:r>
                            <a:rPr lang="en-US" sz="2000" b="0" i="1" smtClean="0">
                              <a:latin typeface="Cambria Math" panose="02040503050406030204" pitchFamily="18" charset="0"/>
                            </a:rPr>
                            <m:t>=</m:t>
                          </m:r>
                          <m:r>
                            <a:rPr lang="en-US" sz="2000" b="0" i="1" smtClean="0">
                              <a:latin typeface="Cambria Math" panose="02040503050406030204" pitchFamily="18" charset="0"/>
                            </a:rPr>
                            <m:t>𝑞</m:t>
                          </m:r>
                          <m:sSub>
                            <m:sSubPr>
                              <m:ctrlPr>
                                <a:rPr lang="en-US" sz="2000" i="1">
                                  <a:solidFill>
                                    <a:srgbClr val="00B050"/>
                                  </a:solidFill>
                                  <a:latin typeface="Cambria Math" panose="02040503050406030204" pitchFamily="18" charset="0"/>
                                </a:rPr>
                              </m:ctrlPr>
                            </m:sSubPr>
                            <m:e>
                              <m:r>
                                <a:rPr lang="en-US" sz="2000" i="1">
                                  <a:solidFill>
                                    <a:srgbClr val="00B050"/>
                                  </a:solidFill>
                                  <a:latin typeface="Cambria Math" panose="02040503050406030204" pitchFamily="18" charset="0"/>
                                </a:rPr>
                                <m:t>𝑖</m:t>
                              </m:r>
                            </m:e>
                            <m:sub>
                              <m:r>
                                <a:rPr lang="en-US" sz="2000" i="1">
                                  <a:solidFill>
                                    <a:srgbClr val="00B050"/>
                                  </a:solidFill>
                                  <a:latin typeface="Cambria Math" panose="02040503050406030204" pitchFamily="18" charset="0"/>
                                </a:rPr>
                                <m:t>𝑏</m:t>
                              </m:r>
                            </m:sub>
                          </m:sSub>
                          <m:d>
                            <m:dPr>
                              <m:ctrlPr>
                                <a:rPr lang="en-US" sz="2000" i="1">
                                  <a:solidFill>
                                    <a:srgbClr val="00B050"/>
                                  </a:solidFill>
                                  <a:latin typeface="Cambria Math" panose="02040503050406030204" pitchFamily="18" charset="0"/>
                                </a:rPr>
                              </m:ctrlPr>
                            </m:dPr>
                            <m:e>
                              <m:r>
                                <a:rPr lang="en-US" sz="2000" i="1">
                                  <a:solidFill>
                                    <a:srgbClr val="00B050"/>
                                  </a:solidFill>
                                  <a:latin typeface="Cambria Math" panose="02040503050406030204" pitchFamily="18" charset="0"/>
                                </a:rPr>
                                <m:t>𝜏</m:t>
                              </m:r>
                              <m:r>
                                <a:rPr lang="en-US" sz="2000" i="1">
                                  <a:solidFill>
                                    <a:srgbClr val="00B050"/>
                                  </a:solidFill>
                                  <a:latin typeface="Cambria Math" panose="02040503050406030204" pitchFamily="18" charset="0"/>
                                </a:rPr>
                                <m:t>’</m:t>
                              </m:r>
                            </m:e>
                          </m:d>
                          <m:r>
                            <a:rPr lang="en-US" sz="2000" b="0" i="1" smtClean="0">
                              <a:latin typeface="Cambria Math" panose="02040503050406030204" pitchFamily="18" charset="0"/>
                            </a:rPr>
                            <m:t>𝑤</m:t>
                          </m:r>
                        </m:e>
                        <m:sub>
                          <m:r>
                            <a:rPr lang="en-US" sz="2000" b="0" i="1" smtClean="0">
                              <a:latin typeface="Cambria Math" panose="02040503050406030204" pitchFamily="18" charset="0"/>
                            </a:rPr>
                            <m:t>𝑧</m:t>
                          </m:r>
                        </m:sub>
                      </m:sSub>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r>
                            <a:rPr lang="en-US" sz="2000" b="0" i="1" smtClean="0">
                              <a:latin typeface="Cambria Math" panose="02040503050406030204" pitchFamily="18" charset="0"/>
                            </a:rPr>
                            <m:t>𝜏</m:t>
                          </m:r>
                          <m:r>
                            <a:rPr lang="en-US" sz="2000" b="0" i="1" smtClean="0">
                              <a:latin typeface="Cambria Math" panose="02040503050406030204" pitchFamily="18" charset="0"/>
                            </a:rPr>
                            <m:t>−</m:t>
                          </m:r>
                          <m:r>
                            <a:rPr lang="en-US" sz="2000" b="0" i="1" smtClean="0">
                              <a:latin typeface="Cambria Math" panose="02040503050406030204" pitchFamily="18" charset="0"/>
                            </a:rPr>
                            <m:t>𝜏</m:t>
                          </m:r>
                          <m:r>
                            <a:rPr lang="en-US" sz="2000" i="1" smtClean="0">
                              <a:latin typeface="Cambria Math" panose="02040503050406030204" pitchFamily="18" charset="0"/>
                            </a:rPr>
                            <m:t>’</m:t>
                          </m:r>
                        </m:e>
                      </m:d>
                      <m:r>
                        <a:rPr lang="en-US" sz="2000" i="1">
                          <a:solidFill>
                            <a:srgbClr val="00B050"/>
                          </a:solidFill>
                          <a:latin typeface="Cambria Math" panose="02040503050406030204" pitchFamily="18" charset="0"/>
                        </a:rPr>
                        <m:t>𝑑</m:t>
                      </m:r>
                      <m:r>
                        <a:rPr lang="en-US" sz="2000" i="1">
                          <a:solidFill>
                            <a:srgbClr val="00B050"/>
                          </a:solidFill>
                          <a:latin typeface="Cambria Math" panose="02040503050406030204" pitchFamily="18" charset="0"/>
                        </a:rPr>
                        <m:t>𝜏</m:t>
                      </m:r>
                      <m:r>
                        <a:rPr lang="en-US" sz="2000" i="1">
                          <a:solidFill>
                            <a:srgbClr val="00B050"/>
                          </a:solidFill>
                          <a:latin typeface="Cambria Math" panose="02040503050406030204" pitchFamily="18" charset="0"/>
                        </a:rPr>
                        <m:t>’</m:t>
                      </m:r>
                    </m:oMath>
                  </m:oMathPara>
                </a14:m>
                <a:endParaRPr lang="en-GB" sz="2000" dirty="0"/>
              </a:p>
            </p:txBody>
          </p:sp>
        </mc:Choice>
        <mc:Fallback xmlns="">
          <p:sp>
            <p:nvSpPr>
              <p:cNvPr id="23" name="TextBox 22">
                <a:extLst>
                  <a:ext uri="{FF2B5EF4-FFF2-40B4-BE49-F238E27FC236}">
                    <a16:creationId xmlns:a16="http://schemas.microsoft.com/office/drawing/2014/main" id="{CDA5E995-7351-E440-9F52-5C54E9EF411C}"/>
                  </a:ext>
                </a:extLst>
              </p:cNvPr>
              <p:cNvSpPr txBox="1">
                <a:spLocks noRot="1" noChangeAspect="1" noMove="1" noResize="1" noEditPoints="1" noAdjustHandles="1" noChangeArrowheads="1" noChangeShapeType="1" noTextEdit="1"/>
              </p:cNvSpPr>
              <p:nvPr/>
            </p:nvSpPr>
            <p:spPr>
              <a:xfrm>
                <a:off x="3600618" y="5396712"/>
                <a:ext cx="4334135" cy="400110"/>
              </a:xfrm>
              <a:prstGeom prst="rect">
                <a:avLst/>
              </a:prstGeom>
              <a:blipFill>
                <a:blip r:embed="rId11"/>
                <a:stretch>
                  <a:fillRect t="-15625" b="-6250"/>
                </a:stretch>
              </a:blipFill>
            </p:spPr>
            <p:txBody>
              <a:bodyPr/>
              <a:lstStyle/>
              <a:p>
                <a:r>
                  <a:rPr lang="en-GB">
                    <a:noFill/>
                  </a:rPr>
                  <a:t> </a:t>
                </a:r>
              </a:p>
            </p:txBody>
          </p:sp>
        </mc:Fallback>
      </mc:AlternateContent>
    </p:spTree>
    <p:extLst>
      <p:ext uri="{BB962C8B-B14F-4D97-AF65-F5344CB8AC3E}">
        <p14:creationId xmlns:p14="http://schemas.microsoft.com/office/powerpoint/2010/main" val="104549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additive="base">
                                        <p:cTn id="55" dur="500" fill="hold"/>
                                        <p:tgtEl>
                                          <p:spTgt spid="3"/>
                                        </p:tgtEl>
                                        <p:attrNameLst>
                                          <p:attrName>ppt_x</p:attrName>
                                        </p:attrNameLst>
                                      </p:cBhvr>
                                      <p:tavLst>
                                        <p:tav tm="0">
                                          <p:val>
                                            <p:strVal val="#ppt_x"/>
                                          </p:val>
                                        </p:tav>
                                        <p:tav tm="100000">
                                          <p:val>
                                            <p:strVal val="#ppt_x"/>
                                          </p:val>
                                        </p:tav>
                                      </p:tavLst>
                                    </p:anim>
                                    <p:anim calcmode="lin" valueType="num">
                                      <p:cBhvr additive="base">
                                        <p:cTn id="5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fill="hold"/>
                                        <p:tgtEl>
                                          <p:spTgt spid="22"/>
                                        </p:tgtEl>
                                        <p:attrNameLst>
                                          <p:attrName>ppt_x</p:attrName>
                                        </p:attrNameLst>
                                      </p:cBhvr>
                                      <p:tavLst>
                                        <p:tav tm="0">
                                          <p:val>
                                            <p:strVal val="#ppt_x"/>
                                          </p:val>
                                        </p:tav>
                                        <p:tav tm="100000">
                                          <p:val>
                                            <p:strVal val="#ppt_x"/>
                                          </p:val>
                                        </p:tav>
                                      </p:tavLst>
                                    </p:anim>
                                    <p:anim calcmode="lin" valueType="num">
                                      <p:cBhvr additive="base">
                                        <p:cTn id="66" dur="500" fill="hold"/>
                                        <p:tgtEl>
                                          <p:spTgt spid="22"/>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500" fill="hold"/>
                                        <p:tgtEl>
                                          <p:spTgt spid="23"/>
                                        </p:tgtEl>
                                        <p:attrNameLst>
                                          <p:attrName>ppt_x</p:attrName>
                                        </p:attrNameLst>
                                      </p:cBhvr>
                                      <p:tavLst>
                                        <p:tav tm="0">
                                          <p:val>
                                            <p:strVal val="#ppt_x"/>
                                          </p:val>
                                        </p:tav>
                                        <p:tav tm="100000">
                                          <p:val>
                                            <p:strVal val="#ppt_x"/>
                                          </p:val>
                                        </p:tav>
                                      </p:tavLst>
                                    </p:anim>
                                    <p:anim calcmode="lin" valueType="num">
                                      <p:cBhvr additive="base">
                                        <p:cTn id="7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P spid="15" grpId="0"/>
      <p:bldP spid="16" grpId="0" animBg="1"/>
      <p:bldP spid="17" grpId="0"/>
      <p:bldP spid="18" grpId="0"/>
      <p:bldP spid="20" grpId="0"/>
      <p:bldP spid="21"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11649E69-1FCE-0F48-A158-463A281330C7}"/>
              </a:ext>
            </a:extLst>
          </p:cNvPr>
          <p:cNvPicPr>
            <a:picLocks noChangeAspect="1"/>
          </p:cNvPicPr>
          <p:nvPr/>
        </p:nvPicPr>
        <p:blipFill>
          <a:blip r:embed="rId2"/>
          <a:stretch>
            <a:fillRect/>
          </a:stretch>
        </p:blipFill>
        <p:spPr>
          <a:xfrm>
            <a:off x="605819" y="1210927"/>
            <a:ext cx="2822519" cy="2162281"/>
          </a:xfrm>
          <a:prstGeom prst="rect">
            <a:avLst/>
          </a:prstGeom>
        </p:spPr>
      </p:pic>
      <p:sp>
        <p:nvSpPr>
          <p:cNvPr id="26" name="CasellaDiTesto 14">
            <a:extLst>
              <a:ext uri="{FF2B5EF4-FFF2-40B4-BE49-F238E27FC236}">
                <a16:creationId xmlns:a16="http://schemas.microsoft.com/office/drawing/2014/main" id="{D0BBA714-A6E8-E740-9F5A-D8CEEAFD938D}"/>
              </a:ext>
            </a:extLst>
          </p:cNvPr>
          <p:cNvSpPr txBox="1"/>
          <p:nvPr/>
        </p:nvSpPr>
        <p:spPr>
          <a:xfrm>
            <a:off x="120618" y="90906"/>
            <a:ext cx="8902823"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WAKE FUNCTION OF CHARGE DISTRIBUTION (2)</a:t>
            </a:r>
          </a:p>
        </p:txBody>
      </p:sp>
      <p:sp>
        <p:nvSpPr>
          <p:cNvPr id="27" name="CasellaDiTesto 2">
            <a:extLst>
              <a:ext uri="{FF2B5EF4-FFF2-40B4-BE49-F238E27FC236}">
                <a16:creationId xmlns:a16="http://schemas.microsoft.com/office/drawing/2014/main" id="{852F9FEC-72CF-A642-9B3D-6B827786DA78}"/>
              </a:ext>
            </a:extLst>
          </p:cNvPr>
          <p:cNvSpPr txBox="1"/>
          <p:nvPr/>
        </p:nvSpPr>
        <p:spPr>
          <a:xfrm>
            <a:off x="240934" y="722410"/>
            <a:ext cx="8626340" cy="338554"/>
          </a:xfrm>
          <a:prstGeom prst="rect">
            <a:avLst/>
          </a:prstGeom>
          <a:noFill/>
        </p:spPr>
        <p:txBody>
          <a:bodyPr wrap="square" rtlCol="0">
            <a:spAutoFit/>
          </a:bodyPr>
          <a:lstStyle/>
          <a:p>
            <a:r>
              <a:rPr lang="en-GB" sz="1600" b="1" dirty="0">
                <a:solidFill>
                  <a:srgbClr val="FF0000"/>
                </a:solidFill>
                <a:latin typeface="Arial"/>
                <a:cs typeface="Arial"/>
              </a:rPr>
              <a:t>Superposition principle</a:t>
            </a:r>
            <a:r>
              <a:rPr lang="en-GB" sz="1600" b="1" dirty="0">
                <a:latin typeface="Arial"/>
                <a:cs typeface="Arial"/>
              </a:rPr>
              <a:t> to compute the energy loss/gain by the q due to bunch</a:t>
            </a:r>
          </a:p>
        </p:txBody>
      </p:sp>
      <p:sp>
        <p:nvSpPr>
          <p:cNvPr id="28" name="CasellaDiTesto 2">
            <a:extLst>
              <a:ext uri="{FF2B5EF4-FFF2-40B4-BE49-F238E27FC236}">
                <a16:creationId xmlns:a16="http://schemas.microsoft.com/office/drawing/2014/main" id="{D5D8F9E4-4864-B84D-8973-5976D1E3D8BC}"/>
              </a:ext>
            </a:extLst>
          </p:cNvPr>
          <p:cNvSpPr txBox="1"/>
          <p:nvPr/>
        </p:nvSpPr>
        <p:spPr>
          <a:xfrm>
            <a:off x="4173334" y="1481925"/>
            <a:ext cx="3454687" cy="338554"/>
          </a:xfrm>
          <a:prstGeom prst="rect">
            <a:avLst/>
          </a:prstGeom>
          <a:noFill/>
        </p:spPr>
        <p:txBody>
          <a:bodyPr wrap="square" rtlCol="0">
            <a:spAutoFit/>
          </a:bodyPr>
          <a:lstStyle/>
          <a:p>
            <a:pPr algn="ctr"/>
            <a:r>
              <a:rPr lang="en-GB" sz="1600" b="1" dirty="0">
                <a:latin typeface="Arial"/>
                <a:cs typeface="Arial"/>
              </a:rPr>
              <a:t>Energy loss/gain of the charge q</a:t>
            </a:r>
          </a:p>
        </p:txBody>
      </p:sp>
      <mc:AlternateContent xmlns:mc="http://schemas.openxmlformats.org/markup-compatibility/2006" xmlns:a14="http://schemas.microsoft.com/office/drawing/2010/main">
        <mc:Choice Requires="a14">
          <p:sp>
            <p:nvSpPr>
              <p:cNvPr id="30" name="Rectangle 29">
                <a:extLst>
                  <a:ext uri="{FF2B5EF4-FFF2-40B4-BE49-F238E27FC236}">
                    <a16:creationId xmlns:a16="http://schemas.microsoft.com/office/drawing/2014/main" id="{90C7CA9B-94B4-AA4C-81F0-410346E1ECD2}"/>
                  </a:ext>
                </a:extLst>
              </p:cNvPr>
              <p:cNvSpPr/>
              <p:nvPr/>
            </p:nvSpPr>
            <p:spPr>
              <a:xfrm>
                <a:off x="4027691" y="1928763"/>
                <a:ext cx="3986604" cy="94211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rPr>
                        <m:t>𝑈</m:t>
                      </m:r>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𝑟</m:t>
                              </m:r>
                            </m:e>
                          </m:acc>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e>
                      </m:d>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𝑞</m:t>
                      </m:r>
                      <m:nary>
                        <m:naryPr>
                          <m:limLoc m:val="undOvr"/>
                          <m:ctrlPr>
                            <a:rPr lang="en-US" i="1">
                              <a:solidFill>
                                <a:schemeClr val="tx1"/>
                              </a:solidFill>
                              <a:latin typeface="Cambria Math" panose="02040503050406030204" pitchFamily="18" charset="0"/>
                            </a:rPr>
                          </m:ctrlPr>
                        </m:naryPr>
                        <m:sub>
                          <m:r>
                            <m:rPr>
                              <m:brk m:alnAt="24"/>
                            </m:rP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m:t>
                          </m:r>
                        </m:sub>
                        <m:sup>
                          <m:r>
                            <a:rPr lang="en-US" i="1">
                              <a:solidFill>
                                <a:schemeClr val="tx1"/>
                              </a:solidFill>
                              <a:latin typeface="Cambria Math" panose="02040503050406030204" pitchFamily="18" charset="0"/>
                            </a:rPr>
                            <m:t>+∞</m:t>
                          </m:r>
                        </m:sup>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𝑖</m:t>
                              </m:r>
                            </m:e>
                            <m:sub>
                              <m:r>
                                <a:rPr lang="en-US" i="1">
                                  <a:solidFill>
                                    <a:schemeClr val="tx1"/>
                                  </a:solidFill>
                                  <a:latin typeface="Cambria Math" panose="02040503050406030204" pitchFamily="18" charset="0"/>
                                </a:rPr>
                                <m:t>𝑏</m:t>
                              </m:r>
                            </m:sub>
                          </m:sSub>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e>
                          </m:d>
                          <m:r>
                            <a:rPr lang="en-US" i="1">
                              <a:solidFill>
                                <a:schemeClr val="tx1"/>
                              </a:solidFill>
                              <a:latin typeface="Cambria Math" panose="02040503050406030204" pitchFamily="18" charset="0"/>
                            </a:rPr>
                            <m:t> </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𝑤</m:t>
                              </m:r>
                            </m:e>
                            <m:sub>
                              <m:r>
                                <a:rPr lang="en-US" i="1">
                                  <a:solidFill>
                                    <a:schemeClr val="tx1"/>
                                  </a:solidFill>
                                  <a:latin typeface="Cambria Math" panose="02040503050406030204" pitchFamily="18" charset="0"/>
                                </a:rPr>
                                <m:t>𝑧</m:t>
                              </m:r>
                            </m:sub>
                          </m:sSub>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𝑟</m:t>
                                  </m:r>
                                </m:e>
                              </m:acc>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e>
                          </m:d>
                          <m:r>
                            <a:rPr lang="en-US" i="1">
                              <a:solidFill>
                                <a:schemeClr val="tx1"/>
                              </a:solidFill>
                              <a:latin typeface="Cambria Math" panose="02040503050406030204" pitchFamily="18" charset="0"/>
                            </a:rPr>
                            <m:t>𝑑</m:t>
                          </m:r>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e>
                      </m:nary>
                    </m:oMath>
                  </m:oMathPara>
                </a14:m>
                <a:endParaRPr lang="en-GB" dirty="0">
                  <a:solidFill>
                    <a:schemeClr val="tx1"/>
                  </a:solidFill>
                </a:endParaRPr>
              </a:p>
            </p:txBody>
          </p:sp>
        </mc:Choice>
        <mc:Fallback xmlns="">
          <p:sp>
            <p:nvSpPr>
              <p:cNvPr id="30" name="Rectangle 29">
                <a:extLst>
                  <a:ext uri="{FF2B5EF4-FFF2-40B4-BE49-F238E27FC236}">
                    <a16:creationId xmlns:a16="http://schemas.microsoft.com/office/drawing/2014/main" id="{90C7CA9B-94B4-AA4C-81F0-410346E1ECD2}"/>
                  </a:ext>
                </a:extLst>
              </p:cNvPr>
              <p:cNvSpPr>
                <a:spLocks noRot="1" noChangeAspect="1" noMove="1" noResize="1" noEditPoints="1" noAdjustHandles="1" noChangeArrowheads="1" noChangeShapeType="1" noTextEdit="1"/>
              </p:cNvSpPr>
              <p:nvPr/>
            </p:nvSpPr>
            <p:spPr>
              <a:xfrm>
                <a:off x="4027691" y="1928763"/>
                <a:ext cx="3986604" cy="942117"/>
              </a:xfrm>
              <a:prstGeom prst="rect">
                <a:avLst/>
              </a:prstGeom>
              <a:blipFill>
                <a:blip r:embed="rId3"/>
                <a:stretch>
                  <a:fillRect t="-105333" b="-160000"/>
                </a:stretch>
              </a:blipFill>
            </p:spPr>
            <p:txBody>
              <a:bodyPr/>
              <a:lstStyle/>
              <a:p>
                <a:r>
                  <a:rPr lang="en-GB">
                    <a:noFill/>
                  </a:rPr>
                  <a:t> </a:t>
                </a:r>
              </a:p>
            </p:txBody>
          </p:sp>
        </mc:Fallback>
      </mc:AlternateContent>
      <p:sp>
        <p:nvSpPr>
          <p:cNvPr id="31" name="CasellaDiTesto 2">
            <a:extLst>
              <a:ext uri="{FF2B5EF4-FFF2-40B4-BE49-F238E27FC236}">
                <a16:creationId xmlns:a16="http://schemas.microsoft.com/office/drawing/2014/main" id="{AD02BB30-CDE8-4C4A-B4BD-B2923E5EC018}"/>
              </a:ext>
            </a:extLst>
          </p:cNvPr>
          <p:cNvSpPr txBox="1"/>
          <p:nvPr/>
        </p:nvSpPr>
        <p:spPr>
          <a:xfrm>
            <a:off x="344405" y="3791173"/>
            <a:ext cx="2290512" cy="584775"/>
          </a:xfrm>
          <a:prstGeom prst="rect">
            <a:avLst/>
          </a:prstGeom>
          <a:noFill/>
        </p:spPr>
        <p:txBody>
          <a:bodyPr wrap="square" rtlCol="0">
            <a:spAutoFit/>
          </a:bodyPr>
          <a:lstStyle/>
          <a:p>
            <a:pPr algn="ctr"/>
            <a:r>
              <a:rPr lang="en-GB" sz="1600" b="1" dirty="0">
                <a:solidFill>
                  <a:srgbClr val="FF0000"/>
                </a:solidFill>
                <a:latin typeface="Arial"/>
                <a:cs typeface="Arial"/>
              </a:rPr>
              <a:t>Wake function of a charge distribution</a:t>
            </a:r>
          </a:p>
        </p:txBody>
      </p:sp>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54EBFB83-32DD-1148-AF70-7789A8D8D9FE}"/>
                  </a:ext>
                </a:extLst>
              </p:cNvPr>
              <p:cNvSpPr/>
              <p:nvPr/>
            </p:nvSpPr>
            <p:spPr>
              <a:xfrm>
                <a:off x="2755344" y="3625293"/>
                <a:ext cx="5030351" cy="9165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𝑊</m:t>
                          </m:r>
                        </m:e>
                        <m:sub>
                          <m:r>
                            <a:rPr lang="en-US" b="0" i="1" smtClean="0">
                              <a:solidFill>
                                <a:srgbClr val="FF0000"/>
                              </a:solidFill>
                              <a:latin typeface="Cambria Math" panose="02040503050406030204" pitchFamily="18" charset="0"/>
                            </a:rPr>
                            <m:t>𝑧</m:t>
                          </m:r>
                        </m:sub>
                      </m:sSub>
                      <m:d>
                        <m:dPr>
                          <m:ctrlPr>
                            <a:rPr lang="en-US" i="1">
                              <a:solidFill>
                                <a:srgbClr val="FF0000"/>
                              </a:solidFill>
                              <a:latin typeface="Cambria Math" panose="02040503050406030204" pitchFamily="18" charset="0"/>
                            </a:rPr>
                          </m:ctrlPr>
                        </m:dPr>
                        <m:e>
                          <m:acc>
                            <m:accPr>
                              <m:chr m:val="⃗"/>
                              <m:ctrlPr>
                                <a:rPr lang="en-US" i="1">
                                  <a:solidFill>
                                    <a:srgbClr val="FF0000"/>
                                  </a:solidFill>
                                  <a:latin typeface="Cambria Math" panose="02040503050406030204" pitchFamily="18" charset="0"/>
                                </a:rPr>
                              </m:ctrlPr>
                            </m:accPr>
                            <m:e>
                              <m:r>
                                <a:rPr lang="en-US" i="1">
                                  <a:solidFill>
                                    <a:srgbClr val="FF0000"/>
                                  </a:solidFill>
                                  <a:latin typeface="Cambria Math" panose="02040503050406030204" pitchFamily="18" charset="0"/>
                                </a:rPr>
                                <m:t>𝑟</m:t>
                              </m:r>
                            </m:e>
                          </m:acc>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𝜏</m:t>
                          </m:r>
                        </m:e>
                      </m:d>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r>
                            <a:rPr lang="en-US" i="1" smtClean="0">
                              <a:solidFill>
                                <a:schemeClr val="tx1"/>
                              </a:solidFill>
                              <a:latin typeface="Cambria Math" panose="02040503050406030204" pitchFamily="18" charset="0"/>
                            </a:rPr>
                            <m:t>𝑈</m:t>
                          </m:r>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𝑟</m:t>
                                  </m:r>
                                </m:e>
                              </m:acc>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e>
                          </m:d>
                        </m:num>
                        <m:den>
                          <m:r>
                            <a:rPr lang="en-US" b="0" i="1" smtClean="0">
                              <a:solidFill>
                                <a:schemeClr val="tx1"/>
                              </a:solidFill>
                              <a:latin typeface="Cambria Math" panose="02040503050406030204" pitchFamily="18" charset="0"/>
                            </a:rPr>
                            <m:t>𝑞</m:t>
                          </m:r>
                          <m:r>
                            <a:rPr lang="en-US" b="0" i="1" smtClean="0">
                              <a:solidFill>
                                <a:schemeClr val="tx1"/>
                              </a:solidFill>
                              <a:latin typeface="Cambria Math" panose="02040503050406030204" pitchFamily="18" charset="0"/>
                            </a:rPr>
                            <m:t> </m:t>
                          </m:r>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𝑞</m:t>
                              </m:r>
                            </m:e>
                            <m:sub>
                              <m:r>
                                <a:rPr lang="en-US" b="0" i="1" smtClean="0">
                                  <a:solidFill>
                                    <a:schemeClr val="tx1"/>
                                  </a:solidFill>
                                  <a:latin typeface="Cambria Math" panose="02040503050406030204" pitchFamily="18" charset="0"/>
                                </a:rPr>
                                <m:t>𝑏</m:t>
                              </m:r>
                            </m:sub>
                          </m:sSub>
                        </m:den>
                      </m:f>
                      <m:r>
                        <a:rPr lang="en-US" i="1">
                          <a:solidFill>
                            <a:schemeClr val="tx1"/>
                          </a:solidFill>
                          <a:latin typeface="Cambria Math" panose="02040503050406030204" pitchFamily="18" charset="0"/>
                        </a:rPr>
                        <m:t>=</m:t>
                      </m:r>
                      <m:f>
                        <m:fPr>
                          <m:ctrlPr>
                            <a:rPr lang="en-US" b="0" i="1" smtClean="0">
                              <a:solidFill>
                                <a:srgbClr val="FF0000"/>
                              </a:solidFill>
                              <a:latin typeface="Cambria Math" panose="02040503050406030204" pitchFamily="18" charset="0"/>
                            </a:rPr>
                          </m:ctrlPr>
                        </m:fPr>
                        <m:num>
                          <m:r>
                            <a:rPr lang="en-US" b="0" i="1" smtClean="0">
                              <a:solidFill>
                                <a:srgbClr val="FF0000"/>
                              </a:solidFill>
                              <a:latin typeface="Cambria Math" panose="02040503050406030204" pitchFamily="18" charset="0"/>
                            </a:rPr>
                            <m:t>1</m:t>
                          </m:r>
                        </m:num>
                        <m:den>
                          <m:sSub>
                            <m:sSubPr>
                              <m:ctrlPr>
                                <a:rPr lang="en-US" b="0"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𝑞</m:t>
                              </m:r>
                            </m:e>
                            <m:sub>
                              <m:r>
                                <a:rPr lang="en-US" b="0" i="1" smtClean="0">
                                  <a:solidFill>
                                    <a:srgbClr val="FF0000"/>
                                  </a:solidFill>
                                  <a:latin typeface="Cambria Math" panose="02040503050406030204" pitchFamily="18" charset="0"/>
                                </a:rPr>
                                <m:t>𝑏</m:t>
                              </m:r>
                            </m:sub>
                          </m:sSub>
                        </m:den>
                      </m:f>
                      <m:nary>
                        <m:naryPr>
                          <m:limLoc m:val="undOvr"/>
                          <m:ctrlPr>
                            <a:rPr lang="en-US" i="1">
                              <a:solidFill>
                                <a:srgbClr val="FF0000"/>
                              </a:solidFill>
                              <a:latin typeface="Cambria Math" panose="02040503050406030204" pitchFamily="18" charset="0"/>
                            </a:rPr>
                          </m:ctrlPr>
                        </m:naryPr>
                        <m:sub>
                          <m:r>
                            <m:rPr>
                              <m:brk m:alnAt="24"/>
                            </m:rP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m:t>
                          </m:r>
                        </m:sub>
                        <m:sup>
                          <m:r>
                            <a:rPr lang="en-US" i="1">
                              <a:solidFill>
                                <a:srgbClr val="FF0000"/>
                              </a:solidFill>
                              <a:latin typeface="Cambria Math" panose="02040503050406030204" pitchFamily="18" charset="0"/>
                            </a:rPr>
                            <m:t>+∞</m:t>
                          </m:r>
                        </m:sup>
                        <m:e>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𝑖</m:t>
                              </m:r>
                            </m:e>
                            <m:sub>
                              <m:r>
                                <a:rPr lang="en-US" i="1">
                                  <a:solidFill>
                                    <a:srgbClr val="FF0000"/>
                                  </a:solidFill>
                                  <a:latin typeface="Cambria Math" panose="02040503050406030204" pitchFamily="18" charset="0"/>
                                </a:rPr>
                                <m:t>𝑏</m:t>
                              </m:r>
                            </m:sub>
                          </m:sSub>
                          <m:d>
                            <m:dPr>
                              <m:ctrlPr>
                                <a:rPr lang="en-US" i="1">
                                  <a:solidFill>
                                    <a:srgbClr val="FF0000"/>
                                  </a:solidFill>
                                  <a:latin typeface="Cambria Math" panose="02040503050406030204" pitchFamily="18" charset="0"/>
                                </a:rPr>
                              </m:ctrlPr>
                            </m:dPr>
                            <m:e>
                              <m:r>
                                <a:rPr lang="en-US" i="1">
                                  <a:solidFill>
                                    <a:srgbClr val="FF0000"/>
                                  </a:solidFill>
                                  <a:latin typeface="Cambria Math" panose="02040503050406030204" pitchFamily="18" charset="0"/>
                                </a:rPr>
                                <m:t>𝜏</m:t>
                              </m:r>
                              <m:r>
                                <a:rPr lang="en-US" i="1">
                                  <a:solidFill>
                                    <a:srgbClr val="FF0000"/>
                                  </a:solidFill>
                                  <a:latin typeface="Cambria Math" panose="02040503050406030204" pitchFamily="18" charset="0"/>
                                </a:rPr>
                                <m:t>’</m:t>
                              </m:r>
                            </m:e>
                          </m:d>
                          <m:r>
                            <a:rPr lang="en-US" i="1">
                              <a:solidFill>
                                <a:srgbClr val="FF0000"/>
                              </a:solidFill>
                              <a:latin typeface="Cambria Math" panose="02040503050406030204" pitchFamily="18" charset="0"/>
                            </a:rPr>
                            <m:t> </m:t>
                          </m:r>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𝑤</m:t>
                              </m:r>
                            </m:e>
                            <m:sub>
                              <m:r>
                                <a:rPr lang="en-US" i="1">
                                  <a:solidFill>
                                    <a:srgbClr val="FF0000"/>
                                  </a:solidFill>
                                  <a:latin typeface="Cambria Math" panose="02040503050406030204" pitchFamily="18" charset="0"/>
                                </a:rPr>
                                <m:t>𝑧</m:t>
                              </m:r>
                            </m:sub>
                          </m:sSub>
                          <m:d>
                            <m:dPr>
                              <m:ctrlPr>
                                <a:rPr lang="en-US" i="1">
                                  <a:solidFill>
                                    <a:srgbClr val="FF0000"/>
                                  </a:solidFill>
                                  <a:latin typeface="Cambria Math" panose="02040503050406030204" pitchFamily="18" charset="0"/>
                                </a:rPr>
                              </m:ctrlPr>
                            </m:dPr>
                            <m:e>
                              <m:acc>
                                <m:accPr>
                                  <m:chr m:val="⃗"/>
                                  <m:ctrlPr>
                                    <a:rPr lang="en-US" i="1">
                                      <a:solidFill>
                                        <a:srgbClr val="FF0000"/>
                                      </a:solidFill>
                                      <a:latin typeface="Cambria Math" panose="02040503050406030204" pitchFamily="18" charset="0"/>
                                    </a:rPr>
                                  </m:ctrlPr>
                                </m:accPr>
                                <m:e>
                                  <m:r>
                                    <a:rPr lang="en-US" i="1">
                                      <a:solidFill>
                                        <a:srgbClr val="FF0000"/>
                                      </a:solidFill>
                                      <a:latin typeface="Cambria Math" panose="02040503050406030204" pitchFamily="18" charset="0"/>
                                    </a:rPr>
                                    <m:t>𝑟</m:t>
                                  </m:r>
                                </m:e>
                              </m:acc>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𝜏</m:t>
                              </m:r>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𝜏</m:t>
                              </m:r>
                              <m:r>
                                <a:rPr lang="en-US" i="1">
                                  <a:solidFill>
                                    <a:srgbClr val="FF0000"/>
                                  </a:solidFill>
                                  <a:latin typeface="Cambria Math" panose="02040503050406030204" pitchFamily="18" charset="0"/>
                                </a:rPr>
                                <m:t>’</m:t>
                              </m:r>
                            </m:e>
                          </m:d>
                          <m:r>
                            <a:rPr lang="en-US" i="1">
                              <a:solidFill>
                                <a:srgbClr val="FF0000"/>
                              </a:solidFill>
                              <a:latin typeface="Cambria Math" panose="02040503050406030204" pitchFamily="18" charset="0"/>
                            </a:rPr>
                            <m:t>𝑑</m:t>
                          </m:r>
                          <m:r>
                            <a:rPr lang="en-US" i="1">
                              <a:solidFill>
                                <a:srgbClr val="FF0000"/>
                              </a:solidFill>
                              <a:latin typeface="Cambria Math" panose="02040503050406030204" pitchFamily="18" charset="0"/>
                            </a:rPr>
                            <m:t>𝜏</m:t>
                          </m:r>
                          <m:r>
                            <a:rPr lang="en-US" i="1">
                              <a:solidFill>
                                <a:srgbClr val="FF0000"/>
                              </a:solidFill>
                              <a:latin typeface="Cambria Math" panose="02040503050406030204" pitchFamily="18" charset="0"/>
                            </a:rPr>
                            <m:t>’</m:t>
                          </m:r>
                        </m:e>
                      </m:nary>
                    </m:oMath>
                  </m:oMathPara>
                </a14:m>
                <a:endParaRPr lang="en-GB" dirty="0">
                  <a:solidFill>
                    <a:schemeClr val="tx1"/>
                  </a:solidFill>
                </a:endParaRPr>
              </a:p>
            </p:txBody>
          </p:sp>
        </mc:Choice>
        <mc:Fallback xmlns="">
          <p:sp>
            <p:nvSpPr>
              <p:cNvPr id="32" name="Rectangle 31">
                <a:extLst>
                  <a:ext uri="{FF2B5EF4-FFF2-40B4-BE49-F238E27FC236}">
                    <a16:creationId xmlns:a16="http://schemas.microsoft.com/office/drawing/2014/main" id="{54EBFB83-32DD-1148-AF70-7789A8D8D9FE}"/>
                  </a:ext>
                </a:extLst>
              </p:cNvPr>
              <p:cNvSpPr>
                <a:spLocks noRot="1" noChangeAspect="1" noMove="1" noResize="1" noEditPoints="1" noAdjustHandles="1" noChangeArrowheads="1" noChangeShapeType="1" noTextEdit="1"/>
              </p:cNvSpPr>
              <p:nvPr/>
            </p:nvSpPr>
            <p:spPr>
              <a:xfrm>
                <a:off x="2755344" y="3625293"/>
                <a:ext cx="5030351" cy="916533"/>
              </a:xfrm>
              <a:prstGeom prst="rect">
                <a:avLst/>
              </a:prstGeom>
              <a:blipFill>
                <a:blip r:embed="rId4"/>
                <a:stretch>
                  <a:fillRect t="-105405" b="-1648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398915C4-FE61-A74A-B3A2-7283B76137B0}"/>
                  </a:ext>
                </a:extLst>
              </p:cNvPr>
              <p:cNvSpPr txBox="1"/>
              <p:nvPr/>
            </p:nvSpPr>
            <p:spPr>
              <a:xfrm>
                <a:off x="7848469" y="3816630"/>
                <a:ext cx="1018805"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solidFill>
                                <a:srgbClr val="FF0000"/>
                              </a:solidFill>
                              <a:latin typeface="Cambria Math" panose="02040503050406030204" pitchFamily="18" charset="0"/>
                            </a:rPr>
                          </m:ctrlPr>
                        </m:dPr>
                        <m:e>
                          <m:r>
                            <m:rPr>
                              <m:sty m:val="p"/>
                            </m:rPr>
                            <a:rPr lang="en-US" sz="2400" b="0" i="0" smtClean="0">
                              <a:solidFill>
                                <a:srgbClr val="FF0000"/>
                              </a:solidFill>
                              <a:latin typeface="Cambria Math" panose="02040503050406030204" pitchFamily="18" charset="0"/>
                            </a:rPr>
                            <m:t>V</m:t>
                          </m:r>
                          <m:r>
                            <a:rPr lang="en-US" sz="2400" b="0" i="0" smtClean="0">
                              <a:solidFill>
                                <a:srgbClr val="FF0000"/>
                              </a:solidFill>
                              <a:latin typeface="Cambria Math" panose="02040503050406030204" pitchFamily="18" charset="0"/>
                            </a:rPr>
                            <m:t>/</m:t>
                          </m:r>
                          <m:r>
                            <m:rPr>
                              <m:sty m:val="p"/>
                            </m:rPr>
                            <a:rPr lang="en-US" sz="2400" b="0" i="0" smtClean="0">
                              <a:solidFill>
                                <a:srgbClr val="FF0000"/>
                              </a:solidFill>
                              <a:latin typeface="Cambria Math" panose="02040503050406030204" pitchFamily="18" charset="0"/>
                            </a:rPr>
                            <m:t>C</m:t>
                          </m:r>
                        </m:e>
                      </m:d>
                    </m:oMath>
                  </m:oMathPara>
                </a14:m>
                <a:endParaRPr lang="en-GB" sz="2400" dirty="0">
                  <a:solidFill>
                    <a:srgbClr val="FF0000"/>
                  </a:solidFill>
                </a:endParaRPr>
              </a:p>
            </p:txBody>
          </p:sp>
        </mc:Choice>
        <mc:Fallback xmlns="">
          <p:sp>
            <p:nvSpPr>
              <p:cNvPr id="33" name="TextBox 32">
                <a:extLst>
                  <a:ext uri="{FF2B5EF4-FFF2-40B4-BE49-F238E27FC236}">
                    <a16:creationId xmlns:a16="http://schemas.microsoft.com/office/drawing/2014/main" id="{398915C4-FE61-A74A-B3A2-7283B76137B0}"/>
                  </a:ext>
                </a:extLst>
              </p:cNvPr>
              <p:cNvSpPr txBox="1">
                <a:spLocks noRot="1" noChangeAspect="1" noMove="1" noResize="1" noEditPoints="1" noAdjustHandles="1" noChangeArrowheads="1" noChangeShapeType="1" noTextEdit="1"/>
              </p:cNvSpPr>
              <p:nvPr/>
            </p:nvSpPr>
            <p:spPr>
              <a:xfrm>
                <a:off x="7848469" y="3816630"/>
                <a:ext cx="1018805" cy="461665"/>
              </a:xfrm>
              <a:prstGeom prst="rect">
                <a:avLst/>
              </a:prstGeom>
              <a:blipFill>
                <a:blip r:embed="rId5"/>
                <a:stretch>
                  <a:fillRect b="-16216"/>
                </a:stretch>
              </a:blipFill>
            </p:spPr>
            <p:txBody>
              <a:bodyPr/>
              <a:lstStyle/>
              <a:p>
                <a:r>
                  <a:rPr lang="en-GB">
                    <a:noFill/>
                  </a:rPr>
                  <a:t> </a:t>
                </a:r>
              </a:p>
            </p:txBody>
          </p:sp>
        </mc:Fallback>
      </mc:AlternateContent>
      <p:sp>
        <p:nvSpPr>
          <p:cNvPr id="34" name="CasellaDiTesto 2">
            <a:extLst>
              <a:ext uri="{FF2B5EF4-FFF2-40B4-BE49-F238E27FC236}">
                <a16:creationId xmlns:a16="http://schemas.microsoft.com/office/drawing/2014/main" id="{230E087E-75AD-1A4E-A63B-89F21C983A70}"/>
              </a:ext>
            </a:extLst>
          </p:cNvPr>
          <p:cNvSpPr txBox="1"/>
          <p:nvPr/>
        </p:nvSpPr>
        <p:spPr>
          <a:xfrm>
            <a:off x="494800" y="5073007"/>
            <a:ext cx="1989721" cy="584775"/>
          </a:xfrm>
          <a:prstGeom prst="rect">
            <a:avLst/>
          </a:prstGeom>
          <a:noFill/>
        </p:spPr>
        <p:txBody>
          <a:bodyPr wrap="square" rtlCol="0">
            <a:spAutoFit/>
          </a:bodyPr>
          <a:lstStyle/>
          <a:p>
            <a:pPr algn="ctr"/>
            <a:r>
              <a:rPr lang="en-GB" sz="1600" b="1" dirty="0">
                <a:latin typeface="Arial"/>
                <a:cs typeface="Arial"/>
              </a:rPr>
              <a:t>Energy lost per unit charge</a:t>
            </a:r>
          </a:p>
        </p:txBody>
      </p:sp>
      <mc:AlternateContent xmlns:mc="http://schemas.openxmlformats.org/markup-compatibility/2006" xmlns:a14="http://schemas.microsoft.com/office/drawing/2010/main">
        <mc:Choice Requires="a14">
          <p:sp>
            <p:nvSpPr>
              <p:cNvPr id="35" name="Rectangle 34">
                <a:extLst>
                  <a:ext uri="{FF2B5EF4-FFF2-40B4-BE49-F238E27FC236}">
                    <a16:creationId xmlns:a16="http://schemas.microsoft.com/office/drawing/2014/main" id="{57E98B78-80C9-B04A-B9C4-C113C9D00F02}"/>
                  </a:ext>
                </a:extLst>
              </p:cNvPr>
              <p:cNvSpPr/>
              <p:nvPr/>
            </p:nvSpPr>
            <p:spPr>
              <a:xfrm>
                <a:off x="2808531" y="5022672"/>
                <a:ext cx="2267993" cy="68544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f>
                            <m:fPr>
                              <m:ctrlPr>
                                <a:rPr lang="en-US" i="1">
                                  <a:solidFill>
                                    <a:schemeClr val="tx1"/>
                                  </a:solidFill>
                                  <a:latin typeface="Cambria Math" panose="02040503050406030204" pitchFamily="18" charset="0"/>
                                </a:rPr>
                              </m:ctrlPr>
                            </m:fPr>
                            <m:num>
                              <m:r>
                                <a:rPr lang="en-US" i="1">
                                  <a:solidFill>
                                    <a:schemeClr val="tx1"/>
                                  </a:solidFill>
                                  <a:latin typeface="Cambria Math" panose="02040503050406030204" pitchFamily="18" charset="0"/>
                                </a:rPr>
                                <m:t>𝑈</m:t>
                              </m:r>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𝑟</m:t>
                                      </m:r>
                                    </m:e>
                                  </m:acc>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e>
                              </m:d>
                            </m:num>
                            <m:den>
                              <m:r>
                                <a:rPr lang="en-US" i="1">
                                  <a:solidFill>
                                    <a:schemeClr val="tx1"/>
                                  </a:solidFill>
                                  <a:latin typeface="Cambria Math" panose="02040503050406030204" pitchFamily="18" charset="0"/>
                                </a:rPr>
                                <m:t>𝑞</m:t>
                              </m:r>
                              <m:r>
                                <a:rPr lang="en-US" i="1">
                                  <a:solidFill>
                                    <a:schemeClr val="tx1"/>
                                  </a:solidFill>
                                  <a:latin typeface="Cambria Math" panose="02040503050406030204" pitchFamily="18" charset="0"/>
                                </a:rPr>
                                <m:t> </m:t>
                              </m:r>
                            </m:den>
                          </m:f>
                          <m:r>
                            <a:rPr lang="en-US" b="0" i="1" smtClean="0">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𝑞</m:t>
                              </m:r>
                            </m:e>
                            <m:sub>
                              <m:r>
                                <a:rPr lang="en-US" i="1">
                                  <a:solidFill>
                                    <a:schemeClr val="tx1"/>
                                  </a:solidFill>
                                  <a:latin typeface="Cambria Math" panose="02040503050406030204" pitchFamily="18" charset="0"/>
                                </a:rPr>
                                <m:t>𝑏</m:t>
                              </m:r>
                            </m:sub>
                          </m:sSub>
                          <m:r>
                            <a:rPr lang="en-US" b="0" i="1" smtClean="0">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𝑊</m:t>
                          </m:r>
                        </m:e>
                        <m:sub>
                          <m:r>
                            <a:rPr lang="en-US" i="1">
                              <a:solidFill>
                                <a:schemeClr val="tx1"/>
                              </a:solidFill>
                              <a:latin typeface="Cambria Math" panose="02040503050406030204" pitchFamily="18" charset="0"/>
                            </a:rPr>
                            <m:t>𝑧</m:t>
                          </m:r>
                        </m:sub>
                      </m:sSub>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𝑟</m:t>
                              </m:r>
                            </m:e>
                          </m:acc>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e>
                      </m:d>
                    </m:oMath>
                  </m:oMathPara>
                </a14:m>
                <a:endParaRPr lang="en-GB" dirty="0">
                  <a:solidFill>
                    <a:schemeClr val="tx1"/>
                  </a:solidFill>
                </a:endParaRPr>
              </a:p>
            </p:txBody>
          </p:sp>
        </mc:Choice>
        <mc:Fallback xmlns="">
          <p:sp>
            <p:nvSpPr>
              <p:cNvPr id="35" name="Rectangle 34">
                <a:extLst>
                  <a:ext uri="{FF2B5EF4-FFF2-40B4-BE49-F238E27FC236}">
                    <a16:creationId xmlns:a16="http://schemas.microsoft.com/office/drawing/2014/main" id="{57E98B78-80C9-B04A-B9C4-C113C9D00F02}"/>
                  </a:ext>
                </a:extLst>
              </p:cNvPr>
              <p:cNvSpPr>
                <a:spLocks noRot="1" noChangeAspect="1" noMove="1" noResize="1" noEditPoints="1" noAdjustHandles="1" noChangeArrowheads="1" noChangeShapeType="1" noTextEdit="1"/>
              </p:cNvSpPr>
              <p:nvPr/>
            </p:nvSpPr>
            <p:spPr>
              <a:xfrm>
                <a:off x="2808531" y="5022672"/>
                <a:ext cx="2267993" cy="685444"/>
              </a:xfrm>
              <a:prstGeom prst="rect">
                <a:avLst/>
              </a:prstGeom>
              <a:blipFill>
                <a:blip r:embed="rId6"/>
                <a:stretch>
                  <a:fillRect t="-5455" b="-90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5A04D36F-B51D-3149-846A-58F6AD31C8B0}"/>
                  </a:ext>
                </a:extLst>
              </p:cNvPr>
              <p:cNvSpPr txBox="1"/>
              <p:nvPr/>
            </p:nvSpPr>
            <p:spPr>
              <a:xfrm>
                <a:off x="5162231" y="5134562"/>
                <a:ext cx="1018805"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solidFill>
                                <a:schemeClr val="tx1"/>
                              </a:solidFill>
                              <a:latin typeface="Cambria Math" panose="02040503050406030204" pitchFamily="18" charset="0"/>
                            </a:rPr>
                          </m:ctrlPr>
                        </m:dPr>
                        <m:e>
                          <m:r>
                            <m:rPr>
                              <m:sty m:val="p"/>
                            </m:rPr>
                            <a:rPr lang="en-US" sz="2400" b="0" i="0" smtClean="0">
                              <a:solidFill>
                                <a:schemeClr val="tx1"/>
                              </a:solidFill>
                              <a:latin typeface="Cambria Math" panose="02040503050406030204" pitchFamily="18" charset="0"/>
                            </a:rPr>
                            <m:t>V</m:t>
                          </m:r>
                        </m:e>
                      </m:d>
                    </m:oMath>
                  </m:oMathPara>
                </a14:m>
                <a:endParaRPr lang="en-GB" sz="2400" dirty="0">
                  <a:solidFill>
                    <a:schemeClr val="tx1"/>
                  </a:solidFill>
                </a:endParaRPr>
              </a:p>
            </p:txBody>
          </p:sp>
        </mc:Choice>
        <mc:Fallback xmlns="">
          <p:sp>
            <p:nvSpPr>
              <p:cNvPr id="36" name="TextBox 35">
                <a:extLst>
                  <a:ext uri="{FF2B5EF4-FFF2-40B4-BE49-F238E27FC236}">
                    <a16:creationId xmlns:a16="http://schemas.microsoft.com/office/drawing/2014/main" id="{5A04D36F-B51D-3149-846A-58F6AD31C8B0}"/>
                  </a:ext>
                </a:extLst>
              </p:cNvPr>
              <p:cNvSpPr txBox="1">
                <a:spLocks noRot="1" noChangeAspect="1" noMove="1" noResize="1" noEditPoints="1" noAdjustHandles="1" noChangeArrowheads="1" noChangeShapeType="1" noTextEdit="1"/>
              </p:cNvSpPr>
              <p:nvPr/>
            </p:nvSpPr>
            <p:spPr>
              <a:xfrm>
                <a:off x="5162231" y="5134562"/>
                <a:ext cx="1018805" cy="461665"/>
              </a:xfrm>
              <a:prstGeom prst="rect">
                <a:avLst/>
              </a:prstGeom>
              <a:blipFill>
                <a:blip r:embed="rId7"/>
                <a:stretch>
                  <a:fillRect/>
                </a:stretch>
              </a:blipFill>
            </p:spPr>
            <p:txBody>
              <a:bodyPr/>
              <a:lstStyle/>
              <a:p>
                <a:r>
                  <a:rPr lang="en-GB">
                    <a:noFill/>
                  </a:rPr>
                  <a:t> </a:t>
                </a:r>
              </a:p>
            </p:txBody>
          </p:sp>
        </mc:Fallback>
      </mc:AlternateContent>
      <p:sp>
        <p:nvSpPr>
          <p:cNvPr id="38" name="CasellaDiTesto 2">
            <a:extLst>
              <a:ext uri="{FF2B5EF4-FFF2-40B4-BE49-F238E27FC236}">
                <a16:creationId xmlns:a16="http://schemas.microsoft.com/office/drawing/2014/main" id="{58062643-D708-D441-BBA2-25A02FEFBCCB}"/>
              </a:ext>
            </a:extLst>
          </p:cNvPr>
          <p:cNvSpPr txBox="1"/>
          <p:nvPr/>
        </p:nvSpPr>
        <p:spPr>
          <a:xfrm>
            <a:off x="6266743" y="4919690"/>
            <a:ext cx="2472490" cy="830997"/>
          </a:xfrm>
          <a:prstGeom prst="rect">
            <a:avLst/>
          </a:prstGeom>
          <a:solidFill>
            <a:srgbClr val="FF0000"/>
          </a:solidFill>
        </p:spPr>
        <p:txBody>
          <a:bodyPr wrap="square" rtlCol="0">
            <a:spAutoFit/>
          </a:bodyPr>
          <a:lstStyle/>
          <a:p>
            <a:r>
              <a:rPr lang="en-GB" sz="1600" b="1" dirty="0">
                <a:solidFill>
                  <a:srgbClr val="FFFF00"/>
                </a:solidFill>
                <a:latin typeface="Arial"/>
                <a:cs typeface="Arial"/>
              </a:rPr>
              <a:t>Wake potential versus the delay </a:t>
            </a:r>
            <a:r>
              <a:rPr lang="en-GB" sz="1600" b="1" dirty="0">
                <a:solidFill>
                  <a:srgbClr val="FFFF00"/>
                </a:solidFill>
                <a:latin typeface="Symbol" pitchFamily="2" charset="2"/>
                <a:cs typeface="Arial"/>
              </a:rPr>
              <a:t>t</a:t>
            </a:r>
            <a:r>
              <a:rPr lang="en-GB" sz="1600" b="1" dirty="0">
                <a:solidFill>
                  <a:srgbClr val="FFFF00"/>
                </a:solidFill>
                <a:latin typeface="Arial"/>
                <a:cs typeface="Arial"/>
              </a:rPr>
              <a:t> of the test charge q</a:t>
            </a:r>
          </a:p>
        </p:txBody>
      </p:sp>
    </p:spTree>
    <p:extLst>
      <p:ext uri="{BB962C8B-B14F-4D97-AF65-F5344CB8AC3E}">
        <p14:creationId xmlns:p14="http://schemas.microsoft.com/office/powerpoint/2010/main" val="2554445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ppt_x"/>
                                          </p:val>
                                        </p:tav>
                                        <p:tav tm="100000">
                                          <p:val>
                                            <p:strVal val="#ppt_x"/>
                                          </p:val>
                                        </p:tav>
                                      </p:tavLst>
                                    </p:anim>
                                    <p:anim calcmode="lin" valueType="num">
                                      <p:cBhvr additive="base">
                                        <p:cTn id="22" dur="500" fill="hold"/>
                                        <p:tgtEl>
                                          <p:spTgt spid="3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ppt_x"/>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asellaDiTesto 14">
            <a:extLst>
              <a:ext uri="{FF2B5EF4-FFF2-40B4-BE49-F238E27FC236}">
                <a16:creationId xmlns:a16="http://schemas.microsoft.com/office/drawing/2014/main" id="{D0BBA714-A6E8-E740-9F5A-D8CEEAFD938D}"/>
              </a:ext>
            </a:extLst>
          </p:cNvPr>
          <p:cNvSpPr txBox="1"/>
          <p:nvPr/>
        </p:nvSpPr>
        <p:spPr>
          <a:xfrm>
            <a:off x="734316" y="90906"/>
            <a:ext cx="7675435"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ENERGY LOSS OF CHARGE DISTRIBUTION</a:t>
            </a:r>
          </a:p>
        </p:txBody>
      </p:sp>
      <p:sp>
        <p:nvSpPr>
          <p:cNvPr id="28" name="CasellaDiTesto 2">
            <a:extLst>
              <a:ext uri="{FF2B5EF4-FFF2-40B4-BE49-F238E27FC236}">
                <a16:creationId xmlns:a16="http://schemas.microsoft.com/office/drawing/2014/main" id="{D5D8F9E4-4864-B84D-8973-5976D1E3D8BC}"/>
              </a:ext>
            </a:extLst>
          </p:cNvPr>
          <p:cNvSpPr txBox="1"/>
          <p:nvPr/>
        </p:nvSpPr>
        <p:spPr>
          <a:xfrm>
            <a:off x="77563" y="1025683"/>
            <a:ext cx="1676900" cy="584775"/>
          </a:xfrm>
          <a:prstGeom prst="rect">
            <a:avLst/>
          </a:prstGeom>
          <a:noFill/>
        </p:spPr>
        <p:txBody>
          <a:bodyPr wrap="square" rtlCol="0">
            <a:spAutoFit/>
          </a:bodyPr>
          <a:lstStyle/>
          <a:p>
            <a:pPr algn="ctr"/>
            <a:r>
              <a:rPr lang="en-GB" sz="1600" b="1" dirty="0">
                <a:latin typeface="Arial"/>
                <a:cs typeface="Arial"/>
              </a:rPr>
              <a:t>Energy loss </a:t>
            </a:r>
          </a:p>
          <a:p>
            <a:pPr algn="ctr"/>
            <a:r>
              <a:rPr lang="en-GB" sz="1600" b="1" dirty="0">
                <a:solidFill>
                  <a:srgbClr val="FF0000"/>
                </a:solidFill>
                <a:latin typeface="Arial"/>
                <a:cs typeface="Arial"/>
              </a:rPr>
              <a:t>by the bunch</a:t>
            </a:r>
          </a:p>
        </p:txBody>
      </p:sp>
      <mc:AlternateContent xmlns:mc="http://schemas.openxmlformats.org/markup-compatibility/2006" xmlns:a14="http://schemas.microsoft.com/office/drawing/2010/main">
        <mc:Choice Requires="a14">
          <p:sp>
            <p:nvSpPr>
              <p:cNvPr id="30" name="Rectangle 29">
                <a:extLst>
                  <a:ext uri="{FF2B5EF4-FFF2-40B4-BE49-F238E27FC236}">
                    <a16:creationId xmlns:a16="http://schemas.microsoft.com/office/drawing/2014/main" id="{90C7CA9B-94B4-AA4C-81F0-410346E1ECD2}"/>
                  </a:ext>
                </a:extLst>
              </p:cNvPr>
              <p:cNvSpPr/>
              <p:nvPr/>
            </p:nvSpPr>
            <p:spPr>
              <a:xfrm>
                <a:off x="1694303" y="933089"/>
                <a:ext cx="1761572" cy="7630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i="1" smtClean="0">
                              <a:solidFill>
                                <a:schemeClr val="tx1"/>
                              </a:solidFill>
                              <a:latin typeface="Cambria Math" panose="02040503050406030204" pitchFamily="18" charset="0"/>
                            </a:rPr>
                            <m:t>𝑈</m:t>
                          </m:r>
                        </m:e>
                        <m:sub>
                          <m:r>
                            <a:rPr lang="en-US" b="0" i="1" smtClean="0">
                              <a:solidFill>
                                <a:schemeClr val="tx1"/>
                              </a:solidFill>
                              <a:latin typeface="Cambria Math" panose="02040503050406030204" pitchFamily="18" charset="0"/>
                            </a:rPr>
                            <m:t>𝑏𝑢𝑛𝑐h</m:t>
                          </m:r>
                        </m:sub>
                      </m:sSub>
                      <m:r>
                        <a:rPr lang="en-US" i="1">
                          <a:solidFill>
                            <a:schemeClr val="tx1"/>
                          </a:solidFill>
                          <a:latin typeface="Cambria Math" panose="02040503050406030204" pitchFamily="18" charset="0"/>
                        </a:rPr>
                        <m:t>=</m:t>
                      </m:r>
                      <m:nary>
                        <m:naryPr>
                          <m:chr m:val="∑"/>
                          <m:subHide m:val="on"/>
                          <m:supHide m:val="on"/>
                          <m:ctrlPr>
                            <a:rPr lang="en-US" i="1" smtClean="0">
                              <a:solidFill>
                                <a:schemeClr val="tx1"/>
                              </a:solidFill>
                              <a:latin typeface="Cambria Math" panose="02040503050406030204" pitchFamily="18" charset="0"/>
                            </a:rPr>
                          </m:ctrlPr>
                        </m:naryPr>
                        <m:sub/>
                        <m:sup/>
                        <m:e/>
                      </m:nary>
                    </m:oMath>
                  </m:oMathPara>
                </a14:m>
                <a:endParaRPr lang="en-GB" dirty="0">
                  <a:solidFill>
                    <a:schemeClr val="tx1"/>
                  </a:solidFill>
                </a:endParaRPr>
              </a:p>
            </p:txBody>
          </p:sp>
        </mc:Choice>
        <mc:Fallback xmlns="">
          <p:sp>
            <p:nvSpPr>
              <p:cNvPr id="30" name="Rectangle 29">
                <a:extLst>
                  <a:ext uri="{FF2B5EF4-FFF2-40B4-BE49-F238E27FC236}">
                    <a16:creationId xmlns:a16="http://schemas.microsoft.com/office/drawing/2014/main" id="{90C7CA9B-94B4-AA4C-81F0-410346E1ECD2}"/>
                  </a:ext>
                </a:extLst>
              </p:cNvPr>
              <p:cNvSpPr>
                <a:spLocks noRot="1" noChangeAspect="1" noMove="1" noResize="1" noEditPoints="1" noAdjustHandles="1" noChangeArrowheads="1" noChangeShapeType="1" noTextEdit="1"/>
              </p:cNvSpPr>
              <p:nvPr/>
            </p:nvSpPr>
            <p:spPr>
              <a:xfrm>
                <a:off x="1694303" y="933089"/>
                <a:ext cx="1761572" cy="763029"/>
              </a:xfrm>
              <a:prstGeom prst="rect">
                <a:avLst/>
              </a:prstGeom>
              <a:blipFill>
                <a:blip r:embed="rId2"/>
                <a:stretch>
                  <a:fillRect t="-116129" r="-10714" b="-166129"/>
                </a:stretch>
              </a:blipFill>
            </p:spPr>
            <p:txBody>
              <a:bodyPr/>
              <a:lstStyle/>
              <a:p>
                <a:r>
                  <a:rPr lang="en-GB">
                    <a:noFill/>
                  </a:rPr>
                  <a:t> </a:t>
                </a:r>
              </a:p>
            </p:txBody>
          </p:sp>
        </mc:Fallback>
      </mc:AlternateContent>
      <p:sp>
        <p:nvSpPr>
          <p:cNvPr id="31" name="CasellaDiTesto 2">
            <a:extLst>
              <a:ext uri="{FF2B5EF4-FFF2-40B4-BE49-F238E27FC236}">
                <a16:creationId xmlns:a16="http://schemas.microsoft.com/office/drawing/2014/main" id="{AD02BB30-CDE8-4C4A-B4BD-B2923E5EC018}"/>
              </a:ext>
            </a:extLst>
          </p:cNvPr>
          <p:cNvSpPr txBox="1"/>
          <p:nvPr/>
        </p:nvSpPr>
        <p:spPr>
          <a:xfrm>
            <a:off x="143736" y="2477479"/>
            <a:ext cx="1544553" cy="338554"/>
          </a:xfrm>
          <a:prstGeom prst="rect">
            <a:avLst/>
          </a:prstGeom>
          <a:noFill/>
        </p:spPr>
        <p:txBody>
          <a:bodyPr wrap="square" rtlCol="0">
            <a:spAutoFit/>
          </a:bodyPr>
          <a:lstStyle/>
          <a:p>
            <a:pPr algn="ctr"/>
            <a:r>
              <a:rPr lang="en-GB" sz="1600" b="1" dirty="0">
                <a:solidFill>
                  <a:srgbClr val="FF0000"/>
                </a:solidFill>
                <a:latin typeface="Arial"/>
                <a:cs typeface="Arial"/>
              </a:rPr>
              <a:t>Loss Factor</a:t>
            </a:r>
          </a:p>
        </p:txBody>
      </p:sp>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54EBFB83-32DD-1148-AF70-7789A8D8D9FE}"/>
                  </a:ext>
                </a:extLst>
              </p:cNvPr>
              <p:cNvSpPr/>
              <p:nvPr/>
            </p:nvSpPr>
            <p:spPr>
              <a:xfrm>
                <a:off x="3778029" y="3206304"/>
                <a:ext cx="4062843" cy="9165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𝑊</m:t>
                          </m:r>
                        </m:e>
                        <m:sub>
                          <m:r>
                            <a:rPr lang="en-US" b="0" i="1" smtClean="0">
                              <a:solidFill>
                                <a:schemeClr val="tx1"/>
                              </a:solidFill>
                              <a:latin typeface="Cambria Math" panose="02040503050406030204" pitchFamily="18" charset="0"/>
                            </a:rPr>
                            <m:t>𝑧</m:t>
                          </m:r>
                        </m:sub>
                      </m:sSub>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𝑟</m:t>
                              </m:r>
                            </m:e>
                          </m:acc>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e>
                      </m:d>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𝑞</m:t>
                              </m:r>
                            </m:e>
                            <m:sub>
                              <m:r>
                                <a:rPr lang="en-US" b="0" i="1" smtClean="0">
                                  <a:solidFill>
                                    <a:schemeClr val="tx1"/>
                                  </a:solidFill>
                                  <a:latin typeface="Cambria Math" panose="02040503050406030204" pitchFamily="18" charset="0"/>
                                </a:rPr>
                                <m:t>𝑏</m:t>
                              </m:r>
                            </m:sub>
                          </m:sSub>
                        </m:den>
                      </m:f>
                      <m:nary>
                        <m:naryPr>
                          <m:limLoc m:val="undOvr"/>
                          <m:ctrlPr>
                            <a:rPr lang="en-US" i="1">
                              <a:solidFill>
                                <a:schemeClr val="tx1"/>
                              </a:solidFill>
                              <a:latin typeface="Cambria Math" panose="02040503050406030204" pitchFamily="18" charset="0"/>
                            </a:rPr>
                          </m:ctrlPr>
                        </m:naryPr>
                        <m:sub>
                          <m:r>
                            <m:rPr>
                              <m:brk m:alnAt="24"/>
                            </m:rP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m:t>
                          </m:r>
                        </m:sub>
                        <m:sup>
                          <m:r>
                            <a:rPr lang="en-US" i="1">
                              <a:solidFill>
                                <a:schemeClr val="tx1"/>
                              </a:solidFill>
                              <a:latin typeface="Cambria Math" panose="02040503050406030204" pitchFamily="18" charset="0"/>
                            </a:rPr>
                            <m:t>+∞</m:t>
                          </m:r>
                        </m:sup>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𝑖</m:t>
                              </m:r>
                            </m:e>
                            <m:sub>
                              <m:r>
                                <a:rPr lang="en-US" i="1">
                                  <a:solidFill>
                                    <a:schemeClr val="tx1"/>
                                  </a:solidFill>
                                  <a:latin typeface="Cambria Math" panose="02040503050406030204" pitchFamily="18" charset="0"/>
                                </a:rPr>
                                <m:t>𝑏</m:t>
                              </m:r>
                            </m:sub>
                          </m:sSub>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e>
                          </m:d>
                          <m:r>
                            <a:rPr lang="en-US" i="1">
                              <a:solidFill>
                                <a:schemeClr val="tx1"/>
                              </a:solidFill>
                              <a:latin typeface="Cambria Math" panose="02040503050406030204" pitchFamily="18" charset="0"/>
                            </a:rPr>
                            <m:t> </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𝑤</m:t>
                              </m:r>
                            </m:e>
                            <m:sub>
                              <m:r>
                                <a:rPr lang="en-US" i="1">
                                  <a:solidFill>
                                    <a:schemeClr val="tx1"/>
                                  </a:solidFill>
                                  <a:latin typeface="Cambria Math" panose="02040503050406030204" pitchFamily="18" charset="0"/>
                                </a:rPr>
                                <m:t>𝑧</m:t>
                              </m:r>
                            </m:sub>
                          </m:sSub>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𝑟</m:t>
                                  </m:r>
                                </m:e>
                              </m:acc>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e>
                          </m:d>
                          <m:r>
                            <a:rPr lang="en-US" i="1">
                              <a:solidFill>
                                <a:schemeClr val="tx1"/>
                              </a:solidFill>
                              <a:latin typeface="Cambria Math" panose="02040503050406030204" pitchFamily="18" charset="0"/>
                            </a:rPr>
                            <m:t>𝑑</m:t>
                          </m:r>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e>
                      </m:nary>
                    </m:oMath>
                  </m:oMathPara>
                </a14:m>
                <a:endParaRPr lang="en-GB" dirty="0">
                  <a:solidFill>
                    <a:schemeClr val="tx1"/>
                  </a:solidFill>
                </a:endParaRPr>
              </a:p>
            </p:txBody>
          </p:sp>
        </mc:Choice>
        <mc:Fallback xmlns="">
          <p:sp>
            <p:nvSpPr>
              <p:cNvPr id="32" name="Rectangle 31">
                <a:extLst>
                  <a:ext uri="{FF2B5EF4-FFF2-40B4-BE49-F238E27FC236}">
                    <a16:creationId xmlns:a16="http://schemas.microsoft.com/office/drawing/2014/main" id="{54EBFB83-32DD-1148-AF70-7789A8D8D9FE}"/>
                  </a:ext>
                </a:extLst>
              </p:cNvPr>
              <p:cNvSpPr>
                <a:spLocks noRot="1" noChangeAspect="1" noMove="1" noResize="1" noEditPoints="1" noAdjustHandles="1" noChangeArrowheads="1" noChangeShapeType="1" noTextEdit="1"/>
              </p:cNvSpPr>
              <p:nvPr/>
            </p:nvSpPr>
            <p:spPr>
              <a:xfrm>
                <a:off x="3778029" y="3206304"/>
                <a:ext cx="4062843" cy="916533"/>
              </a:xfrm>
              <a:prstGeom prst="rect">
                <a:avLst/>
              </a:prstGeom>
              <a:blipFill>
                <a:blip r:embed="rId3"/>
                <a:stretch>
                  <a:fillRect t="-108219" b="-167123"/>
                </a:stretch>
              </a:blipFill>
            </p:spPr>
            <p:txBody>
              <a:bodyPr/>
              <a:lstStyle/>
              <a:p>
                <a:r>
                  <a:rPr lang="en-GB">
                    <a:noFill/>
                  </a:rPr>
                  <a:t> </a:t>
                </a:r>
              </a:p>
            </p:txBody>
          </p:sp>
        </mc:Fallback>
      </mc:AlternateContent>
      <p:sp>
        <p:nvSpPr>
          <p:cNvPr id="38" name="CasellaDiTesto 2">
            <a:extLst>
              <a:ext uri="{FF2B5EF4-FFF2-40B4-BE49-F238E27FC236}">
                <a16:creationId xmlns:a16="http://schemas.microsoft.com/office/drawing/2014/main" id="{58062643-D708-D441-BBA2-25A02FEFBCCB}"/>
              </a:ext>
            </a:extLst>
          </p:cNvPr>
          <p:cNvSpPr txBox="1"/>
          <p:nvPr/>
        </p:nvSpPr>
        <p:spPr>
          <a:xfrm>
            <a:off x="6181036" y="5422413"/>
            <a:ext cx="2228715" cy="338554"/>
          </a:xfrm>
          <a:prstGeom prst="rect">
            <a:avLst/>
          </a:prstGeom>
          <a:solidFill>
            <a:srgbClr val="FF0000"/>
          </a:solidFill>
        </p:spPr>
        <p:txBody>
          <a:bodyPr wrap="square" rtlCol="0">
            <a:spAutoFit/>
          </a:bodyPr>
          <a:lstStyle/>
          <a:p>
            <a:r>
              <a:rPr lang="en-GB" sz="1600" b="1" dirty="0">
                <a:solidFill>
                  <a:srgbClr val="FFFF00"/>
                </a:solidFill>
                <a:latin typeface="Arial"/>
                <a:cs typeface="Arial"/>
              </a:rPr>
              <a:t>Causality  principle</a:t>
            </a:r>
          </a:p>
        </p:txBody>
      </p:sp>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C50C93C5-EE8C-B84B-9625-225CAD82D0E3}"/>
                  </a:ext>
                </a:extLst>
              </p:cNvPr>
              <p:cNvSpPr/>
              <p:nvPr/>
            </p:nvSpPr>
            <p:spPr>
              <a:xfrm>
                <a:off x="6181036" y="856336"/>
                <a:ext cx="2747227" cy="9165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solidFill>
                            <a:schemeClr val="tx1"/>
                          </a:solidFill>
                          <a:latin typeface="Cambria Math" panose="02040503050406030204" pitchFamily="18" charset="0"/>
                        </a:rPr>
                        <m:t>=</m:t>
                      </m:r>
                      <m:nary>
                        <m:naryPr>
                          <m:limLoc m:val="undOvr"/>
                          <m:ctrlPr>
                            <a:rPr lang="en-US" i="1">
                              <a:solidFill>
                                <a:schemeClr val="tx1"/>
                              </a:solidFill>
                              <a:latin typeface="Cambria Math" panose="02040503050406030204" pitchFamily="18" charset="0"/>
                            </a:rPr>
                          </m:ctrlPr>
                        </m:naryPr>
                        <m:sub>
                          <m:r>
                            <m:rPr>
                              <m:brk m:alnAt="24"/>
                            </m:rP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m:t>
                          </m:r>
                        </m:sub>
                        <m:sup>
                          <m:r>
                            <a:rPr lang="en-US" i="1">
                              <a:solidFill>
                                <a:schemeClr val="tx1"/>
                              </a:solidFill>
                              <a:latin typeface="Cambria Math" panose="02040503050406030204" pitchFamily="18" charset="0"/>
                            </a:rPr>
                            <m:t>+∞</m:t>
                          </m:r>
                        </m:sup>
                        <m:e>
                          <m:sSub>
                            <m:sSubPr>
                              <m:ctrlPr>
                                <a:rPr lang="en-US" i="1">
                                  <a:latin typeface="Cambria Math" panose="02040503050406030204" pitchFamily="18" charset="0"/>
                                </a:rPr>
                              </m:ctrlPr>
                            </m:sSubPr>
                            <m:e>
                              <m:sSub>
                                <m:sSubPr>
                                  <m:ctrlPr>
                                    <a:rPr lang="en-US" i="1">
                                      <a:latin typeface="Cambria Math" panose="02040503050406030204" pitchFamily="18" charset="0"/>
                                    </a:rPr>
                                  </m:ctrlPr>
                                </m:sSubPr>
                                <m:e>
                                  <m:sSub>
                                    <m:sSubPr>
                                      <m:ctrlPr>
                                        <a:rPr lang="en-US" i="1">
                                          <a:latin typeface="Cambria Math" panose="02040503050406030204" pitchFamily="18" charset="0"/>
                                        </a:rPr>
                                      </m:ctrlPr>
                                    </m:sSubPr>
                                    <m:e>
                                      <m:r>
                                        <a:rPr lang="en-US" i="1">
                                          <a:latin typeface="Cambria Math" panose="02040503050406030204" pitchFamily="18" charset="0"/>
                                        </a:rPr>
                                        <m:t>𝑞</m:t>
                                      </m:r>
                                    </m:e>
                                    <m:sub>
                                      <m:r>
                                        <a:rPr lang="en-US" i="1">
                                          <a:latin typeface="Cambria Math" panose="02040503050406030204" pitchFamily="18" charset="0"/>
                                        </a:rPr>
                                        <m:t>𝑏</m:t>
                                      </m:r>
                                    </m:sub>
                                  </m:sSub>
                                  <m:r>
                                    <a:rPr lang="en-US" i="1">
                                      <a:latin typeface="Cambria Math" panose="02040503050406030204" pitchFamily="18" charset="0"/>
                                    </a:rPr>
                                    <m:t> </m:t>
                                  </m:r>
                                  <m:r>
                                    <a:rPr lang="en-US" i="1">
                                      <a:latin typeface="Cambria Math" panose="02040503050406030204" pitchFamily="18" charset="0"/>
                                    </a:rPr>
                                    <m:t>𝑊</m:t>
                                  </m:r>
                                </m:e>
                                <m:sub>
                                  <m:r>
                                    <a:rPr lang="en-US" i="1">
                                      <a:latin typeface="Cambria Math" panose="02040503050406030204" pitchFamily="18" charset="0"/>
                                    </a:rPr>
                                    <m:t>𝑧</m:t>
                                  </m:r>
                                </m:sub>
                              </m:sSub>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𝑟</m:t>
                                      </m:r>
                                    </m:e>
                                  </m:acc>
                                  <m:r>
                                    <a:rPr lang="en-US" i="1">
                                      <a:latin typeface="Cambria Math" panose="02040503050406030204" pitchFamily="18" charset="0"/>
                                    </a:rPr>
                                    <m:t>,</m:t>
                                  </m:r>
                                  <m:r>
                                    <a:rPr lang="en-US" i="1">
                                      <a:latin typeface="Cambria Math" panose="02040503050406030204" pitchFamily="18" charset="0"/>
                                    </a:rPr>
                                    <m:t>𝜏</m:t>
                                  </m:r>
                                </m:e>
                              </m:d>
                              <m:r>
                                <a:rPr lang="en-US" b="0" i="1" smtClean="0">
                                  <a:latin typeface="Cambria Math" panose="02040503050406030204" pitchFamily="18" charset="0"/>
                                </a:rPr>
                                <m:t> </m:t>
                              </m:r>
                              <m:r>
                                <a:rPr lang="en-US" b="0" i="1" smtClean="0">
                                  <a:solidFill>
                                    <a:srgbClr val="0070C0"/>
                                  </a:solidFill>
                                  <a:latin typeface="Cambria Math" panose="02040503050406030204" pitchFamily="18" charset="0"/>
                                </a:rPr>
                                <m:t>𝑖</m:t>
                              </m:r>
                            </m:e>
                            <m:sub>
                              <m:r>
                                <a:rPr lang="en-US" i="1" smtClean="0">
                                  <a:solidFill>
                                    <a:srgbClr val="0070C0"/>
                                  </a:solidFill>
                                  <a:latin typeface="Cambria Math" panose="02040503050406030204" pitchFamily="18" charset="0"/>
                                </a:rPr>
                                <m:t>𝑏</m:t>
                              </m:r>
                            </m:sub>
                          </m:sSub>
                          <m:d>
                            <m:dPr>
                              <m:ctrlPr>
                                <a:rPr lang="en-US" i="1" smtClean="0">
                                  <a:solidFill>
                                    <a:srgbClr val="0070C0"/>
                                  </a:solidFill>
                                  <a:latin typeface="Cambria Math" panose="02040503050406030204" pitchFamily="18" charset="0"/>
                                </a:rPr>
                              </m:ctrlPr>
                            </m:dPr>
                            <m:e>
                              <m:r>
                                <a:rPr lang="en-US" i="1">
                                  <a:solidFill>
                                    <a:srgbClr val="0070C0"/>
                                  </a:solidFill>
                                  <a:latin typeface="Cambria Math" panose="02040503050406030204" pitchFamily="18" charset="0"/>
                                </a:rPr>
                                <m:t>𝜏</m:t>
                              </m:r>
                            </m:e>
                          </m:d>
                          <m:r>
                            <a:rPr lang="en-US" i="1">
                              <a:solidFill>
                                <a:srgbClr val="0070C0"/>
                              </a:solidFill>
                              <a:latin typeface="Cambria Math" panose="02040503050406030204" pitchFamily="18" charset="0"/>
                            </a:rPr>
                            <m:t>𝑑</m:t>
                          </m:r>
                          <m:r>
                            <a:rPr lang="en-US" i="1">
                              <a:solidFill>
                                <a:srgbClr val="0070C0"/>
                              </a:solidFill>
                              <a:latin typeface="Cambria Math" panose="02040503050406030204" pitchFamily="18" charset="0"/>
                            </a:rPr>
                            <m:t>𝜏</m:t>
                          </m:r>
                        </m:e>
                      </m:nary>
                    </m:oMath>
                  </m:oMathPara>
                </a14:m>
                <a:endParaRPr lang="en-GB" dirty="0">
                  <a:solidFill>
                    <a:schemeClr val="tx1"/>
                  </a:solidFill>
                </a:endParaRPr>
              </a:p>
            </p:txBody>
          </p:sp>
        </mc:Choice>
        <mc:Fallback xmlns="">
          <p:sp>
            <p:nvSpPr>
              <p:cNvPr id="14" name="Rectangle 13">
                <a:extLst>
                  <a:ext uri="{FF2B5EF4-FFF2-40B4-BE49-F238E27FC236}">
                    <a16:creationId xmlns:a16="http://schemas.microsoft.com/office/drawing/2014/main" id="{C50C93C5-EE8C-B84B-9625-225CAD82D0E3}"/>
                  </a:ext>
                </a:extLst>
              </p:cNvPr>
              <p:cNvSpPr>
                <a:spLocks noRot="1" noChangeAspect="1" noMove="1" noResize="1" noEditPoints="1" noAdjustHandles="1" noChangeArrowheads="1" noChangeShapeType="1" noTextEdit="1"/>
              </p:cNvSpPr>
              <p:nvPr/>
            </p:nvSpPr>
            <p:spPr>
              <a:xfrm>
                <a:off x="6181036" y="856336"/>
                <a:ext cx="2747227" cy="916533"/>
              </a:xfrm>
              <a:prstGeom prst="rect">
                <a:avLst/>
              </a:prstGeom>
              <a:blipFill>
                <a:blip r:embed="rId4"/>
                <a:stretch>
                  <a:fillRect l="-19355" t="-104054" b="-164865"/>
                </a:stretch>
              </a:blipFill>
            </p:spPr>
            <p:txBody>
              <a:bodyPr/>
              <a:lstStyle/>
              <a:p>
                <a:r>
                  <a:rPr lang="en-GB">
                    <a:noFill/>
                  </a:rPr>
                  <a:t> </a:t>
                </a:r>
              </a:p>
            </p:txBody>
          </p:sp>
        </mc:Fallback>
      </mc:AlternateContent>
      <p:sp>
        <p:nvSpPr>
          <p:cNvPr id="15" name="CasellaDiTesto 2">
            <a:extLst>
              <a:ext uri="{FF2B5EF4-FFF2-40B4-BE49-F238E27FC236}">
                <a16:creationId xmlns:a16="http://schemas.microsoft.com/office/drawing/2014/main" id="{D27307F3-B9B8-1247-9666-1AC1A994D787}"/>
              </a:ext>
            </a:extLst>
          </p:cNvPr>
          <p:cNvSpPr txBox="1"/>
          <p:nvPr/>
        </p:nvSpPr>
        <p:spPr>
          <a:xfrm>
            <a:off x="3067916" y="1007888"/>
            <a:ext cx="1761572" cy="584775"/>
          </a:xfrm>
          <a:prstGeom prst="rect">
            <a:avLst/>
          </a:prstGeom>
          <a:solidFill>
            <a:schemeClr val="bg1"/>
          </a:solidFill>
        </p:spPr>
        <p:txBody>
          <a:bodyPr wrap="square" rtlCol="0">
            <a:spAutoFit/>
          </a:bodyPr>
          <a:lstStyle/>
          <a:p>
            <a:pPr algn="ctr"/>
            <a:r>
              <a:rPr lang="en-GB" sz="1600" b="1" dirty="0">
                <a:latin typeface="Arial"/>
                <a:cs typeface="Arial"/>
              </a:rPr>
              <a:t>Energy lost per unit charge</a:t>
            </a:r>
          </a:p>
        </p:txBody>
      </p:sp>
      <p:sp>
        <p:nvSpPr>
          <p:cNvPr id="16" name="CasellaDiTesto 2">
            <a:extLst>
              <a:ext uri="{FF2B5EF4-FFF2-40B4-BE49-F238E27FC236}">
                <a16:creationId xmlns:a16="http://schemas.microsoft.com/office/drawing/2014/main" id="{085E4595-058E-BA41-AC59-BEE241B3B46C}"/>
              </a:ext>
            </a:extLst>
          </p:cNvPr>
          <p:cNvSpPr txBox="1"/>
          <p:nvPr/>
        </p:nvSpPr>
        <p:spPr>
          <a:xfrm>
            <a:off x="4638038" y="968740"/>
            <a:ext cx="304980" cy="461665"/>
          </a:xfrm>
          <a:prstGeom prst="rect">
            <a:avLst/>
          </a:prstGeom>
          <a:noFill/>
        </p:spPr>
        <p:txBody>
          <a:bodyPr wrap="square" rtlCol="0">
            <a:spAutoFit/>
          </a:bodyPr>
          <a:lstStyle/>
          <a:p>
            <a:pPr algn="ctr"/>
            <a:r>
              <a:rPr lang="en-GB" sz="2400" b="1" dirty="0">
                <a:latin typeface="Arial"/>
                <a:cs typeface="Arial"/>
              </a:rPr>
              <a:t>.</a:t>
            </a:r>
          </a:p>
        </p:txBody>
      </p:sp>
      <p:sp>
        <p:nvSpPr>
          <p:cNvPr id="17" name="CasellaDiTesto 2">
            <a:extLst>
              <a:ext uri="{FF2B5EF4-FFF2-40B4-BE49-F238E27FC236}">
                <a16:creationId xmlns:a16="http://schemas.microsoft.com/office/drawing/2014/main" id="{DD46708F-D8E9-6148-B547-93EB91449D55}"/>
              </a:ext>
            </a:extLst>
          </p:cNvPr>
          <p:cNvSpPr txBox="1"/>
          <p:nvPr/>
        </p:nvSpPr>
        <p:spPr>
          <a:xfrm>
            <a:off x="4717070" y="1001257"/>
            <a:ext cx="1761572" cy="584775"/>
          </a:xfrm>
          <a:prstGeom prst="rect">
            <a:avLst/>
          </a:prstGeom>
          <a:noFill/>
        </p:spPr>
        <p:txBody>
          <a:bodyPr wrap="square" rtlCol="0">
            <a:spAutoFit/>
          </a:bodyPr>
          <a:lstStyle/>
          <a:p>
            <a:pPr algn="ctr"/>
            <a:r>
              <a:rPr lang="en-GB" sz="1600" b="1" dirty="0">
                <a:solidFill>
                  <a:srgbClr val="0070C0"/>
                </a:solidFill>
                <a:latin typeface="Arial"/>
                <a:cs typeface="Arial"/>
              </a:rPr>
              <a:t>Charge of the bunch slice</a:t>
            </a:r>
          </a:p>
        </p:txBody>
      </p: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CFC2F3B0-76B9-A941-A70B-866BE3C1FE9F}"/>
                  </a:ext>
                </a:extLst>
              </p:cNvPr>
              <p:cNvSpPr/>
              <p:nvPr/>
            </p:nvSpPr>
            <p:spPr>
              <a:xfrm>
                <a:off x="1772513" y="2015016"/>
                <a:ext cx="6647909" cy="11912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0" i="1" smtClean="0">
                          <a:solidFill>
                            <a:srgbClr val="FF0000"/>
                          </a:solidFill>
                          <a:latin typeface="Cambria Math" panose="02040503050406030204" pitchFamily="18" charset="0"/>
                        </a:rPr>
                        <m:t>𝐾</m:t>
                      </m:r>
                      <m:d>
                        <m:dPr>
                          <m:ctrlPr>
                            <a:rPr lang="en-US" sz="2400" b="0" i="1" smtClean="0">
                              <a:solidFill>
                                <a:srgbClr val="FF0000"/>
                              </a:solidFill>
                              <a:latin typeface="Cambria Math" panose="02040503050406030204" pitchFamily="18" charset="0"/>
                            </a:rPr>
                          </m:ctrlPr>
                        </m:dPr>
                        <m:e>
                          <m:acc>
                            <m:accPr>
                              <m:chr m:val="⃗"/>
                              <m:ctrlPr>
                                <a:rPr lang="en-US" sz="2400" b="0" i="1" smtClean="0">
                                  <a:solidFill>
                                    <a:srgbClr val="FF0000"/>
                                  </a:solidFill>
                                  <a:latin typeface="Cambria Math" panose="02040503050406030204" pitchFamily="18" charset="0"/>
                                </a:rPr>
                              </m:ctrlPr>
                            </m:accPr>
                            <m:e>
                              <m:r>
                                <a:rPr lang="en-US" sz="2400" b="0" i="1" smtClean="0">
                                  <a:solidFill>
                                    <a:srgbClr val="FF0000"/>
                                  </a:solidFill>
                                  <a:latin typeface="Cambria Math" panose="02040503050406030204" pitchFamily="18" charset="0"/>
                                </a:rPr>
                                <m:t>𝑟</m:t>
                              </m:r>
                            </m:e>
                          </m:acc>
                        </m:e>
                      </m:d>
                      <m:r>
                        <a:rPr lang="en-US" sz="240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𝑈</m:t>
                              </m:r>
                            </m:e>
                            <m:sub>
                              <m:r>
                                <a:rPr lang="en-US" sz="2400" b="0" i="1" smtClean="0">
                                  <a:solidFill>
                                    <a:schemeClr val="tx1"/>
                                  </a:solidFill>
                                  <a:latin typeface="Cambria Math" panose="02040503050406030204" pitchFamily="18" charset="0"/>
                                </a:rPr>
                                <m:t>𝑏𝑢𝑛𝑐h</m:t>
                              </m:r>
                            </m:sub>
                          </m:sSub>
                        </m:num>
                        <m:den>
                          <m:sSubSup>
                            <m:sSubSupPr>
                              <m:ctrlPr>
                                <a:rPr lang="en-US" sz="2400" b="0" i="1" smtClean="0">
                                  <a:solidFill>
                                    <a:schemeClr val="tx1"/>
                                  </a:solidFill>
                                  <a:latin typeface="Cambria Math" panose="02040503050406030204" pitchFamily="18" charset="0"/>
                                </a:rPr>
                              </m:ctrlPr>
                            </m:sSubSupPr>
                            <m:e>
                              <m:r>
                                <a:rPr lang="en-US" sz="2400" b="0" i="1" smtClean="0">
                                  <a:solidFill>
                                    <a:schemeClr val="tx1"/>
                                  </a:solidFill>
                                  <a:latin typeface="Cambria Math" panose="02040503050406030204" pitchFamily="18" charset="0"/>
                                </a:rPr>
                                <m:t>𝑞</m:t>
                              </m:r>
                            </m:e>
                            <m:sub>
                              <m:r>
                                <a:rPr lang="en-US" sz="2400" b="0" i="1" smtClean="0">
                                  <a:solidFill>
                                    <a:schemeClr val="tx1"/>
                                  </a:solidFill>
                                  <a:latin typeface="Cambria Math" panose="02040503050406030204" pitchFamily="18" charset="0"/>
                                </a:rPr>
                                <m:t>𝑏</m:t>
                              </m:r>
                            </m:sub>
                            <m:sup>
                              <m:r>
                                <a:rPr lang="en-US" sz="2400" b="0" i="1" smtClean="0">
                                  <a:solidFill>
                                    <a:schemeClr val="tx1"/>
                                  </a:solidFill>
                                  <a:latin typeface="Cambria Math" panose="02040503050406030204" pitchFamily="18" charset="0"/>
                                </a:rPr>
                                <m:t>2</m:t>
                              </m:r>
                            </m:sup>
                          </m:sSubSup>
                        </m:den>
                      </m:f>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𝑈</m:t>
                          </m:r>
                          <m:d>
                            <m:dPr>
                              <m:ctrlPr>
                                <a:rPr lang="en-US" sz="2400" b="0" i="1" smtClean="0">
                                  <a:solidFill>
                                    <a:schemeClr val="tx1"/>
                                  </a:solidFill>
                                  <a:latin typeface="Cambria Math" panose="02040503050406030204" pitchFamily="18" charset="0"/>
                                </a:rPr>
                              </m:ctrlPr>
                            </m:dPr>
                            <m:e>
                              <m:acc>
                                <m:accPr>
                                  <m:chr m:val="⃗"/>
                                  <m:ctrlPr>
                                    <a:rPr lang="en-US" sz="2400" b="0" i="1" smtClean="0">
                                      <a:solidFill>
                                        <a:schemeClr val="tx1"/>
                                      </a:solidFill>
                                      <a:latin typeface="Cambria Math" panose="02040503050406030204" pitchFamily="18" charset="0"/>
                                    </a:rPr>
                                  </m:ctrlPr>
                                </m:accPr>
                                <m:e>
                                  <m:r>
                                    <a:rPr lang="en-US" sz="2400" b="0" i="1" smtClean="0">
                                      <a:solidFill>
                                        <a:schemeClr val="tx1"/>
                                      </a:solidFill>
                                      <a:latin typeface="Cambria Math" panose="02040503050406030204" pitchFamily="18" charset="0"/>
                                    </a:rPr>
                                    <m:t>𝑟</m:t>
                                  </m:r>
                                </m:e>
                              </m:acc>
                            </m:e>
                          </m:d>
                        </m:num>
                        <m:den>
                          <m:sSubSup>
                            <m:sSubSupPr>
                              <m:ctrlPr>
                                <a:rPr lang="en-US" sz="2400" b="0" i="1" smtClean="0">
                                  <a:solidFill>
                                    <a:schemeClr val="tx1"/>
                                  </a:solidFill>
                                  <a:latin typeface="Cambria Math" panose="02040503050406030204" pitchFamily="18" charset="0"/>
                                </a:rPr>
                              </m:ctrlPr>
                            </m:sSubSupPr>
                            <m:e>
                              <m:r>
                                <a:rPr lang="en-US" sz="2400" b="0" i="1" smtClean="0">
                                  <a:solidFill>
                                    <a:schemeClr val="tx1"/>
                                  </a:solidFill>
                                  <a:latin typeface="Cambria Math" panose="02040503050406030204" pitchFamily="18" charset="0"/>
                                </a:rPr>
                                <m:t>𝑞</m:t>
                              </m:r>
                            </m:e>
                            <m:sub>
                              <m:r>
                                <a:rPr lang="en-US" sz="2400" b="0" i="1" smtClean="0">
                                  <a:solidFill>
                                    <a:schemeClr val="tx1"/>
                                  </a:solidFill>
                                  <a:latin typeface="Cambria Math" panose="02040503050406030204" pitchFamily="18" charset="0"/>
                                </a:rPr>
                                <m:t>𝑏</m:t>
                              </m:r>
                            </m:sub>
                            <m:sup>
                              <m:r>
                                <a:rPr lang="en-US" sz="2400" b="0" i="1" smtClean="0">
                                  <a:solidFill>
                                    <a:schemeClr val="tx1"/>
                                  </a:solidFill>
                                  <a:latin typeface="Cambria Math" panose="02040503050406030204" pitchFamily="18" charset="0"/>
                                </a:rPr>
                                <m:t>2</m:t>
                              </m:r>
                            </m:sup>
                          </m:sSubSup>
                        </m:den>
                      </m:f>
                      <m:r>
                        <a:rPr lang="en-US" sz="2400" b="0" i="1" smtClean="0">
                          <a:solidFill>
                            <a:schemeClr val="tx1"/>
                          </a:solidFill>
                          <a:latin typeface="Cambria Math" panose="02040503050406030204" pitchFamily="18" charset="0"/>
                        </a:rPr>
                        <m:t>=</m:t>
                      </m:r>
                      <m:f>
                        <m:fPr>
                          <m:ctrlPr>
                            <a:rPr lang="en-US" sz="2400" b="0" i="1" smtClean="0">
                              <a:solidFill>
                                <a:srgbClr val="FF0000"/>
                              </a:solidFill>
                              <a:latin typeface="Cambria Math" panose="02040503050406030204" pitchFamily="18" charset="0"/>
                            </a:rPr>
                          </m:ctrlPr>
                        </m:fPr>
                        <m:num>
                          <m:r>
                            <a:rPr lang="en-US" sz="2400" b="0" i="1" smtClean="0">
                              <a:solidFill>
                                <a:srgbClr val="FF0000"/>
                              </a:solidFill>
                              <a:latin typeface="Cambria Math" panose="02040503050406030204" pitchFamily="18" charset="0"/>
                            </a:rPr>
                            <m:t>1</m:t>
                          </m:r>
                        </m:num>
                        <m:den>
                          <m:sSub>
                            <m:sSubPr>
                              <m:ctrlPr>
                                <a:rPr lang="en-US" sz="2400" b="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𝑞</m:t>
                              </m:r>
                            </m:e>
                            <m:sub>
                              <m:r>
                                <a:rPr lang="en-US" sz="2400" b="0" i="1" smtClean="0">
                                  <a:solidFill>
                                    <a:srgbClr val="FF0000"/>
                                  </a:solidFill>
                                  <a:latin typeface="Cambria Math" panose="02040503050406030204" pitchFamily="18" charset="0"/>
                                </a:rPr>
                                <m:t>𝑏</m:t>
                              </m:r>
                            </m:sub>
                          </m:sSub>
                        </m:den>
                      </m:f>
                      <m:nary>
                        <m:naryPr>
                          <m:limLoc m:val="undOvr"/>
                          <m:ctrlPr>
                            <a:rPr lang="en-US" sz="2400" i="1">
                              <a:solidFill>
                                <a:srgbClr val="FF0000"/>
                              </a:solidFill>
                              <a:latin typeface="Cambria Math" panose="02040503050406030204" pitchFamily="18" charset="0"/>
                            </a:rPr>
                          </m:ctrlPr>
                        </m:naryPr>
                        <m:sub>
                          <m:r>
                            <m:rPr>
                              <m:brk m:alnAt="24"/>
                            </m:rP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m:t>
                          </m:r>
                        </m:sub>
                        <m:sup>
                          <m:r>
                            <a:rPr lang="en-US" sz="2400" i="1">
                              <a:solidFill>
                                <a:srgbClr val="FF0000"/>
                              </a:solidFill>
                              <a:latin typeface="Cambria Math" panose="02040503050406030204" pitchFamily="18" charset="0"/>
                            </a:rPr>
                            <m:t>+∞</m:t>
                          </m:r>
                        </m:sup>
                        <m:e>
                          <m:sSub>
                            <m:sSubPr>
                              <m:ctrlPr>
                                <a:rPr lang="en-US" sz="2400" i="1">
                                  <a:solidFill>
                                    <a:srgbClr val="FF0000"/>
                                  </a:solidFill>
                                  <a:latin typeface="Cambria Math" panose="02040503050406030204" pitchFamily="18" charset="0"/>
                                </a:rPr>
                              </m:ctrlPr>
                            </m:sSubPr>
                            <m:e>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 </m:t>
                                  </m:r>
                                  <m:r>
                                    <a:rPr lang="en-US" sz="2400" i="1">
                                      <a:solidFill>
                                        <a:srgbClr val="FF0000"/>
                                      </a:solidFill>
                                      <a:latin typeface="Cambria Math" panose="02040503050406030204" pitchFamily="18" charset="0"/>
                                    </a:rPr>
                                    <m:t>𝑊</m:t>
                                  </m:r>
                                </m:e>
                                <m:sub>
                                  <m:r>
                                    <a:rPr lang="en-US" sz="2400" i="1">
                                      <a:solidFill>
                                        <a:srgbClr val="FF0000"/>
                                      </a:solidFill>
                                      <a:latin typeface="Cambria Math" panose="02040503050406030204" pitchFamily="18" charset="0"/>
                                    </a:rPr>
                                    <m:t>𝑧</m:t>
                                  </m:r>
                                </m:sub>
                              </m:sSub>
                              <m:d>
                                <m:dPr>
                                  <m:ctrlPr>
                                    <a:rPr lang="en-US" sz="2400" i="1">
                                      <a:solidFill>
                                        <a:srgbClr val="FF0000"/>
                                      </a:solidFill>
                                      <a:latin typeface="Cambria Math" panose="02040503050406030204" pitchFamily="18" charset="0"/>
                                    </a:rPr>
                                  </m:ctrlPr>
                                </m:dPr>
                                <m:e>
                                  <m:acc>
                                    <m:accPr>
                                      <m:chr m:val="⃗"/>
                                      <m:ctrlPr>
                                        <a:rPr lang="en-US" sz="2400" i="1">
                                          <a:solidFill>
                                            <a:srgbClr val="FF0000"/>
                                          </a:solidFill>
                                          <a:latin typeface="Cambria Math" panose="02040503050406030204" pitchFamily="18" charset="0"/>
                                        </a:rPr>
                                      </m:ctrlPr>
                                    </m:accPr>
                                    <m:e>
                                      <m:r>
                                        <a:rPr lang="en-US" sz="2400" i="1">
                                          <a:solidFill>
                                            <a:srgbClr val="FF0000"/>
                                          </a:solidFill>
                                          <a:latin typeface="Cambria Math" panose="02040503050406030204" pitchFamily="18" charset="0"/>
                                        </a:rPr>
                                        <m:t>𝑟</m:t>
                                      </m:r>
                                    </m:e>
                                  </m:acc>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𝜏</m:t>
                                  </m:r>
                                </m:e>
                              </m:d>
                              <m:r>
                                <a:rPr lang="en-US" sz="2400" b="0" i="1" smtClean="0">
                                  <a:solidFill>
                                    <a:srgbClr val="FF0000"/>
                                  </a:solidFill>
                                  <a:latin typeface="Cambria Math" panose="02040503050406030204" pitchFamily="18" charset="0"/>
                                </a:rPr>
                                <m:t> </m:t>
                              </m:r>
                              <m:r>
                                <a:rPr lang="en-US" sz="2400" b="0" i="1" smtClean="0">
                                  <a:solidFill>
                                    <a:srgbClr val="FF0000"/>
                                  </a:solidFill>
                                  <a:latin typeface="Cambria Math" panose="02040503050406030204" pitchFamily="18" charset="0"/>
                                </a:rPr>
                                <m:t>𝑖</m:t>
                              </m:r>
                            </m:e>
                            <m:sub>
                              <m:r>
                                <a:rPr lang="en-US" sz="2400" i="1" smtClean="0">
                                  <a:solidFill>
                                    <a:srgbClr val="FF0000"/>
                                  </a:solidFill>
                                  <a:latin typeface="Cambria Math" panose="02040503050406030204" pitchFamily="18" charset="0"/>
                                </a:rPr>
                                <m:t>𝑏</m:t>
                              </m:r>
                            </m:sub>
                          </m:sSub>
                          <m:d>
                            <m:dPr>
                              <m:ctrlPr>
                                <a:rPr lang="en-US" sz="2400" i="1" smtClean="0">
                                  <a:solidFill>
                                    <a:srgbClr val="FF0000"/>
                                  </a:solidFill>
                                  <a:latin typeface="Cambria Math" panose="02040503050406030204" pitchFamily="18" charset="0"/>
                                </a:rPr>
                              </m:ctrlPr>
                            </m:dPr>
                            <m:e>
                              <m:r>
                                <a:rPr lang="en-US" sz="2400" i="1">
                                  <a:solidFill>
                                    <a:srgbClr val="FF0000"/>
                                  </a:solidFill>
                                  <a:latin typeface="Cambria Math" panose="02040503050406030204" pitchFamily="18" charset="0"/>
                                </a:rPr>
                                <m:t>𝜏</m:t>
                              </m:r>
                            </m:e>
                          </m:d>
                          <m:r>
                            <a:rPr lang="en-US" sz="2400" i="1">
                              <a:solidFill>
                                <a:srgbClr val="FF0000"/>
                              </a:solidFill>
                              <a:latin typeface="Cambria Math" panose="02040503050406030204" pitchFamily="18" charset="0"/>
                            </a:rPr>
                            <m:t>𝑑</m:t>
                          </m:r>
                          <m:r>
                            <a:rPr lang="en-US" sz="2400" i="1">
                              <a:solidFill>
                                <a:srgbClr val="FF0000"/>
                              </a:solidFill>
                              <a:latin typeface="Cambria Math" panose="02040503050406030204" pitchFamily="18" charset="0"/>
                            </a:rPr>
                            <m:t>𝜏</m:t>
                          </m:r>
                        </m:e>
                      </m:nary>
                    </m:oMath>
                  </m:oMathPara>
                </a14:m>
                <a:endParaRPr lang="en-GB" sz="2400" dirty="0">
                  <a:solidFill>
                    <a:srgbClr val="FF0000"/>
                  </a:solidFill>
                </a:endParaRPr>
              </a:p>
            </p:txBody>
          </p:sp>
        </mc:Choice>
        <mc:Fallback xmlns="">
          <p:sp>
            <p:nvSpPr>
              <p:cNvPr id="18" name="Rectangle 17">
                <a:extLst>
                  <a:ext uri="{FF2B5EF4-FFF2-40B4-BE49-F238E27FC236}">
                    <a16:creationId xmlns:a16="http://schemas.microsoft.com/office/drawing/2014/main" id="{CFC2F3B0-76B9-A941-A70B-866BE3C1FE9F}"/>
                  </a:ext>
                </a:extLst>
              </p:cNvPr>
              <p:cNvSpPr>
                <a:spLocks noRot="1" noChangeAspect="1" noMove="1" noResize="1" noEditPoints="1" noAdjustHandles="1" noChangeArrowheads="1" noChangeShapeType="1" noTextEdit="1"/>
              </p:cNvSpPr>
              <p:nvPr/>
            </p:nvSpPr>
            <p:spPr>
              <a:xfrm>
                <a:off x="1772513" y="2015016"/>
                <a:ext cx="6647909" cy="1191288"/>
              </a:xfrm>
              <a:prstGeom prst="rect">
                <a:avLst/>
              </a:prstGeom>
              <a:blipFill>
                <a:blip r:embed="rId5"/>
                <a:stretch>
                  <a:fillRect t="-114894" b="-1734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4A02A397-FB5F-8846-9F79-1442A53BB8FF}"/>
                  </a:ext>
                </a:extLst>
              </p:cNvPr>
              <p:cNvSpPr/>
              <p:nvPr/>
            </p:nvSpPr>
            <p:spPr>
              <a:xfrm>
                <a:off x="1466997" y="5117404"/>
                <a:ext cx="3977756" cy="90043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𝑊</m:t>
                          </m:r>
                        </m:e>
                        <m:sub>
                          <m:r>
                            <a:rPr lang="en-US" b="0" i="1" smtClean="0">
                              <a:solidFill>
                                <a:schemeClr val="tx1"/>
                              </a:solidFill>
                              <a:latin typeface="Cambria Math" panose="02040503050406030204" pitchFamily="18" charset="0"/>
                            </a:rPr>
                            <m:t>𝑧</m:t>
                          </m:r>
                        </m:sub>
                      </m:sSub>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𝑟</m:t>
                              </m:r>
                            </m:e>
                          </m:acc>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e>
                      </m:d>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sSub>
                            <m:sSubPr>
                              <m:ctrlPr>
                                <a:rPr lang="en-US" b="0" i="1" smtClean="0">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𝑞</m:t>
                              </m:r>
                            </m:e>
                            <m:sub>
                              <m:r>
                                <a:rPr lang="en-US" b="0" i="1" smtClean="0">
                                  <a:solidFill>
                                    <a:schemeClr val="tx1"/>
                                  </a:solidFill>
                                  <a:latin typeface="Cambria Math" panose="02040503050406030204" pitchFamily="18" charset="0"/>
                                </a:rPr>
                                <m:t>𝑏</m:t>
                              </m:r>
                            </m:sub>
                          </m:sSub>
                        </m:den>
                      </m:f>
                      <m:nary>
                        <m:naryPr>
                          <m:limLoc m:val="undOvr"/>
                          <m:ctrlPr>
                            <a:rPr lang="en-US" i="1">
                              <a:solidFill>
                                <a:schemeClr val="tx1"/>
                              </a:solidFill>
                              <a:latin typeface="Cambria Math" panose="02040503050406030204" pitchFamily="18" charset="0"/>
                            </a:rPr>
                          </m:ctrlPr>
                        </m:naryPr>
                        <m:sub>
                          <m:r>
                            <m:rPr>
                              <m:brk m:alnAt="24"/>
                            </m:rP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m:t>
                          </m:r>
                        </m:sub>
                        <m:sup>
                          <m:r>
                            <a:rPr lang="en-US" b="1" i="1" smtClean="0">
                              <a:solidFill>
                                <a:srgbClr val="FF0000"/>
                              </a:solidFill>
                              <a:latin typeface="Cambria Math" panose="02040503050406030204" pitchFamily="18" charset="0"/>
                            </a:rPr>
                            <m:t>𝝉</m:t>
                          </m:r>
                        </m:sup>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𝑖</m:t>
                              </m:r>
                            </m:e>
                            <m:sub>
                              <m:r>
                                <a:rPr lang="en-US" i="1">
                                  <a:solidFill>
                                    <a:schemeClr val="tx1"/>
                                  </a:solidFill>
                                  <a:latin typeface="Cambria Math" panose="02040503050406030204" pitchFamily="18" charset="0"/>
                                </a:rPr>
                                <m:t>𝑏</m:t>
                              </m:r>
                            </m:sub>
                          </m:sSub>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e>
                          </m:d>
                          <m:r>
                            <a:rPr lang="en-US" i="1">
                              <a:solidFill>
                                <a:schemeClr val="tx1"/>
                              </a:solidFill>
                              <a:latin typeface="Cambria Math" panose="02040503050406030204" pitchFamily="18" charset="0"/>
                            </a:rPr>
                            <m:t> </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𝑤</m:t>
                              </m:r>
                            </m:e>
                            <m:sub>
                              <m:r>
                                <a:rPr lang="en-US" i="1">
                                  <a:solidFill>
                                    <a:schemeClr val="tx1"/>
                                  </a:solidFill>
                                  <a:latin typeface="Cambria Math" panose="02040503050406030204" pitchFamily="18" charset="0"/>
                                </a:rPr>
                                <m:t>𝑧</m:t>
                              </m:r>
                            </m:sub>
                          </m:sSub>
                          <m:d>
                            <m:dPr>
                              <m:ctrlPr>
                                <a:rPr lang="en-US" i="1">
                                  <a:solidFill>
                                    <a:schemeClr val="tx1"/>
                                  </a:solidFill>
                                  <a:latin typeface="Cambria Math" panose="02040503050406030204" pitchFamily="18" charset="0"/>
                                </a:rPr>
                              </m:ctrlPr>
                            </m:dPr>
                            <m:e>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𝑟</m:t>
                                  </m:r>
                                </m:e>
                              </m:acc>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e>
                          </m:d>
                          <m:r>
                            <a:rPr lang="en-US" i="1">
                              <a:solidFill>
                                <a:schemeClr val="tx1"/>
                              </a:solidFill>
                              <a:latin typeface="Cambria Math" panose="02040503050406030204" pitchFamily="18" charset="0"/>
                            </a:rPr>
                            <m:t>𝑑</m:t>
                          </m:r>
                          <m:r>
                            <a:rPr lang="en-US" i="1">
                              <a:solidFill>
                                <a:schemeClr val="tx1"/>
                              </a:solidFill>
                              <a:latin typeface="Cambria Math" panose="02040503050406030204" pitchFamily="18" charset="0"/>
                            </a:rPr>
                            <m:t>𝜏</m:t>
                          </m:r>
                          <m:r>
                            <a:rPr lang="en-US" i="1">
                              <a:solidFill>
                                <a:schemeClr val="tx1"/>
                              </a:solidFill>
                              <a:latin typeface="Cambria Math" panose="02040503050406030204" pitchFamily="18" charset="0"/>
                            </a:rPr>
                            <m:t>’</m:t>
                          </m:r>
                        </m:e>
                      </m:nary>
                    </m:oMath>
                  </m:oMathPara>
                </a14:m>
                <a:endParaRPr lang="en-GB" dirty="0">
                  <a:solidFill>
                    <a:schemeClr val="tx1"/>
                  </a:solidFill>
                </a:endParaRPr>
              </a:p>
            </p:txBody>
          </p:sp>
        </mc:Choice>
        <mc:Fallback xmlns="">
          <p:sp>
            <p:nvSpPr>
              <p:cNvPr id="19" name="Rectangle 18">
                <a:extLst>
                  <a:ext uri="{FF2B5EF4-FFF2-40B4-BE49-F238E27FC236}">
                    <a16:creationId xmlns:a16="http://schemas.microsoft.com/office/drawing/2014/main" id="{4A02A397-FB5F-8846-9F79-1442A53BB8FF}"/>
                  </a:ext>
                </a:extLst>
              </p:cNvPr>
              <p:cNvSpPr>
                <a:spLocks noRot="1" noChangeAspect="1" noMove="1" noResize="1" noEditPoints="1" noAdjustHandles="1" noChangeArrowheads="1" noChangeShapeType="1" noTextEdit="1"/>
              </p:cNvSpPr>
              <p:nvPr/>
            </p:nvSpPr>
            <p:spPr>
              <a:xfrm>
                <a:off x="1466997" y="5117404"/>
                <a:ext cx="3977756" cy="900439"/>
              </a:xfrm>
              <a:prstGeom prst="rect">
                <a:avLst/>
              </a:prstGeom>
              <a:blipFill>
                <a:blip r:embed="rId6"/>
                <a:stretch>
                  <a:fillRect t="-109722" b="-169444"/>
                </a:stretch>
              </a:blipFill>
            </p:spPr>
            <p:txBody>
              <a:bodyPr/>
              <a:lstStyle/>
              <a:p>
                <a:r>
                  <a:rPr lang="en-GB">
                    <a:noFill/>
                  </a:rPr>
                  <a:t> </a:t>
                </a:r>
              </a:p>
            </p:txBody>
          </p:sp>
        </mc:Fallback>
      </mc:AlternateContent>
      <p:sp>
        <p:nvSpPr>
          <p:cNvPr id="20" name="CasellaDiTesto 2">
            <a:extLst>
              <a:ext uri="{FF2B5EF4-FFF2-40B4-BE49-F238E27FC236}">
                <a16:creationId xmlns:a16="http://schemas.microsoft.com/office/drawing/2014/main" id="{C32CCA1C-B9D0-8C45-88D0-8F15C508A427}"/>
              </a:ext>
            </a:extLst>
          </p:cNvPr>
          <p:cNvSpPr txBox="1"/>
          <p:nvPr/>
        </p:nvSpPr>
        <p:spPr>
          <a:xfrm>
            <a:off x="2341979" y="3495293"/>
            <a:ext cx="1989721" cy="338554"/>
          </a:xfrm>
          <a:prstGeom prst="rect">
            <a:avLst/>
          </a:prstGeom>
          <a:noFill/>
        </p:spPr>
        <p:txBody>
          <a:bodyPr wrap="square" rtlCol="0">
            <a:spAutoFit/>
          </a:bodyPr>
          <a:lstStyle/>
          <a:p>
            <a:pPr algn="ctr"/>
            <a:r>
              <a:rPr lang="en-GB" sz="1600" b="1" dirty="0">
                <a:latin typeface="Arial"/>
                <a:cs typeface="Arial"/>
              </a:rPr>
              <a:t>where</a:t>
            </a:r>
          </a:p>
        </p:txBody>
      </p:sp>
      <mc:AlternateContent xmlns:mc="http://schemas.openxmlformats.org/markup-compatibility/2006" xmlns:a14="http://schemas.microsoft.com/office/drawing/2010/main">
        <mc:Choice Requires="a14">
          <p:sp>
            <p:nvSpPr>
              <p:cNvPr id="22" name="Rectangle 21">
                <a:extLst>
                  <a:ext uri="{FF2B5EF4-FFF2-40B4-BE49-F238E27FC236}">
                    <a16:creationId xmlns:a16="http://schemas.microsoft.com/office/drawing/2014/main" id="{6F913921-988B-8243-9A73-623C33CA6EE3}"/>
                  </a:ext>
                </a:extLst>
              </p:cNvPr>
              <p:cNvSpPr/>
              <p:nvPr/>
            </p:nvSpPr>
            <p:spPr>
              <a:xfrm>
                <a:off x="266988" y="4586476"/>
                <a:ext cx="560185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b="0" i="0" smtClean="0">
                          <a:solidFill>
                            <a:schemeClr val="tx1"/>
                          </a:solidFill>
                          <a:latin typeface="Cambria Math" panose="02040503050406030204" pitchFamily="18" charset="0"/>
                        </a:rPr>
                        <m:t>If</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𝛽</m:t>
                      </m:r>
                      <m:r>
                        <a:rPr lang="en-US" b="0" i="1" smtClean="0">
                          <a:solidFill>
                            <a:schemeClr val="tx1"/>
                          </a:solidFill>
                          <a:latin typeface="Cambria Math" panose="02040503050406030204" pitchFamily="18" charset="0"/>
                        </a:rPr>
                        <m:t>=1          </m:t>
                      </m:r>
                      <m:sSub>
                        <m:sSubPr>
                          <m:ctrlPr>
                            <a:rPr lang="en-US" i="1">
                              <a:latin typeface="Cambria Math" panose="02040503050406030204" pitchFamily="18" charset="0"/>
                            </a:rPr>
                          </m:ctrlPr>
                        </m:sSubPr>
                        <m:e>
                          <m:r>
                            <a:rPr lang="en-US" i="1">
                              <a:latin typeface="Cambria Math" panose="02040503050406030204" pitchFamily="18" charset="0"/>
                            </a:rPr>
                            <m:t>𝑤</m:t>
                          </m:r>
                        </m:e>
                        <m:sub>
                          <m:r>
                            <a:rPr lang="en-US" i="1">
                              <a:latin typeface="Cambria Math" panose="02040503050406030204" pitchFamily="18" charset="0"/>
                            </a:rPr>
                            <m:t>𝑧</m:t>
                          </m:r>
                        </m:sub>
                      </m:sSub>
                      <m:d>
                        <m:dPr>
                          <m:ctrlPr>
                            <a:rPr lang="en-US" i="1">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panose="02040503050406030204" pitchFamily="18" charset="0"/>
                                </a:rPr>
                                <m:t>𝑟</m:t>
                              </m:r>
                            </m:e>
                          </m:acc>
                          <m:r>
                            <a:rPr lang="en-US" i="1">
                              <a:latin typeface="Cambria Math" panose="02040503050406030204" pitchFamily="18" charset="0"/>
                            </a:rPr>
                            <m:t>,</m:t>
                          </m:r>
                          <m:r>
                            <a:rPr lang="en-US" i="1">
                              <a:latin typeface="Cambria Math" panose="02040503050406030204" pitchFamily="18" charset="0"/>
                            </a:rPr>
                            <m:t>𝜏</m:t>
                          </m:r>
                        </m:e>
                      </m:d>
                      <m:r>
                        <a:rPr lang="en-US" b="0" i="1" smtClean="0">
                          <a:latin typeface="Cambria Math" panose="02040503050406030204" pitchFamily="18" charset="0"/>
                          <a:ea typeface="Cambria Math" panose="02040503050406030204" pitchFamily="18" charset="0"/>
                        </a:rPr>
                        <m:t>≠0     </m:t>
                      </m:r>
                      <m:r>
                        <m:rPr>
                          <m:sty m:val="p"/>
                        </m:rPr>
                        <a:rPr lang="en-US" b="0" i="0" smtClean="0">
                          <a:latin typeface="Cambria Math" panose="02040503050406030204" pitchFamily="18" charset="0"/>
                          <a:ea typeface="Cambria Math" panose="02040503050406030204" pitchFamily="18" charset="0"/>
                        </a:rPr>
                        <m:t>only</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for</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𝜏</m:t>
                      </m:r>
                      <m:r>
                        <a:rPr lang="en-US" b="0" i="1" smtClean="0">
                          <a:latin typeface="Cambria Math" panose="02040503050406030204" pitchFamily="18" charset="0"/>
                          <a:ea typeface="Cambria Math" panose="02040503050406030204" pitchFamily="18" charset="0"/>
                        </a:rPr>
                        <m:t>&gt;0  ⟹    </m:t>
                      </m:r>
                      <m:r>
                        <a:rPr lang="en-US" b="0" i="1" smtClean="0">
                          <a:solidFill>
                            <a:srgbClr val="FF0000"/>
                          </a:solidFill>
                          <a:latin typeface="Cambria Math" panose="02040503050406030204" pitchFamily="18" charset="0"/>
                          <a:ea typeface="Cambria Math" panose="02040503050406030204" pitchFamily="18" charset="0"/>
                        </a:rPr>
                        <m:t>𝜏</m:t>
                      </m:r>
                      <m:r>
                        <a:rPr lang="en-US" i="1" smtClean="0">
                          <a:solidFill>
                            <a:srgbClr val="FF0000"/>
                          </a:solidFill>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&lt;</m:t>
                      </m:r>
                      <m:r>
                        <a:rPr lang="en-US" b="0" i="1" smtClean="0">
                          <a:solidFill>
                            <a:srgbClr val="FF0000"/>
                          </a:solidFill>
                          <a:latin typeface="Cambria Math" panose="02040503050406030204" pitchFamily="18" charset="0"/>
                          <a:ea typeface="Cambria Math" panose="02040503050406030204" pitchFamily="18" charset="0"/>
                        </a:rPr>
                        <m:t>𝜏</m:t>
                      </m:r>
                      <m:r>
                        <a:rPr lang="en-US" b="0" i="1" smtClean="0">
                          <a:solidFill>
                            <a:srgbClr val="FF0000"/>
                          </a:solidFill>
                          <a:latin typeface="Cambria Math" panose="02040503050406030204" pitchFamily="18" charset="0"/>
                          <a:ea typeface="Cambria Math" panose="02040503050406030204" pitchFamily="18" charset="0"/>
                        </a:rPr>
                        <m:t> </m:t>
                      </m:r>
                    </m:oMath>
                  </m:oMathPara>
                </a14:m>
                <a:endParaRPr lang="en-GB" dirty="0">
                  <a:solidFill>
                    <a:schemeClr val="tx1"/>
                  </a:solidFill>
                </a:endParaRPr>
              </a:p>
            </p:txBody>
          </p:sp>
        </mc:Choice>
        <mc:Fallback xmlns="">
          <p:sp>
            <p:nvSpPr>
              <p:cNvPr id="22" name="Rectangle 21">
                <a:extLst>
                  <a:ext uri="{FF2B5EF4-FFF2-40B4-BE49-F238E27FC236}">
                    <a16:creationId xmlns:a16="http://schemas.microsoft.com/office/drawing/2014/main" id="{6F913921-988B-8243-9A73-623C33CA6EE3}"/>
                  </a:ext>
                </a:extLst>
              </p:cNvPr>
              <p:cNvSpPr>
                <a:spLocks noRot="1" noChangeAspect="1" noMove="1" noResize="1" noEditPoints="1" noAdjustHandles="1" noChangeArrowheads="1" noChangeShapeType="1" noTextEdit="1"/>
              </p:cNvSpPr>
              <p:nvPr/>
            </p:nvSpPr>
            <p:spPr>
              <a:xfrm>
                <a:off x="266988" y="4586476"/>
                <a:ext cx="5601855" cy="369332"/>
              </a:xfrm>
              <a:prstGeom prst="rect">
                <a:avLst/>
              </a:prstGeom>
              <a:blipFill>
                <a:blip r:embed="rId7"/>
                <a:stretch>
                  <a:fillRect t="-10000" b="-16667"/>
                </a:stretch>
              </a:blipFill>
            </p:spPr>
            <p:txBody>
              <a:bodyPr/>
              <a:lstStyle/>
              <a:p>
                <a:r>
                  <a:rPr lang="en-GB">
                    <a:noFill/>
                  </a:rPr>
                  <a:t> </a:t>
                </a:r>
              </a:p>
            </p:txBody>
          </p:sp>
        </mc:Fallback>
      </mc:AlternateContent>
    </p:spTree>
    <p:extLst>
      <p:ext uri="{BB962C8B-B14F-4D97-AF65-F5344CB8AC3E}">
        <p14:creationId xmlns:p14="http://schemas.microsoft.com/office/powerpoint/2010/main" val="3122385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8" grpId="0" animBg="1"/>
      <p:bldP spid="18" grpId="0"/>
      <p:bldP spid="19" grpId="0"/>
      <p:bldP spid="20"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E2DE6D73-9AC9-FD41-BC0B-5D772B3B172D}"/>
              </a:ext>
            </a:extLst>
          </p:cNvPr>
          <p:cNvSpPr txBox="1"/>
          <p:nvPr/>
        </p:nvSpPr>
        <p:spPr>
          <a:xfrm>
            <a:off x="1687552" y="90906"/>
            <a:ext cx="5768952"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TRANSVERSE WAKE FUNCTION</a:t>
            </a:r>
          </a:p>
        </p:txBody>
      </p:sp>
      <p:pic>
        <p:nvPicPr>
          <p:cNvPr id="4" name="Picture 3">
            <a:extLst>
              <a:ext uri="{FF2B5EF4-FFF2-40B4-BE49-F238E27FC236}">
                <a16:creationId xmlns:a16="http://schemas.microsoft.com/office/drawing/2014/main" id="{F4AAD32F-6B23-B34E-B6EF-89218BB3CA7F}"/>
              </a:ext>
            </a:extLst>
          </p:cNvPr>
          <p:cNvPicPr>
            <a:picLocks noChangeAspect="1"/>
          </p:cNvPicPr>
          <p:nvPr/>
        </p:nvPicPr>
        <p:blipFill>
          <a:blip r:embed="rId2"/>
          <a:stretch>
            <a:fillRect/>
          </a:stretch>
        </p:blipFill>
        <p:spPr>
          <a:xfrm>
            <a:off x="306543" y="727099"/>
            <a:ext cx="3750092" cy="1811568"/>
          </a:xfrm>
          <a:prstGeom prst="rect">
            <a:avLst/>
          </a:prstGeom>
        </p:spPr>
      </p:pic>
      <p:sp>
        <p:nvSpPr>
          <p:cNvPr id="5" name="CasellaDiTesto 2">
            <a:extLst>
              <a:ext uri="{FF2B5EF4-FFF2-40B4-BE49-F238E27FC236}">
                <a16:creationId xmlns:a16="http://schemas.microsoft.com/office/drawing/2014/main" id="{0F2C0506-BEFF-4A4C-9AAD-A22899965772}"/>
              </a:ext>
            </a:extLst>
          </p:cNvPr>
          <p:cNvSpPr txBox="1"/>
          <p:nvPr/>
        </p:nvSpPr>
        <p:spPr>
          <a:xfrm>
            <a:off x="4394863" y="964333"/>
            <a:ext cx="4442594" cy="338554"/>
          </a:xfrm>
          <a:prstGeom prst="rect">
            <a:avLst/>
          </a:prstGeom>
          <a:noFill/>
        </p:spPr>
        <p:txBody>
          <a:bodyPr wrap="square" rtlCol="0">
            <a:spAutoFit/>
          </a:bodyPr>
          <a:lstStyle/>
          <a:p>
            <a:pPr algn="just"/>
            <a:r>
              <a:rPr lang="en-GB" sz="1600" b="1" dirty="0">
                <a:latin typeface="Arial"/>
                <a:cs typeface="Arial"/>
              </a:rPr>
              <a:t>Transvers kick normalised to both charges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5D80D14-0598-8F41-ADFF-51998A2C32CA}"/>
                  </a:ext>
                </a:extLst>
              </p:cNvPr>
              <p:cNvSpPr txBox="1"/>
              <p:nvPr/>
            </p:nvSpPr>
            <p:spPr>
              <a:xfrm>
                <a:off x="4319638" y="1508913"/>
                <a:ext cx="3301737" cy="7516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latin typeface="Cambria Math" panose="02040503050406030204" pitchFamily="18" charset="0"/>
                            </a:rPr>
                          </m:ctrlPr>
                        </m:acc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𝑤</m:t>
                              </m:r>
                            </m:e>
                            <m:sub>
                              <m:r>
                                <a:rPr lang="en-US" sz="2000" b="0" i="1" smtClean="0">
                                  <a:latin typeface="Cambria Math" panose="02040503050406030204" pitchFamily="18" charset="0"/>
                                </a:rPr>
                                <m:t>⊥</m:t>
                              </m:r>
                            </m:sub>
                          </m:sSub>
                        </m:e>
                      </m:acc>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𝑟</m:t>
                                  </m:r>
                                </m:e>
                                <m:sub>
                                  <m:r>
                                    <a:rPr lang="en-US" sz="2000" b="0" i="1" smtClean="0">
                                      <a:latin typeface="Cambria Math" panose="02040503050406030204" pitchFamily="18" charset="0"/>
                                    </a:rPr>
                                    <m:t>0</m:t>
                                  </m:r>
                                </m:sub>
                              </m:sSub>
                            </m:e>
                          </m:acc>
                          <m:r>
                            <a:rPr lang="en-US" sz="2000" b="0" i="1" smtClean="0">
                              <a:latin typeface="Cambria Math" panose="02040503050406030204" pitchFamily="18" charset="0"/>
                            </a:rPr>
                            <m:t>,</m:t>
                          </m:r>
                          <m:r>
                            <a:rPr lang="en-US" sz="2000" b="0" i="1" smtClean="0">
                              <a:latin typeface="Cambria Math" panose="02040503050406030204" pitchFamily="18" charset="0"/>
                            </a:rPr>
                            <m:t>𝑠</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m:rPr>
                              <m:sty m:val="p"/>
                            </m:rPr>
                            <a:rPr lang="en-US" sz="2000" b="0" i="0" smtClean="0">
                              <a:latin typeface="Cambria Math" panose="02040503050406030204" pitchFamily="18" charset="0"/>
                            </a:rPr>
                            <m:t>Δ</m:t>
                          </m:r>
                          <m:acc>
                            <m:accPr>
                              <m:chr m:val="⃗"/>
                              <m:ctrlPr>
                                <a:rPr lang="en-US" sz="2000" b="0" i="1" smtClean="0">
                                  <a:latin typeface="Cambria Math" panose="02040503050406030204" pitchFamily="18" charset="0"/>
                                </a:rPr>
                              </m:ctrlPr>
                            </m:acc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𝑝</m:t>
                                  </m:r>
                                </m:e>
                                <m:sub>
                                  <m:r>
                                    <a:rPr lang="en-US" sz="2000" b="0" i="1" smtClean="0">
                                      <a:latin typeface="Cambria Math" panose="02040503050406030204" pitchFamily="18" charset="0"/>
                                    </a:rPr>
                                    <m:t>⊥</m:t>
                                  </m:r>
                                </m:sub>
                              </m:sSub>
                            </m:e>
                          </m:acc>
                          <m:d>
                            <m:dPr>
                              <m:ctrlPr>
                                <a:rPr lang="en-US" sz="2000" i="1">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𝑟</m:t>
                                      </m:r>
                                    </m:e>
                                    <m:sub>
                                      <m:r>
                                        <a:rPr lang="en-US" sz="2000" i="1">
                                          <a:latin typeface="Cambria Math" panose="02040503050406030204" pitchFamily="18" charset="0"/>
                                        </a:rPr>
                                        <m:t>0</m:t>
                                      </m:r>
                                    </m:sub>
                                  </m:sSub>
                                </m:e>
                              </m:acc>
                              <m:r>
                                <a:rPr lang="en-US" sz="2000" i="1">
                                  <a:latin typeface="Cambria Math" panose="02040503050406030204" pitchFamily="18" charset="0"/>
                                </a:rPr>
                                <m:t>,</m:t>
                              </m:r>
                              <m:r>
                                <a:rPr lang="en-US" sz="2000" i="1">
                                  <a:latin typeface="Cambria Math" panose="02040503050406030204" pitchFamily="18" charset="0"/>
                                </a:rPr>
                                <m:t>𝑠</m:t>
                              </m:r>
                            </m:e>
                          </m:d>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𝑞</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 </m:t>
                          </m:r>
                          <m:r>
                            <a:rPr lang="en-US" sz="2000" b="0" i="1" smtClean="0">
                              <a:latin typeface="Cambria Math" panose="02040503050406030204" pitchFamily="18" charset="0"/>
                            </a:rPr>
                            <m:t>𝑞</m:t>
                          </m:r>
                        </m:den>
                      </m:f>
                    </m:oMath>
                  </m:oMathPara>
                </a14:m>
                <a:endParaRPr lang="en-GB" sz="2000" dirty="0"/>
              </a:p>
            </p:txBody>
          </p:sp>
        </mc:Choice>
        <mc:Fallback xmlns="">
          <p:sp>
            <p:nvSpPr>
              <p:cNvPr id="6" name="TextBox 5">
                <a:extLst>
                  <a:ext uri="{FF2B5EF4-FFF2-40B4-BE49-F238E27FC236}">
                    <a16:creationId xmlns:a16="http://schemas.microsoft.com/office/drawing/2014/main" id="{35D80D14-0598-8F41-ADFF-51998A2C32CA}"/>
                  </a:ext>
                </a:extLst>
              </p:cNvPr>
              <p:cNvSpPr txBox="1">
                <a:spLocks noRot="1" noChangeAspect="1" noMove="1" noResize="1" noEditPoints="1" noAdjustHandles="1" noChangeArrowheads="1" noChangeShapeType="1" noTextEdit="1"/>
              </p:cNvSpPr>
              <p:nvPr/>
            </p:nvSpPr>
            <p:spPr>
              <a:xfrm>
                <a:off x="4319638" y="1508913"/>
                <a:ext cx="3301737" cy="751681"/>
              </a:xfrm>
              <a:prstGeom prst="rect">
                <a:avLst/>
              </a:prstGeom>
              <a:blipFill>
                <a:blip r:embed="rId3"/>
                <a:stretch>
                  <a:fillRect t="-10000"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B488DB1-28B9-4944-9518-FC536CBF436A}"/>
                  </a:ext>
                </a:extLst>
              </p:cNvPr>
              <p:cNvSpPr txBox="1"/>
              <p:nvPr/>
            </p:nvSpPr>
            <p:spPr>
              <a:xfrm>
                <a:off x="7884378" y="1653922"/>
                <a:ext cx="1018805"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V</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C</m:t>
                          </m:r>
                        </m:e>
                      </m:d>
                    </m:oMath>
                  </m:oMathPara>
                </a14:m>
                <a:endParaRPr lang="en-GB" sz="2400" dirty="0"/>
              </a:p>
            </p:txBody>
          </p:sp>
        </mc:Choice>
        <mc:Fallback xmlns="">
          <p:sp>
            <p:nvSpPr>
              <p:cNvPr id="7" name="TextBox 6">
                <a:extLst>
                  <a:ext uri="{FF2B5EF4-FFF2-40B4-BE49-F238E27FC236}">
                    <a16:creationId xmlns:a16="http://schemas.microsoft.com/office/drawing/2014/main" id="{7B488DB1-28B9-4944-9518-FC536CBF436A}"/>
                  </a:ext>
                </a:extLst>
              </p:cNvPr>
              <p:cNvSpPr txBox="1">
                <a:spLocks noRot="1" noChangeAspect="1" noMove="1" noResize="1" noEditPoints="1" noAdjustHandles="1" noChangeArrowheads="1" noChangeShapeType="1" noTextEdit="1"/>
              </p:cNvSpPr>
              <p:nvPr/>
            </p:nvSpPr>
            <p:spPr>
              <a:xfrm>
                <a:off x="7884378" y="1653922"/>
                <a:ext cx="1018805" cy="461665"/>
              </a:xfrm>
              <a:prstGeom prst="rect">
                <a:avLst/>
              </a:prstGeom>
              <a:blipFill>
                <a:blip r:embed="rId4"/>
                <a:stretch>
                  <a:fillRect b="-15789"/>
                </a:stretch>
              </a:blipFill>
            </p:spPr>
            <p:txBody>
              <a:bodyPr/>
              <a:lstStyle/>
              <a:p>
                <a:r>
                  <a:rPr lang="en-GB">
                    <a:noFill/>
                  </a:rPr>
                  <a:t> </a:t>
                </a:r>
              </a:p>
            </p:txBody>
          </p:sp>
        </mc:Fallback>
      </mc:AlternateContent>
      <p:sp>
        <p:nvSpPr>
          <p:cNvPr id="8" name="CasellaDiTesto 2">
            <a:extLst>
              <a:ext uri="{FF2B5EF4-FFF2-40B4-BE49-F238E27FC236}">
                <a16:creationId xmlns:a16="http://schemas.microsoft.com/office/drawing/2014/main" id="{00AF3E3E-62D5-044E-912E-82FF7348E7BD}"/>
              </a:ext>
            </a:extLst>
          </p:cNvPr>
          <p:cNvSpPr txBox="1"/>
          <p:nvPr/>
        </p:nvSpPr>
        <p:spPr>
          <a:xfrm>
            <a:off x="306543" y="2806321"/>
            <a:ext cx="6226604" cy="338554"/>
          </a:xfrm>
          <a:prstGeom prst="rect">
            <a:avLst/>
          </a:prstGeom>
          <a:noFill/>
        </p:spPr>
        <p:txBody>
          <a:bodyPr wrap="square" rtlCol="0">
            <a:spAutoFit/>
          </a:bodyPr>
          <a:lstStyle/>
          <a:p>
            <a:pPr algn="just"/>
            <a:r>
              <a:rPr lang="en-GB" sz="1600" b="1" dirty="0">
                <a:latin typeface="Arial"/>
                <a:cs typeface="Arial"/>
              </a:rPr>
              <a:t>The dipole transverse kick is dominant and proportional to </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6634E36-D658-0547-8471-CAB5F09EA51C}"/>
                  </a:ext>
                </a:extLst>
              </p:cNvPr>
              <p:cNvSpPr txBox="1"/>
              <p:nvPr/>
            </p:nvSpPr>
            <p:spPr>
              <a:xfrm>
                <a:off x="5805961" y="2708669"/>
                <a:ext cx="1018805"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latin typeface="Cambria Math" panose="02040503050406030204" pitchFamily="18" charset="0"/>
                            </a:rPr>
                          </m:ctrlPr>
                        </m:acc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𝑟</m:t>
                              </m:r>
                            </m:e>
                            <m:sub>
                              <m:r>
                                <a:rPr lang="en-US" sz="2400" b="0" i="1" smtClean="0">
                                  <a:latin typeface="Cambria Math" panose="02040503050406030204" pitchFamily="18" charset="0"/>
                                </a:rPr>
                                <m:t>0</m:t>
                              </m:r>
                            </m:sub>
                          </m:sSub>
                        </m:e>
                      </m:acc>
                    </m:oMath>
                  </m:oMathPara>
                </a14:m>
                <a:endParaRPr lang="en-GB" sz="2400" dirty="0"/>
              </a:p>
            </p:txBody>
          </p:sp>
        </mc:Choice>
        <mc:Fallback xmlns="">
          <p:sp>
            <p:nvSpPr>
              <p:cNvPr id="9" name="TextBox 8">
                <a:extLst>
                  <a:ext uri="{FF2B5EF4-FFF2-40B4-BE49-F238E27FC236}">
                    <a16:creationId xmlns:a16="http://schemas.microsoft.com/office/drawing/2014/main" id="{E6634E36-D658-0547-8471-CAB5F09EA51C}"/>
                  </a:ext>
                </a:extLst>
              </p:cNvPr>
              <p:cNvSpPr txBox="1">
                <a:spLocks noRot="1" noChangeAspect="1" noMove="1" noResize="1" noEditPoints="1" noAdjustHandles="1" noChangeArrowheads="1" noChangeShapeType="1" noTextEdit="1"/>
              </p:cNvSpPr>
              <p:nvPr/>
            </p:nvSpPr>
            <p:spPr>
              <a:xfrm>
                <a:off x="5805961" y="2708669"/>
                <a:ext cx="1018805" cy="461665"/>
              </a:xfrm>
              <a:prstGeom prst="rect">
                <a:avLst/>
              </a:prstGeom>
              <a:blipFill>
                <a:blip r:embed="rId5"/>
                <a:stretch>
                  <a:fillRect/>
                </a:stretch>
              </a:blipFill>
            </p:spPr>
            <p:txBody>
              <a:bodyPr/>
              <a:lstStyle/>
              <a:p>
                <a:r>
                  <a:rPr lang="en-GB">
                    <a:noFill/>
                  </a:rPr>
                  <a:t> </a:t>
                </a:r>
              </a:p>
            </p:txBody>
          </p:sp>
        </mc:Fallback>
      </mc:AlternateContent>
      <p:sp>
        <p:nvSpPr>
          <p:cNvPr id="10" name="CasellaDiTesto 2">
            <a:extLst>
              <a:ext uri="{FF2B5EF4-FFF2-40B4-BE49-F238E27FC236}">
                <a16:creationId xmlns:a16="http://schemas.microsoft.com/office/drawing/2014/main" id="{A77397D5-44EA-A848-A184-95E598115090}"/>
              </a:ext>
            </a:extLst>
          </p:cNvPr>
          <p:cNvSpPr txBox="1"/>
          <p:nvPr/>
        </p:nvSpPr>
        <p:spPr>
          <a:xfrm>
            <a:off x="306543" y="3226873"/>
            <a:ext cx="2003520" cy="584775"/>
          </a:xfrm>
          <a:prstGeom prst="rect">
            <a:avLst/>
          </a:prstGeom>
          <a:noFill/>
        </p:spPr>
        <p:txBody>
          <a:bodyPr wrap="square" rtlCol="0">
            <a:spAutoFit/>
          </a:bodyPr>
          <a:lstStyle/>
          <a:p>
            <a:pPr algn="just"/>
            <a:r>
              <a:rPr lang="en-GB" sz="1600" b="1" dirty="0">
                <a:solidFill>
                  <a:srgbClr val="FF0000"/>
                </a:solidFill>
                <a:latin typeface="Arial"/>
                <a:cs typeface="Arial"/>
              </a:rPr>
              <a:t>Transverse dipole </a:t>
            </a:r>
          </a:p>
          <a:p>
            <a:pPr algn="just"/>
            <a:r>
              <a:rPr lang="en-GB" sz="1600" b="1" dirty="0">
                <a:solidFill>
                  <a:srgbClr val="FF0000"/>
                </a:solidFill>
                <a:latin typeface="Arial"/>
                <a:cs typeface="Arial"/>
              </a:rPr>
              <a:t>wake function</a:t>
            </a:r>
          </a:p>
        </p:txBody>
      </p:sp>
      <p:sp>
        <p:nvSpPr>
          <p:cNvPr id="11" name="CasellaDiTesto 2">
            <a:extLst>
              <a:ext uri="{FF2B5EF4-FFF2-40B4-BE49-F238E27FC236}">
                <a16:creationId xmlns:a16="http://schemas.microsoft.com/office/drawing/2014/main" id="{3A5E9D2E-BE3E-1247-853C-92B5BA6ED076}"/>
              </a:ext>
            </a:extLst>
          </p:cNvPr>
          <p:cNvSpPr txBox="1"/>
          <p:nvPr/>
        </p:nvSpPr>
        <p:spPr>
          <a:xfrm>
            <a:off x="6027622" y="3226873"/>
            <a:ext cx="2857762" cy="584775"/>
          </a:xfrm>
          <a:prstGeom prst="rect">
            <a:avLst/>
          </a:prstGeom>
          <a:noFill/>
        </p:spPr>
        <p:txBody>
          <a:bodyPr wrap="square" rtlCol="0">
            <a:spAutoFit/>
          </a:bodyPr>
          <a:lstStyle/>
          <a:p>
            <a:pPr algn="just"/>
            <a:r>
              <a:rPr lang="en-GB" sz="1600" b="1" dirty="0">
                <a:latin typeface="Arial"/>
                <a:cs typeface="Arial"/>
              </a:rPr>
              <a:t>Transverse wake per unit of transverse displacement</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A2CCB4D-345E-3849-A361-8B0427F8B53B}"/>
                  </a:ext>
                </a:extLst>
              </p:cNvPr>
              <p:cNvSpPr txBox="1"/>
              <p:nvPr/>
            </p:nvSpPr>
            <p:spPr>
              <a:xfrm>
                <a:off x="2660577" y="3143419"/>
                <a:ext cx="3016531" cy="7516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𝑤</m:t>
                              </m:r>
                            </m:e>
                            <m:sub>
                              <m:r>
                                <a:rPr lang="en-US" sz="2000" i="1">
                                  <a:solidFill>
                                    <a:srgbClr val="FF0000"/>
                                  </a:solidFill>
                                  <a:latin typeface="Cambria Math" panose="02040503050406030204" pitchFamily="18" charset="0"/>
                                </a:rPr>
                                <m:t>⊥</m:t>
                              </m:r>
                            </m:sub>
                          </m:sSub>
                          <m:r>
                            <a:rPr lang="en-US" sz="2000" i="1">
                              <a:solidFill>
                                <a:srgbClr val="FF0000"/>
                              </a:solidFill>
                              <a:latin typeface="Cambria Math" panose="02040503050406030204" pitchFamily="18" charset="0"/>
                            </a:rPr>
                            <m:t>’</m:t>
                          </m:r>
                        </m:e>
                      </m:acc>
                      <m:d>
                        <m:dPr>
                          <m:ctrlPr>
                            <a:rPr lang="en-US" sz="2000" b="0" i="1" smtClean="0">
                              <a:solidFill>
                                <a:srgbClr val="FF0000"/>
                              </a:solidFill>
                              <a:latin typeface="Cambria Math" panose="02040503050406030204" pitchFamily="18" charset="0"/>
                            </a:rPr>
                          </m:ctrlPr>
                        </m:dPr>
                        <m:e>
                          <m:acc>
                            <m:accPr>
                              <m:chr m:val="⃗"/>
                              <m:ctrlPr>
                                <a:rPr lang="en-US" sz="2000" b="0" i="1" smtClean="0">
                                  <a:solidFill>
                                    <a:srgbClr val="FF0000"/>
                                  </a:solidFill>
                                  <a:latin typeface="Cambria Math" panose="02040503050406030204" pitchFamily="18" charset="0"/>
                                </a:rPr>
                              </m:ctrlPr>
                            </m:accPr>
                            <m:e>
                              <m:r>
                                <a:rPr lang="en-US" sz="2000" b="0" i="1" smtClean="0">
                                  <a:solidFill>
                                    <a:srgbClr val="FF0000"/>
                                  </a:solidFill>
                                  <a:latin typeface="Cambria Math" panose="02040503050406030204" pitchFamily="18" charset="0"/>
                                </a:rPr>
                                <m:t>𝑟</m:t>
                              </m:r>
                            </m:e>
                          </m:acc>
                          <m:r>
                            <a:rPr lang="en-US" sz="2000" b="0" i="1" smtClean="0">
                              <a:solidFill>
                                <a:srgbClr val="FF0000"/>
                              </a:solidFill>
                              <a:latin typeface="Cambria Math" panose="02040503050406030204" pitchFamily="18" charset="0"/>
                            </a:rPr>
                            <m:t>,</m:t>
                          </m:r>
                          <m:acc>
                            <m:accPr>
                              <m:chr m:val="⃗"/>
                              <m:ctrlPr>
                                <a:rPr lang="en-US" sz="2000" b="0" i="1" smtClean="0">
                                  <a:solidFill>
                                    <a:srgbClr val="FF0000"/>
                                  </a:solidFill>
                                  <a:latin typeface="Cambria Math" panose="02040503050406030204" pitchFamily="18" charset="0"/>
                                </a:rPr>
                              </m:ctrlPr>
                            </m:accPr>
                            <m:e>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𝑟</m:t>
                                  </m:r>
                                </m:e>
                                <m:sub>
                                  <m:r>
                                    <a:rPr lang="en-US" sz="2000" b="0" i="1" smtClean="0">
                                      <a:solidFill>
                                        <a:srgbClr val="FF0000"/>
                                      </a:solidFill>
                                      <a:latin typeface="Cambria Math" panose="02040503050406030204" pitchFamily="18" charset="0"/>
                                    </a:rPr>
                                    <m:t>0</m:t>
                                  </m:r>
                                </m:sub>
                              </m:sSub>
                            </m:e>
                          </m:acc>
                          <m: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𝑠</m:t>
                          </m:r>
                        </m:e>
                      </m:d>
                      <m:r>
                        <a:rPr lang="en-US" sz="2000" b="0" i="1" smtClean="0">
                          <a:solidFill>
                            <a:srgbClr val="FF0000"/>
                          </a:solidFill>
                          <a:latin typeface="Cambria Math" panose="02040503050406030204" pitchFamily="18" charset="0"/>
                        </a:rPr>
                        <m:t>=</m:t>
                      </m:r>
                      <m:f>
                        <m:fPr>
                          <m:ctrlPr>
                            <a:rPr lang="en-US" sz="2000" b="0" i="1" smtClean="0">
                              <a:solidFill>
                                <a:srgbClr val="FF0000"/>
                              </a:solidFill>
                              <a:latin typeface="Cambria Math" panose="02040503050406030204" pitchFamily="18" charset="0"/>
                            </a:rPr>
                          </m:ctrlPr>
                        </m:fPr>
                        <m:num>
                          <m:acc>
                            <m:accPr>
                              <m:chr m:val="⃗"/>
                              <m:ctrlPr>
                                <a:rPr lang="en-US" sz="2000" b="0" i="1" smtClean="0">
                                  <a:solidFill>
                                    <a:srgbClr val="FF0000"/>
                                  </a:solidFill>
                                  <a:latin typeface="Cambria Math" panose="02040503050406030204" pitchFamily="18" charset="0"/>
                                </a:rPr>
                              </m:ctrlPr>
                            </m:accPr>
                            <m:e>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𝑤</m:t>
                                  </m:r>
                                </m:e>
                                <m:sub>
                                  <m:r>
                                    <a:rPr lang="en-US" sz="2000" b="0" i="1" smtClean="0">
                                      <a:solidFill>
                                        <a:srgbClr val="FF0000"/>
                                      </a:solidFill>
                                      <a:latin typeface="Cambria Math" panose="02040503050406030204" pitchFamily="18" charset="0"/>
                                    </a:rPr>
                                    <m:t>⊥</m:t>
                                  </m:r>
                                </m:sub>
                              </m:sSub>
                            </m:e>
                          </m:acc>
                          <m:d>
                            <m:dPr>
                              <m:ctrlPr>
                                <a:rPr lang="en-US" sz="2000" i="1">
                                  <a:solidFill>
                                    <a:srgbClr val="FF0000"/>
                                  </a:solidFill>
                                  <a:latin typeface="Cambria Math" panose="02040503050406030204" pitchFamily="18" charset="0"/>
                                </a:rPr>
                              </m:ctrlPr>
                            </m:dPr>
                            <m:e>
                              <m:acc>
                                <m:accPr>
                                  <m:chr m:val="⃗"/>
                                  <m:ctrlPr>
                                    <a:rPr lang="en-US" sz="2000" i="1">
                                      <a:solidFill>
                                        <a:srgbClr val="FF0000"/>
                                      </a:solidFill>
                                      <a:latin typeface="Cambria Math" panose="02040503050406030204" pitchFamily="18" charset="0"/>
                                    </a:rPr>
                                  </m:ctrlPr>
                                </m:accPr>
                                <m:e>
                                  <m:r>
                                    <a:rPr lang="en-US" sz="2000" i="1">
                                      <a:solidFill>
                                        <a:srgbClr val="FF0000"/>
                                      </a:solidFill>
                                      <a:latin typeface="Cambria Math" panose="02040503050406030204" pitchFamily="18" charset="0"/>
                                    </a:rPr>
                                    <m:t>𝑟</m:t>
                                  </m:r>
                                </m:e>
                              </m:acc>
                              <m:r>
                                <a:rPr lang="en-US" sz="2000" i="1">
                                  <a:solidFill>
                                    <a:srgbClr val="FF0000"/>
                                  </a:solidFill>
                                  <a:latin typeface="Cambria Math" panose="02040503050406030204" pitchFamily="18" charset="0"/>
                                </a:rPr>
                                <m:t>,</m:t>
                              </m:r>
                              <m:acc>
                                <m:accPr>
                                  <m:chr m:val="⃗"/>
                                  <m:ctrlPr>
                                    <a:rPr lang="en-US" sz="2000" i="1">
                                      <a:solidFill>
                                        <a:srgbClr val="FF0000"/>
                                      </a:solidFill>
                                      <a:latin typeface="Cambria Math" panose="02040503050406030204" pitchFamily="18" charset="0"/>
                                    </a:rPr>
                                  </m:ctrlPr>
                                </m:accPr>
                                <m:e>
                                  <m:sSub>
                                    <m:sSubPr>
                                      <m:ctrlPr>
                                        <a:rPr lang="en-US" sz="2000" i="1">
                                          <a:solidFill>
                                            <a:srgbClr val="FF0000"/>
                                          </a:solidFill>
                                          <a:latin typeface="Cambria Math" panose="02040503050406030204" pitchFamily="18" charset="0"/>
                                        </a:rPr>
                                      </m:ctrlPr>
                                    </m:sSubPr>
                                    <m:e>
                                      <m:r>
                                        <a:rPr lang="en-US" sz="2000" i="1">
                                          <a:solidFill>
                                            <a:srgbClr val="FF0000"/>
                                          </a:solidFill>
                                          <a:latin typeface="Cambria Math" panose="02040503050406030204" pitchFamily="18" charset="0"/>
                                        </a:rPr>
                                        <m:t>𝑟</m:t>
                                      </m:r>
                                    </m:e>
                                    <m:sub>
                                      <m:r>
                                        <a:rPr lang="en-US" sz="2000" i="1">
                                          <a:solidFill>
                                            <a:srgbClr val="FF0000"/>
                                          </a:solidFill>
                                          <a:latin typeface="Cambria Math" panose="02040503050406030204" pitchFamily="18" charset="0"/>
                                        </a:rPr>
                                        <m:t>0</m:t>
                                      </m:r>
                                    </m:sub>
                                  </m:sSub>
                                </m:e>
                              </m:acc>
                              <m:r>
                                <a:rPr lang="en-US" sz="2000" i="1">
                                  <a:solidFill>
                                    <a:srgbClr val="FF0000"/>
                                  </a:solidFill>
                                  <a:latin typeface="Cambria Math" panose="02040503050406030204" pitchFamily="18" charset="0"/>
                                </a:rPr>
                                <m:t>,</m:t>
                              </m:r>
                              <m:r>
                                <a:rPr lang="en-US" sz="2000" i="1">
                                  <a:solidFill>
                                    <a:srgbClr val="FF0000"/>
                                  </a:solidFill>
                                  <a:latin typeface="Cambria Math" panose="02040503050406030204" pitchFamily="18" charset="0"/>
                                </a:rPr>
                                <m:t>𝑠</m:t>
                              </m:r>
                            </m:e>
                          </m:d>
                        </m:num>
                        <m:den>
                          <m:sSub>
                            <m:sSubPr>
                              <m:ctrlPr>
                                <a:rPr lang="en-US" sz="2000" b="0" i="1" smtClean="0">
                                  <a:solidFill>
                                    <a:srgbClr val="FF0000"/>
                                  </a:solidFill>
                                  <a:latin typeface="Cambria Math" panose="02040503050406030204" pitchFamily="18" charset="0"/>
                                </a:rPr>
                              </m:ctrlPr>
                            </m:sSubPr>
                            <m:e>
                              <m:r>
                                <a:rPr lang="en-US" sz="2000" b="0" i="1" smtClean="0">
                                  <a:solidFill>
                                    <a:srgbClr val="FF0000"/>
                                  </a:solidFill>
                                  <a:latin typeface="Cambria Math" panose="02040503050406030204" pitchFamily="18" charset="0"/>
                                </a:rPr>
                                <m:t>𝑟</m:t>
                              </m:r>
                            </m:e>
                            <m:sub>
                              <m:r>
                                <a:rPr lang="en-US" sz="2000" b="0" i="1" smtClean="0">
                                  <a:solidFill>
                                    <a:srgbClr val="FF0000"/>
                                  </a:solidFill>
                                  <a:latin typeface="Cambria Math" panose="02040503050406030204" pitchFamily="18" charset="0"/>
                                </a:rPr>
                                <m:t>0</m:t>
                              </m:r>
                            </m:sub>
                          </m:sSub>
                        </m:den>
                      </m:f>
                    </m:oMath>
                  </m:oMathPara>
                </a14:m>
                <a:endParaRPr lang="en-GB" sz="2000" dirty="0">
                  <a:solidFill>
                    <a:srgbClr val="FF0000"/>
                  </a:solidFill>
                </a:endParaRPr>
              </a:p>
            </p:txBody>
          </p:sp>
        </mc:Choice>
        <mc:Fallback xmlns="">
          <p:sp>
            <p:nvSpPr>
              <p:cNvPr id="12" name="TextBox 11">
                <a:extLst>
                  <a:ext uri="{FF2B5EF4-FFF2-40B4-BE49-F238E27FC236}">
                    <a16:creationId xmlns:a16="http://schemas.microsoft.com/office/drawing/2014/main" id="{2A2CCB4D-345E-3849-A361-8B0427F8B53B}"/>
                  </a:ext>
                </a:extLst>
              </p:cNvPr>
              <p:cNvSpPr txBox="1">
                <a:spLocks noRot="1" noChangeAspect="1" noMove="1" noResize="1" noEditPoints="1" noAdjustHandles="1" noChangeArrowheads="1" noChangeShapeType="1" noTextEdit="1"/>
              </p:cNvSpPr>
              <p:nvPr/>
            </p:nvSpPr>
            <p:spPr>
              <a:xfrm>
                <a:off x="2660577" y="3143419"/>
                <a:ext cx="3016531" cy="751681"/>
              </a:xfrm>
              <a:prstGeom prst="rect">
                <a:avLst/>
              </a:prstGeom>
              <a:blipFill>
                <a:blip r:embed="rId6"/>
                <a:stretch>
                  <a:fillRect t="-10000"/>
                </a:stretch>
              </a:blipFill>
            </p:spPr>
            <p:txBody>
              <a:bodyPr/>
              <a:lstStyle/>
              <a:p>
                <a:r>
                  <a:rPr lang="en-GB">
                    <a:noFill/>
                  </a:rPr>
                  <a:t> </a:t>
                </a:r>
              </a:p>
            </p:txBody>
          </p:sp>
        </mc:Fallback>
      </mc:AlternateContent>
      <p:sp>
        <p:nvSpPr>
          <p:cNvPr id="13" name="CasellaDiTesto 2">
            <a:extLst>
              <a:ext uri="{FF2B5EF4-FFF2-40B4-BE49-F238E27FC236}">
                <a16:creationId xmlns:a16="http://schemas.microsoft.com/office/drawing/2014/main" id="{10F25680-F300-FE4F-8039-5ED44AB1D0B8}"/>
              </a:ext>
            </a:extLst>
          </p:cNvPr>
          <p:cNvSpPr txBox="1"/>
          <p:nvPr/>
        </p:nvSpPr>
        <p:spPr>
          <a:xfrm>
            <a:off x="306543" y="4226382"/>
            <a:ext cx="2123836" cy="584775"/>
          </a:xfrm>
          <a:prstGeom prst="rect">
            <a:avLst/>
          </a:prstGeom>
          <a:noFill/>
        </p:spPr>
        <p:txBody>
          <a:bodyPr wrap="square" rtlCol="0">
            <a:spAutoFit/>
          </a:bodyPr>
          <a:lstStyle/>
          <a:p>
            <a:pPr algn="ctr"/>
            <a:r>
              <a:rPr lang="en-GB" sz="1600" b="1" dirty="0">
                <a:latin typeface="Arial"/>
                <a:cs typeface="Arial"/>
              </a:rPr>
              <a:t>Charge distribution (bunch)</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A78C41B-9B75-9B40-BE9F-C4CAFE201C34}"/>
                  </a:ext>
                </a:extLst>
              </p:cNvPr>
              <p:cNvSpPr txBox="1"/>
              <p:nvPr/>
            </p:nvSpPr>
            <p:spPr>
              <a:xfrm>
                <a:off x="2660577" y="4014656"/>
                <a:ext cx="4572341" cy="10082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latin typeface="Cambria Math" panose="02040503050406030204" pitchFamily="18" charset="0"/>
                            </a:rPr>
                          </m:ctrlPr>
                        </m:acc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𝑊</m:t>
                              </m:r>
                            </m:e>
                            <m:sub>
                              <m:r>
                                <a:rPr lang="en-US" sz="2000" b="0" i="1" smtClean="0">
                                  <a:latin typeface="Cambria Math" panose="02040503050406030204" pitchFamily="18" charset="0"/>
                                </a:rPr>
                                <m:t>⊥</m:t>
                              </m:r>
                            </m:sub>
                          </m:sSub>
                        </m:e>
                      </m:acc>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r>
                            <a:rPr lang="en-US" sz="2000" b="0" i="1" smtClean="0">
                              <a:latin typeface="Cambria Math" panose="02040503050406030204" pitchFamily="18" charset="0"/>
                            </a:rPr>
                            <m:t>𝜏</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𝑞</m:t>
                              </m:r>
                            </m:e>
                            <m:sub>
                              <m:r>
                                <a:rPr lang="en-US" sz="2000" b="0" i="1" smtClean="0">
                                  <a:latin typeface="Cambria Math" panose="02040503050406030204" pitchFamily="18" charset="0"/>
                                </a:rPr>
                                <m:t>𝑏</m:t>
                              </m:r>
                            </m:sub>
                          </m:sSub>
                        </m:den>
                      </m:f>
                      <m:nary>
                        <m:naryPr>
                          <m:limLoc m:val="undOvr"/>
                          <m:ctrlPr>
                            <a:rPr lang="en-US" sz="2000" b="0" i="1" smtClean="0">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b="0" i="1" smtClean="0">
                              <a:latin typeface="Cambria Math" panose="02040503050406030204" pitchFamily="18" charset="0"/>
                            </a:rPr>
                            <m:t>+</m:t>
                          </m:r>
                          <m:r>
                            <a:rPr lang="en-US" sz="2000" i="1">
                              <a:latin typeface="Cambria Math" panose="02040503050406030204" pitchFamily="18" charset="0"/>
                            </a:rPr>
                            <m:t>∞</m:t>
                          </m:r>
                        </m:sup>
                        <m:e>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𝑤</m:t>
                                  </m:r>
                                </m:e>
                                <m:sub>
                                  <m:r>
                                    <a:rPr lang="en-US" sz="2000" i="1">
                                      <a:latin typeface="Cambria Math" panose="02040503050406030204" pitchFamily="18" charset="0"/>
                                    </a:rPr>
                                    <m:t>⊥</m:t>
                                  </m:r>
                                </m:sub>
                              </m:sSub>
                            </m:e>
                          </m:acc>
                          <m:d>
                            <m:dPr>
                              <m:ctrlPr>
                                <a:rPr lang="en-US" sz="2000" i="1">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r>
                                <a:rPr lang="en-US" sz="2000" b="0" i="1" smtClean="0">
                                  <a:latin typeface="Cambria Math" panose="02040503050406030204" pitchFamily="18" charset="0"/>
                                </a:rPr>
                                <m:t>𝜏</m:t>
                              </m:r>
                              <m:r>
                                <a:rPr lang="en-US" sz="2000" b="0" i="1" smtClean="0">
                                  <a:latin typeface="Cambria Math" panose="02040503050406030204" pitchFamily="18" charset="0"/>
                                </a:rPr>
                                <m:t>−</m:t>
                              </m:r>
                              <m:r>
                                <a:rPr lang="en-US" sz="2000" b="0" i="1" smtClean="0">
                                  <a:latin typeface="Cambria Math" panose="02040503050406030204" pitchFamily="18" charset="0"/>
                                </a:rPr>
                                <m:t>𝜏</m:t>
                              </m:r>
                              <m:r>
                                <a:rPr lang="en-US" sz="2000" i="1" smtClean="0">
                                  <a:latin typeface="Cambria Math" panose="02040503050406030204" pitchFamily="18" charset="0"/>
                                </a:rPr>
                                <m:t>’</m:t>
                              </m:r>
                            </m:e>
                          </m:d>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𝑖</m:t>
                              </m:r>
                            </m:e>
                            <m:sub>
                              <m:r>
                                <a:rPr lang="en-US" sz="2000" b="0" i="1" smtClean="0">
                                  <a:latin typeface="Cambria Math" panose="02040503050406030204" pitchFamily="18" charset="0"/>
                                </a:rPr>
                                <m:t>𝑏</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𝜏</m:t>
                              </m:r>
                              <m:r>
                                <a:rPr lang="en-US" sz="2000" i="1" smtClean="0">
                                  <a:latin typeface="Cambria Math" panose="02040503050406030204" pitchFamily="18" charset="0"/>
                                </a:rPr>
                                <m:t>’</m:t>
                              </m:r>
                            </m:e>
                          </m:d>
                          <m:r>
                            <a:rPr lang="en-US" sz="2000" b="0" i="1" smtClean="0">
                              <a:latin typeface="Cambria Math" panose="02040503050406030204" pitchFamily="18" charset="0"/>
                            </a:rPr>
                            <m:t>𝑑</m:t>
                          </m:r>
                          <m:r>
                            <a:rPr lang="en-US" sz="2000" b="0" i="1" smtClean="0">
                              <a:latin typeface="Cambria Math" panose="02040503050406030204" pitchFamily="18" charset="0"/>
                            </a:rPr>
                            <m:t>𝜏</m:t>
                          </m:r>
                          <m:r>
                            <a:rPr lang="en-US" sz="2000" i="1" smtClean="0">
                              <a:latin typeface="Cambria Math" panose="02040503050406030204" pitchFamily="18" charset="0"/>
                            </a:rPr>
                            <m:t>’</m:t>
                          </m:r>
                          <m:r>
                            <a:rPr lang="en-US" sz="2000" b="0" i="1" smtClean="0">
                              <a:latin typeface="Cambria Math" panose="02040503050406030204" pitchFamily="18" charset="0"/>
                            </a:rPr>
                            <m:t> </m:t>
                          </m:r>
                        </m:e>
                      </m:nary>
                    </m:oMath>
                  </m:oMathPara>
                </a14:m>
                <a:endParaRPr lang="en-GB" sz="2000" dirty="0"/>
              </a:p>
            </p:txBody>
          </p:sp>
        </mc:Choice>
        <mc:Fallback xmlns="">
          <p:sp>
            <p:nvSpPr>
              <p:cNvPr id="14" name="TextBox 13">
                <a:extLst>
                  <a:ext uri="{FF2B5EF4-FFF2-40B4-BE49-F238E27FC236}">
                    <a16:creationId xmlns:a16="http://schemas.microsoft.com/office/drawing/2014/main" id="{CA78C41B-9B75-9B40-BE9F-C4CAFE201C34}"/>
                  </a:ext>
                </a:extLst>
              </p:cNvPr>
              <p:cNvSpPr txBox="1">
                <a:spLocks noRot="1" noChangeAspect="1" noMove="1" noResize="1" noEditPoints="1" noAdjustHandles="1" noChangeArrowheads="1" noChangeShapeType="1" noTextEdit="1"/>
              </p:cNvSpPr>
              <p:nvPr/>
            </p:nvSpPr>
            <p:spPr>
              <a:xfrm>
                <a:off x="2660577" y="4014656"/>
                <a:ext cx="4572341" cy="1008225"/>
              </a:xfrm>
              <a:prstGeom prst="rect">
                <a:avLst/>
              </a:prstGeom>
              <a:blipFill>
                <a:blip r:embed="rId7"/>
                <a:stretch>
                  <a:fillRect t="-106173" b="-1654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F05327D-DCAC-6B45-9708-1079306D0D14}"/>
                  </a:ext>
                </a:extLst>
              </p:cNvPr>
              <p:cNvSpPr txBox="1"/>
              <p:nvPr/>
            </p:nvSpPr>
            <p:spPr>
              <a:xfrm>
                <a:off x="7374975" y="4287935"/>
                <a:ext cx="1018805"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V</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C</m:t>
                          </m:r>
                        </m:e>
                      </m:d>
                    </m:oMath>
                  </m:oMathPara>
                </a14:m>
                <a:endParaRPr lang="en-GB" sz="2400" dirty="0"/>
              </a:p>
            </p:txBody>
          </p:sp>
        </mc:Choice>
        <mc:Fallback xmlns="">
          <p:sp>
            <p:nvSpPr>
              <p:cNvPr id="15" name="TextBox 14">
                <a:extLst>
                  <a:ext uri="{FF2B5EF4-FFF2-40B4-BE49-F238E27FC236}">
                    <a16:creationId xmlns:a16="http://schemas.microsoft.com/office/drawing/2014/main" id="{5F05327D-DCAC-6B45-9708-1079306D0D14}"/>
                  </a:ext>
                </a:extLst>
              </p:cNvPr>
              <p:cNvSpPr txBox="1">
                <a:spLocks noRot="1" noChangeAspect="1" noMove="1" noResize="1" noEditPoints="1" noAdjustHandles="1" noChangeArrowheads="1" noChangeShapeType="1" noTextEdit="1"/>
              </p:cNvSpPr>
              <p:nvPr/>
            </p:nvSpPr>
            <p:spPr>
              <a:xfrm>
                <a:off x="7374975" y="4287935"/>
                <a:ext cx="1018805" cy="461665"/>
              </a:xfrm>
              <a:prstGeom prst="rect">
                <a:avLst/>
              </a:prstGeom>
              <a:blipFill>
                <a:blip r:embed="rId8"/>
                <a:stretch>
                  <a:fillRect b="-1621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45134772-7FF8-F242-B030-9E29B320B259}"/>
                  </a:ext>
                </a:extLst>
              </p:cNvPr>
              <p:cNvSpPr txBox="1"/>
              <p:nvPr/>
            </p:nvSpPr>
            <p:spPr>
              <a:xfrm>
                <a:off x="2660576" y="5135371"/>
                <a:ext cx="2453812" cy="8004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0" i="1" smtClean="0">
                              <a:latin typeface="Cambria Math" panose="02040503050406030204" pitchFamily="18" charset="0"/>
                            </a:rPr>
                          </m:ctrlPr>
                        </m:acc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𝑊</m:t>
                              </m:r>
                            </m:e>
                            <m:sub>
                              <m:r>
                                <a:rPr lang="en-US" sz="2000" b="0" i="1" smtClean="0">
                                  <a:latin typeface="Cambria Math" panose="02040503050406030204" pitchFamily="18" charset="0"/>
                                </a:rPr>
                                <m:t>⊥</m:t>
                              </m:r>
                            </m:sub>
                          </m:sSub>
                          <m:r>
                            <a:rPr lang="en-US" sz="2000" i="1" smtClean="0">
                              <a:latin typeface="Cambria Math" panose="02040503050406030204" pitchFamily="18" charset="0"/>
                            </a:rPr>
                            <m:t>’</m:t>
                          </m:r>
                        </m:e>
                      </m:acc>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r>
                            <a:rPr lang="en-US" sz="2000" b="0" i="1" smtClean="0">
                              <a:latin typeface="Cambria Math" panose="02040503050406030204" pitchFamily="18" charset="0"/>
                            </a:rPr>
                            <m:t>𝜏</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𝑊</m:t>
                                  </m:r>
                                </m:e>
                                <m:sub>
                                  <m:r>
                                    <a:rPr lang="en-US" sz="2000" i="1">
                                      <a:latin typeface="Cambria Math" panose="02040503050406030204" pitchFamily="18" charset="0"/>
                                    </a:rPr>
                                    <m:t>⊥</m:t>
                                  </m:r>
                                </m:sub>
                              </m:sSub>
                            </m:e>
                          </m:acc>
                          <m:d>
                            <m:dPr>
                              <m:ctrlPr>
                                <a:rPr lang="en-US" sz="2000" i="1">
                                  <a:latin typeface="Cambria Math" panose="02040503050406030204" pitchFamily="18" charset="0"/>
                                </a:rPr>
                              </m:ctrlPr>
                            </m:dPr>
                            <m:e>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r>
                                <a:rPr lang="en-US" sz="2000" i="1">
                                  <a:latin typeface="Cambria Math" panose="02040503050406030204" pitchFamily="18" charset="0"/>
                                </a:rPr>
                                <m:t>𝜏</m:t>
                              </m:r>
                            </m:e>
                          </m:d>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𝑟</m:t>
                              </m:r>
                            </m:e>
                            <m:sub>
                              <m:r>
                                <a:rPr lang="en-US" sz="2000" b="0" i="1" smtClean="0">
                                  <a:latin typeface="Cambria Math" panose="02040503050406030204" pitchFamily="18" charset="0"/>
                                </a:rPr>
                                <m:t>0</m:t>
                              </m:r>
                            </m:sub>
                          </m:sSub>
                        </m:den>
                      </m:f>
                    </m:oMath>
                  </m:oMathPara>
                </a14:m>
                <a:endParaRPr lang="en-GB" sz="2000" dirty="0"/>
              </a:p>
            </p:txBody>
          </p:sp>
        </mc:Choice>
        <mc:Fallback xmlns="">
          <p:sp>
            <p:nvSpPr>
              <p:cNvPr id="16" name="TextBox 15">
                <a:extLst>
                  <a:ext uri="{FF2B5EF4-FFF2-40B4-BE49-F238E27FC236}">
                    <a16:creationId xmlns:a16="http://schemas.microsoft.com/office/drawing/2014/main" id="{45134772-7FF8-F242-B030-9E29B320B259}"/>
                  </a:ext>
                </a:extLst>
              </p:cNvPr>
              <p:cNvSpPr txBox="1">
                <a:spLocks noRot="1" noChangeAspect="1" noMove="1" noResize="1" noEditPoints="1" noAdjustHandles="1" noChangeArrowheads="1" noChangeShapeType="1" noTextEdit="1"/>
              </p:cNvSpPr>
              <p:nvPr/>
            </p:nvSpPr>
            <p:spPr>
              <a:xfrm>
                <a:off x="2660576" y="5135371"/>
                <a:ext cx="2453812" cy="800412"/>
              </a:xfrm>
              <a:prstGeom prst="rect">
                <a:avLst/>
              </a:prstGeom>
              <a:blipFill>
                <a:blip r:embed="rId9"/>
                <a:stretch>
                  <a:fillRect t="-1563" b="-15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B0532A0F-DE28-C541-8D21-001870BE37CF}"/>
                  </a:ext>
                </a:extLst>
              </p:cNvPr>
              <p:cNvSpPr txBox="1"/>
              <p:nvPr/>
            </p:nvSpPr>
            <p:spPr>
              <a:xfrm>
                <a:off x="5805960" y="5129869"/>
                <a:ext cx="1018805" cy="79162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m:rPr>
                                  <m:sty m:val="p"/>
                                </m:rPr>
                                <a:rPr lang="en-US" sz="2400" b="0" i="0" smtClean="0">
                                  <a:latin typeface="Cambria Math" panose="02040503050406030204" pitchFamily="18" charset="0"/>
                                </a:rPr>
                                <m:t>V</m:t>
                              </m:r>
                            </m:num>
                            <m:den>
                              <m:r>
                                <m:rPr>
                                  <m:sty m:val="p"/>
                                </m:rPr>
                                <a:rPr lang="en-US" sz="2400" b="0" i="0" smtClean="0">
                                  <a:latin typeface="Cambria Math" panose="02040503050406030204" pitchFamily="18" charset="0"/>
                                </a:rPr>
                                <m:t>C</m:t>
                              </m:r>
                              <m:r>
                                <a:rPr lang="en-US" sz="2400" b="0" i="0" smtClean="0">
                                  <a:latin typeface="Cambria Math" panose="02040503050406030204" pitchFamily="18" charset="0"/>
                                </a:rPr>
                                <m:t> </m:t>
                              </m:r>
                              <m:r>
                                <m:rPr>
                                  <m:sty m:val="p"/>
                                </m:rPr>
                                <a:rPr lang="en-US" sz="2400" b="0" i="0" smtClean="0">
                                  <a:latin typeface="Cambria Math" panose="02040503050406030204" pitchFamily="18" charset="0"/>
                                </a:rPr>
                                <m:t>m</m:t>
                              </m:r>
                            </m:den>
                          </m:f>
                        </m:e>
                      </m:d>
                    </m:oMath>
                  </m:oMathPara>
                </a14:m>
                <a:endParaRPr lang="en-GB" sz="2400" dirty="0"/>
              </a:p>
            </p:txBody>
          </p:sp>
        </mc:Choice>
        <mc:Fallback xmlns="">
          <p:sp>
            <p:nvSpPr>
              <p:cNvPr id="17" name="TextBox 16">
                <a:extLst>
                  <a:ext uri="{FF2B5EF4-FFF2-40B4-BE49-F238E27FC236}">
                    <a16:creationId xmlns:a16="http://schemas.microsoft.com/office/drawing/2014/main" id="{B0532A0F-DE28-C541-8D21-001870BE37CF}"/>
                  </a:ext>
                </a:extLst>
              </p:cNvPr>
              <p:cNvSpPr txBox="1">
                <a:spLocks noRot="1" noChangeAspect="1" noMove="1" noResize="1" noEditPoints="1" noAdjustHandles="1" noChangeArrowheads="1" noChangeShapeType="1" noTextEdit="1"/>
              </p:cNvSpPr>
              <p:nvPr/>
            </p:nvSpPr>
            <p:spPr>
              <a:xfrm>
                <a:off x="5805960" y="5129869"/>
                <a:ext cx="1018805" cy="791627"/>
              </a:xfrm>
              <a:prstGeom prst="rect">
                <a:avLst/>
              </a:prstGeom>
              <a:blipFill>
                <a:blip r:embed="rId10"/>
                <a:stretch>
                  <a:fillRect b="-20635"/>
                </a:stretch>
              </a:blipFill>
            </p:spPr>
            <p:txBody>
              <a:bodyPr/>
              <a:lstStyle/>
              <a:p>
                <a:r>
                  <a:rPr lang="en-GB">
                    <a:noFill/>
                  </a:rPr>
                  <a:t> </a:t>
                </a:r>
              </a:p>
            </p:txBody>
          </p:sp>
        </mc:Fallback>
      </mc:AlternateContent>
    </p:spTree>
    <p:extLst>
      <p:ext uri="{BB962C8B-B14F-4D97-AF65-F5344CB8AC3E}">
        <p14:creationId xmlns:p14="http://schemas.microsoft.com/office/powerpoint/2010/main" val="3355295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1189E6C3-60DF-424E-AECD-DD127DF17B61}"/>
              </a:ext>
            </a:extLst>
          </p:cNvPr>
          <p:cNvSpPr txBox="1"/>
          <p:nvPr/>
        </p:nvSpPr>
        <p:spPr>
          <a:xfrm>
            <a:off x="1001974" y="90906"/>
            <a:ext cx="7140096"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LONGITUDINAL COUPLING IMPEDANCE</a:t>
            </a:r>
          </a:p>
        </p:txBody>
      </p:sp>
      <p:sp>
        <p:nvSpPr>
          <p:cNvPr id="4" name="CasellaDiTesto 2">
            <a:extLst>
              <a:ext uri="{FF2B5EF4-FFF2-40B4-BE49-F238E27FC236}">
                <a16:creationId xmlns:a16="http://schemas.microsoft.com/office/drawing/2014/main" id="{67EAD052-400D-274B-A1F4-9AB3B4FD4E8F}"/>
              </a:ext>
            </a:extLst>
          </p:cNvPr>
          <p:cNvSpPr txBox="1"/>
          <p:nvPr/>
        </p:nvSpPr>
        <p:spPr>
          <a:xfrm>
            <a:off x="274825" y="749982"/>
            <a:ext cx="1806638" cy="338554"/>
          </a:xfrm>
          <a:prstGeom prst="rect">
            <a:avLst/>
          </a:prstGeom>
          <a:noFill/>
        </p:spPr>
        <p:txBody>
          <a:bodyPr wrap="square" rtlCol="0">
            <a:spAutoFit/>
          </a:bodyPr>
          <a:lstStyle/>
          <a:p>
            <a:pPr algn="just"/>
            <a:r>
              <a:rPr lang="en-GB" sz="1600" b="1" dirty="0">
                <a:solidFill>
                  <a:srgbClr val="FF0000"/>
                </a:solidFill>
                <a:latin typeface="Arial"/>
                <a:cs typeface="Arial"/>
              </a:rPr>
              <a:t>Wake functions </a:t>
            </a:r>
          </a:p>
        </p:txBody>
      </p:sp>
      <p:sp>
        <p:nvSpPr>
          <p:cNvPr id="5" name="CasellaDiTesto 2">
            <a:extLst>
              <a:ext uri="{FF2B5EF4-FFF2-40B4-BE49-F238E27FC236}">
                <a16:creationId xmlns:a16="http://schemas.microsoft.com/office/drawing/2014/main" id="{547B0C2A-7F67-C74D-9E44-A357E69C6A99}"/>
              </a:ext>
            </a:extLst>
          </p:cNvPr>
          <p:cNvSpPr txBox="1"/>
          <p:nvPr/>
        </p:nvSpPr>
        <p:spPr>
          <a:xfrm>
            <a:off x="2765362" y="749982"/>
            <a:ext cx="4273112" cy="338554"/>
          </a:xfrm>
          <a:prstGeom prst="rect">
            <a:avLst/>
          </a:prstGeom>
          <a:noFill/>
        </p:spPr>
        <p:txBody>
          <a:bodyPr wrap="square" rtlCol="0">
            <a:spAutoFit/>
          </a:bodyPr>
          <a:lstStyle/>
          <a:p>
            <a:pPr algn="just"/>
            <a:r>
              <a:rPr lang="en-GB" sz="1600" b="1" dirty="0">
                <a:latin typeface="Arial"/>
                <a:cs typeface="Arial"/>
              </a:rPr>
              <a:t>Beam dynamics in </a:t>
            </a:r>
            <a:r>
              <a:rPr lang="en-GB" sz="1600" b="1" dirty="0">
                <a:solidFill>
                  <a:srgbClr val="FF0000"/>
                </a:solidFill>
                <a:latin typeface="Arial"/>
                <a:cs typeface="Arial"/>
              </a:rPr>
              <a:t>Linear Accelerators </a:t>
            </a:r>
          </a:p>
        </p:txBody>
      </p:sp>
      <p:cxnSp>
        <p:nvCxnSpPr>
          <p:cNvPr id="6" name="Straight Arrow Connector 5">
            <a:extLst>
              <a:ext uri="{FF2B5EF4-FFF2-40B4-BE49-F238E27FC236}">
                <a16:creationId xmlns:a16="http://schemas.microsoft.com/office/drawing/2014/main" id="{A4CB0221-0CF2-3F4A-BD30-B7B339CC2A8E}"/>
              </a:ext>
            </a:extLst>
          </p:cNvPr>
          <p:cNvCxnSpPr/>
          <p:nvPr/>
        </p:nvCxnSpPr>
        <p:spPr>
          <a:xfrm>
            <a:off x="2093495" y="926424"/>
            <a:ext cx="445168"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CasellaDiTesto 2">
            <a:extLst>
              <a:ext uri="{FF2B5EF4-FFF2-40B4-BE49-F238E27FC236}">
                <a16:creationId xmlns:a16="http://schemas.microsoft.com/office/drawing/2014/main" id="{73423A91-E33C-2948-8503-4217388B63DB}"/>
              </a:ext>
            </a:extLst>
          </p:cNvPr>
          <p:cNvSpPr txBox="1"/>
          <p:nvPr/>
        </p:nvSpPr>
        <p:spPr>
          <a:xfrm>
            <a:off x="3129317" y="1118495"/>
            <a:ext cx="1806639" cy="338554"/>
          </a:xfrm>
          <a:prstGeom prst="rect">
            <a:avLst/>
          </a:prstGeom>
          <a:noFill/>
        </p:spPr>
        <p:txBody>
          <a:bodyPr wrap="square" rtlCol="0">
            <a:spAutoFit/>
          </a:bodyPr>
          <a:lstStyle/>
          <a:p>
            <a:pPr algn="just"/>
            <a:r>
              <a:rPr lang="en-GB" sz="1600" b="1" dirty="0">
                <a:latin typeface="Arial"/>
                <a:cs typeface="Arial"/>
              </a:rPr>
              <a:t>Periodic motion</a:t>
            </a:r>
          </a:p>
        </p:txBody>
      </p:sp>
      <p:sp>
        <p:nvSpPr>
          <p:cNvPr id="8" name="CasellaDiTesto 2">
            <a:extLst>
              <a:ext uri="{FF2B5EF4-FFF2-40B4-BE49-F238E27FC236}">
                <a16:creationId xmlns:a16="http://schemas.microsoft.com/office/drawing/2014/main" id="{5CB9E788-8FD5-8348-91B8-2F6D989EE5B2}"/>
              </a:ext>
            </a:extLst>
          </p:cNvPr>
          <p:cNvSpPr txBox="1"/>
          <p:nvPr/>
        </p:nvSpPr>
        <p:spPr>
          <a:xfrm>
            <a:off x="274825" y="1118495"/>
            <a:ext cx="2251806" cy="338554"/>
          </a:xfrm>
          <a:prstGeom prst="rect">
            <a:avLst/>
          </a:prstGeom>
          <a:noFill/>
        </p:spPr>
        <p:txBody>
          <a:bodyPr wrap="square" rtlCol="0">
            <a:spAutoFit/>
          </a:bodyPr>
          <a:lstStyle/>
          <a:p>
            <a:pPr algn="just"/>
            <a:r>
              <a:rPr lang="en-GB" sz="1600" b="1" dirty="0">
                <a:solidFill>
                  <a:srgbClr val="0070C0"/>
                </a:solidFill>
                <a:latin typeface="Arial"/>
                <a:cs typeface="Arial"/>
              </a:rPr>
              <a:t>Circular Accelerators </a:t>
            </a:r>
          </a:p>
        </p:txBody>
      </p:sp>
      <p:cxnSp>
        <p:nvCxnSpPr>
          <p:cNvPr id="9" name="Straight Arrow Connector 8">
            <a:extLst>
              <a:ext uri="{FF2B5EF4-FFF2-40B4-BE49-F238E27FC236}">
                <a16:creationId xmlns:a16="http://schemas.microsoft.com/office/drawing/2014/main" id="{7F3B7BEA-A85A-BF43-BDCC-83687A66D53D}"/>
              </a:ext>
            </a:extLst>
          </p:cNvPr>
          <p:cNvCxnSpPr/>
          <p:nvPr/>
        </p:nvCxnSpPr>
        <p:spPr>
          <a:xfrm>
            <a:off x="2562733" y="1287772"/>
            <a:ext cx="445168"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3" name="CasellaDiTesto 2">
            <a:extLst>
              <a:ext uri="{FF2B5EF4-FFF2-40B4-BE49-F238E27FC236}">
                <a16:creationId xmlns:a16="http://schemas.microsoft.com/office/drawing/2014/main" id="{3B2C2CA5-A901-674A-B726-73BBA2380F8D}"/>
              </a:ext>
            </a:extLst>
          </p:cNvPr>
          <p:cNvSpPr txBox="1"/>
          <p:nvPr/>
        </p:nvSpPr>
        <p:spPr>
          <a:xfrm>
            <a:off x="5430351" y="1118495"/>
            <a:ext cx="3352702" cy="338554"/>
          </a:xfrm>
          <a:prstGeom prst="rect">
            <a:avLst/>
          </a:prstGeom>
          <a:noFill/>
        </p:spPr>
        <p:txBody>
          <a:bodyPr wrap="square" rtlCol="0">
            <a:spAutoFit/>
          </a:bodyPr>
          <a:lstStyle/>
          <a:p>
            <a:pPr algn="just"/>
            <a:r>
              <a:rPr lang="en-GB" sz="1600" b="1" dirty="0">
                <a:solidFill>
                  <a:srgbClr val="0070C0"/>
                </a:solidFill>
                <a:latin typeface="Arial"/>
                <a:cs typeface="Arial"/>
              </a:rPr>
              <a:t>Spectrum of the Wake functions </a:t>
            </a:r>
          </a:p>
        </p:txBody>
      </p:sp>
      <p:cxnSp>
        <p:nvCxnSpPr>
          <p:cNvPr id="14" name="Straight Arrow Connector 13">
            <a:extLst>
              <a:ext uri="{FF2B5EF4-FFF2-40B4-BE49-F238E27FC236}">
                <a16:creationId xmlns:a16="http://schemas.microsoft.com/office/drawing/2014/main" id="{EF360331-5CE7-3A4B-954A-DEB398585BA9}"/>
              </a:ext>
            </a:extLst>
          </p:cNvPr>
          <p:cNvCxnSpPr/>
          <p:nvPr/>
        </p:nvCxnSpPr>
        <p:spPr>
          <a:xfrm>
            <a:off x="4935956" y="1287772"/>
            <a:ext cx="445168"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127A32F-BAF5-1B4F-A61F-C0A5D639E8FF}"/>
                  </a:ext>
                </a:extLst>
              </p:cNvPr>
              <p:cNvSpPr txBox="1"/>
              <p:nvPr/>
            </p:nvSpPr>
            <p:spPr>
              <a:xfrm>
                <a:off x="1796948" y="1445564"/>
                <a:ext cx="5135252" cy="11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𝑍</m:t>
                          </m:r>
                        </m:e>
                        <m:sub>
                          <m:r>
                            <a:rPr lang="en-US" sz="2400" i="1">
                              <a:latin typeface="Cambria Math" panose="02040503050406030204" pitchFamily="18" charset="0"/>
                              <a:ea typeface="Cambria Math" panose="02040503050406030204" pitchFamily="18" charset="0"/>
                            </a:rPr>
                            <m:t>∥</m:t>
                          </m:r>
                        </m:sub>
                      </m:sSub>
                      <m:r>
                        <a:rPr lang="en-US" sz="2400" b="0" i="1" smtClean="0">
                          <a:latin typeface="Cambria Math" panose="02040503050406030204" pitchFamily="18" charset="0"/>
                          <a:ea typeface="Cambria Math" panose="02040503050406030204" pitchFamily="18" charset="0"/>
                        </a:rPr>
                        <m:t>(</m:t>
                      </m:r>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acc>
                        <m:accPr>
                          <m:chr m:val="⃗"/>
                          <m:ctrlPr>
                            <a:rPr lang="en-US" sz="2400" i="1">
                              <a:latin typeface="Cambria Math" panose="02040503050406030204" pitchFamily="18" charset="0"/>
                              <a:ea typeface="Cambria Math" panose="02040503050406030204" pitchFamily="18" charset="0"/>
                            </a:rPr>
                          </m:ctrlPr>
                        </m:accPr>
                        <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𝑟</m:t>
                              </m:r>
                            </m:e>
                            <m:sub>
                              <m:r>
                                <a:rPr lang="en-US" sz="2400" i="1">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𝜔</m:t>
                      </m:r>
                      <m:r>
                        <a:rPr lang="en-US" sz="2400" b="0" i="1" smtClean="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m:t>
                      </m:r>
                      <m:nary>
                        <m:naryPr>
                          <m:limLoc m:val="undOvr"/>
                          <m:ctrlPr>
                            <a:rPr lang="en-US" sz="2400" b="0" i="1" smtClean="0">
                              <a:latin typeface="Cambria Math" panose="02040503050406030204" pitchFamily="18" charset="0"/>
                              <a:ea typeface="Cambria Math" panose="02040503050406030204" pitchFamily="18" charset="0"/>
                            </a:rPr>
                          </m:ctrlPr>
                        </m:naryPr>
                        <m:sub>
                          <m:r>
                            <m:rPr>
                              <m:brk m:alnAt="24"/>
                            </m:rP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 </m:t>
                          </m:r>
                        </m:sub>
                        <m:sup>
                          <m:r>
                            <a:rPr lang="en-US" sz="2400" b="0" i="1" smtClean="0">
                              <a:latin typeface="Cambria Math" panose="02040503050406030204" pitchFamily="18" charset="0"/>
                              <a:ea typeface="Cambria Math" panose="02040503050406030204" pitchFamily="18" charset="0"/>
                            </a:rPr>
                            <m:t>+∞  </m:t>
                          </m:r>
                        </m:sup>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𝑧</m:t>
                              </m:r>
                            </m:sub>
                          </m:sSub>
                          <m:d>
                            <m:dPr>
                              <m:ctrlPr>
                                <a:rPr lang="en-US" sz="2400" b="0" i="1" smtClean="0">
                                  <a:latin typeface="Cambria Math" panose="02040503050406030204" pitchFamily="18" charset="0"/>
                                  <a:ea typeface="Cambria Math" panose="02040503050406030204" pitchFamily="18" charset="0"/>
                                </a:rPr>
                              </m:ctrlPr>
                            </m:dPr>
                            <m:e>
                              <m:acc>
                                <m:accPr>
                                  <m:chr m:val="⃗"/>
                                  <m:ctrlPr>
                                    <a:rPr lang="en-US" sz="2400" b="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𝑟</m:t>
                                  </m:r>
                                </m:e>
                              </m:acc>
                              <m:r>
                                <a:rPr lang="en-US" sz="2400" b="0" i="1" smtClean="0">
                                  <a:latin typeface="Cambria Math" panose="02040503050406030204" pitchFamily="18" charset="0"/>
                                  <a:ea typeface="Cambria Math" panose="02040503050406030204" pitchFamily="18" charset="0"/>
                                </a:rPr>
                                <m:t>, </m:t>
                              </m:r>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𝑟</m:t>
                                      </m:r>
                                    </m:e>
                                    <m:sub>
                                      <m:r>
                                        <a:rPr lang="en-US" sz="2400" b="0" i="1" smtClean="0">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𝜏</m:t>
                              </m:r>
                            </m:e>
                          </m:d>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𝑒</m:t>
                              </m:r>
                            </m:e>
                            <m:sup>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𝑗</m:t>
                              </m:r>
                              <m:r>
                                <a:rPr lang="en-US" sz="2400" b="0" i="1" smtClean="0">
                                  <a:latin typeface="Cambria Math" panose="02040503050406030204" pitchFamily="18" charset="0"/>
                                  <a:ea typeface="Cambria Math" panose="02040503050406030204" pitchFamily="18" charset="0"/>
                                </a:rPr>
                                <m:t>𝜔𝜏</m:t>
                              </m:r>
                            </m:sup>
                          </m:sSup>
                          <m:r>
                            <a:rPr lang="en-US" sz="2400" b="0" i="1" smtClean="0">
                              <a:latin typeface="Cambria Math" panose="02040503050406030204" pitchFamily="18" charset="0"/>
                              <a:ea typeface="Cambria Math" panose="02040503050406030204" pitchFamily="18" charset="0"/>
                            </a:rPr>
                            <m:t>𝑑</m:t>
                          </m:r>
                          <m:r>
                            <a:rPr lang="en-US" sz="2400" b="0" i="1" smtClean="0">
                              <a:latin typeface="Cambria Math" panose="02040503050406030204" pitchFamily="18" charset="0"/>
                              <a:ea typeface="Cambria Math" panose="02040503050406030204" pitchFamily="18" charset="0"/>
                            </a:rPr>
                            <m:t>𝜏</m:t>
                          </m:r>
                        </m:e>
                      </m:nary>
                    </m:oMath>
                  </m:oMathPara>
                </a14:m>
                <a:endParaRPr lang="en-GB" sz="2400" dirty="0"/>
              </a:p>
            </p:txBody>
          </p:sp>
        </mc:Choice>
        <mc:Fallback xmlns="">
          <p:sp>
            <p:nvSpPr>
              <p:cNvPr id="15" name="TextBox 14">
                <a:extLst>
                  <a:ext uri="{FF2B5EF4-FFF2-40B4-BE49-F238E27FC236}">
                    <a16:creationId xmlns:a16="http://schemas.microsoft.com/office/drawing/2014/main" id="{E127A32F-BAF5-1B4F-A61F-C0A5D639E8FF}"/>
                  </a:ext>
                </a:extLst>
              </p:cNvPr>
              <p:cNvSpPr txBox="1">
                <a:spLocks noRot="1" noChangeAspect="1" noMove="1" noResize="1" noEditPoints="1" noAdjustHandles="1" noChangeArrowheads="1" noChangeShapeType="1" noTextEdit="1"/>
              </p:cNvSpPr>
              <p:nvPr/>
            </p:nvSpPr>
            <p:spPr>
              <a:xfrm>
                <a:off x="1796948" y="1445564"/>
                <a:ext cx="5135252" cy="1191288"/>
              </a:xfrm>
              <a:prstGeom prst="rect">
                <a:avLst/>
              </a:prstGeom>
              <a:blipFill>
                <a:blip r:embed="rId2"/>
                <a:stretch>
                  <a:fillRect t="-112632" b="-1705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FCD30D4-B28A-F241-B442-3F428B8F19D3}"/>
                  </a:ext>
                </a:extLst>
              </p:cNvPr>
              <p:cNvSpPr txBox="1"/>
              <p:nvPr/>
            </p:nvSpPr>
            <p:spPr>
              <a:xfrm>
                <a:off x="7347052" y="1810375"/>
                <a:ext cx="71846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Ω</m:t>
                          </m:r>
                        </m:e>
                      </m:d>
                    </m:oMath>
                  </m:oMathPara>
                </a14:m>
                <a:endParaRPr lang="en-GB" sz="2400" dirty="0"/>
              </a:p>
            </p:txBody>
          </p:sp>
        </mc:Choice>
        <mc:Fallback xmlns="">
          <p:sp>
            <p:nvSpPr>
              <p:cNvPr id="16" name="TextBox 15">
                <a:extLst>
                  <a:ext uri="{FF2B5EF4-FFF2-40B4-BE49-F238E27FC236}">
                    <a16:creationId xmlns:a16="http://schemas.microsoft.com/office/drawing/2014/main" id="{9FCD30D4-B28A-F241-B442-3F428B8F19D3}"/>
                  </a:ext>
                </a:extLst>
              </p:cNvPr>
              <p:cNvSpPr txBox="1">
                <a:spLocks noRot="1" noChangeAspect="1" noMove="1" noResize="1" noEditPoints="1" noAdjustHandles="1" noChangeArrowheads="1" noChangeShapeType="1" noTextEdit="1"/>
              </p:cNvSpPr>
              <p:nvPr/>
            </p:nvSpPr>
            <p:spPr>
              <a:xfrm>
                <a:off x="7347052" y="1810375"/>
                <a:ext cx="718466" cy="461665"/>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735D43C-4155-4741-B060-2B73F4511428}"/>
                  </a:ext>
                </a:extLst>
              </p:cNvPr>
              <p:cNvSpPr txBox="1"/>
              <p:nvPr/>
            </p:nvSpPr>
            <p:spPr>
              <a:xfrm>
                <a:off x="7347052" y="3013668"/>
                <a:ext cx="101880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V</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C</m:t>
                          </m:r>
                        </m:e>
                      </m:d>
                    </m:oMath>
                  </m:oMathPara>
                </a14:m>
                <a:endParaRPr lang="en-GB" sz="2400" dirty="0"/>
              </a:p>
            </p:txBody>
          </p:sp>
        </mc:Choice>
        <mc:Fallback xmlns="">
          <p:sp>
            <p:nvSpPr>
              <p:cNvPr id="19" name="TextBox 18">
                <a:extLst>
                  <a:ext uri="{FF2B5EF4-FFF2-40B4-BE49-F238E27FC236}">
                    <a16:creationId xmlns:a16="http://schemas.microsoft.com/office/drawing/2014/main" id="{9735D43C-4155-4741-B060-2B73F4511428}"/>
                  </a:ext>
                </a:extLst>
              </p:cNvPr>
              <p:cNvSpPr txBox="1">
                <a:spLocks noRot="1" noChangeAspect="1" noMove="1" noResize="1" noEditPoints="1" noAdjustHandles="1" noChangeArrowheads="1" noChangeShapeType="1" noTextEdit="1"/>
              </p:cNvSpPr>
              <p:nvPr/>
            </p:nvSpPr>
            <p:spPr>
              <a:xfrm>
                <a:off x="7347052" y="3013668"/>
                <a:ext cx="1018805" cy="461665"/>
              </a:xfrm>
              <a:prstGeom prst="rect">
                <a:avLst/>
              </a:prstGeom>
              <a:blipFill>
                <a:blip r:embed="rId4"/>
                <a:stretch>
                  <a:fillRect b="-157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2DF89B0-AF66-9940-A825-21013342130C}"/>
                  </a:ext>
                </a:extLst>
              </p:cNvPr>
              <p:cNvSpPr txBox="1"/>
              <p:nvPr/>
            </p:nvSpPr>
            <p:spPr>
              <a:xfrm>
                <a:off x="1639487" y="2648857"/>
                <a:ext cx="5461560" cy="11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𝑧</m:t>
                          </m:r>
                        </m:sub>
                      </m:sSub>
                      <m:r>
                        <a:rPr lang="en-US" sz="2400" b="0" i="1" smtClean="0">
                          <a:latin typeface="Cambria Math" panose="02040503050406030204" pitchFamily="18" charset="0"/>
                          <a:ea typeface="Cambria Math" panose="02040503050406030204" pitchFamily="18" charset="0"/>
                        </a:rPr>
                        <m:t>(</m:t>
                      </m:r>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acc>
                        <m:accPr>
                          <m:chr m:val="⃗"/>
                          <m:ctrlPr>
                            <a:rPr lang="en-US" sz="2400" i="1">
                              <a:latin typeface="Cambria Math" panose="02040503050406030204" pitchFamily="18" charset="0"/>
                              <a:ea typeface="Cambria Math" panose="02040503050406030204" pitchFamily="18" charset="0"/>
                            </a:rPr>
                          </m:ctrlPr>
                        </m:accPr>
                        <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𝑟</m:t>
                              </m:r>
                            </m:e>
                            <m:sub>
                              <m:r>
                                <a:rPr lang="en-US" sz="2400" i="1">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𝜏</m:t>
                      </m:r>
                      <m:r>
                        <a:rPr lang="en-US" sz="2400" b="0" i="1" smtClean="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m:t>
                          </m:r>
                        </m:num>
                        <m:den>
                          <m:r>
                            <a:rPr lang="en-US" sz="2400" b="0" i="1" smtClean="0">
                              <a:latin typeface="Cambria Math" panose="02040503050406030204" pitchFamily="18" charset="0"/>
                              <a:ea typeface="Cambria Math" panose="02040503050406030204" pitchFamily="18" charset="0"/>
                            </a:rPr>
                            <m:t>2</m:t>
                          </m:r>
                          <m:r>
                            <a:rPr lang="en-US" sz="2400" b="0" i="1" smtClean="0">
                              <a:latin typeface="Cambria Math" panose="02040503050406030204" pitchFamily="18" charset="0"/>
                              <a:ea typeface="Cambria Math" panose="02040503050406030204" pitchFamily="18" charset="0"/>
                            </a:rPr>
                            <m:t>𝜋</m:t>
                          </m:r>
                        </m:den>
                      </m:f>
                      <m:nary>
                        <m:naryPr>
                          <m:limLoc m:val="undOvr"/>
                          <m:ctrlPr>
                            <a:rPr lang="en-US" sz="2400" b="0" i="1" smtClean="0">
                              <a:latin typeface="Cambria Math" panose="02040503050406030204" pitchFamily="18" charset="0"/>
                              <a:ea typeface="Cambria Math" panose="02040503050406030204" pitchFamily="18" charset="0"/>
                            </a:rPr>
                          </m:ctrlPr>
                        </m:naryPr>
                        <m:sub>
                          <m:r>
                            <m:rPr>
                              <m:brk m:alnAt="24"/>
                            </m:rP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 </m:t>
                          </m:r>
                        </m:sub>
                        <m:sup>
                          <m:r>
                            <a:rPr lang="en-US" sz="2400" b="0" i="1" smtClean="0">
                              <a:latin typeface="Cambria Math" panose="02040503050406030204" pitchFamily="18" charset="0"/>
                              <a:ea typeface="Cambria Math" panose="02040503050406030204" pitchFamily="18" charset="0"/>
                            </a:rPr>
                            <m:t>+∞  </m:t>
                          </m:r>
                        </m:sup>
                        <m:e>
                          <m:sSub>
                            <m:sSubPr>
                              <m:ctrlPr>
                                <a:rPr lang="en-US" sz="2400" b="0" i="1" smtClean="0">
                                  <a:solidFill>
                                    <a:schemeClr val="tx1"/>
                                  </a:solidFill>
                                  <a:latin typeface="Cambria Math" panose="02040503050406030204" pitchFamily="18" charset="0"/>
                                  <a:ea typeface="Cambria Math" panose="02040503050406030204" pitchFamily="18" charset="0"/>
                                </a:rPr>
                              </m:ctrlPr>
                            </m:sSubPr>
                            <m:e>
                              <m:r>
                                <a:rPr lang="en-US" sz="2400" b="0" i="1" smtClean="0">
                                  <a:solidFill>
                                    <a:schemeClr val="tx1"/>
                                  </a:solidFill>
                                  <a:latin typeface="Cambria Math" panose="02040503050406030204" pitchFamily="18" charset="0"/>
                                  <a:ea typeface="Cambria Math" panose="02040503050406030204" pitchFamily="18" charset="0"/>
                                </a:rPr>
                                <m:t>𝑍</m:t>
                              </m:r>
                            </m:e>
                            <m:sub>
                              <m:r>
                                <a:rPr lang="en-US" sz="2400" b="0" i="1" smtClean="0">
                                  <a:solidFill>
                                    <a:schemeClr val="tx1"/>
                                  </a:solidFill>
                                  <a:latin typeface="Cambria Math" panose="02040503050406030204" pitchFamily="18" charset="0"/>
                                  <a:ea typeface="Cambria Math" panose="02040503050406030204" pitchFamily="18" charset="0"/>
                                </a:rPr>
                                <m:t>∥</m:t>
                              </m:r>
                            </m:sub>
                          </m:sSub>
                          <m:d>
                            <m:dPr>
                              <m:ctrlPr>
                                <a:rPr lang="en-US" sz="2400" b="0" i="1" smtClean="0">
                                  <a:solidFill>
                                    <a:schemeClr val="tx1"/>
                                  </a:solidFill>
                                  <a:latin typeface="Cambria Math" panose="02040503050406030204" pitchFamily="18" charset="0"/>
                                  <a:ea typeface="Cambria Math" panose="02040503050406030204" pitchFamily="18" charset="0"/>
                                </a:rPr>
                              </m:ctrlPr>
                            </m:dPr>
                            <m:e>
                              <m:acc>
                                <m:accPr>
                                  <m:chr m:val="⃗"/>
                                  <m:ctrlPr>
                                    <a:rPr lang="en-US" sz="2400" b="0" i="1" smtClean="0">
                                      <a:solidFill>
                                        <a:schemeClr val="tx1"/>
                                      </a:solidFill>
                                      <a:latin typeface="Cambria Math" panose="02040503050406030204" pitchFamily="18" charset="0"/>
                                      <a:ea typeface="Cambria Math" panose="02040503050406030204" pitchFamily="18" charset="0"/>
                                    </a:rPr>
                                  </m:ctrlPr>
                                </m:accPr>
                                <m:e>
                                  <m:r>
                                    <a:rPr lang="en-US" sz="2400" b="0" i="1" smtClean="0">
                                      <a:solidFill>
                                        <a:schemeClr val="tx1"/>
                                      </a:solidFill>
                                      <a:latin typeface="Cambria Math" panose="02040503050406030204" pitchFamily="18" charset="0"/>
                                      <a:ea typeface="Cambria Math" panose="02040503050406030204" pitchFamily="18" charset="0"/>
                                    </a:rPr>
                                    <m:t>𝑟</m:t>
                                  </m:r>
                                </m:e>
                              </m:acc>
                              <m:r>
                                <a:rPr lang="en-US" sz="2400" b="0" i="1" smtClean="0">
                                  <a:solidFill>
                                    <a:schemeClr val="tx1"/>
                                  </a:solidFill>
                                  <a:latin typeface="Cambria Math" panose="02040503050406030204" pitchFamily="18" charset="0"/>
                                  <a:ea typeface="Cambria Math" panose="02040503050406030204" pitchFamily="18" charset="0"/>
                                </a:rPr>
                                <m:t>, </m:t>
                              </m:r>
                              <m:acc>
                                <m:accPr>
                                  <m:chr m:val="⃗"/>
                                  <m:ctrlPr>
                                    <a:rPr lang="en-US" sz="2400" b="0" i="1" smtClean="0">
                                      <a:solidFill>
                                        <a:schemeClr val="tx1"/>
                                      </a:solidFill>
                                      <a:latin typeface="Cambria Math" panose="02040503050406030204" pitchFamily="18" charset="0"/>
                                      <a:ea typeface="Cambria Math" panose="02040503050406030204" pitchFamily="18" charset="0"/>
                                    </a:rPr>
                                  </m:ctrlPr>
                                </m:accPr>
                                <m:e>
                                  <m:sSub>
                                    <m:sSubPr>
                                      <m:ctrlPr>
                                        <a:rPr lang="en-US" sz="2400" b="0" i="1" smtClean="0">
                                          <a:solidFill>
                                            <a:schemeClr val="tx1"/>
                                          </a:solidFill>
                                          <a:latin typeface="Cambria Math" panose="02040503050406030204" pitchFamily="18" charset="0"/>
                                          <a:ea typeface="Cambria Math" panose="02040503050406030204" pitchFamily="18" charset="0"/>
                                        </a:rPr>
                                      </m:ctrlPr>
                                    </m:sSubPr>
                                    <m:e>
                                      <m:r>
                                        <a:rPr lang="en-US" sz="2400" b="0" i="1" smtClean="0">
                                          <a:solidFill>
                                            <a:schemeClr val="tx1"/>
                                          </a:solidFill>
                                          <a:latin typeface="Cambria Math" panose="02040503050406030204" pitchFamily="18" charset="0"/>
                                          <a:ea typeface="Cambria Math" panose="02040503050406030204" pitchFamily="18" charset="0"/>
                                        </a:rPr>
                                        <m:t>𝑟</m:t>
                                      </m:r>
                                    </m:e>
                                    <m:sub>
                                      <m:r>
                                        <a:rPr lang="en-US" sz="2400" b="0" i="1" smtClean="0">
                                          <a:solidFill>
                                            <a:schemeClr val="tx1"/>
                                          </a:solidFill>
                                          <a:latin typeface="Cambria Math" panose="02040503050406030204" pitchFamily="18" charset="0"/>
                                          <a:ea typeface="Cambria Math" panose="02040503050406030204" pitchFamily="18" charset="0"/>
                                        </a:rPr>
                                        <m:t>0</m:t>
                                      </m:r>
                                    </m:sub>
                                  </m:sSub>
                                </m:e>
                              </m:acc>
                              <m:r>
                                <a:rPr lang="en-US" sz="2400" b="0" i="1" smtClean="0">
                                  <a:solidFill>
                                    <a:schemeClr val="tx1"/>
                                  </a:solidFill>
                                  <a:latin typeface="Cambria Math" panose="02040503050406030204" pitchFamily="18" charset="0"/>
                                  <a:ea typeface="Cambria Math" panose="02040503050406030204" pitchFamily="18" charset="0"/>
                                </a:rPr>
                                <m:t>,</m:t>
                              </m:r>
                              <m:r>
                                <a:rPr lang="en-US" sz="2400" b="0" i="1" smtClean="0">
                                  <a:solidFill>
                                    <a:schemeClr val="tx1"/>
                                  </a:solidFill>
                                  <a:latin typeface="Cambria Math" panose="02040503050406030204" pitchFamily="18" charset="0"/>
                                  <a:ea typeface="Cambria Math" panose="02040503050406030204" pitchFamily="18" charset="0"/>
                                </a:rPr>
                                <m:t>𝜔</m:t>
                              </m:r>
                            </m:e>
                          </m:d>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𝑒</m:t>
                              </m:r>
                            </m:e>
                            <m:sup>
                              <m:r>
                                <a:rPr lang="en-US" sz="2400" b="0" i="1" smtClean="0">
                                  <a:latin typeface="Cambria Math" panose="02040503050406030204" pitchFamily="18" charset="0"/>
                                  <a:ea typeface="Cambria Math" panose="02040503050406030204" pitchFamily="18" charset="0"/>
                                </a:rPr>
                                <m:t>𝑗</m:t>
                              </m:r>
                              <m:r>
                                <a:rPr lang="en-US" sz="2400" b="0" i="1" smtClean="0">
                                  <a:latin typeface="Cambria Math" panose="02040503050406030204" pitchFamily="18" charset="0"/>
                                  <a:ea typeface="Cambria Math" panose="02040503050406030204" pitchFamily="18" charset="0"/>
                                </a:rPr>
                                <m:t>𝜔𝜏</m:t>
                              </m:r>
                            </m:sup>
                          </m:sSup>
                          <m:r>
                            <a:rPr lang="en-US" sz="2400" b="0" i="1" smtClean="0">
                              <a:latin typeface="Cambria Math" panose="02040503050406030204" pitchFamily="18" charset="0"/>
                              <a:ea typeface="Cambria Math" panose="02040503050406030204" pitchFamily="18" charset="0"/>
                            </a:rPr>
                            <m:t>𝑑</m:t>
                          </m:r>
                          <m:r>
                            <a:rPr lang="en-US" sz="2400" b="0" i="1" smtClean="0">
                              <a:latin typeface="Cambria Math" panose="02040503050406030204" pitchFamily="18" charset="0"/>
                              <a:ea typeface="Cambria Math" panose="02040503050406030204" pitchFamily="18" charset="0"/>
                            </a:rPr>
                            <m:t>𝜔</m:t>
                          </m:r>
                        </m:e>
                      </m:nary>
                    </m:oMath>
                  </m:oMathPara>
                </a14:m>
                <a:endParaRPr lang="en-GB" sz="2400" dirty="0"/>
              </a:p>
            </p:txBody>
          </p:sp>
        </mc:Choice>
        <mc:Fallback xmlns="">
          <p:sp>
            <p:nvSpPr>
              <p:cNvPr id="21" name="TextBox 20">
                <a:extLst>
                  <a:ext uri="{FF2B5EF4-FFF2-40B4-BE49-F238E27FC236}">
                    <a16:creationId xmlns:a16="http://schemas.microsoft.com/office/drawing/2014/main" id="{E2DF89B0-AF66-9940-A825-21013342130C}"/>
                  </a:ext>
                </a:extLst>
              </p:cNvPr>
              <p:cNvSpPr txBox="1">
                <a:spLocks noRot="1" noChangeAspect="1" noMove="1" noResize="1" noEditPoints="1" noAdjustHandles="1" noChangeArrowheads="1" noChangeShapeType="1" noTextEdit="1"/>
              </p:cNvSpPr>
              <p:nvPr/>
            </p:nvSpPr>
            <p:spPr>
              <a:xfrm>
                <a:off x="1639487" y="2648857"/>
                <a:ext cx="5461560" cy="1191288"/>
              </a:xfrm>
              <a:prstGeom prst="rect">
                <a:avLst/>
              </a:prstGeom>
              <a:blipFill>
                <a:blip r:embed="rId5"/>
                <a:stretch>
                  <a:fillRect t="-114894" b="-173404"/>
                </a:stretch>
              </a:blipFill>
            </p:spPr>
            <p:txBody>
              <a:bodyPr/>
              <a:lstStyle/>
              <a:p>
                <a:r>
                  <a:rPr lang="en-GB">
                    <a:noFill/>
                  </a:rPr>
                  <a:t> </a:t>
                </a:r>
              </a:p>
            </p:txBody>
          </p:sp>
        </mc:Fallback>
      </mc:AlternateContent>
    </p:spTree>
    <p:extLst>
      <p:ext uri="{BB962C8B-B14F-4D97-AF65-F5344CB8AC3E}">
        <p14:creationId xmlns:p14="http://schemas.microsoft.com/office/powerpoint/2010/main" val="109056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9" grpId="0"/>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1189E6C3-60DF-424E-AECD-DD127DF17B61}"/>
              </a:ext>
            </a:extLst>
          </p:cNvPr>
          <p:cNvSpPr txBox="1"/>
          <p:nvPr/>
        </p:nvSpPr>
        <p:spPr>
          <a:xfrm>
            <a:off x="1001974" y="90906"/>
            <a:ext cx="7140096"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LONGITUDINAL COUPLING IMPEDANCE</a:t>
            </a:r>
          </a:p>
        </p:txBody>
      </p:sp>
      <p:sp>
        <p:nvSpPr>
          <p:cNvPr id="4" name="CasellaDiTesto 2">
            <a:extLst>
              <a:ext uri="{FF2B5EF4-FFF2-40B4-BE49-F238E27FC236}">
                <a16:creationId xmlns:a16="http://schemas.microsoft.com/office/drawing/2014/main" id="{67EAD052-400D-274B-A1F4-9AB3B4FD4E8F}"/>
              </a:ext>
            </a:extLst>
          </p:cNvPr>
          <p:cNvSpPr txBox="1"/>
          <p:nvPr/>
        </p:nvSpPr>
        <p:spPr>
          <a:xfrm>
            <a:off x="274825" y="749982"/>
            <a:ext cx="1806638" cy="338554"/>
          </a:xfrm>
          <a:prstGeom prst="rect">
            <a:avLst/>
          </a:prstGeom>
          <a:noFill/>
        </p:spPr>
        <p:txBody>
          <a:bodyPr wrap="square" rtlCol="0">
            <a:spAutoFit/>
          </a:bodyPr>
          <a:lstStyle/>
          <a:p>
            <a:pPr algn="just"/>
            <a:r>
              <a:rPr lang="en-GB" sz="1600" b="1" dirty="0">
                <a:solidFill>
                  <a:srgbClr val="FF0000"/>
                </a:solidFill>
                <a:latin typeface="Arial"/>
                <a:cs typeface="Arial"/>
              </a:rPr>
              <a:t>Wake functions </a:t>
            </a:r>
          </a:p>
        </p:txBody>
      </p:sp>
      <p:sp>
        <p:nvSpPr>
          <p:cNvPr id="5" name="CasellaDiTesto 2">
            <a:extLst>
              <a:ext uri="{FF2B5EF4-FFF2-40B4-BE49-F238E27FC236}">
                <a16:creationId xmlns:a16="http://schemas.microsoft.com/office/drawing/2014/main" id="{547B0C2A-7F67-C74D-9E44-A357E69C6A99}"/>
              </a:ext>
            </a:extLst>
          </p:cNvPr>
          <p:cNvSpPr txBox="1"/>
          <p:nvPr/>
        </p:nvSpPr>
        <p:spPr>
          <a:xfrm>
            <a:off x="2765362" y="749982"/>
            <a:ext cx="4273112" cy="338554"/>
          </a:xfrm>
          <a:prstGeom prst="rect">
            <a:avLst/>
          </a:prstGeom>
          <a:noFill/>
        </p:spPr>
        <p:txBody>
          <a:bodyPr wrap="square" rtlCol="0">
            <a:spAutoFit/>
          </a:bodyPr>
          <a:lstStyle/>
          <a:p>
            <a:pPr algn="just"/>
            <a:r>
              <a:rPr lang="en-GB" sz="1600" b="1" dirty="0">
                <a:latin typeface="Arial"/>
                <a:cs typeface="Arial"/>
              </a:rPr>
              <a:t>Beam dynamics in </a:t>
            </a:r>
            <a:r>
              <a:rPr lang="en-GB" sz="1600" b="1" dirty="0">
                <a:solidFill>
                  <a:srgbClr val="FF0000"/>
                </a:solidFill>
                <a:latin typeface="Arial"/>
                <a:cs typeface="Arial"/>
              </a:rPr>
              <a:t>Linear Accelerators </a:t>
            </a:r>
          </a:p>
        </p:txBody>
      </p:sp>
      <p:cxnSp>
        <p:nvCxnSpPr>
          <p:cNvPr id="6" name="Straight Arrow Connector 5">
            <a:extLst>
              <a:ext uri="{FF2B5EF4-FFF2-40B4-BE49-F238E27FC236}">
                <a16:creationId xmlns:a16="http://schemas.microsoft.com/office/drawing/2014/main" id="{A4CB0221-0CF2-3F4A-BD30-B7B339CC2A8E}"/>
              </a:ext>
            </a:extLst>
          </p:cNvPr>
          <p:cNvCxnSpPr/>
          <p:nvPr/>
        </p:nvCxnSpPr>
        <p:spPr>
          <a:xfrm>
            <a:off x="2093495" y="926424"/>
            <a:ext cx="445168"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CasellaDiTesto 2">
            <a:extLst>
              <a:ext uri="{FF2B5EF4-FFF2-40B4-BE49-F238E27FC236}">
                <a16:creationId xmlns:a16="http://schemas.microsoft.com/office/drawing/2014/main" id="{73423A91-E33C-2948-8503-4217388B63DB}"/>
              </a:ext>
            </a:extLst>
          </p:cNvPr>
          <p:cNvSpPr txBox="1"/>
          <p:nvPr/>
        </p:nvSpPr>
        <p:spPr>
          <a:xfrm>
            <a:off x="3129317" y="1118495"/>
            <a:ext cx="1806639" cy="338554"/>
          </a:xfrm>
          <a:prstGeom prst="rect">
            <a:avLst/>
          </a:prstGeom>
          <a:noFill/>
        </p:spPr>
        <p:txBody>
          <a:bodyPr wrap="square" rtlCol="0">
            <a:spAutoFit/>
          </a:bodyPr>
          <a:lstStyle/>
          <a:p>
            <a:pPr algn="just"/>
            <a:r>
              <a:rPr lang="en-GB" sz="1600" b="1" dirty="0">
                <a:latin typeface="Arial"/>
                <a:cs typeface="Arial"/>
              </a:rPr>
              <a:t>Periodic motion</a:t>
            </a:r>
          </a:p>
        </p:txBody>
      </p:sp>
      <p:sp>
        <p:nvSpPr>
          <p:cNvPr id="8" name="CasellaDiTesto 2">
            <a:extLst>
              <a:ext uri="{FF2B5EF4-FFF2-40B4-BE49-F238E27FC236}">
                <a16:creationId xmlns:a16="http://schemas.microsoft.com/office/drawing/2014/main" id="{5CB9E788-8FD5-8348-91B8-2F6D989EE5B2}"/>
              </a:ext>
            </a:extLst>
          </p:cNvPr>
          <p:cNvSpPr txBox="1"/>
          <p:nvPr/>
        </p:nvSpPr>
        <p:spPr>
          <a:xfrm>
            <a:off x="274825" y="1118495"/>
            <a:ext cx="2251806" cy="338554"/>
          </a:xfrm>
          <a:prstGeom prst="rect">
            <a:avLst/>
          </a:prstGeom>
          <a:noFill/>
        </p:spPr>
        <p:txBody>
          <a:bodyPr wrap="square" rtlCol="0">
            <a:spAutoFit/>
          </a:bodyPr>
          <a:lstStyle/>
          <a:p>
            <a:pPr algn="just"/>
            <a:r>
              <a:rPr lang="en-GB" sz="1600" b="1" dirty="0">
                <a:solidFill>
                  <a:srgbClr val="0070C0"/>
                </a:solidFill>
                <a:latin typeface="Arial"/>
                <a:cs typeface="Arial"/>
              </a:rPr>
              <a:t>Circular Accelerators </a:t>
            </a:r>
          </a:p>
        </p:txBody>
      </p:sp>
      <p:cxnSp>
        <p:nvCxnSpPr>
          <p:cNvPr id="9" name="Straight Arrow Connector 8">
            <a:extLst>
              <a:ext uri="{FF2B5EF4-FFF2-40B4-BE49-F238E27FC236}">
                <a16:creationId xmlns:a16="http://schemas.microsoft.com/office/drawing/2014/main" id="{7F3B7BEA-A85A-BF43-BDCC-83687A66D53D}"/>
              </a:ext>
            </a:extLst>
          </p:cNvPr>
          <p:cNvCxnSpPr/>
          <p:nvPr/>
        </p:nvCxnSpPr>
        <p:spPr>
          <a:xfrm>
            <a:off x="2562733" y="1287772"/>
            <a:ext cx="445168"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3" name="CasellaDiTesto 2">
            <a:extLst>
              <a:ext uri="{FF2B5EF4-FFF2-40B4-BE49-F238E27FC236}">
                <a16:creationId xmlns:a16="http://schemas.microsoft.com/office/drawing/2014/main" id="{3B2C2CA5-A901-674A-B726-73BBA2380F8D}"/>
              </a:ext>
            </a:extLst>
          </p:cNvPr>
          <p:cNvSpPr txBox="1"/>
          <p:nvPr/>
        </p:nvSpPr>
        <p:spPr>
          <a:xfrm>
            <a:off x="5430351" y="1118495"/>
            <a:ext cx="3352702" cy="338554"/>
          </a:xfrm>
          <a:prstGeom prst="rect">
            <a:avLst/>
          </a:prstGeom>
          <a:noFill/>
        </p:spPr>
        <p:txBody>
          <a:bodyPr wrap="square" rtlCol="0">
            <a:spAutoFit/>
          </a:bodyPr>
          <a:lstStyle/>
          <a:p>
            <a:pPr algn="just"/>
            <a:r>
              <a:rPr lang="en-GB" sz="1600" b="1" dirty="0">
                <a:solidFill>
                  <a:srgbClr val="0070C0"/>
                </a:solidFill>
                <a:latin typeface="Arial"/>
                <a:cs typeface="Arial"/>
              </a:rPr>
              <a:t>Spectrum of the Wake functions </a:t>
            </a:r>
          </a:p>
        </p:txBody>
      </p:sp>
      <p:cxnSp>
        <p:nvCxnSpPr>
          <p:cNvPr id="14" name="Straight Arrow Connector 13">
            <a:extLst>
              <a:ext uri="{FF2B5EF4-FFF2-40B4-BE49-F238E27FC236}">
                <a16:creationId xmlns:a16="http://schemas.microsoft.com/office/drawing/2014/main" id="{EF360331-5CE7-3A4B-954A-DEB398585BA9}"/>
              </a:ext>
            </a:extLst>
          </p:cNvPr>
          <p:cNvCxnSpPr/>
          <p:nvPr/>
        </p:nvCxnSpPr>
        <p:spPr>
          <a:xfrm>
            <a:off x="4935956" y="1287772"/>
            <a:ext cx="445168"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127A32F-BAF5-1B4F-A61F-C0A5D639E8FF}"/>
                  </a:ext>
                </a:extLst>
              </p:cNvPr>
              <p:cNvSpPr txBox="1"/>
              <p:nvPr/>
            </p:nvSpPr>
            <p:spPr>
              <a:xfrm>
                <a:off x="1796948" y="1445564"/>
                <a:ext cx="5135252" cy="11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𝑍</m:t>
                          </m:r>
                        </m:e>
                        <m:sub>
                          <m:r>
                            <a:rPr lang="en-US" sz="2400" i="1">
                              <a:latin typeface="Cambria Math" panose="02040503050406030204" pitchFamily="18" charset="0"/>
                              <a:ea typeface="Cambria Math" panose="02040503050406030204" pitchFamily="18" charset="0"/>
                            </a:rPr>
                            <m:t>∥</m:t>
                          </m:r>
                        </m:sub>
                      </m:sSub>
                      <m:r>
                        <a:rPr lang="en-US" sz="2400" b="0" i="1" smtClean="0">
                          <a:latin typeface="Cambria Math" panose="02040503050406030204" pitchFamily="18" charset="0"/>
                          <a:ea typeface="Cambria Math" panose="02040503050406030204" pitchFamily="18" charset="0"/>
                        </a:rPr>
                        <m:t>(</m:t>
                      </m:r>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acc>
                        <m:accPr>
                          <m:chr m:val="⃗"/>
                          <m:ctrlPr>
                            <a:rPr lang="en-US" sz="2400" i="1">
                              <a:latin typeface="Cambria Math" panose="02040503050406030204" pitchFamily="18" charset="0"/>
                              <a:ea typeface="Cambria Math" panose="02040503050406030204" pitchFamily="18" charset="0"/>
                            </a:rPr>
                          </m:ctrlPr>
                        </m:accPr>
                        <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𝑟</m:t>
                              </m:r>
                            </m:e>
                            <m:sub>
                              <m:r>
                                <a:rPr lang="en-US" sz="2400" i="1">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𝜔</m:t>
                      </m:r>
                      <m:r>
                        <a:rPr lang="en-US" sz="2400" b="0" i="1" smtClean="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m:t>
                      </m:r>
                      <m:nary>
                        <m:naryPr>
                          <m:limLoc m:val="undOvr"/>
                          <m:ctrlPr>
                            <a:rPr lang="en-US" sz="2400" b="0" i="1" smtClean="0">
                              <a:latin typeface="Cambria Math" panose="02040503050406030204" pitchFamily="18" charset="0"/>
                              <a:ea typeface="Cambria Math" panose="02040503050406030204" pitchFamily="18" charset="0"/>
                            </a:rPr>
                          </m:ctrlPr>
                        </m:naryPr>
                        <m:sub>
                          <m:r>
                            <m:rPr>
                              <m:brk m:alnAt="24"/>
                            </m:rP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 </m:t>
                          </m:r>
                        </m:sub>
                        <m:sup>
                          <m:r>
                            <a:rPr lang="en-US" sz="2400" b="0" i="1" smtClean="0">
                              <a:latin typeface="Cambria Math" panose="02040503050406030204" pitchFamily="18" charset="0"/>
                              <a:ea typeface="Cambria Math" panose="02040503050406030204" pitchFamily="18" charset="0"/>
                            </a:rPr>
                            <m:t>+∞  </m:t>
                          </m:r>
                        </m:sup>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𝑧</m:t>
                              </m:r>
                            </m:sub>
                          </m:sSub>
                          <m:d>
                            <m:dPr>
                              <m:ctrlPr>
                                <a:rPr lang="en-US" sz="2400" b="0" i="1" smtClean="0">
                                  <a:latin typeface="Cambria Math" panose="02040503050406030204" pitchFamily="18" charset="0"/>
                                  <a:ea typeface="Cambria Math" panose="02040503050406030204" pitchFamily="18" charset="0"/>
                                </a:rPr>
                              </m:ctrlPr>
                            </m:dPr>
                            <m:e>
                              <m:acc>
                                <m:accPr>
                                  <m:chr m:val="⃗"/>
                                  <m:ctrlPr>
                                    <a:rPr lang="en-US" sz="2400" b="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𝑟</m:t>
                                  </m:r>
                                </m:e>
                              </m:acc>
                              <m:r>
                                <a:rPr lang="en-US" sz="2400" b="0" i="1" smtClean="0">
                                  <a:latin typeface="Cambria Math" panose="02040503050406030204" pitchFamily="18" charset="0"/>
                                  <a:ea typeface="Cambria Math" panose="02040503050406030204" pitchFamily="18" charset="0"/>
                                </a:rPr>
                                <m:t>, </m:t>
                              </m:r>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𝑟</m:t>
                                      </m:r>
                                    </m:e>
                                    <m:sub>
                                      <m:r>
                                        <a:rPr lang="en-US" sz="2400" b="0" i="1" smtClean="0">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𝜏</m:t>
                              </m:r>
                            </m:e>
                          </m:d>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𝑒</m:t>
                              </m:r>
                            </m:e>
                            <m:sup>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𝑗</m:t>
                              </m:r>
                              <m:r>
                                <a:rPr lang="en-US" sz="2400" b="0" i="1" smtClean="0">
                                  <a:latin typeface="Cambria Math" panose="02040503050406030204" pitchFamily="18" charset="0"/>
                                  <a:ea typeface="Cambria Math" panose="02040503050406030204" pitchFamily="18" charset="0"/>
                                </a:rPr>
                                <m:t>𝜔𝜏</m:t>
                              </m:r>
                            </m:sup>
                          </m:sSup>
                          <m:r>
                            <a:rPr lang="en-US" sz="2400" b="0" i="1" smtClean="0">
                              <a:latin typeface="Cambria Math" panose="02040503050406030204" pitchFamily="18" charset="0"/>
                              <a:ea typeface="Cambria Math" panose="02040503050406030204" pitchFamily="18" charset="0"/>
                            </a:rPr>
                            <m:t>𝑑</m:t>
                          </m:r>
                          <m:r>
                            <a:rPr lang="en-US" sz="2400" b="0" i="1" smtClean="0">
                              <a:latin typeface="Cambria Math" panose="02040503050406030204" pitchFamily="18" charset="0"/>
                              <a:ea typeface="Cambria Math" panose="02040503050406030204" pitchFamily="18" charset="0"/>
                            </a:rPr>
                            <m:t>𝜏</m:t>
                          </m:r>
                        </m:e>
                      </m:nary>
                    </m:oMath>
                  </m:oMathPara>
                </a14:m>
                <a:endParaRPr lang="en-GB" sz="2400" dirty="0"/>
              </a:p>
            </p:txBody>
          </p:sp>
        </mc:Choice>
        <mc:Fallback xmlns="">
          <p:sp>
            <p:nvSpPr>
              <p:cNvPr id="15" name="TextBox 14">
                <a:extLst>
                  <a:ext uri="{FF2B5EF4-FFF2-40B4-BE49-F238E27FC236}">
                    <a16:creationId xmlns:a16="http://schemas.microsoft.com/office/drawing/2014/main" id="{E127A32F-BAF5-1B4F-A61F-C0A5D639E8FF}"/>
                  </a:ext>
                </a:extLst>
              </p:cNvPr>
              <p:cNvSpPr txBox="1">
                <a:spLocks noRot="1" noChangeAspect="1" noMove="1" noResize="1" noEditPoints="1" noAdjustHandles="1" noChangeArrowheads="1" noChangeShapeType="1" noTextEdit="1"/>
              </p:cNvSpPr>
              <p:nvPr/>
            </p:nvSpPr>
            <p:spPr>
              <a:xfrm>
                <a:off x="1796948" y="1445564"/>
                <a:ext cx="5135252" cy="1191288"/>
              </a:xfrm>
              <a:prstGeom prst="rect">
                <a:avLst/>
              </a:prstGeom>
              <a:blipFill>
                <a:blip r:embed="rId2"/>
                <a:stretch>
                  <a:fillRect t="-112632" b="-1705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FCD30D4-B28A-F241-B442-3F428B8F19D3}"/>
                  </a:ext>
                </a:extLst>
              </p:cNvPr>
              <p:cNvSpPr txBox="1"/>
              <p:nvPr/>
            </p:nvSpPr>
            <p:spPr>
              <a:xfrm>
                <a:off x="7347052" y="1810375"/>
                <a:ext cx="71846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Ω</m:t>
                          </m:r>
                        </m:e>
                      </m:d>
                    </m:oMath>
                  </m:oMathPara>
                </a14:m>
                <a:endParaRPr lang="en-GB" sz="2400" dirty="0"/>
              </a:p>
            </p:txBody>
          </p:sp>
        </mc:Choice>
        <mc:Fallback xmlns="">
          <p:sp>
            <p:nvSpPr>
              <p:cNvPr id="16" name="TextBox 15">
                <a:extLst>
                  <a:ext uri="{FF2B5EF4-FFF2-40B4-BE49-F238E27FC236}">
                    <a16:creationId xmlns:a16="http://schemas.microsoft.com/office/drawing/2014/main" id="{9FCD30D4-B28A-F241-B442-3F428B8F19D3}"/>
                  </a:ext>
                </a:extLst>
              </p:cNvPr>
              <p:cNvSpPr txBox="1">
                <a:spLocks noRot="1" noChangeAspect="1" noMove="1" noResize="1" noEditPoints="1" noAdjustHandles="1" noChangeArrowheads="1" noChangeShapeType="1" noTextEdit="1"/>
              </p:cNvSpPr>
              <p:nvPr/>
            </p:nvSpPr>
            <p:spPr>
              <a:xfrm>
                <a:off x="7347052" y="1810375"/>
                <a:ext cx="718466" cy="461665"/>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735D43C-4155-4741-B060-2B73F4511428}"/>
                  </a:ext>
                </a:extLst>
              </p:cNvPr>
              <p:cNvSpPr txBox="1"/>
              <p:nvPr/>
            </p:nvSpPr>
            <p:spPr>
              <a:xfrm>
                <a:off x="7347052" y="3013668"/>
                <a:ext cx="101880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sz="2400" b="0" i="1" smtClean="0">
                              <a:latin typeface="Cambria Math" panose="02040503050406030204" pitchFamily="18" charset="0"/>
                            </a:rPr>
                          </m:ctrlPr>
                        </m:dPr>
                        <m:e>
                          <m:r>
                            <m:rPr>
                              <m:sty m:val="p"/>
                            </m:rPr>
                            <a:rPr lang="en-US" sz="2400" b="0" i="0" smtClean="0">
                              <a:latin typeface="Cambria Math" panose="02040503050406030204" pitchFamily="18" charset="0"/>
                            </a:rPr>
                            <m:t>V</m:t>
                          </m:r>
                          <m:r>
                            <a:rPr lang="en-US" sz="2400" b="0" i="0" smtClean="0">
                              <a:latin typeface="Cambria Math" panose="02040503050406030204" pitchFamily="18" charset="0"/>
                            </a:rPr>
                            <m:t>/</m:t>
                          </m:r>
                          <m:r>
                            <m:rPr>
                              <m:sty m:val="p"/>
                            </m:rPr>
                            <a:rPr lang="en-US" sz="2400" b="0" i="0" smtClean="0">
                              <a:latin typeface="Cambria Math" panose="02040503050406030204" pitchFamily="18" charset="0"/>
                            </a:rPr>
                            <m:t>C</m:t>
                          </m:r>
                        </m:e>
                      </m:d>
                    </m:oMath>
                  </m:oMathPara>
                </a14:m>
                <a:endParaRPr lang="en-GB" sz="2400" dirty="0"/>
              </a:p>
            </p:txBody>
          </p:sp>
        </mc:Choice>
        <mc:Fallback xmlns="">
          <p:sp>
            <p:nvSpPr>
              <p:cNvPr id="19" name="TextBox 18">
                <a:extLst>
                  <a:ext uri="{FF2B5EF4-FFF2-40B4-BE49-F238E27FC236}">
                    <a16:creationId xmlns:a16="http://schemas.microsoft.com/office/drawing/2014/main" id="{9735D43C-4155-4741-B060-2B73F4511428}"/>
                  </a:ext>
                </a:extLst>
              </p:cNvPr>
              <p:cNvSpPr txBox="1">
                <a:spLocks noRot="1" noChangeAspect="1" noMove="1" noResize="1" noEditPoints="1" noAdjustHandles="1" noChangeArrowheads="1" noChangeShapeType="1" noTextEdit="1"/>
              </p:cNvSpPr>
              <p:nvPr/>
            </p:nvSpPr>
            <p:spPr>
              <a:xfrm>
                <a:off x="7347052" y="3013668"/>
                <a:ext cx="1018805" cy="461665"/>
              </a:xfrm>
              <a:prstGeom prst="rect">
                <a:avLst/>
              </a:prstGeom>
              <a:blipFill>
                <a:blip r:embed="rId4"/>
                <a:stretch>
                  <a:fillRect b="-157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0A1E278-6492-064A-85DB-9DA1B52DF246}"/>
                  </a:ext>
                </a:extLst>
              </p:cNvPr>
              <p:cNvSpPr txBox="1"/>
              <p:nvPr/>
            </p:nvSpPr>
            <p:spPr>
              <a:xfrm>
                <a:off x="1611181" y="3851873"/>
                <a:ext cx="6185411" cy="11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𝑧</m:t>
                          </m:r>
                        </m:sub>
                      </m:sSub>
                      <m:r>
                        <a:rPr lang="en-US" sz="2400" b="0" i="1" smtClean="0">
                          <a:latin typeface="Cambria Math" panose="02040503050406030204" pitchFamily="18" charset="0"/>
                          <a:ea typeface="Cambria Math" panose="02040503050406030204" pitchFamily="18" charset="0"/>
                        </a:rPr>
                        <m:t>(</m:t>
                      </m:r>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acc>
                        <m:accPr>
                          <m:chr m:val="⃗"/>
                          <m:ctrlPr>
                            <a:rPr lang="en-US" sz="2400" i="1">
                              <a:latin typeface="Cambria Math" panose="02040503050406030204" pitchFamily="18" charset="0"/>
                              <a:ea typeface="Cambria Math" panose="02040503050406030204" pitchFamily="18" charset="0"/>
                            </a:rPr>
                          </m:ctrlPr>
                        </m:accPr>
                        <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𝑟</m:t>
                              </m:r>
                            </m:e>
                            <m:sub>
                              <m:r>
                                <a:rPr lang="en-US" sz="2400" i="1">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𝜏</m:t>
                      </m:r>
                      <m:r>
                        <a:rPr lang="en-US" sz="2400" b="0" i="1" smtClean="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m:t>
                          </m:r>
                        </m:num>
                        <m:den>
                          <m:r>
                            <a:rPr lang="en-US" sz="2400" b="0" i="1" smtClean="0">
                              <a:latin typeface="Cambria Math" panose="02040503050406030204" pitchFamily="18" charset="0"/>
                              <a:ea typeface="Cambria Math" panose="02040503050406030204" pitchFamily="18" charset="0"/>
                            </a:rPr>
                            <m:t>2</m:t>
                          </m:r>
                          <m:r>
                            <a:rPr lang="en-US" sz="2400" b="0" i="1" smtClean="0">
                              <a:latin typeface="Cambria Math" panose="02040503050406030204" pitchFamily="18" charset="0"/>
                              <a:ea typeface="Cambria Math" panose="02040503050406030204" pitchFamily="18" charset="0"/>
                            </a:rPr>
                            <m:t>𝜋</m:t>
                          </m:r>
                        </m:den>
                      </m:f>
                      <m:nary>
                        <m:naryPr>
                          <m:limLoc m:val="undOvr"/>
                          <m:ctrlPr>
                            <a:rPr lang="en-US" sz="2400" b="0" i="1" smtClean="0">
                              <a:latin typeface="Cambria Math" panose="02040503050406030204" pitchFamily="18" charset="0"/>
                              <a:ea typeface="Cambria Math" panose="02040503050406030204" pitchFamily="18" charset="0"/>
                            </a:rPr>
                          </m:ctrlPr>
                        </m:naryPr>
                        <m:sub>
                          <m:r>
                            <m:rPr>
                              <m:brk m:alnAt="24"/>
                            </m:rP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 </m:t>
                          </m:r>
                        </m:sub>
                        <m:sup>
                          <m:r>
                            <a:rPr lang="en-US" sz="2400" b="0" i="1" smtClean="0">
                              <a:latin typeface="Cambria Math" panose="02040503050406030204" pitchFamily="18" charset="0"/>
                              <a:ea typeface="Cambria Math" panose="02040503050406030204" pitchFamily="18" charset="0"/>
                            </a:rPr>
                            <m:t>+∞  </m:t>
                          </m:r>
                        </m:sup>
                        <m:e>
                          <m:r>
                            <a:rPr lang="en-US" sz="2400" b="0" i="1" smtClean="0">
                              <a:solidFill>
                                <a:srgbClr val="FF0000"/>
                              </a:solidFill>
                              <a:latin typeface="Cambria Math" panose="02040503050406030204" pitchFamily="18" charset="0"/>
                              <a:ea typeface="Cambria Math" panose="02040503050406030204" pitchFamily="18" charset="0"/>
                            </a:rPr>
                            <m:t>−</m:t>
                          </m:r>
                          <m:f>
                            <m:fPr>
                              <m:ctrlPr>
                                <a:rPr lang="en-US" sz="2400" b="0" i="1" smtClean="0">
                                  <a:solidFill>
                                    <a:srgbClr val="FF0000"/>
                                  </a:solidFill>
                                  <a:latin typeface="Cambria Math" panose="02040503050406030204" pitchFamily="18" charset="0"/>
                                  <a:ea typeface="Cambria Math" panose="02040503050406030204" pitchFamily="18" charset="0"/>
                                </a:rPr>
                              </m:ctrlPr>
                            </m:fPr>
                            <m:num>
                              <m:acc>
                                <m:accPr>
                                  <m:chr m:val="̃"/>
                                  <m:ctrlPr>
                                    <a:rPr lang="en-US" sz="2400" b="0" i="1" smtClean="0">
                                      <a:solidFill>
                                        <a:srgbClr val="FF0000"/>
                                      </a:solidFill>
                                      <a:latin typeface="Cambria Math" panose="02040503050406030204" pitchFamily="18" charset="0"/>
                                      <a:ea typeface="Cambria Math" panose="02040503050406030204" pitchFamily="18" charset="0"/>
                                    </a:rPr>
                                  </m:ctrlPr>
                                </m:accPr>
                                <m:e>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𝐸</m:t>
                                      </m:r>
                                    </m:e>
                                    <m:sub>
                                      <m:r>
                                        <a:rPr lang="en-US" sz="2400" b="0" i="1" smtClean="0">
                                          <a:solidFill>
                                            <a:srgbClr val="FF0000"/>
                                          </a:solidFill>
                                          <a:latin typeface="Cambria Math" panose="02040503050406030204" pitchFamily="18" charset="0"/>
                                          <a:ea typeface="Cambria Math" panose="02040503050406030204" pitchFamily="18" charset="0"/>
                                        </a:rPr>
                                        <m:t>𝑧</m:t>
                                      </m:r>
                                    </m:sub>
                                  </m:sSub>
                                </m:e>
                              </m:acc>
                              <m:d>
                                <m:dPr>
                                  <m:ctrlPr>
                                    <a:rPr lang="en-US" sz="2400" b="0" i="1" smtClean="0">
                                      <a:solidFill>
                                        <a:srgbClr val="FF0000"/>
                                      </a:solidFill>
                                      <a:latin typeface="Cambria Math" panose="02040503050406030204" pitchFamily="18" charset="0"/>
                                      <a:ea typeface="Cambria Math" panose="02040503050406030204" pitchFamily="18" charset="0"/>
                                    </a:rPr>
                                  </m:ctrlPr>
                                </m:dPr>
                                <m:e>
                                  <m:r>
                                    <a:rPr lang="en-US" sz="2400" b="0" i="1" smtClean="0">
                                      <a:solidFill>
                                        <a:srgbClr val="FF0000"/>
                                      </a:solidFill>
                                      <a:latin typeface="Cambria Math" panose="02040503050406030204" pitchFamily="18" charset="0"/>
                                      <a:ea typeface="Cambria Math" panose="02040503050406030204" pitchFamily="18" charset="0"/>
                                    </a:rPr>
                                    <m:t>𝜔</m:t>
                                  </m:r>
                                  <m:r>
                                    <a:rPr lang="en-US" sz="2400" b="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𝑘</m:t>
                                  </m:r>
                                  <m:r>
                                    <a:rPr lang="en-US" sz="2400" b="0" i="1" smtClean="0">
                                      <a:solidFill>
                                        <a:srgbClr val="FF0000"/>
                                      </a:solidFill>
                                      <a:latin typeface="Cambria Math" panose="02040503050406030204" pitchFamily="18" charset="0"/>
                                      <a:ea typeface="Cambria Math" panose="02040503050406030204" pitchFamily="18" charset="0"/>
                                    </a:rPr>
                                    <m:t>=</m:t>
                                  </m:r>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𝑘</m:t>
                                      </m:r>
                                    </m:e>
                                    <m:sub>
                                      <m:r>
                                        <a:rPr lang="en-US" sz="2400" b="0" i="1" smtClean="0">
                                          <a:solidFill>
                                            <a:srgbClr val="FF0000"/>
                                          </a:solidFill>
                                          <a:latin typeface="Cambria Math" panose="02040503050406030204" pitchFamily="18" charset="0"/>
                                          <a:ea typeface="Cambria Math" panose="02040503050406030204" pitchFamily="18" charset="0"/>
                                        </a:rPr>
                                        <m:t>0</m:t>
                                      </m:r>
                                    </m:sub>
                                  </m:sSub>
                                </m:e>
                              </m:d>
                            </m:num>
                            <m:den>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𝑞</m:t>
                                  </m:r>
                                </m:e>
                                <m:sub>
                                  <m:r>
                                    <a:rPr lang="en-US" sz="2400" b="0" i="1" smtClean="0">
                                      <a:solidFill>
                                        <a:srgbClr val="FF0000"/>
                                      </a:solidFill>
                                      <a:latin typeface="Cambria Math" panose="02040503050406030204" pitchFamily="18" charset="0"/>
                                      <a:ea typeface="Cambria Math" panose="02040503050406030204" pitchFamily="18" charset="0"/>
                                    </a:rPr>
                                    <m:t>0</m:t>
                                  </m:r>
                                </m:sub>
                              </m:sSub>
                            </m:den>
                          </m:f>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𝑒</m:t>
                              </m:r>
                            </m:e>
                            <m:sup>
                              <m:r>
                                <a:rPr lang="en-US" sz="2400" b="0" i="1" smtClean="0">
                                  <a:latin typeface="Cambria Math" panose="02040503050406030204" pitchFamily="18" charset="0"/>
                                  <a:ea typeface="Cambria Math" panose="02040503050406030204" pitchFamily="18" charset="0"/>
                                </a:rPr>
                                <m:t>𝑗</m:t>
                              </m:r>
                              <m:r>
                                <a:rPr lang="en-US" sz="2400" b="0" i="1" smtClean="0">
                                  <a:latin typeface="Cambria Math" panose="02040503050406030204" pitchFamily="18" charset="0"/>
                                  <a:ea typeface="Cambria Math" panose="02040503050406030204" pitchFamily="18" charset="0"/>
                                </a:rPr>
                                <m:t>𝜔𝜏</m:t>
                              </m:r>
                            </m:sup>
                          </m:sSup>
                          <m:r>
                            <a:rPr lang="en-US" sz="2400" b="0" i="1" smtClean="0">
                              <a:latin typeface="Cambria Math" panose="02040503050406030204" pitchFamily="18" charset="0"/>
                              <a:ea typeface="Cambria Math" panose="02040503050406030204" pitchFamily="18" charset="0"/>
                            </a:rPr>
                            <m:t>𝑑</m:t>
                          </m:r>
                          <m:r>
                            <a:rPr lang="en-US" sz="2400" b="0" i="1" smtClean="0">
                              <a:latin typeface="Cambria Math" panose="02040503050406030204" pitchFamily="18" charset="0"/>
                              <a:ea typeface="Cambria Math" panose="02040503050406030204" pitchFamily="18" charset="0"/>
                            </a:rPr>
                            <m:t>𝜔</m:t>
                          </m:r>
                        </m:e>
                      </m:nary>
                    </m:oMath>
                  </m:oMathPara>
                </a14:m>
                <a:endParaRPr lang="en-GB" sz="2400" dirty="0"/>
              </a:p>
            </p:txBody>
          </p:sp>
        </mc:Choice>
        <mc:Fallback xmlns="">
          <p:sp>
            <p:nvSpPr>
              <p:cNvPr id="20" name="TextBox 19">
                <a:extLst>
                  <a:ext uri="{FF2B5EF4-FFF2-40B4-BE49-F238E27FC236}">
                    <a16:creationId xmlns:a16="http://schemas.microsoft.com/office/drawing/2014/main" id="{B0A1E278-6492-064A-85DB-9DA1B52DF246}"/>
                  </a:ext>
                </a:extLst>
              </p:cNvPr>
              <p:cNvSpPr txBox="1">
                <a:spLocks noRot="1" noChangeAspect="1" noMove="1" noResize="1" noEditPoints="1" noAdjustHandles="1" noChangeArrowheads="1" noChangeShapeType="1" noTextEdit="1"/>
              </p:cNvSpPr>
              <p:nvPr/>
            </p:nvSpPr>
            <p:spPr>
              <a:xfrm>
                <a:off x="1611181" y="3851873"/>
                <a:ext cx="6185411" cy="1191288"/>
              </a:xfrm>
              <a:prstGeom prst="rect">
                <a:avLst/>
              </a:prstGeom>
              <a:blipFill>
                <a:blip r:embed="rId5"/>
                <a:stretch>
                  <a:fillRect t="-112632" b="-1715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2DF89B0-AF66-9940-A825-21013342130C}"/>
                  </a:ext>
                </a:extLst>
              </p:cNvPr>
              <p:cNvSpPr txBox="1"/>
              <p:nvPr/>
            </p:nvSpPr>
            <p:spPr>
              <a:xfrm>
                <a:off x="1639487" y="2648857"/>
                <a:ext cx="5461560" cy="11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𝑧</m:t>
                          </m:r>
                        </m:sub>
                      </m:sSub>
                      <m:r>
                        <a:rPr lang="en-US" sz="2400" b="0" i="1" smtClean="0">
                          <a:latin typeface="Cambria Math" panose="02040503050406030204" pitchFamily="18" charset="0"/>
                          <a:ea typeface="Cambria Math" panose="02040503050406030204" pitchFamily="18" charset="0"/>
                        </a:rPr>
                        <m:t>(</m:t>
                      </m:r>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acc>
                        <m:accPr>
                          <m:chr m:val="⃗"/>
                          <m:ctrlPr>
                            <a:rPr lang="en-US" sz="2400" i="1">
                              <a:latin typeface="Cambria Math" panose="02040503050406030204" pitchFamily="18" charset="0"/>
                              <a:ea typeface="Cambria Math" panose="02040503050406030204" pitchFamily="18" charset="0"/>
                            </a:rPr>
                          </m:ctrlPr>
                        </m:accPr>
                        <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𝑟</m:t>
                              </m:r>
                            </m:e>
                            <m:sub>
                              <m:r>
                                <a:rPr lang="en-US" sz="2400" i="1">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𝜏</m:t>
                      </m:r>
                      <m:r>
                        <a:rPr lang="en-US" sz="2400" b="0" i="1" smtClean="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m:t>
                          </m:r>
                        </m:num>
                        <m:den>
                          <m:r>
                            <a:rPr lang="en-US" sz="2400" b="0" i="1" smtClean="0">
                              <a:latin typeface="Cambria Math" panose="02040503050406030204" pitchFamily="18" charset="0"/>
                              <a:ea typeface="Cambria Math" panose="02040503050406030204" pitchFamily="18" charset="0"/>
                            </a:rPr>
                            <m:t>2</m:t>
                          </m:r>
                          <m:r>
                            <a:rPr lang="en-US" sz="2400" b="0" i="1" smtClean="0">
                              <a:latin typeface="Cambria Math" panose="02040503050406030204" pitchFamily="18" charset="0"/>
                              <a:ea typeface="Cambria Math" panose="02040503050406030204" pitchFamily="18" charset="0"/>
                            </a:rPr>
                            <m:t>𝜋</m:t>
                          </m:r>
                        </m:den>
                      </m:f>
                      <m:nary>
                        <m:naryPr>
                          <m:limLoc m:val="undOvr"/>
                          <m:ctrlPr>
                            <a:rPr lang="en-US" sz="2400" b="0" i="1" smtClean="0">
                              <a:latin typeface="Cambria Math" panose="02040503050406030204" pitchFamily="18" charset="0"/>
                              <a:ea typeface="Cambria Math" panose="02040503050406030204" pitchFamily="18" charset="0"/>
                            </a:rPr>
                          </m:ctrlPr>
                        </m:naryPr>
                        <m:sub>
                          <m:r>
                            <m:rPr>
                              <m:brk m:alnAt="24"/>
                            </m:rP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 </m:t>
                          </m:r>
                        </m:sub>
                        <m:sup>
                          <m:r>
                            <a:rPr lang="en-US" sz="2400" b="0" i="1" smtClean="0">
                              <a:latin typeface="Cambria Math" panose="02040503050406030204" pitchFamily="18" charset="0"/>
                              <a:ea typeface="Cambria Math" panose="02040503050406030204" pitchFamily="18" charset="0"/>
                            </a:rPr>
                            <m:t>+∞  </m:t>
                          </m:r>
                        </m:sup>
                        <m:e>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𝑍</m:t>
                              </m:r>
                            </m:e>
                            <m:sub>
                              <m:r>
                                <a:rPr lang="en-US" sz="2400" b="0" i="1" smtClean="0">
                                  <a:solidFill>
                                    <a:srgbClr val="FF0000"/>
                                  </a:solidFill>
                                  <a:latin typeface="Cambria Math" panose="02040503050406030204" pitchFamily="18" charset="0"/>
                                  <a:ea typeface="Cambria Math" panose="02040503050406030204" pitchFamily="18" charset="0"/>
                                </a:rPr>
                                <m:t>∥</m:t>
                              </m:r>
                            </m:sub>
                          </m:sSub>
                          <m:d>
                            <m:dPr>
                              <m:ctrlPr>
                                <a:rPr lang="en-US" sz="2400" b="0" i="1" smtClean="0">
                                  <a:solidFill>
                                    <a:srgbClr val="FF0000"/>
                                  </a:solidFill>
                                  <a:latin typeface="Cambria Math" panose="02040503050406030204" pitchFamily="18" charset="0"/>
                                  <a:ea typeface="Cambria Math" panose="02040503050406030204" pitchFamily="18" charset="0"/>
                                </a:rPr>
                              </m:ctrlPr>
                            </m:dPr>
                            <m:e>
                              <m:acc>
                                <m:accPr>
                                  <m:chr m:val="⃗"/>
                                  <m:ctrlPr>
                                    <a:rPr lang="en-US" sz="2400" b="0" i="1" smtClean="0">
                                      <a:solidFill>
                                        <a:srgbClr val="FF0000"/>
                                      </a:solidFill>
                                      <a:latin typeface="Cambria Math" panose="02040503050406030204" pitchFamily="18" charset="0"/>
                                      <a:ea typeface="Cambria Math" panose="02040503050406030204" pitchFamily="18" charset="0"/>
                                    </a:rPr>
                                  </m:ctrlPr>
                                </m:accPr>
                                <m:e>
                                  <m:r>
                                    <a:rPr lang="en-US" sz="2400" b="0" i="1" smtClean="0">
                                      <a:solidFill>
                                        <a:srgbClr val="FF0000"/>
                                      </a:solidFill>
                                      <a:latin typeface="Cambria Math" panose="02040503050406030204" pitchFamily="18" charset="0"/>
                                      <a:ea typeface="Cambria Math" panose="02040503050406030204" pitchFamily="18" charset="0"/>
                                    </a:rPr>
                                    <m:t>𝑟</m:t>
                                  </m:r>
                                </m:e>
                              </m:acc>
                              <m:r>
                                <a:rPr lang="en-US" sz="2400" b="0" i="1" smtClean="0">
                                  <a:solidFill>
                                    <a:srgbClr val="FF0000"/>
                                  </a:solidFill>
                                  <a:latin typeface="Cambria Math" panose="02040503050406030204" pitchFamily="18" charset="0"/>
                                  <a:ea typeface="Cambria Math" panose="02040503050406030204" pitchFamily="18" charset="0"/>
                                </a:rPr>
                                <m:t>, </m:t>
                              </m:r>
                              <m:acc>
                                <m:accPr>
                                  <m:chr m:val="⃗"/>
                                  <m:ctrlPr>
                                    <a:rPr lang="en-US" sz="2400" b="0" i="1" smtClean="0">
                                      <a:solidFill>
                                        <a:srgbClr val="FF0000"/>
                                      </a:solidFill>
                                      <a:latin typeface="Cambria Math" panose="02040503050406030204" pitchFamily="18" charset="0"/>
                                      <a:ea typeface="Cambria Math" panose="02040503050406030204" pitchFamily="18" charset="0"/>
                                    </a:rPr>
                                  </m:ctrlPr>
                                </m:accPr>
                                <m:e>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𝑟</m:t>
                                      </m:r>
                                    </m:e>
                                    <m:sub>
                                      <m:r>
                                        <a:rPr lang="en-US" sz="2400" b="0" i="1" smtClean="0">
                                          <a:solidFill>
                                            <a:srgbClr val="FF0000"/>
                                          </a:solidFill>
                                          <a:latin typeface="Cambria Math" panose="02040503050406030204" pitchFamily="18" charset="0"/>
                                          <a:ea typeface="Cambria Math" panose="02040503050406030204" pitchFamily="18" charset="0"/>
                                        </a:rPr>
                                        <m:t>0</m:t>
                                      </m:r>
                                    </m:sub>
                                  </m:sSub>
                                </m:e>
                              </m:acc>
                              <m:r>
                                <a:rPr lang="en-US" sz="2400" b="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𝜔</m:t>
                              </m:r>
                            </m:e>
                          </m:d>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𝑒</m:t>
                              </m:r>
                            </m:e>
                            <m:sup>
                              <m:r>
                                <a:rPr lang="en-US" sz="2400" b="0" i="1" smtClean="0">
                                  <a:latin typeface="Cambria Math" panose="02040503050406030204" pitchFamily="18" charset="0"/>
                                  <a:ea typeface="Cambria Math" panose="02040503050406030204" pitchFamily="18" charset="0"/>
                                </a:rPr>
                                <m:t>𝑗</m:t>
                              </m:r>
                              <m:r>
                                <a:rPr lang="en-US" sz="2400" b="0" i="1" smtClean="0">
                                  <a:latin typeface="Cambria Math" panose="02040503050406030204" pitchFamily="18" charset="0"/>
                                  <a:ea typeface="Cambria Math" panose="02040503050406030204" pitchFamily="18" charset="0"/>
                                </a:rPr>
                                <m:t>𝜔𝜏</m:t>
                              </m:r>
                            </m:sup>
                          </m:sSup>
                          <m:r>
                            <a:rPr lang="en-US" sz="2400" b="0" i="1" smtClean="0">
                              <a:latin typeface="Cambria Math" panose="02040503050406030204" pitchFamily="18" charset="0"/>
                              <a:ea typeface="Cambria Math" panose="02040503050406030204" pitchFamily="18" charset="0"/>
                            </a:rPr>
                            <m:t>𝑑</m:t>
                          </m:r>
                          <m:r>
                            <a:rPr lang="en-US" sz="2400" b="0" i="1" smtClean="0">
                              <a:latin typeface="Cambria Math" panose="02040503050406030204" pitchFamily="18" charset="0"/>
                              <a:ea typeface="Cambria Math" panose="02040503050406030204" pitchFamily="18" charset="0"/>
                            </a:rPr>
                            <m:t>𝜔</m:t>
                          </m:r>
                        </m:e>
                      </m:nary>
                    </m:oMath>
                  </m:oMathPara>
                </a14:m>
                <a:endParaRPr lang="en-GB" sz="2400" dirty="0"/>
              </a:p>
            </p:txBody>
          </p:sp>
        </mc:Choice>
        <mc:Fallback xmlns="">
          <p:sp>
            <p:nvSpPr>
              <p:cNvPr id="21" name="TextBox 20">
                <a:extLst>
                  <a:ext uri="{FF2B5EF4-FFF2-40B4-BE49-F238E27FC236}">
                    <a16:creationId xmlns:a16="http://schemas.microsoft.com/office/drawing/2014/main" id="{E2DF89B0-AF66-9940-A825-21013342130C}"/>
                  </a:ext>
                </a:extLst>
              </p:cNvPr>
              <p:cNvSpPr txBox="1">
                <a:spLocks noRot="1" noChangeAspect="1" noMove="1" noResize="1" noEditPoints="1" noAdjustHandles="1" noChangeArrowheads="1" noChangeShapeType="1" noTextEdit="1"/>
              </p:cNvSpPr>
              <p:nvPr/>
            </p:nvSpPr>
            <p:spPr>
              <a:xfrm>
                <a:off x="1639487" y="2648857"/>
                <a:ext cx="5461560" cy="1191288"/>
              </a:xfrm>
              <a:prstGeom prst="rect">
                <a:avLst/>
              </a:prstGeom>
              <a:blipFill>
                <a:blip r:embed="rId6"/>
                <a:stretch>
                  <a:fillRect t="-114894" b="-173404"/>
                </a:stretch>
              </a:blipFill>
            </p:spPr>
            <p:txBody>
              <a:bodyPr/>
              <a:lstStyle/>
              <a:p>
                <a:r>
                  <a:rPr lang="en-GB">
                    <a:noFill/>
                  </a:rPr>
                  <a:t> </a:t>
                </a:r>
              </a:p>
            </p:txBody>
          </p:sp>
        </mc:Fallback>
      </mc:AlternateContent>
      <p:sp>
        <p:nvSpPr>
          <p:cNvPr id="22" name="CasellaDiTesto 2">
            <a:extLst>
              <a:ext uri="{FF2B5EF4-FFF2-40B4-BE49-F238E27FC236}">
                <a16:creationId xmlns:a16="http://schemas.microsoft.com/office/drawing/2014/main" id="{DC205C12-C183-DE43-90AF-94685FDF13EB}"/>
              </a:ext>
            </a:extLst>
          </p:cNvPr>
          <p:cNvSpPr txBox="1"/>
          <p:nvPr/>
        </p:nvSpPr>
        <p:spPr>
          <a:xfrm>
            <a:off x="220793" y="4223904"/>
            <a:ext cx="1111055" cy="584775"/>
          </a:xfrm>
          <a:prstGeom prst="rect">
            <a:avLst/>
          </a:prstGeom>
          <a:noFill/>
        </p:spPr>
        <p:txBody>
          <a:bodyPr wrap="square" rtlCol="0">
            <a:spAutoFit/>
          </a:bodyPr>
          <a:lstStyle/>
          <a:p>
            <a:pPr algn="just"/>
            <a:r>
              <a:rPr lang="en-GB" sz="1600" b="1" dirty="0">
                <a:latin typeface="Arial"/>
                <a:cs typeface="Arial"/>
              </a:rPr>
              <a:t>Surfing effect</a:t>
            </a:r>
          </a:p>
        </p:txBody>
      </p:sp>
      <mc:AlternateContent xmlns:mc="http://schemas.openxmlformats.org/markup-compatibility/2006" xmlns:a14="http://schemas.microsoft.com/office/drawing/2010/main">
        <mc:Choice Requires="a14">
          <p:sp>
            <p:nvSpPr>
              <p:cNvPr id="23" name="Rectangle 22">
                <a:extLst>
                  <a:ext uri="{FF2B5EF4-FFF2-40B4-BE49-F238E27FC236}">
                    <a16:creationId xmlns:a16="http://schemas.microsoft.com/office/drawing/2014/main" id="{7BE4EDF2-EF6A-2E4C-AF9E-265EAD617667}"/>
                  </a:ext>
                </a:extLst>
              </p:cNvPr>
              <p:cNvSpPr/>
              <p:nvPr/>
            </p:nvSpPr>
            <p:spPr>
              <a:xfrm>
                <a:off x="260545" y="5160349"/>
                <a:ext cx="3512565" cy="908390"/>
              </a:xfrm>
              <a:prstGeom prst="rect">
                <a:avLst/>
              </a:prstGeom>
              <a:solidFill>
                <a:srgbClr val="FFFF00"/>
              </a:solid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ea typeface="Cambria Math" panose="02040503050406030204" pitchFamily="18" charset="0"/>
                            </a:rPr>
                          </m:ctrlPr>
                        </m:sSubPr>
                        <m:e>
                          <m:r>
                            <a:rPr lang="en-US" sz="2400" b="0" i="1" smtClean="0">
                              <a:solidFill>
                                <a:schemeClr val="tx1"/>
                              </a:solidFill>
                              <a:latin typeface="Cambria Math" panose="02040503050406030204" pitchFamily="18" charset="0"/>
                              <a:ea typeface="Cambria Math" panose="02040503050406030204" pitchFamily="18" charset="0"/>
                            </a:rPr>
                            <m:t>𝑍</m:t>
                          </m:r>
                        </m:e>
                        <m:sub>
                          <m:r>
                            <a:rPr lang="en-US" sz="2400" b="0" i="1" smtClean="0">
                              <a:solidFill>
                                <a:schemeClr val="tx1"/>
                              </a:solidFill>
                              <a:latin typeface="Cambria Math" panose="02040503050406030204" pitchFamily="18" charset="0"/>
                              <a:ea typeface="Cambria Math" panose="02040503050406030204" pitchFamily="18" charset="0"/>
                            </a:rPr>
                            <m:t>∥</m:t>
                          </m:r>
                        </m:sub>
                      </m:sSub>
                      <m:d>
                        <m:dPr>
                          <m:ctrlPr>
                            <a:rPr lang="en-US" sz="2400" b="0" i="1" smtClean="0">
                              <a:solidFill>
                                <a:schemeClr val="tx1"/>
                              </a:solidFill>
                              <a:latin typeface="Cambria Math" panose="02040503050406030204" pitchFamily="18" charset="0"/>
                              <a:ea typeface="Cambria Math" panose="02040503050406030204" pitchFamily="18" charset="0"/>
                            </a:rPr>
                          </m:ctrlPr>
                        </m:dPr>
                        <m:e>
                          <m:r>
                            <a:rPr lang="en-US" sz="2400" b="0" i="1" smtClean="0">
                              <a:solidFill>
                                <a:schemeClr val="tx1"/>
                              </a:solidFill>
                              <a:latin typeface="Cambria Math" panose="02040503050406030204" pitchFamily="18" charset="0"/>
                              <a:ea typeface="Cambria Math" panose="02040503050406030204" pitchFamily="18" charset="0"/>
                            </a:rPr>
                            <m:t>𝜔</m:t>
                          </m:r>
                        </m:e>
                      </m:d>
                      <m:r>
                        <a:rPr lang="en-US" sz="2400" b="0" i="1" smtClean="0">
                          <a:solidFill>
                            <a:schemeClr val="tx1"/>
                          </a:solidFill>
                          <a:latin typeface="Cambria Math" panose="02040503050406030204" pitchFamily="18" charset="0"/>
                          <a:ea typeface="Cambria Math" panose="02040503050406030204" pitchFamily="18" charset="0"/>
                        </a:rPr>
                        <m:t>=−</m:t>
                      </m:r>
                      <m:f>
                        <m:fPr>
                          <m:ctrlPr>
                            <a:rPr lang="en-US" sz="2400" i="1">
                              <a:solidFill>
                                <a:schemeClr val="tx1"/>
                              </a:solidFill>
                              <a:latin typeface="Cambria Math" panose="02040503050406030204" pitchFamily="18" charset="0"/>
                              <a:ea typeface="Cambria Math" panose="02040503050406030204" pitchFamily="18" charset="0"/>
                            </a:rPr>
                          </m:ctrlPr>
                        </m:fPr>
                        <m:num>
                          <m:acc>
                            <m:accPr>
                              <m:chr m:val="̃"/>
                              <m:ctrlPr>
                                <a:rPr lang="en-US" sz="2400" i="1">
                                  <a:solidFill>
                                    <a:schemeClr val="tx1"/>
                                  </a:solidFill>
                                  <a:latin typeface="Cambria Math" panose="02040503050406030204" pitchFamily="18" charset="0"/>
                                  <a:ea typeface="Cambria Math" panose="02040503050406030204" pitchFamily="18" charset="0"/>
                                </a:rPr>
                              </m:ctrlPr>
                            </m:accPr>
                            <m:e>
                              <m:sSub>
                                <m:sSubPr>
                                  <m:ctrlPr>
                                    <a:rPr lang="en-US" sz="2400" i="1">
                                      <a:solidFill>
                                        <a:schemeClr val="tx1"/>
                                      </a:solidFill>
                                      <a:latin typeface="Cambria Math" panose="02040503050406030204" pitchFamily="18" charset="0"/>
                                      <a:ea typeface="Cambria Math" panose="02040503050406030204" pitchFamily="18" charset="0"/>
                                    </a:rPr>
                                  </m:ctrlPr>
                                </m:sSubPr>
                                <m:e>
                                  <m:r>
                                    <a:rPr lang="en-US" sz="2400" i="1">
                                      <a:solidFill>
                                        <a:schemeClr val="tx1"/>
                                      </a:solidFill>
                                      <a:latin typeface="Cambria Math" panose="02040503050406030204" pitchFamily="18" charset="0"/>
                                      <a:ea typeface="Cambria Math" panose="02040503050406030204" pitchFamily="18" charset="0"/>
                                    </a:rPr>
                                    <m:t>𝐸</m:t>
                                  </m:r>
                                </m:e>
                                <m:sub>
                                  <m:r>
                                    <a:rPr lang="en-US" sz="2400" i="1">
                                      <a:solidFill>
                                        <a:schemeClr val="tx1"/>
                                      </a:solidFill>
                                      <a:latin typeface="Cambria Math" panose="02040503050406030204" pitchFamily="18" charset="0"/>
                                      <a:ea typeface="Cambria Math" panose="02040503050406030204" pitchFamily="18" charset="0"/>
                                    </a:rPr>
                                    <m:t>𝑧</m:t>
                                  </m:r>
                                </m:sub>
                              </m:sSub>
                            </m:e>
                          </m:acc>
                          <m:d>
                            <m:dPr>
                              <m:ctrlPr>
                                <a:rPr lang="en-US" sz="2400" i="1">
                                  <a:solidFill>
                                    <a:schemeClr val="tx1"/>
                                  </a:solidFill>
                                  <a:latin typeface="Cambria Math" panose="02040503050406030204" pitchFamily="18" charset="0"/>
                                  <a:ea typeface="Cambria Math" panose="02040503050406030204" pitchFamily="18" charset="0"/>
                                </a:rPr>
                              </m:ctrlPr>
                            </m:dPr>
                            <m:e>
                              <m:r>
                                <a:rPr lang="en-US" sz="2400" i="1">
                                  <a:solidFill>
                                    <a:schemeClr val="tx1"/>
                                  </a:solidFill>
                                  <a:latin typeface="Cambria Math" panose="02040503050406030204" pitchFamily="18" charset="0"/>
                                  <a:ea typeface="Cambria Math" panose="02040503050406030204" pitchFamily="18" charset="0"/>
                                </a:rPr>
                                <m:t>𝜔</m:t>
                              </m:r>
                              <m:r>
                                <a:rPr lang="en-US" sz="2400" i="1">
                                  <a:solidFill>
                                    <a:schemeClr val="tx1"/>
                                  </a:solidFill>
                                  <a:latin typeface="Cambria Math" panose="02040503050406030204" pitchFamily="18" charset="0"/>
                                  <a:ea typeface="Cambria Math" panose="02040503050406030204" pitchFamily="18" charset="0"/>
                                </a:rPr>
                                <m:t>,</m:t>
                              </m:r>
                              <m:r>
                                <a:rPr lang="en-US" sz="2400" i="1">
                                  <a:solidFill>
                                    <a:schemeClr val="tx1"/>
                                  </a:solidFill>
                                  <a:latin typeface="Cambria Math" panose="02040503050406030204" pitchFamily="18" charset="0"/>
                                  <a:ea typeface="Cambria Math" panose="02040503050406030204" pitchFamily="18" charset="0"/>
                                </a:rPr>
                                <m:t>𝑘</m:t>
                              </m:r>
                              <m:r>
                                <a:rPr lang="en-US" sz="2400" i="1">
                                  <a:solidFill>
                                    <a:schemeClr val="tx1"/>
                                  </a:solidFill>
                                  <a:latin typeface="Cambria Math" panose="02040503050406030204" pitchFamily="18" charset="0"/>
                                  <a:ea typeface="Cambria Math" panose="02040503050406030204" pitchFamily="18" charset="0"/>
                                </a:rPr>
                                <m:t>=</m:t>
                              </m:r>
                              <m:sSub>
                                <m:sSubPr>
                                  <m:ctrlPr>
                                    <a:rPr lang="en-US" sz="2400" i="1">
                                      <a:solidFill>
                                        <a:schemeClr val="tx1"/>
                                      </a:solidFill>
                                      <a:latin typeface="Cambria Math" panose="02040503050406030204" pitchFamily="18" charset="0"/>
                                      <a:ea typeface="Cambria Math" panose="02040503050406030204" pitchFamily="18" charset="0"/>
                                    </a:rPr>
                                  </m:ctrlPr>
                                </m:sSubPr>
                                <m:e>
                                  <m:r>
                                    <a:rPr lang="en-US" sz="2400" i="1">
                                      <a:solidFill>
                                        <a:schemeClr val="tx1"/>
                                      </a:solidFill>
                                      <a:latin typeface="Cambria Math" panose="02040503050406030204" pitchFamily="18" charset="0"/>
                                      <a:ea typeface="Cambria Math" panose="02040503050406030204" pitchFamily="18" charset="0"/>
                                    </a:rPr>
                                    <m:t>𝑘</m:t>
                                  </m:r>
                                </m:e>
                                <m:sub>
                                  <m:r>
                                    <a:rPr lang="en-US" sz="2400" i="1">
                                      <a:solidFill>
                                        <a:schemeClr val="tx1"/>
                                      </a:solidFill>
                                      <a:latin typeface="Cambria Math" panose="02040503050406030204" pitchFamily="18" charset="0"/>
                                      <a:ea typeface="Cambria Math" panose="02040503050406030204" pitchFamily="18" charset="0"/>
                                    </a:rPr>
                                    <m:t>0</m:t>
                                  </m:r>
                                </m:sub>
                              </m:sSub>
                            </m:e>
                          </m:d>
                        </m:num>
                        <m:den>
                          <m:sSub>
                            <m:sSubPr>
                              <m:ctrlPr>
                                <a:rPr lang="en-US" sz="2400" i="1">
                                  <a:solidFill>
                                    <a:schemeClr val="tx1"/>
                                  </a:solidFill>
                                  <a:latin typeface="Cambria Math" panose="02040503050406030204" pitchFamily="18" charset="0"/>
                                  <a:ea typeface="Cambria Math" panose="02040503050406030204" pitchFamily="18" charset="0"/>
                                </a:rPr>
                              </m:ctrlPr>
                            </m:sSubPr>
                            <m:e>
                              <m:r>
                                <a:rPr lang="en-US" sz="2400" i="1">
                                  <a:solidFill>
                                    <a:schemeClr val="tx1"/>
                                  </a:solidFill>
                                  <a:latin typeface="Cambria Math" panose="02040503050406030204" pitchFamily="18" charset="0"/>
                                  <a:ea typeface="Cambria Math" panose="02040503050406030204" pitchFamily="18" charset="0"/>
                                </a:rPr>
                                <m:t>𝑞</m:t>
                              </m:r>
                            </m:e>
                            <m:sub>
                              <m:r>
                                <a:rPr lang="en-US" sz="2400" i="1">
                                  <a:solidFill>
                                    <a:schemeClr val="tx1"/>
                                  </a:solidFill>
                                  <a:latin typeface="Cambria Math" panose="02040503050406030204" pitchFamily="18" charset="0"/>
                                  <a:ea typeface="Cambria Math" panose="02040503050406030204" pitchFamily="18" charset="0"/>
                                </a:rPr>
                                <m:t>0</m:t>
                              </m:r>
                            </m:sub>
                          </m:sSub>
                        </m:den>
                      </m:f>
                    </m:oMath>
                  </m:oMathPara>
                </a14:m>
                <a:endParaRPr lang="en-GB" sz="2400" dirty="0">
                  <a:solidFill>
                    <a:schemeClr val="tx1"/>
                  </a:solidFill>
                </a:endParaRPr>
              </a:p>
            </p:txBody>
          </p:sp>
        </mc:Choice>
        <mc:Fallback xmlns="">
          <p:sp>
            <p:nvSpPr>
              <p:cNvPr id="23" name="Rectangle 22">
                <a:extLst>
                  <a:ext uri="{FF2B5EF4-FFF2-40B4-BE49-F238E27FC236}">
                    <a16:creationId xmlns:a16="http://schemas.microsoft.com/office/drawing/2014/main" id="{7BE4EDF2-EF6A-2E4C-AF9E-265EAD617667}"/>
                  </a:ext>
                </a:extLst>
              </p:cNvPr>
              <p:cNvSpPr>
                <a:spLocks noRot="1" noChangeAspect="1" noMove="1" noResize="1" noEditPoints="1" noAdjustHandles="1" noChangeArrowheads="1" noChangeShapeType="1" noTextEdit="1"/>
              </p:cNvSpPr>
              <p:nvPr/>
            </p:nvSpPr>
            <p:spPr>
              <a:xfrm>
                <a:off x="260545" y="5160349"/>
                <a:ext cx="3512565" cy="908390"/>
              </a:xfrm>
              <a:prstGeom prst="rect">
                <a:avLst/>
              </a:prstGeom>
              <a:blipFill>
                <a:blip r:embed="rId7"/>
                <a:stretch>
                  <a:fillRect b="-5479"/>
                </a:stretch>
              </a:blipFill>
            </p:spPr>
            <p:txBody>
              <a:bodyPr/>
              <a:lstStyle/>
              <a:p>
                <a:r>
                  <a:rPr lang="en-GB">
                    <a:noFill/>
                  </a:rPr>
                  <a:t> </a:t>
                </a:r>
              </a:p>
            </p:txBody>
          </p:sp>
        </mc:Fallback>
      </mc:AlternateContent>
      <p:sp>
        <p:nvSpPr>
          <p:cNvPr id="24" name="CasellaDiTesto 2">
            <a:extLst>
              <a:ext uri="{FF2B5EF4-FFF2-40B4-BE49-F238E27FC236}">
                <a16:creationId xmlns:a16="http://schemas.microsoft.com/office/drawing/2014/main" id="{EA5B9C54-CD44-9740-B22E-B2036E24B2EF}"/>
              </a:ext>
            </a:extLst>
          </p:cNvPr>
          <p:cNvSpPr txBox="1"/>
          <p:nvPr/>
        </p:nvSpPr>
        <p:spPr>
          <a:xfrm>
            <a:off x="6935389" y="5124253"/>
            <a:ext cx="1486662" cy="338554"/>
          </a:xfrm>
          <a:prstGeom prst="rect">
            <a:avLst/>
          </a:prstGeom>
          <a:noFill/>
        </p:spPr>
        <p:txBody>
          <a:bodyPr wrap="square" rtlCol="0">
            <a:spAutoFit/>
          </a:bodyPr>
          <a:lstStyle/>
          <a:p>
            <a:pPr algn="just"/>
            <a:r>
              <a:rPr lang="en-GB" sz="1600" b="1" dirty="0">
                <a:solidFill>
                  <a:srgbClr val="FF0000"/>
                </a:solidFill>
                <a:latin typeface="Arial"/>
                <a:cs typeface="Arial"/>
              </a:rPr>
              <a:t>Energy Loss</a:t>
            </a:r>
          </a:p>
        </p:txBody>
      </p:sp>
      <p:sp>
        <p:nvSpPr>
          <p:cNvPr id="25" name="CasellaDiTesto 2">
            <a:extLst>
              <a:ext uri="{FF2B5EF4-FFF2-40B4-BE49-F238E27FC236}">
                <a16:creationId xmlns:a16="http://schemas.microsoft.com/office/drawing/2014/main" id="{28B3B3AF-CF72-4E49-B53D-6A25F901E7FB}"/>
              </a:ext>
            </a:extLst>
          </p:cNvPr>
          <p:cNvSpPr txBox="1"/>
          <p:nvPr/>
        </p:nvSpPr>
        <p:spPr>
          <a:xfrm>
            <a:off x="6935518" y="5541673"/>
            <a:ext cx="1486662" cy="584775"/>
          </a:xfrm>
          <a:prstGeom prst="rect">
            <a:avLst/>
          </a:prstGeom>
          <a:noFill/>
        </p:spPr>
        <p:txBody>
          <a:bodyPr wrap="square" rtlCol="0">
            <a:spAutoFit/>
          </a:bodyPr>
          <a:lstStyle/>
          <a:p>
            <a:pPr algn="just"/>
            <a:r>
              <a:rPr lang="en-GB" sz="1600" b="1" dirty="0" err="1">
                <a:latin typeface="Arial"/>
                <a:cs typeface="Arial"/>
              </a:rPr>
              <a:t>E</a:t>
            </a:r>
            <a:r>
              <a:rPr lang="en-GB" sz="1600" b="1" baseline="-25000" dirty="0" err="1">
                <a:latin typeface="Arial"/>
                <a:cs typeface="Arial"/>
              </a:rPr>
              <a:t>z</a:t>
            </a:r>
            <a:r>
              <a:rPr lang="en-GB" sz="1600" b="1" dirty="0">
                <a:latin typeface="Arial"/>
                <a:cs typeface="Arial"/>
              </a:rPr>
              <a:t> opposing </a:t>
            </a:r>
          </a:p>
          <a:p>
            <a:pPr algn="just"/>
            <a:r>
              <a:rPr lang="en-GB" sz="1600" b="1" dirty="0">
                <a:latin typeface="Arial"/>
                <a:cs typeface="Arial"/>
              </a:rPr>
              <a:t>the motion</a:t>
            </a:r>
          </a:p>
        </p:txBody>
      </p:sp>
      <mc:AlternateContent xmlns:mc="http://schemas.openxmlformats.org/markup-compatibility/2006" xmlns:a14="http://schemas.microsoft.com/office/drawing/2010/main">
        <mc:Choice Requires="a14">
          <p:sp>
            <p:nvSpPr>
              <p:cNvPr id="26" name="Rectangle 25">
                <a:extLst>
                  <a:ext uri="{FF2B5EF4-FFF2-40B4-BE49-F238E27FC236}">
                    <a16:creationId xmlns:a16="http://schemas.microsoft.com/office/drawing/2014/main" id="{2C0BFCAB-2228-E848-948D-6E98B453651C}"/>
                  </a:ext>
                </a:extLst>
              </p:cNvPr>
              <p:cNvSpPr/>
              <p:nvPr/>
            </p:nvSpPr>
            <p:spPr>
              <a:xfrm>
                <a:off x="4432809" y="5352089"/>
                <a:ext cx="2144048" cy="477888"/>
              </a:xfrm>
              <a:prstGeom prst="rect">
                <a:avLst/>
              </a:prstGeom>
              <a:no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chemeClr val="tx1"/>
                              </a:solidFill>
                              <a:latin typeface="Cambria Math" panose="02040503050406030204" pitchFamily="18" charset="0"/>
                              <a:ea typeface="Cambria Math" panose="02040503050406030204" pitchFamily="18" charset="0"/>
                            </a:rPr>
                          </m:ctrlPr>
                        </m:sSubPr>
                        <m:e>
                          <m:r>
                            <a:rPr lang="en-US" sz="2400" b="0" i="1" smtClean="0">
                              <a:solidFill>
                                <a:schemeClr val="tx1"/>
                              </a:solidFill>
                              <a:latin typeface="Cambria Math" panose="02040503050406030204" pitchFamily="18" charset="0"/>
                              <a:ea typeface="Cambria Math" panose="02040503050406030204" pitchFamily="18" charset="0"/>
                            </a:rPr>
                            <m:t>𝑍</m:t>
                          </m:r>
                        </m:e>
                        <m:sub>
                          <m:r>
                            <a:rPr lang="en-US" sz="2400" b="0" i="1" smtClean="0">
                              <a:solidFill>
                                <a:schemeClr val="tx1"/>
                              </a:solidFill>
                              <a:latin typeface="Cambria Math" panose="02040503050406030204" pitchFamily="18" charset="0"/>
                              <a:ea typeface="Cambria Math" panose="02040503050406030204" pitchFamily="18" charset="0"/>
                            </a:rPr>
                            <m:t>∥,</m:t>
                          </m:r>
                          <m:r>
                            <a:rPr lang="en-US" sz="2400" b="0" i="1" smtClean="0">
                              <a:solidFill>
                                <a:schemeClr val="tx1"/>
                              </a:solidFill>
                              <a:latin typeface="Cambria Math" panose="02040503050406030204" pitchFamily="18" charset="0"/>
                              <a:ea typeface="Cambria Math" panose="02040503050406030204" pitchFamily="18" charset="0"/>
                            </a:rPr>
                            <m:t>𝑟𝑒𝑎𝑙</m:t>
                          </m:r>
                        </m:sub>
                      </m:sSub>
                      <m:d>
                        <m:dPr>
                          <m:ctrlPr>
                            <a:rPr lang="en-US" sz="2400" b="0" i="1" smtClean="0">
                              <a:solidFill>
                                <a:schemeClr val="tx1"/>
                              </a:solidFill>
                              <a:latin typeface="Cambria Math" panose="02040503050406030204" pitchFamily="18" charset="0"/>
                              <a:ea typeface="Cambria Math" panose="02040503050406030204" pitchFamily="18" charset="0"/>
                            </a:rPr>
                          </m:ctrlPr>
                        </m:dPr>
                        <m:e>
                          <m:r>
                            <a:rPr lang="en-US" sz="2400" b="0" i="1" smtClean="0">
                              <a:solidFill>
                                <a:schemeClr val="tx1"/>
                              </a:solidFill>
                              <a:latin typeface="Cambria Math" panose="02040503050406030204" pitchFamily="18" charset="0"/>
                              <a:ea typeface="Cambria Math" panose="02040503050406030204" pitchFamily="18" charset="0"/>
                            </a:rPr>
                            <m:t>𝜔</m:t>
                          </m:r>
                        </m:e>
                      </m:d>
                      <m:r>
                        <a:rPr lang="en-US" sz="2400" b="0" i="1" smtClean="0">
                          <a:solidFill>
                            <a:schemeClr val="tx1"/>
                          </a:solidFill>
                          <a:latin typeface="Cambria Math" panose="02040503050406030204" pitchFamily="18" charset="0"/>
                          <a:ea typeface="Cambria Math" panose="02040503050406030204" pitchFamily="18" charset="0"/>
                        </a:rPr>
                        <m:t>&gt;0</m:t>
                      </m:r>
                    </m:oMath>
                  </m:oMathPara>
                </a14:m>
                <a:endParaRPr lang="en-GB" sz="2400" dirty="0">
                  <a:solidFill>
                    <a:schemeClr val="tx1"/>
                  </a:solidFill>
                </a:endParaRPr>
              </a:p>
            </p:txBody>
          </p:sp>
        </mc:Choice>
        <mc:Fallback xmlns="">
          <p:sp>
            <p:nvSpPr>
              <p:cNvPr id="26" name="Rectangle 25">
                <a:extLst>
                  <a:ext uri="{FF2B5EF4-FFF2-40B4-BE49-F238E27FC236}">
                    <a16:creationId xmlns:a16="http://schemas.microsoft.com/office/drawing/2014/main" id="{2C0BFCAB-2228-E848-948D-6E98B453651C}"/>
                  </a:ext>
                </a:extLst>
              </p:cNvPr>
              <p:cNvSpPr>
                <a:spLocks noRot="1" noChangeAspect="1" noMove="1" noResize="1" noEditPoints="1" noAdjustHandles="1" noChangeArrowheads="1" noChangeShapeType="1" noTextEdit="1"/>
              </p:cNvSpPr>
              <p:nvPr/>
            </p:nvSpPr>
            <p:spPr>
              <a:xfrm>
                <a:off x="4432809" y="5352089"/>
                <a:ext cx="2144048" cy="477888"/>
              </a:xfrm>
              <a:prstGeom prst="rect">
                <a:avLst/>
              </a:prstGeom>
              <a:blipFill>
                <a:blip r:embed="rId8"/>
                <a:stretch>
                  <a:fillRect b="-7692"/>
                </a:stretch>
              </a:blipFill>
            </p:spPr>
            <p:txBody>
              <a:bodyPr/>
              <a:lstStyle/>
              <a:p>
                <a:r>
                  <a:rPr lang="en-GB">
                    <a:noFill/>
                  </a:rPr>
                  <a:t> </a:t>
                </a:r>
              </a:p>
            </p:txBody>
          </p:sp>
        </mc:Fallback>
      </mc:AlternateContent>
    </p:spTree>
    <p:extLst>
      <p:ext uri="{BB962C8B-B14F-4D97-AF65-F5344CB8AC3E}">
        <p14:creationId xmlns:p14="http://schemas.microsoft.com/office/powerpoint/2010/main" val="421792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487BCE27-A7D1-A631-7F71-EEEFD91A3B08}"/>
              </a:ext>
            </a:extLst>
          </p:cNvPr>
          <p:cNvSpPr txBox="1"/>
          <p:nvPr/>
        </p:nvSpPr>
        <p:spPr>
          <a:xfrm>
            <a:off x="1026250" y="90906"/>
            <a:ext cx="7091557"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IMPEDANCE FROM THE VOLTAGE GAIN</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4C0639A-19A1-4481-7511-F04403387CC1}"/>
                  </a:ext>
                </a:extLst>
              </p:cNvPr>
              <p:cNvSpPr txBox="1"/>
              <p:nvPr/>
            </p:nvSpPr>
            <p:spPr>
              <a:xfrm>
                <a:off x="5137484" y="842209"/>
                <a:ext cx="3315844" cy="704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𝜏</m:t>
                          </m:r>
                        </m:e>
                      </m:d>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b>
                        <m: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𝑧</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𝑡</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𝑠</m:t>
                                  </m:r>
                                </m:num>
                                <m:den>
                                  <m:r>
                                    <a:rPr lang="en-US" b="0" i="1" smtClean="0">
                                      <a:latin typeface="Cambria Math" panose="02040503050406030204" pitchFamily="18" charset="0"/>
                                    </a:rPr>
                                    <m:t>𝛽</m:t>
                                  </m:r>
                                  <m:r>
                                    <a:rPr lang="en-US" b="0" i="1" smtClean="0">
                                      <a:latin typeface="Cambria Math" panose="02040503050406030204" pitchFamily="18" charset="0"/>
                                    </a:rPr>
                                    <m:t>𝑐</m:t>
                                  </m:r>
                                </m:den>
                              </m:f>
                              <m:r>
                                <a:rPr lang="en-US" b="0" i="1" smtClean="0">
                                  <a:latin typeface="Cambria Math" panose="02040503050406030204" pitchFamily="18" charset="0"/>
                                </a:rPr>
                                <m:t>+</m:t>
                              </m:r>
                              <m:r>
                                <a:rPr lang="en-US" b="0" i="1" smtClean="0">
                                  <a:latin typeface="Cambria Math" panose="02040503050406030204" pitchFamily="18" charset="0"/>
                                </a:rPr>
                                <m:t>𝜏</m:t>
                              </m:r>
                            </m:e>
                          </m:d>
                          <m:r>
                            <a:rPr lang="en-US" b="0" i="1" smtClean="0">
                              <a:latin typeface="Cambria Math" panose="02040503050406030204" pitchFamily="18" charset="0"/>
                            </a:rPr>
                            <m:t>𝑑𝑠</m:t>
                          </m:r>
                        </m:e>
                      </m:nary>
                    </m:oMath>
                  </m:oMathPara>
                </a14:m>
                <a:endParaRPr lang="en-IT" dirty="0"/>
              </a:p>
            </p:txBody>
          </p:sp>
        </mc:Choice>
        <mc:Fallback xmlns="">
          <p:sp>
            <p:nvSpPr>
              <p:cNvPr id="3" name="TextBox 2">
                <a:extLst>
                  <a:ext uri="{FF2B5EF4-FFF2-40B4-BE49-F238E27FC236}">
                    <a16:creationId xmlns:a16="http://schemas.microsoft.com/office/drawing/2014/main" id="{24C0639A-19A1-4481-7511-F04403387CC1}"/>
                  </a:ext>
                </a:extLst>
              </p:cNvPr>
              <p:cNvSpPr txBox="1">
                <a:spLocks noRot="1" noChangeAspect="1" noMove="1" noResize="1" noEditPoints="1" noAdjustHandles="1" noChangeArrowheads="1" noChangeShapeType="1" noTextEdit="1"/>
              </p:cNvSpPr>
              <p:nvPr/>
            </p:nvSpPr>
            <p:spPr>
              <a:xfrm>
                <a:off x="5137484" y="842209"/>
                <a:ext cx="3315844" cy="704552"/>
              </a:xfrm>
              <a:prstGeom prst="rect">
                <a:avLst/>
              </a:prstGeom>
              <a:blipFill>
                <a:blip r:embed="rId2"/>
                <a:stretch>
                  <a:fillRect l="-3435" t="-155357" b="-233929"/>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 name="CasellaDiTesto 2">
                <a:extLst>
                  <a:ext uri="{FF2B5EF4-FFF2-40B4-BE49-F238E27FC236}">
                    <a16:creationId xmlns:a16="http://schemas.microsoft.com/office/drawing/2014/main" id="{C5CBF3FF-A425-56B3-5868-3026266DFDB0}"/>
                  </a:ext>
                </a:extLst>
              </p:cNvPr>
              <p:cNvSpPr txBox="1"/>
              <p:nvPr/>
            </p:nvSpPr>
            <p:spPr>
              <a:xfrm>
                <a:off x="396842" y="890337"/>
                <a:ext cx="4006715" cy="584775"/>
              </a:xfrm>
              <a:prstGeom prst="rect">
                <a:avLst/>
              </a:prstGeom>
              <a:noFill/>
            </p:spPr>
            <p:txBody>
              <a:bodyPr wrap="square" rtlCol="0">
                <a:spAutoFit/>
              </a:bodyPr>
              <a:lstStyle/>
              <a:p>
                <a:pPr algn="just"/>
                <a:r>
                  <a:rPr lang="en-GB" sz="1600" b="1" dirty="0">
                    <a:latin typeface="Arial"/>
                    <a:cs typeface="Arial"/>
                  </a:rPr>
                  <a:t>Voltage gained (or lost) by the point charge with a delay </a:t>
                </a:r>
                <a14:m>
                  <m:oMath xmlns:m="http://schemas.openxmlformats.org/officeDocument/2006/math">
                    <m:r>
                      <a:rPr lang="en-US" sz="1600" b="1" i="1" smtClean="0">
                        <a:latin typeface="Cambria Math" panose="02040503050406030204" pitchFamily="18" charset="0"/>
                        <a:cs typeface="Arial"/>
                      </a:rPr>
                      <m:t>𝝉</m:t>
                    </m:r>
                  </m:oMath>
                </a14:m>
                <a:r>
                  <a:rPr lang="en-GB" sz="1600" b="1" dirty="0">
                    <a:latin typeface="Arial"/>
                    <a:cs typeface="Arial"/>
                  </a:rPr>
                  <a:t> on its path</a:t>
                </a:r>
              </a:p>
            </p:txBody>
          </p:sp>
        </mc:Choice>
        <mc:Fallback xmlns="">
          <p:sp>
            <p:nvSpPr>
              <p:cNvPr id="4" name="CasellaDiTesto 2">
                <a:extLst>
                  <a:ext uri="{FF2B5EF4-FFF2-40B4-BE49-F238E27FC236}">
                    <a16:creationId xmlns:a16="http://schemas.microsoft.com/office/drawing/2014/main" id="{C5CBF3FF-A425-56B3-5868-3026266DFDB0}"/>
                  </a:ext>
                </a:extLst>
              </p:cNvPr>
              <p:cNvSpPr txBox="1">
                <a:spLocks noRot="1" noChangeAspect="1" noMove="1" noResize="1" noEditPoints="1" noAdjustHandles="1" noChangeArrowheads="1" noChangeShapeType="1" noTextEdit="1"/>
              </p:cNvSpPr>
              <p:nvPr/>
            </p:nvSpPr>
            <p:spPr>
              <a:xfrm>
                <a:off x="396842" y="890337"/>
                <a:ext cx="4006715" cy="584775"/>
              </a:xfrm>
              <a:prstGeom prst="rect">
                <a:avLst/>
              </a:prstGeom>
              <a:blipFill>
                <a:blip r:embed="rId3"/>
                <a:stretch>
                  <a:fillRect l="-949" t="-4255" r="-633" b="-1276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84D866A-C656-4E62-104D-FF855F159683}"/>
                  </a:ext>
                </a:extLst>
              </p:cNvPr>
              <p:cNvSpPr txBox="1"/>
              <p:nvPr/>
            </p:nvSpPr>
            <p:spPr>
              <a:xfrm>
                <a:off x="192303" y="2102952"/>
                <a:ext cx="8823056" cy="704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𝑍</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0</m:t>
                              </m:r>
                            </m:sub>
                          </m:sSub>
                        </m:den>
                      </m:f>
                      <m:nary>
                        <m:naryPr>
                          <m:ctrlPr>
                            <a:rPr lang="en-US" i="1">
                              <a:latin typeface="Cambria Math" panose="02040503050406030204" pitchFamily="18" charset="0"/>
                            </a:rPr>
                          </m:ctrlPr>
                        </m:naryPr>
                        <m:sub>
                          <m:r>
                            <m:rPr>
                              <m:brk m:alnAt="23"/>
                            </m:rP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b>
                        <m:sup>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p>
                        <m:e>
                          <m:r>
                            <a:rPr lang="en-US" i="1">
                              <a:latin typeface="Cambria Math" panose="02040503050406030204" pitchFamily="18" charset="0"/>
                            </a:rPr>
                            <m:t>𝑑</m:t>
                          </m:r>
                          <m:r>
                            <a:rPr lang="en-US" i="1">
                              <a:latin typeface="Cambria Math" panose="02040503050406030204" pitchFamily="18" charset="0"/>
                            </a:rPr>
                            <m:t>𝜏</m:t>
                          </m:r>
                          <m:r>
                            <a:rPr lang="en-US" i="1">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r>
                                <a:rPr lang="en-US" i="1">
                                  <a:latin typeface="Cambria Math" panose="02040503050406030204" pitchFamily="18" charset="0"/>
                                </a:rPr>
                                <m:t>𝑗</m:t>
                              </m:r>
                              <m:r>
                                <a:rPr lang="en-US" i="1">
                                  <a:latin typeface="Cambria Math" panose="02040503050406030204" pitchFamily="18" charset="0"/>
                                </a:rPr>
                                <m:t>𝜔𝜏</m:t>
                              </m:r>
                            </m:sup>
                          </m:sSup>
                        </m:e>
                      </m:nary>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b>
                        <m: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𝑧</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𝑡</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𝑠</m:t>
                                  </m:r>
                                </m:num>
                                <m:den>
                                  <m:r>
                                    <a:rPr lang="en-US" b="0" i="1" smtClean="0">
                                      <a:latin typeface="Cambria Math" panose="02040503050406030204" pitchFamily="18" charset="0"/>
                                    </a:rPr>
                                    <m:t>𝛽</m:t>
                                  </m:r>
                                  <m:r>
                                    <a:rPr lang="en-US" b="0" i="1" smtClean="0">
                                      <a:latin typeface="Cambria Math" panose="02040503050406030204" pitchFamily="18" charset="0"/>
                                    </a:rPr>
                                    <m:t>𝑐</m:t>
                                  </m:r>
                                </m:den>
                              </m:f>
                              <m:r>
                                <a:rPr lang="en-US" b="0" i="1" smtClean="0">
                                  <a:latin typeface="Cambria Math" panose="02040503050406030204" pitchFamily="18" charset="0"/>
                                </a:rPr>
                                <m:t>+</m:t>
                              </m:r>
                              <m:r>
                                <a:rPr lang="en-US" b="0" i="1" smtClean="0">
                                  <a:latin typeface="Cambria Math" panose="02040503050406030204" pitchFamily="18" charset="0"/>
                                </a:rPr>
                                <m:t>𝜏</m:t>
                              </m:r>
                            </m:e>
                          </m:d>
                          <m:r>
                            <a:rPr lang="en-US" b="0" i="1" smtClean="0">
                              <a:latin typeface="Cambria Math" panose="02040503050406030204" pitchFamily="18" charset="0"/>
                            </a:rPr>
                            <m:t>𝑑𝑠</m:t>
                          </m:r>
                        </m:e>
                      </m:nary>
                      <m:r>
                        <a:rPr lang="en-US" b="0" i="1" smtClean="0">
                          <a:latin typeface="Cambria Math" panose="02040503050406030204" pitchFamily="18" charset="0"/>
                        </a:rPr>
                        <m:t>=</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𝑞</m:t>
                              </m:r>
                            </m:e>
                            <m:sub>
                              <m:r>
                                <a:rPr lang="en-US" i="1">
                                  <a:latin typeface="Cambria Math" panose="02040503050406030204" pitchFamily="18" charset="0"/>
                                </a:rPr>
                                <m:t>0</m:t>
                              </m:r>
                            </m:sub>
                          </m:sSub>
                        </m:den>
                      </m:f>
                      <m:nary>
                        <m:naryPr>
                          <m:ctrlPr>
                            <a:rPr lang="en-US" i="1">
                              <a:latin typeface="Cambria Math" panose="02040503050406030204" pitchFamily="18" charset="0"/>
                            </a:rPr>
                          </m:ctrlPr>
                        </m:naryPr>
                        <m:sub>
                          <m:r>
                            <m:rPr>
                              <m:brk m:alnAt="23"/>
                            </m:rP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b>
                        <m:sup>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p>
                        <m:e>
                          <m:r>
                            <a:rPr lang="en-US" i="1">
                              <a:latin typeface="Cambria Math" panose="02040503050406030204" pitchFamily="18" charset="0"/>
                            </a:rPr>
                            <m:t> </m:t>
                          </m:r>
                          <m:sSup>
                            <m:sSupPr>
                              <m:ctrlPr>
                                <a:rPr lang="en-US" i="1">
                                  <a:latin typeface="Cambria Math" panose="02040503050406030204" pitchFamily="18" charset="0"/>
                                </a:rPr>
                              </m:ctrlPr>
                            </m:sSupPr>
                            <m:e>
                              <m:r>
                                <a:rPr lang="en-US" b="0" i="1" smtClean="0">
                                  <a:latin typeface="Cambria Math" panose="02040503050406030204" pitchFamily="18" charset="0"/>
                                </a:rPr>
                                <m:t>𝑉</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r>
                                <a:rPr lang="en-US" i="1">
                                  <a:latin typeface="Cambria Math" panose="02040503050406030204" pitchFamily="18" charset="0"/>
                                </a:rPr>
                                <m:t>𝑒</m:t>
                              </m:r>
                            </m:e>
                            <m:sup>
                              <m:r>
                                <a:rPr lang="en-US" i="1">
                                  <a:latin typeface="Cambria Math" panose="02040503050406030204" pitchFamily="18" charset="0"/>
                                </a:rPr>
                                <m:t>−</m:t>
                              </m:r>
                              <m:r>
                                <a:rPr lang="en-US" i="1">
                                  <a:latin typeface="Cambria Math" panose="02040503050406030204" pitchFamily="18" charset="0"/>
                                </a:rPr>
                                <m:t>𝑗</m:t>
                              </m:r>
                              <m:r>
                                <a:rPr lang="en-US" i="1">
                                  <a:latin typeface="Cambria Math" panose="02040503050406030204" pitchFamily="18" charset="0"/>
                                </a:rPr>
                                <m:t>𝜔𝜏</m:t>
                              </m:r>
                            </m:sup>
                          </m:sSup>
                          <m:r>
                            <a:rPr lang="en-US" i="1">
                              <a:latin typeface="Cambria Math" panose="02040503050406030204" pitchFamily="18" charset="0"/>
                            </a:rPr>
                            <m:t>𝑑</m:t>
                          </m:r>
                          <m:r>
                            <a:rPr lang="en-US" i="1">
                              <a:latin typeface="Cambria Math" panose="02040503050406030204" pitchFamily="18" charset="0"/>
                            </a:rPr>
                            <m:t>𝜏</m:t>
                          </m:r>
                          <m:r>
                            <a:rPr lang="en-US" b="0" i="1" smtClean="0">
                              <a:latin typeface="Cambria Math" panose="02040503050406030204" pitchFamily="18" charset="0"/>
                            </a:rPr>
                            <m:t>=</m:t>
                          </m:r>
                          <m:r>
                            <a:rPr lang="en-US" b="0" i="1" smtClean="0">
                              <a:solidFill>
                                <a:srgbClr val="FF0000"/>
                              </a:solidFill>
                              <a:latin typeface="Cambria Math" panose="02040503050406030204" pitchFamily="18" charset="0"/>
                            </a:rPr>
                            <m:t>−</m:t>
                          </m:r>
                          <m:f>
                            <m:fPr>
                              <m:ctrlPr>
                                <a:rPr lang="en-US" b="0" i="1" smtClean="0">
                                  <a:solidFill>
                                    <a:srgbClr val="FF0000"/>
                                  </a:solidFill>
                                  <a:latin typeface="Cambria Math" panose="02040503050406030204" pitchFamily="18" charset="0"/>
                                </a:rPr>
                              </m:ctrlPr>
                            </m:fPr>
                            <m:num>
                              <m:r>
                                <a:rPr lang="en-US" b="0" i="1" smtClean="0">
                                  <a:solidFill>
                                    <a:srgbClr val="FF0000"/>
                                  </a:solidFill>
                                  <a:latin typeface="Cambria Math" panose="02040503050406030204" pitchFamily="18" charset="0"/>
                                </a:rPr>
                                <m:t>𝑉</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e>
                              </m:d>
                            </m:num>
                            <m:den>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𝑞</m:t>
                                  </m:r>
                                </m:e>
                                <m:sub>
                                  <m:r>
                                    <a:rPr lang="en-US" b="0" i="1" smtClean="0">
                                      <a:solidFill>
                                        <a:srgbClr val="FF0000"/>
                                      </a:solidFill>
                                      <a:latin typeface="Cambria Math" panose="02040503050406030204" pitchFamily="18" charset="0"/>
                                    </a:rPr>
                                    <m:t>0</m:t>
                                  </m:r>
                                </m:sub>
                              </m:sSub>
                            </m:den>
                          </m:f>
                        </m:e>
                      </m:nary>
                    </m:oMath>
                  </m:oMathPara>
                </a14:m>
                <a:endParaRPr lang="en-IT" dirty="0"/>
              </a:p>
            </p:txBody>
          </p:sp>
        </mc:Choice>
        <mc:Fallback xmlns="">
          <p:sp>
            <p:nvSpPr>
              <p:cNvPr id="5" name="TextBox 4">
                <a:extLst>
                  <a:ext uri="{FF2B5EF4-FFF2-40B4-BE49-F238E27FC236}">
                    <a16:creationId xmlns:a16="http://schemas.microsoft.com/office/drawing/2014/main" id="{384D866A-C656-4E62-104D-FF855F159683}"/>
                  </a:ext>
                </a:extLst>
              </p:cNvPr>
              <p:cNvSpPr txBox="1">
                <a:spLocks noRot="1" noChangeAspect="1" noMove="1" noResize="1" noEditPoints="1" noAdjustHandles="1" noChangeArrowheads="1" noChangeShapeType="1" noTextEdit="1"/>
              </p:cNvSpPr>
              <p:nvPr/>
            </p:nvSpPr>
            <p:spPr>
              <a:xfrm>
                <a:off x="192303" y="2102952"/>
                <a:ext cx="8823056" cy="704552"/>
              </a:xfrm>
              <a:prstGeom prst="rect">
                <a:avLst/>
              </a:prstGeom>
              <a:blipFill>
                <a:blip r:embed="rId4"/>
                <a:stretch>
                  <a:fillRect t="-152632" b="-229825"/>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E0BDD18-2DFC-8E1E-CA46-55658BF02086}"/>
                  </a:ext>
                </a:extLst>
              </p:cNvPr>
              <p:cNvSpPr txBox="1"/>
              <p:nvPr/>
            </p:nvSpPr>
            <p:spPr>
              <a:xfrm>
                <a:off x="885984" y="3603782"/>
                <a:ext cx="16343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𝐼</m:t>
                      </m:r>
                      <m:d>
                        <m:dPr>
                          <m:ctrlPr>
                            <a:rPr lang="en-US" b="0" i="1" smtClean="0">
                              <a:latin typeface="Cambria Math" panose="02040503050406030204" pitchFamily="18" charset="0"/>
                            </a:rPr>
                          </m:ctrlPr>
                        </m:dPr>
                        <m:e>
                          <m:r>
                            <a:rPr lang="en-US" b="0" i="1" smtClean="0">
                              <a:latin typeface="Cambria Math" panose="02040503050406030204" pitchFamily="18" charset="0"/>
                            </a:rPr>
                            <m:t>𝜏</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0</m:t>
                          </m:r>
                        </m:sub>
                      </m:sSub>
                      <m:r>
                        <a:rPr lang="en-US" b="0" i="1" smtClean="0">
                          <a:latin typeface="Cambria Math" panose="02040503050406030204" pitchFamily="18" charset="0"/>
                        </a:rPr>
                        <m:t>𝛿</m:t>
                      </m:r>
                      <m:r>
                        <a:rPr lang="en-US" b="0" i="1" smtClean="0">
                          <a:latin typeface="Cambria Math" panose="02040503050406030204" pitchFamily="18" charset="0"/>
                        </a:rPr>
                        <m:t>(</m:t>
                      </m:r>
                      <m:r>
                        <a:rPr lang="en-US" b="0" i="1" smtClean="0">
                          <a:latin typeface="Cambria Math" panose="02040503050406030204" pitchFamily="18" charset="0"/>
                        </a:rPr>
                        <m:t>𝜏</m:t>
                      </m:r>
                      <m:r>
                        <a:rPr lang="en-US" b="0" i="1" smtClean="0">
                          <a:latin typeface="Cambria Math" panose="02040503050406030204" pitchFamily="18" charset="0"/>
                        </a:rPr>
                        <m:t>)</m:t>
                      </m:r>
                    </m:oMath>
                  </m:oMathPara>
                </a14:m>
                <a:endParaRPr lang="en-GB" dirty="0"/>
              </a:p>
            </p:txBody>
          </p:sp>
        </mc:Choice>
        <mc:Fallback xmlns="">
          <p:sp>
            <p:nvSpPr>
              <p:cNvPr id="6" name="TextBox 5">
                <a:extLst>
                  <a:ext uri="{FF2B5EF4-FFF2-40B4-BE49-F238E27FC236}">
                    <a16:creationId xmlns:a16="http://schemas.microsoft.com/office/drawing/2014/main" id="{EE0BDD18-2DFC-8E1E-CA46-55658BF02086}"/>
                  </a:ext>
                </a:extLst>
              </p:cNvPr>
              <p:cNvSpPr txBox="1">
                <a:spLocks noRot="1" noChangeAspect="1" noMove="1" noResize="1" noEditPoints="1" noAdjustHandles="1" noChangeArrowheads="1" noChangeShapeType="1" noTextEdit="1"/>
              </p:cNvSpPr>
              <p:nvPr/>
            </p:nvSpPr>
            <p:spPr>
              <a:xfrm>
                <a:off x="885984" y="3603782"/>
                <a:ext cx="1634364" cy="369332"/>
              </a:xfrm>
              <a:prstGeom prst="rect">
                <a:avLst/>
              </a:prstGeom>
              <a:blipFill>
                <a:blip r:embed="rId5"/>
                <a:stretch>
                  <a:fillRect b="-16667"/>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11D7FCB-0F67-BB7D-E2AE-612971D23BE3}"/>
                  </a:ext>
                </a:extLst>
              </p:cNvPr>
              <p:cNvSpPr txBox="1"/>
              <p:nvPr/>
            </p:nvSpPr>
            <p:spPr>
              <a:xfrm>
                <a:off x="4365962" y="3478253"/>
                <a:ext cx="3695197" cy="70455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𝐼</m:t>
                      </m:r>
                      <m:d>
                        <m:dPr>
                          <m:ctrlPr>
                            <a:rPr lang="en-US" b="0" i="1" smtClean="0">
                              <a:latin typeface="Cambria Math" panose="02040503050406030204" pitchFamily="18" charset="0"/>
                            </a:rPr>
                          </m:ctrlPr>
                        </m:dPr>
                        <m:e>
                          <m:r>
                            <a:rPr lang="en-US" b="0" i="1" smtClean="0">
                              <a:latin typeface="Cambria Math" panose="02040503050406030204" pitchFamily="18" charset="0"/>
                            </a:rPr>
                            <m:t>𝜔</m:t>
                          </m:r>
                        </m:e>
                      </m:d>
                      <m:r>
                        <a:rPr lang="en-US" b="0" i="0" smtClean="0">
                          <a:latin typeface="Cambria Math" panose="02040503050406030204" pitchFamily="18" charset="0"/>
                        </a:rPr>
                        <m:t>=</m:t>
                      </m:r>
                      <m:nary>
                        <m:naryPr>
                          <m:ctrlPr>
                            <a:rPr lang="en-US" i="1">
                              <a:latin typeface="Cambria Math" panose="02040503050406030204" pitchFamily="18" charset="0"/>
                            </a:rPr>
                          </m:ctrlPr>
                        </m:naryPr>
                        <m:sub>
                          <m:r>
                            <m:rPr>
                              <m:brk m:alnAt="23"/>
                            </m:rP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b>
                        <m:sup>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p>
                        <m:e>
                          <m:r>
                            <a:rPr lang="en-US" i="1">
                              <a:latin typeface="Cambria Math" panose="02040503050406030204" pitchFamily="18" charset="0"/>
                            </a:rPr>
                            <m:t> </m:t>
                          </m:r>
                          <m:sSup>
                            <m:sSupPr>
                              <m:ctrlPr>
                                <a:rPr lang="en-US" i="1">
                                  <a:latin typeface="Cambria Math" panose="02040503050406030204" pitchFamily="18" charset="0"/>
                                </a:rPr>
                              </m:ctrlPr>
                            </m:sSup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0</m:t>
                                  </m:r>
                                </m:sub>
                              </m:sSub>
                              <m:r>
                                <a:rPr lang="en-US" b="0" i="1" smtClean="0">
                                  <a:latin typeface="Cambria Math" panose="02040503050406030204" pitchFamily="18" charset="0"/>
                                </a:rPr>
                                <m:t>𝛿</m:t>
                              </m:r>
                              <m:d>
                                <m:dPr>
                                  <m:ctrlPr>
                                    <a:rPr lang="en-US" b="0" i="1" smtClean="0">
                                      <a:latin typeface="Cambria Math" panose="02040503050406030204" pitchFamily="18" charset="0"/>
                                    </a:rPr>
                                  </m:ctrlPr>
                                </m:dPr>
                                <m:e>
                                  <m:r>
                                    <a:rPr lang="en-US" b="0" i="1" smtClean="0">
                                      <a:latin typeface="Cambria Math" panose="02040503050406030204" pitchFamily="18" charset="0"/>
                                    </a:rPr>
                                    <m:t>𝜏</m:t>
                                  </m:r>
                                </m:e>
                              </m:d>
                              <m:r>
                                <a:rPr lang="en-US" i="1">
                                  <a:latin typeface="Cambria Math" panose="02040503050406030204" pitchFamily="18" charset="0"/>
                                </a:rPr>
                                <m:t>𝑒</m:t>
                              </m:r>
                            </m:e>
                            <m:sup>
                              <m:r>
                                <a:rPr lang="en-US" i="1">
                                  <a:latin typeface="Cambria Math" panose="02040503050406030204" pitchFamily="18" charset="0"/>
                                </a:rPr>
                                <m:t>−</m:t>
                              </m:r>
                              <m:r>
                                <a:rPr lang="en-US" i="1">
                                  <a:latin typeface="Cambria Math" panose="02040503050406030204" pitchFamily="18" charset="0"/>
                                </a:rPr>
                                <m:t>𝑗</m:t>
                              </m:r>
                              <m:r>
                                <a:rPr lang="en-US" i="1">
                                  <a:latin typeface="Cambria Math" panose="02040503050406030204" pitchFamily="18" charset="0"/>
                                </a:rPr>
                                <m:t>𝜔𝜏</m:t>
                              </m:r>
                            </m:sup>
                          </m:sSup>
                          <m:r>
                            <a:rPr lang="en-US" i="1">
                              <a:latin typeface="Cambria Math" panose="02040503050406030204" pitchFamily="18" charset="0"/>
                            </a:rPr>
                            <m:t>𝑑</m:t>
                          </m:r>
                          <m:r>
                            <a:rPr lang="en-US" i="1">
                              <a:latin typeface="Cambria Math" panose="02040503050406030204" pitchFamily="18" charset="0"/>
                            </a:rPr>
                            <m:t>𝜏</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0</m:t>
                              </m:r>
                            </m:sub>
                          </m:sSub>
                        </m:e>
                      </m:nary>
                    </m:oMath>
                  </m:oMathPara>
                </a14:m>
                <a:endParaRPr lang="en-GB" dirty="0"/>
              </a:p>
            </p:txBody>
          </p:sp>
        </mc:Choice>
        <mc:Fallback xmlns="">
          <p:sp>
            <p:nvSpPr>
              <p:cNvPr id="7" name="TextBox 6">
                <a:extLst>
                  <a:ext uri="{FF2B5EF4-FFF2-40B4-BE49-F238E27FC236}">
                    <a16:creationId xmlns:a16="http://schemas.microsoft.com/office/drawing/2014/main" id="{F11D7FCB-0F67-BB7D-E2AE-612971D23BE3}"/>
                  </a:ext>
                </a:extLst>
              </p:cNvPr>
              <p:cNvSpPr txBox="1">
                <a:spLocks noRot="1" noChangeAspect="1" noMove="1" noResize="1" noEditPoints="1" noAdjustHandles="1" noChangeArrowheads="1" noChangeShapeType="1" noTextEdit="1"/>
              </p:cNvSpPr>
              <p:nvPr/>
            </p:nvSpPr>
            <p:spPr>
              <a:xfrm>
                <a:off x="4365962" y="3478253"/>
                <a:ext cx="3695197" cy="704552"/>
              </a:xfrm>
              <a:prstGeom prst="rect">
                <a:avLst/>
              </a:prstGeom>
              <a:blipFill>
                <a:blip r:embed="rId6"/>
                <a:stretch>
                  <a:fillRect l="-342" t="-155357" b="-233929"/>
                </a:stretch>
              </a:blipFill>
            </p:spPr>
            <p:txBody>
              <a:bodyPr/>
              <a:lstStyle/>
              <a:p>
                <a:r>
                  <a:rPr lang="en-IT">
                    <a:noFill/>
                  </a:rPr>
                  <a:t> </a:t>
                </a:r>
              </a:p>
            </p:txBody>
          </p:sp>
        </mc:Fallback>
      </mc:AlternateContent>
      <p:cxnSp>
        <p:nvCxnSpPr>
          <p:cNvPr id="10" name="Straight Arrow Connector 9">
            <a:extLst>
              <a:ext uri="{FF2B5EF4-FFF2-40B4-BE49-F238E27FC236}">
                <a16:creationId xmlns:a16="http://schemas.microsoft.com/office/drawing/2014/main" id="{E917F15D-1BE4-6C97-D889-A94F83CC35B6}"/>
              </a:ext>
            </a:extLst>
          </p:cNvPr>
          <p:cNvCxnSpPr>
            <a:cxnSpLocks/>
          </p:cNvCxnSpPr>
          <p:nvPr/>
        </p:nvCxnSpPr>
        <p:spPr>
          <a:xfrm flipH="1">
            <a:off x="2787080" y="3830529"/>
            <a:ext cx="1356027" cy="0"/>
          </a:xfrm>
          <a:prstGeom prst="straightConnector1">
            <a:avLst/>
          </a:prstGeom>
          <a:ln w="38100">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11" name="CasellaDiTesto 2">
            <a:extLst>
              <a:ext uri="{FF2B5EF4-FFF2-40B4-BE49-F238E27FC236}">
                <a16:creationId xmlns:a16="http://schemas.microsoft.com/office/drawing/2014/main" id="{A3C2076E-08C2-C46C-5EAE-477AAB46BBE7}"/>
              </a:ext>
            </a:extLst>
          </p:cNvPr>
          <p:cNvSpPr txBox="1"/>
          <p:nvPr/>
        </p:nvSpPr>
        <p:spPr>
          <a:xfrm>
            <a:off x="2566872" y="3396535"/>
            <a:ext cx="1796441" cy="307777"/>
          </a:xfrm>
          <a:prstGeom prst="rect">
            <a:avLst/>
          </a:prstGeom>
          <a:noFill/>
        </p:spPr>
        <p:txBody>
          <a:bodyPr wrap="square" rtlCol="0">
            <a:spAutoFit/>
          </a:bodyPr>
          <a:lstStyle/>
          <a:p>
            <a:pPr algn="just"/>
            <a:r>
              <a:rPr lang="en-GB" sz="1400" b="1" dirty="0">
                <a:latin typeface="Arial"/>
                <a:cs typeface="Arial"/>
              </a:rPr>
              <a:t>Fourier Transform</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2D3FEA0-2EBB-F60D-CDBB-A984168F38F7}"/>
                  </a:ext>
                </a:extLst>
              </p:cNvPr>
              <p:cNvSpPr txBox="1"/>
              <p:nvPr/>
            </p:nvSpPr>
            <p:spPr>
              <a:xfrm>
                <a:off x="2867734" y="4745273"/>
                <a:ext cx="2798650" cy="67691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𝑍</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𝑉</m:t>
                          </m:r>
                          <m:d>
                            <m:dPr>
                              <m:ctrlPr>
                                <a:rPr lang="en-US" b="0" i="1" smtClean="0">
                                  <a:latin typeface="Cambria Math" panose="02040503050406030204" pitchFamily="18" charset="0"/>
                                </a:rPr>
                              </m:ctrlPr>
                            </m:dPr>
                            <m:e>
                              <m:r>
                                <a:rPr lang="en-US" b="0" i="1" smtClean="0">
                                  <a:latin typeface="Cambria Math" panose="02040503050406030204" pitchFamily="18" charset="0"/>
                                </a:rPr>
                                <m:t>𝜔</m:t>
                              </m:r>
                            </m:e>
                          </m:d>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0</m:t>
                              </m:r>
                            </m:sub>
                          </m:sSub>
                        </m:den>
                      </m:f>
                      <m:r>
                        <a:rPr lang="en-US" b="0" i="1" smtClean="0">
                          <a:latin typeface="Cambria Math" panose="02040503050406030204" pitchFamily="18" charset="0"/>
                        </a:rPr>
                        <m:t>=</m:t>
                      </m:r>
                      <m:r>
                        <a:rPr lang="en-US" b="0" i="1" smtClean="0">
                          <a:solidFill>
                            <a:srgbClr val="FF0000"/>
                          </a:solidFill>
                          <a:latin typeface="Cambria Math" panose="02040503050406030204" pitchFamily="18" charset="0"/>
                        </a:rPr>
                        <m:t>−</m:t>
                      </m:r>
                      <m:f>
                        <m:fPr>
                          <m:ctrlPr>
                            <a:rPr lang="en-US" b="0" i="1" smtClean="0">
                              <a:solidFill>
                                <a:srgbClr val="FF0000"/>
                              </a:solidFill>
                              <a:latin typeface="Cambria Math" panose="02040503050406030204" pitchFamily="18" charset="0"/>
                            </a:rPr>
                          </m:ctrlPr>
                        </m:fPr>
                        <m:num>
                          <m:r>
                            <a:rPr lang="en-US" b="0" i="1" smtClean="0">
                              <a:solidFill>
                                <a:srgbClr val="FF0000"/>
                              </a:solidFill>
                              <a:latin typeface="Cambria Math" panose="02040503050406030204" pitchFamily="18" charset="0"/>
                            </a:rPr>
                            <m:t>𝑉</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e>
                          </m:d>
                        </m:num>
                        <m:den>
                          <m:r>
                            <a:rPr lang="en-US" b="0" i="1" smtClean="0">
                              <a:solidFill>
                                <a:srgbClr val="FF0000"/>
                              </a:solidFill>
                              <a:latin typeface="Cambria Math" panose="02040503050406030204" pitchFamily="18" charset="0"/>
                            </a:rPr>
                            <m:t>𝐼</m:t>
                          </m:r>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e>
                          </m:d>
                        </m:den>
                      </m:f>
                    </m:oMath>
                  </m:oMathPara>
                </a14:m>
                <a:endParaRPr lang="en-IT" dirty="0"/>
              </a:p>
            </p:txBody>
          </p:sp>
        </mc:Choice>
        <mc:Fallback xmlns="">
          <p:sp>
            <p:nvSpPr>
              <p:cNvPr id="12" name="TextBox 11">
                <a:extLst>
                  <a:ext uri="{FF2B5EF4-FFF2-40B4-BE49-F238E27FC236}">
                    <a16:creationId xmlns:a16="http://schemas.microsoft.com/office/drawing/2014/main" id="{E2D3FEA0-2EBB-F60D-CDBB-A984168F38F7}"/>
                  </a:ext>
                </a:extLst>
              </p:cNvPr>
              <p:cNvSpPr txBox="1">
                <a:spLocks noRot="1" noChangeAspect="1" noMove="1" noResize="1" noEditPoints="1" noAdjustHandles="1" noChangeArrowheads="1" noChangeShapeType="1" noTextEdit="1"/>
              </p:cNvSpPr>
              <p:nvPr/>
            </p:nvSpPr>
            <p:spPr>
              <a:xfrm>
                <a:off x="2867734" y="4745273"/>
                <a:ext cx="2798650" cy="676917"/>
              </a:xfrm>
              <a:prstGeom prst="rect">
                <a:avLst/>
              </a:prstGeom>
              <a:blipFill>
                <a:blip r:embed="rId7"/>
                <a:stretch>
                  <a:fillRect b="-7407"/>
                </a:stretch>
              </a:blipFill>
            </p:spPr>
            <p:txBody>
              <a:bodyPr/>
              <a:lstStyle/>
              <a:p>
                <a:r>
                  <a:rPr lang="en-IT">
                    <a:noFill/>
                  </a:rPr>
                  <a:t> </a:t>
                </a:r>
              </a:p>
            </p:txBody>
          </p:sp>
        </mc:Fallback>
      </mc:AlternateContent>
      <p:sp>
        <p:nvSpPr>
          <p:cNvPr id="13" name="TextBox 12">
            <a:extLst>
              <a:ext uri="{FF2B5EF4-FFF2-40B4-BE49-F238E27FC236}">
                <a16:creationId xmlns:a16="http://schemas.microsoft.com/office/drawing/2014/main" id="{42121D7A-F439-FFDA-243E-F4BEF2AB906C}"/>
              </a:ext>
            </a:extLst>
          </p:cNvPr>
          <p:cNvSpPr txBox="1"/>
          <p:nvPr/>
        </p:nvSpPr>
        <p:spPr>
          <a:xfrm>
            <a:off x="6246876" y="5830338"/>
            <a:ext cx="2657908" cy="307777"/>
          </a:xfrm>
          <a:prstGeom prst="rect">
            <a:avLst/>
          </a:prstGeom>
          <a:noFill/>
        </p:spPr>
        <p:txBody>
          <a:bodyPr wrap="none" rtlCol="0">
            <a:spAutoFit/>
          </a:bodyPr>
          <a:lstStyle/>
          <a:p>
            <a:pPr algn="r"/>
            <a:r>
              <a:rPr lang="en-GB" sz="1400" dirty="0"/>
              <a:t>Courtesy of L. Palumbo, SAPIENZA</a:t>
            </a:r>
          </a:p>
        </p:txBody>
      </p:sp>
      <p:sp>
        <p:nvSpPr>
          <p:cNvPr id="14" name="CasellaDiTesto 2">
            <a:extLst>
              <a:ext uri="{FF2B5EF4-FFF2-40B4-BE49-F238E27FC236}">
                <a16:creationId xmlns:a16="http://schemas.microsoft.com/office/drawing/2014/main" id="{B0DF18C9-B192-BD0F-BFFD-D8B6981389C8}"/>
              </a:ext>
            </a:extLst>
          </p:cNvPr>
          <p:cNvSpPr txBox="1"/>
          <p:nvPr/>
        </p:nvSpPr>
        <p:spPr>
          <a:xfrm>
            <a:off x="6486778" y="4791343"/>
            <a:ext cx="1631029" cy="584775"/>
          </a:xfrm>
          <a:prstGeom prst="rect">
            <a:avLst/>
          </a:prstGeom>
          <a:noFill/>
        </p:spPr>
        <p:txBody>
          <a:bodyPr wrap="square" rtlCol="0">
            <a:spAutoFit/>
          </a:bodyPr>
          <a:lstStyle/>
          <a:p>
            <a:pPr algn="just"/>
            <a:r>
              <a:rPr lang="en-US" sz="1600" b="1" dirty="0">
                <a:latin typeface="Arial"/>
                <a:cs typeface="Arial"/>
              </a:rPr>
              <a:t>It is a coupling </a:t>
            </a:r>
            <a:r>
              <a:rPr lang="en-US" sz="1600" b="1" dirty="0">
                <a:solidFill>
                  <a:srgbClr val="FF0000"/>
                </a:solidFill>
                <a:latin typeface="Arial"/>
                <a:cs typeface="Arial"/>
              </a:rPr>
              <a:t>impedance</a:t>
            </a:r>
            <a:endParaRPr lang="en-GB" sz="1600" b="1" dirty="0">
              <a:solidFill>
                <a:srgbClr val="FF0000"/>
              </a:solidFill>
              <a:latin typeface="Arial"/>
              <a:cs typeface="Arial"/>
            </a:endParaRPr>
          </a:p>
        </p:txBody>
      </p:sp>
    </p:spTree>
    <p:extLst>
      <p:ext uri="{BB962C8B-B14F-4D97-AF65-F5344CB8AC3E}">
        <p14:creationId xmlns:p14="http://schemas.microsoft.com/office/powerpoint/2010/main" val="3555442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AAC9EE25-7A84-4DBB-F2B3-008468755E3D}"/>
              </a:ext>
            </a:extLst>
          </p:cNvPr>
          <p:cNvSpPr txBox="1"/>
          <p:nvPr/>
        </p:nvSpPr>
        <p:spPr>
          <a:xfrm>
            <a:off x="2973651" y="90906"/>
            <a:ext cx="3196709"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LECTURES PLAN</a:t>
            </a:r>
          </a:p>
        </p:txBody>
      </p:sp>
      <p:pic>
        <p:nvPicPr>
          <p:cNvPr id="4" name="Picture 3">
            <a:extLst>
              <a:ext uri="{FF2B5EF4-FFF2-40B4-BE49-F238E27FC236}">
                <a16:creationId xmlns:a16="http://schemas.microsoft.com/office/drawing/2014/main" id="{CBB9EC23-4A69-88AF-1447-E75587C09298}"/>
              </a:ext>
            </a:extLst>
          </p:cNvPr>
          <p:cNvPicPr>
            <a:picLocks noChangeAspect="1"/>
          </p:cNvPicPr>
          <p:nvPr/>
        </p:nvPicPr>
        <p:blipFill rotWithShape="1">
          <a:blip r:embed="rId2"/>
          <a:srcRect l="7246" t="8482" r="4032" b="8458"/>
          <a:stretch/>
        </p:blipFill>
        <p:spPr>
          <a:xfrm>
            <a:off x="419100" y="614125"/>
            <a:ext cx="8343900" cy="5519975"/>
          </a:xfrm>
          <a:prstGeom prst="rect">
            <a:avLst/>
          </a:prstGeom>
        </p:spPr>
      </p:pic>
      <p:grpSp>
        <p:nvGrpSpPr>
          <p:cNvPr id="21" name="Group 20">
            <a:extLst>
              <a:ext uri="{FF2B5EF4-FFF2-40B4-BE49-F238E27FC236}">
                <a16:creationId xmlns:a16="http://schemas.microsoft.com/office/drawing/2014/main" id="{6689DC5D-C0E2-5BA7-39F7-E617408F955D}"/>
              </a:ext>
            </a:extLst>
          </p:cNvPr>
          <p:cNvGrpSpPr/>
          <p:nvPr/>
        </p:nvGrpSpPr>
        <p:grpSpPr>
          <a:xfrm>
            <a:off x="1879600" y="1111903"/>
            <a:ext cx="4743575" cy="485821"/>
            <a:chOff x="1879600" y="1111903"/>
            <a:chExt cx="4743575" cy="485821"/>
          </a:xfrm>
        </p:grpSpPr>
        <p:sp>
          <p:nvSpPr>
            <p:cNvPr id="6" name="Rectangle 5">
              <a:extLst>
                <a:ext uri="{FF2B5EF4-FFF2-40B4-BE49-F238E27FC236}">
                  <a16:creationId xmlns:a16="http://schemas.microsoft.com/office/drawing/2014/main" id="{66A3F25C-98F0-B0BC-A9FB-3D7F19CC01DC}"/>
                </a:ext>
              </a:extLst>
            </p:cNvPr>
            <p:cNvSpPr/>
            <p:nvPr/>
          </p:nvSpPr>
          <p:spPr>
            <a:xfrm>
              <a:off x="1879600" y="1111903"/>
              <a:ext cx="762000" cy="485821"/>
            </a:xfrm>
            <a:prstGeom prst="rect">
              <a:avLst/>
            </a:prstGeom>
            <a:noFill/>
            <a:ln w="28575">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T"/>
            </a:p>
          </p:txBody>
        </p:sp>
        <p:sp>
          <p:nvSpPr>
            <p:cNvPr id="9" name="TextBox 8">
              <a:extLst>
                <a:ext uri="{FF2B5EF4-FFF2-40B4-BE49-F238E27FC236}">
                  <a16:creationId xmlns:a16="http://schemas.microsoft.com/office/drawing/2014/main" id="{4F85FF2E-4A47-D431-E584-739047D8DACD}"/>
                </a:ext>
              </a:extLst>
            </p:cNvPr>
            <p:cNvSpPr txBox="1"/>
            <p:nvPr/>
          </p:nvSpPr>
          <p:spPr>
            <a:xfrm>
              <a:off x="3249559" y="1170147"/>
              <a:ext cx="3373616" cy="369332"/>
            </a:xfrm>
            <a:prstGeom prst="rect">
              <a:avLst/>
            </a:prstGeom>
            <a:solidFill>
              <a:srgbClr val="00B0F0"/>
            </a:solidFill>
            <a:ln>
              <a:solidFill>
                <a:srgbClr val="00B0F0"/>
              </a:solidFill>
            </a:ln>
          </p:spPr>
          <p:txBody>
            <a:bodyPr wrap="none" rtlCol="0">
              <a:spAutoFit/>
            </a:bodyPr>
            <a:lstStyle/>
            <a:p>
              <a:r>
                <a:rPr lang="en-IT" b="1" dirty="0">
                  <a:solidFill>
                    <a:schemeClr val="bg1"/>
                  </a:solidFill>
                </a:rPr>
                <a:t>Modern optimisation techiniques</a:t>
              </a:r>
            </a:p>
          </p:txBody>
        </p:sp>
        <p:cxnSp>
          <p:nvCxnSpPr>
            <p:cNvPr id="11" name="Straight Connector 10">
              <a:extLst>
                <a:ext uri="{FF2B5EF4-FFF2-40B4-BE49-F238E27FC236}">
                  <a16:creationId xmlns:a16="http://schemas.microsoft.com/office/drawing/2014/main" id="{D717D240-03E0-2D09-22F4-8D1E29B07E46}"/>
                </a:ext>
              </a:extLst>
            </p:cNvPr>
            <p:cNvCxnSpPr>
              <a:cxnSpLocks/>
              <a:endCxn id="9" idx="1"/>
            </p:cNvCxnSpPr>
            <p:nvPr/>
          </p:nvCxnSpPr>
          <p:spPr>
            <a:xfrm>
              <a:off x="2641600" y="1354813"/>
              <a:ext cx="607959" cy="0"/>
            </a:xfrm>
            <a:prstGeom prst="line">
              <a:avLst/>
            </a:prstGeom>
            <a:ln w="57150">
              <a:solidFill>
                <a:srgbClr val="00B0F0"/>
              </a:solidFill>
            </a:ln>
          </p:spPr>
          <p:style>
            <a:lnRef idx="2">
              <a:schemeClr val="accent1"/>
            </a:lnRef>
            <a:fillRef idx="0">
              <a:schemeClr val="accent1"/>
            </a:fillRef>
            <a:effectRef idx="1">
              <a:schemeClr val="accent1"/>
            </a:effectRef>
            <a:fontRef idx="minor">
              <a:schemeClr val="tx1"/>
            </a:fontRef>
          </p:style>
        </p:cxnSp>
      </p:grpSp>
      <p:grpSp>
        <p:nvGrpSpPr>
          <p:cNvPr id="16" name="Group 15">
            <a:extLst>
              <a:ext uri="{FF2B5EF4-FFF2-40B4-BE49-F238E27FC236}">
                <a16:creationId xmlns:a16="http://schemas.microsoft.com/office/drawing/2014/main" id="{F5B519F1-CC4E-CFFB-2F59-951477E4AAC5}"/>
              </a:ext>
            </a:extLst>
          </p:cNvPr>
          <p:cNvGrpSpPr/>
          <p:nvPr/>
        </p:nvGrpSpPr>
        <p:grpSpPr>
          <a:xfrm>
            <a:off x="1117600" y="4374451"/>
            <a:ext cx="2407571" cy="761595"/>
            <a:chOff x="1117600" y="4374451"/>
            <a:chExt cx="2407571" cy="761595"/>
          </a:xfrm>
        </p:grpSpPr>
        <p:sp>
          <p:nvSpPr>
            <p:cNvPr id="8" name="TextBox 7">
              <a:extLst>
                <a:ext uri="{FF2B5EF4-FFF2-40B4-BE49-F238E27FC236}">
                  <a16:creationId xmlns:a16="http://schemas.microsoft.com/office/drawing/2014/main" id="{6FB67DFE-B73F-745C-DC51-8CF02AEB7256}"/>
                </a:ext>
              </a:extLst>
            </p:cNvPr>
            <p:cNvSpPr txBox="1"/>
            <p:nvPr/>
          </p:nvSpPr>
          <p:spPr>
            <a:xfrm>
              <a:off x="2438399" y="4766714"/>
              <a:ext cx="1086772" cy="369332"/>
            </a:xfrm>
            <a:prstGeom prst="rect">
              <a:avLst/>
            </a:prstGeom>
            <a:solidFill>
              <a:srgbClr val="00B050"/>
            </a:solidFill>
          </p:spPr>
          <p:txBody>
            <a:bodyPr wrap="none" rtlCol="0">
              <a:spAutoFit/>
            </a:bodyPr>
            <a:lstStyle/>
            <a:p>
              <a:r>
                <a:rPr lang="en-IT" b="1" dirty="0">
                  <a:solidFill>
                    <a:schemeClr val="bg1"/>
                  </a:solidFill>
                </a:rPr>
                <a:t>Examples</a:t>
              </a:r>
            </a:p>
          </p:txBody>
        </p:sp>
        <p:sp>
          <p:nvSpPr>
            <p:cNvPr id="13" name="Rectangle 12">
              <a:extLst>
                <a:ext uri="{FF2B5EF4-FFF2-40B4-BE49-F238E27FC236}">
                  <a16:creationId xmlns:a16="http://schemas.microsoft.com/office/drawing/2014/main" id="{7B4ABAE8-74FA-E524-3ADE-C01F8DC0821B}"/>
                </a:ext>
              </a:extLst>
            </p:cNvPr>
            <p:cNvSpPr/>
            <p:nvPr/>
          </p:nvSpPr>
          <p:spPr>
            <a:xfrm>
              <a:off x="1117600" y="4374451"/>
              <a:ext cx="762000" cy="441655"/>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T"/>
            </a:p>
          </p:txBody>
        </p:sp>
        <p:cxnSp>
          <p:nvCxnSpPr>
            <p:cNvPr id="15" name="Straight Connector 14">
              <a:extLst>
                <a:ext uri="{FF2B5EF4-FFF2-40B4-BE49-F238E27FC236}">
                  <a16:creationId xmlns:a16="http://schemas.microsoft.com/office/drawing/2014/main" id="{1FDCF88A-B815-BFE8-4F68-41815AE22DF9}"/>
                </a:ext>
              </a:extLst>
            </p:cNvPr>
            <p:cNvCxnSpPr>
              <a:endCxn id="8" idx="1"/>
            </p:cNvCxnSpPr>
            <p:nvPr/>
          </p:nvCxnSpPr>
          <p:spPr>
            <a:xfrm>
              <a:off x="1879600" y="4584700"/>
              <a:ext cx="558799" cy="366680"/>
            </a:xfrm>
            <a:prstGeom prst="line">
              <a:avLst/>
            </a:prstGeom>
            <a:ln w="38100">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20" name="Group 19">
            <a:extLst>
              <a:ext uri="{FF2B5EF4-FFF2-40B4-BE49-F238E27FC236}">
                <a16:creationId xmlns:a16="http://schemas.microsoft.com/office/drawing/2014/main" id="{1BF4A9A7-B4AB-3938-6437-644FED25F0A1}"/>
              </a:ext>
            </a:extLst>
          </p:cNvPr>
          <p:cNvGrpSpPr/>
          <p:nvPr/>
        </p:nvGrpSpPr>
        <p:grpSpPr>
          <a:xfrm>
            <a:off x="1117600" y="3583994"/>
            <a:ext cx="2282321" cy="721808"/>
            <a:chOff x="1117600" y="3583994"/>
            <a:chExt cx="2282321" cy="721808"/>
          </a:xfrm>
        </p:grpSpPr>
        <p:sp>
          <p:nvSpPr>
            <p:cNvPr id="5" name="Rectangle 4">
              <a:extLst>
                <a:ext uri="{FF2B5EF4-FFF2-40B4-BE49-F238E27FC236}">
                  <a16:creationId xmlns:a16="http://schemas.microsoft.com/office/drawing/2014/main" id="{61C3AC48-B760-177A-3541-68E928C5C855}"/>
                </a:ext>
              </a:extLst>
            </p:cNvPr>
            <p:cNvSpPr/>
            <p:nvPr/>
          </p:nvSpPr>
          <p:spPr>
            <a:xfrm>
              <a:off x="1117600" y="3771399"/>
              <a:ext cx="762000" cy="53440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T"/>
            </a:p>
          </p:txBody>
        </p:sp>
        <p:sp>
          <p:nvSpPr>
            <p:cNvPr id="7" name="TextBox 6">
              <a:extLst>
                <a:ext uri="{FF2B5EF4-FFF2-40B4-BE49-F238E27FC236}">
                  <a16:creationId xmlns:a16="http://schemas.microsoft.com/office/drawing/2014/main" id="{6B453D9C-3AFC-0639-874C-AD04D245FCDF}"/>
                </a:ext>
              </a:extLst>
            </p:cNvPr>
            <p:cNvSpPr txBox="1"/>
            <p:nvPr/>
          </p:nvSpPr>
          <p:spPr>
            <a:xfrm>
              <a:off x="2547380" y="3583994"/>
              <a:ext cx="852541" cy="369332"/>
            </a:xfrm>
            <a:prstGeom prst="rect">
              <a:avLst/>
            </a:prstGeom>
            <a:solidFill>
              <a:srgbClr val="FF0000"/>
            </a:solidFill>
          </p:spPr>
          <p:txBody>
            <a:bodyPr wrap="none" rtlCol="0">
              <a:spAutoFit/>
            </a:bodyPr>
            <a:lstStyle/>
            <a:p>
              <a:r>
                <a:rPr lang="en-IT" b="1" dirty="0">
                  <a:solidFill>
                    <a:schemeClr val="bg1"/>
                  </a:solidFill>
                </a:rPr>
                <a:t>Theory</a:t>
              </a:r>
            </a:p>
          </p:txBody>
        </p:sp>
        <p:cxnSp>
          <p:nvCxnSpPr>
            <p:cNvPr id="17" name="Straight Connector 16">
              <a:extLst>
                <a:ext uri="{FF2B5EF4-FFF2-40B4-BE49-F238E27FC236}">
                  <a16:creationId xmlns:a16="http://schemas.microsoft.com/office/drawing/2014/main" id="{B3B09594-5934-9F8F-1E57-6F98BCCDE11C}"/>
                </a:ext>
              </a:extLst>
            </p:cNvPr>
            <p:cNvCxnSpPr>
              <a:cxnSpLocks/>
              <a:stCxn id="5" idx="3"/>
            </p:cNvCxnSpPr>
            <p:nvPr/>
          </p:nvCxnSpPr>
          <p:spPr>
            <a:xfrm flipV="1">
              <a:off x="1879600" y="3768660"/>
              <a:ext cx="667780" cy="269941"/>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529791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471124EA-A56C-7A4B-93DB-0E0DC0C5A5FB}"/>
              </a:ext>
            </a:extLst>
          </p:cNvPr>
          <p:cNvSpPr txBox="1"/>
          <p:nvPr/>
        </p:nvSpPr>
        <p:spPr>
          <a:xfrm>
            <a:off x="243565" y="90906"/>
            <a:ext cx="8656922"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LONGITUDINAL IMPEDANCE AND LOSS FACTOR</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8A2DA78-236B-5A4D-9CC5-4CF6AC874304}"/>
                  </a:ext>
                </a:extLst>
              </p:cNvPr>
              <p:cNvSpPr txBox="1"/>
              <p:nvPr/>
            </p:nvSpPr>
            <p:spPr>
              <a:xfrm>
                <a:off x="602516" y="1057347"/>
                <a:ext cx="8340297" cy="101014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𝑘</m:t>
                      </m:r>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𝑟</m:t>
                                  </m:r>
                                </m:e>
                                <m:sub>
                                  <m:r>
                                    <a:rPr lang="en-US" sz="2000" b="0" i="1" smtClean="0">
                                      <a:latin typeface="Cambria Math" panose="02040503050406030204" pitchFamily="18" charset="0"/>
                                    </a:rPr>
                                    <m:t>0</m:t>
                                  </m:r>
                                </m:sub>
                              </m:sSub>
                            </m:e>
                          </m:acc>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𝑤</m:t>
                              </m:r>
                            </m:e>
                            <m:sub>
                              <m:r>
                                <a:rPr lang="en-US" sz="2000" b="0" i="1" smtClean="0">
                                  <a:latin typeface="Cambria Math" panose="02040503050406030204" pitchFamily="18" charset="0"/>
                                </a:rPr>
                                <m:t>𝑧</m:t>
                              </m:r>
                            </m:sub>
                          </m:sSub>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𝑟</m:t>
                                      </m:r>
                                    </m:e>
                                    <m:sub>
                                      <m:r>
                                        <a:rPr lang="en-US" sz="2000" b="0" i="1" smtClean="0">
                                          <a:latin typeface="Cambria Math" panose="02040503050406030204" pitchFamily="18" charset="0"/>
                                        </a:rPr>
                                        <m:t>0</m:t>
                                      </m:r>
                                    </m:sub>
                                  </m:sSub>
                                </m:e>
                              </m:acc>
                              <m:r>
                                <a:rPr lang="en-US" sz="2000" b="0" i="1" smtClean="0">
                                  <a:latin typeface="Cambria Math" panose="02040503050406030204" pitchFamily="18" charset="0"/>
                                </a:rPr>
                                <m:t>,</m:t>
                              </m:r>
                              <m:r>
                                <a:rPr lang="en-US" sz="2000" b="0" i="1" smtClean="0">
                                  <a:latin typeface="Cambria Math" panose="02040503050406030204" pitchFamily="18" charset="0"/>
                                </a:rPr>
                                <m:t>𝜏</m:t>
                              </m:r>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0</m:t>
                                  </m:r>
                                </m:e>
                                <m:sup>
                                  <m:r>
                                    <a:rPr lang="en-US" sz="2000" b="0" i="1" smtClean="0">
                                      <a:latin typeface="Cambria Math" panose="02040503050406030204" pitchFamily="18" charset="0"/>
                                    </a:rPr>
                                    <m:t>+</m:t>
                                  </m:r>
                                </m:sup>
                              </m:sSup>
                              <m:r>
                                <a:rPr lang="en-US" sz="2000" b="0" i="1" smtClean="0">
                                  <a:latin typeface="Cambria Math" panose="02040503050406030204" pitchFamily="18" charset="0"/>
                                </a:rPr>
                                <m:t> </m:t>
                              </m:r>
                            </m:e>
                          </m:d>
                        </m:num>
                        <m:den>
                          <m:r>
                            <a:rPr lang="en-US" sz="2000" b="0" i="1" smtClean="0">
                              <a:latin typeface="Cambria Math" panose="02040503050406030204" pitchFamily="18" charset="0"/>
                            </a:rPr>
                            <m:t>2</m:t>
                          </m:r>
                        </m:den>
                      </m:f>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4</m:t>
                          </m:r>
                          <m:r>
                            <a:rPr lang="en-US" sz="2000" b="0" i="1" smtClean="0">
                              <a:latin typeface="Cambria Math" panose="02040503050406030204" pitchFamily="18" charset="0"/>
                            </a:rPr>
                            <m:t>𝜋</m:t>
                          </m:r>
                        </m:den>
                      </m:f>
                      <m:nary>
                        <m:naryPr>
                          <m:limLoc m:val="undOvr"/>
                          <m:ctrlPr>
                            <a:rPr lang="en-US" sz="2000" b="0" i="1" smtClean="0">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b="0" i="1" smtClean="0">
                              <a:latin typeface="Cambria Math" panose="02040503050406030204" pitchFamily="18" charset="0"/>
                            </a:rPr>
                            <m:t>+</m:t>
                          </m:r>
                          <m:r>
                            <a:rPr lang="en-US" sz="2000" i="1">
                              <a:latin typeface="Cambria Math" panose="02040503050406030204" pitchFamily="18" charset="0"/>
                            </a:rPr>
                            <m:t>∞</m:t>
                          </m:r>
                        </m:sup>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𝑍</m:t>
                              </m:r>
                            </m:e>
                            <m:sub>
                              <m:r>
                                <a:rPr lang="en-US" sz="2000" b="0" i="1" smtClean="0">
                                  <a:latin typeface="Cambria Math" panose="02040503050406030204" pitchFamily="18" charset="0"/>
                                </a:rPr>
                                <m:t>∥</m:t>
                              </m:r>
                            </m:sub>
                          </m:sSub>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𝑟</m:t>
                                      </m:r>
                                    </m:e>
                                    <m:sub>
                                      <m:r>
                                        <a:rPr lang="en-US" sz="2000" b="0" i="1" smtClean="0">
                                          <a:latin typeface="Cambria Math" panose="02040503050406030204" pitchFamily="18" charset="0"/>
                                        </a:rPr>
                                        <m:t>0</m:t>
                                      </m:r>
                                    </m:sub>
                                  </m:sSub>
                                </m:e>
                              </m:acc>
                              <m:r>
                                <a:rPr lang="en-US" sz="2000" b="0" i="1" smtClean="0">
                                  <a:latin typeface="Cambria Math" panose="02040503050406030204" pitchFamily="18" charset="0"/>
                                </a:rPr>
                                <m:t>,</m:t>
                              </m:r>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r>
                                <a:rPr lang="en-US" sz="2000" b="0" i="1" smtClean="0">
                                  <a:latin typeface="Cambria Math" panose="02040503050406030204" pitchFamily="18" charset="0"/>
                                </a:rPr>
                                <m:t>𝜔</m:t>
                              </m:r>
                            </m:e>
                          </m:d>
                          <m:r>
                            <a:rPr lang="en-US" sz="2000" b="0" i="1" smtClean="0">
                              <a:latin typeface="Cambria Math" panose="02040503050406030204" pitchFamily="18" charset="0"/>
                            </a:rPr>
                            <m:t>𝑑</m:t>
                          </m:r>
                          <m:r>
                            <a:rPr lang="en-US" sz="2000" b="0" i="1" smtClean="0">
                              <a:latin typeface="Cambria Math" panose="02040503050406030204" pitchFamily="18" charset="0"/>
                            </a:rPr>
                            <m:t>𝜔</m:t>
                          </m:r>
                        </m:e>
                      </m:nary>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b="0" i="1" smtClean="0">
                              <a:latin typeface="Cambria Math" panose="02040503050406030204" pitchFamily="18" charset="0"/>
                            </a:rPr>
                            <m:t>2</m:t>
                          </m:r>
                          <m:r>
                            <a:rPr lang="en-US" sz="2000" i="1">
                              <a:latin typeface="Cambria Math" panose="02040503050406030204" pitchFamily="18" charset="0"/>
                            </a:rPr>
                            <m:t>𝜋</m:t>
                          </m:r>
                        </m:den>
                      </m:f>
                      <m:nary>
                        <m:naryPr>
                          <m:limLoc m:val="undOvr"/>
                          <m:ctrlPr>
                            <a:rPr lang="en-US" sz="2000" i="1">
                              <a:latin typeface="Cambria Math" panose="02040503050406030204" pitchFamily="18" charset="0"/>
                            </a:rPr>
                          </m:ctrlPr>
                        </m:naryPr>
                        <m:sub>
                          <m:r>
                            <a:rPr lang="en-US" sz="2000" b="0" i="1" smtClean="0">
                              <a:solidFill>
                                <a:srgbClr val="FF0000"/>
                              </a:solidFill>
                              <a:latin typeface="Cambria Math" panose="02040503050406030204" pitchFamily="18" charset="0"/>
                            </a:rPr>
                            <m:t>0</m:t>
                          </m:r>
                        </m:sub>
                        <m:sup>
                          <m:r>
                            <a:rPr lang="en-US" sz="2000" i="1" smtClean="0">
                              <a:solidFill>
                                <a:srgbClr val="FF0000"/>
                              </a:solidFill>
                              <a:latin typeface="Cambria Math" panose="02040503050406030204" pitchFamily="18" charset="0"/>
                            </a:rPr>
                            <m:t>+</m:t>
                          </m:r>
                          <m:r>
                            <a:rPr lang="en-US" sz="2000" i="1">
                              <a:solidFill>
                                <a:srgbClr val="FF0000"/>
                              </a:solidFill>
                              <a:latin typeface="Cambria Math" panose="02040503050406030204" pitchFamily="18" charset="0"/>
                            </a:rPr>
                            <m:t>∞</m:t>
                          </m:r>
                        </m:sup>
                        <m:e>
                          <m:sSub>
                            <m:sSubPr>
                              <m:ctrlPr>
                                <a:rPr lang="en-US" sz="2000" b="0" i="1" smtClean="0">
                                  <a:latin typeface="Cambria Math" panose="02040503050406030204" pitchFamily="18" charset="0"/>
                                </a:rPr>
                              </m:ctrlPr>
                            </m:sSubPr>
                            <m:e>
                              <m:r>
                                <a:rPr lang="en-US" sz="2000" i="1">
                                  <a:latin typeface="Cambria Math" panose="02040503050406030204" pitchFamily="18" charset="0"/>
                                </a:rPr>
                                <m:t>𝑍</m:t>
                              </m:r>
                            </m:e>
                            <m:sub>
                              <m:r>
                                <a:rPr lang="en-US" sz="2000" b="0" i="1" smtClean="0">
                                  <a:latin typeface="Cambria Math" panose="02040503050406030204" pitchFamily="18" charset="0"/>
                                </a:rPr>
                                <m:t>∥,</m:t>
                              </m:r>
                              <m:r>
                                <a:rPr lang="en-US" sz="2000" b="0" i="1" smtClean="0">
                                  <a:latin typeface="Cambria Math" panose="02040503050406030204" pitchFamily="18" charset="0"/>
                                </a:rPr>
                                <m:t>𝑟𝑒𝑎𝑙</m:t>
                              </m:r>
                            </m:sub>
                          </m:sSub>
                          <m:d>
                            <m:dPr>
                              <m:ctrlPr>
                                <a:rPr lang="en-US" sz="2000" i="1">
                                  <a:latin typeface="Cambria Math" panose="02040503050406030204" pitchFamily="18" charset="0"/>
                                </a:rPr>
                              </m:ctrlPr>
                            </m:dPr>
                            <m:e>
                              <m:acc>
                                <m:accPr>
                                  <m:chr m:val="⃗"/>
                                  <m:ctrlPr>
                                    <a:rPr lang="en-US" sz="2000" i="1">
                                      <a:latin typeface="Cambria Math" panose="02040503050406030204" pitchFamily="18" charset="0"/>
                                    </a:rPr>
                                  </m:ctrlPr>
                                </m:accPr>
                                <m:e>
                                  <m:sSub>
                                    <m:sSubPr>
                                      <m:ctrlPr>
                                        <a:rPr lang="en-US" sz="2000" i="1">
                                          <a:latin typeface="Cambria Math" panose="02040503050406030204" pitchFamily="18" charset="0"/>
                                        </a:rPr>
                                      </m:ctrlPr>
                                    </m:sSubPr>
                                    <m:e>
                                      <m:r>
                                        <a:rPr lang="en-US" sz="2000" i="1">
                                          <a:latin typeface="Cambria Math" panose="02040503050406030204" pitchFamily="18" charset="0"/>
                                        </a:rPr>
                                        <m:t>𝑟</m:t>
                                      </m:r>
                                    </m:e>
                                    <m:sub>
                                      <m:r>
                                        <a:rPr lang="en-US" sz="2000" i="1">
                                          <a:latin typeface="Cambria Math" panose="02040503050406030204" pitchFamily="18" charset="0"/>
                                        </a:rPr>
                                        <m:t>0</m:t>
                                      </m:r>
                                    </m:sub>
                                  </m:sSub>
                                </m:e>
                              </m:acc>
                              <m:r>
                                <a:rPr lang="en-US" sz="2000" i="1">
                                  <a:latin typeface="Cambria Math" panose="02040503050406030204" pitchFamily="18" charset="0"/>
                                </a:rPr>
                                <m:t>,</m:t>
                              </m:r>
                              <m:acc>
                                <m:accPr>
                                  <m:chr m:val="⃗"/>
                                  <m:ctrlPr>
                                    <a:rPr lang="en-US" sz="2000" i="1">
                                      <a:latin typeface="Cambria Math" panose="02040503050406030204" pitchFamily="18" charset="0"/>
                                    </a:rPr>
                                  </m:ctrlPr>
                                </m:accPr>
                                <m:e>
                                  <m:r>
                                    <a:rPr lang="en-US" sz="2000" i="1">
                                      <a:latin typeface="Cambria Math" panose="02040503050406030204" pitchFamily="18" charset="0"/>
                                    </a:rPr>
                                    <m:t>𝑟</m:t>
                                  </m:r>
                                </m:e>
                              </m:acc>
                              <m:r>
                                <a:rPr lang="en-US" sz="2000" i="1">
                                  <a:latin typeface="Cambria Math" panose="02040503050406030204" pitchFamily="18" charset="0"/>
                                </a:rPr>
                                <m:t>,</m:t>
                              </m:r>
                              <m:r>
                                <a:rPr lang="en-US" sz="2000" i="1">
                                  <a:latin typeface="Cambria Math" panose="02040503050406030204" pitchFamily="18" charset="0"/>
                                </a:rPr>
                                <m:t>𝜔</m:t>
                              </m:r>
                            </m:e>
                          </m:d>
                          <m:r>
                            <a:rPr lang="en-US" sz="2000" i="1">
                              <a:latin typeface="Cambria Math" panose="02040503050406030204" pitchFamily="18" charset="0"/>
                            </a:rPr>
                            <m:t>𝑑</m:t>
                          </m:r>
                          <m:r>
                            <a:rPr lang="en-US" sz="2000" i="1">
                              <a:latin typeface="Cambria Math" panose="02040503050406030204" pitchFamily="18" charset="0"/>
                            </a:rPr>
                            <m:t>𝜔</m:t>
                          </m:r>
                        </m:e>
                      </m:nary>
                    </m:oMath>
                  </m:oMathPara>
                </a14:m>
                <a:endParaRPr lang="en-GB" sz="2000" dirty="0"/>
              </a:p>
            </p:txBody>
          </p:sp>
        </mc:Choice>
        <mc:Fallback xmlns="">
          <p:sp>
            <p:nvSpPr>
              <p:cNvPr id="4" name="TextBox 3">
                <a:extLst>
                  <a:ext uri="{FF2B5EF4-FFF2-40B4-BE49-F238E27FC236}">
                    <a16:creationId xmlns:a16="http://schemas.microsoft.com/office/drawing/2014/main" id="{48A2DA78-236B-5A4D-9CC5-4CF6AC874304}"/>
                  </a:ext>
                </a:extLst>
              </p:cNvPr>
              <p:cNvSpPr txBox="1">
                <a:spLocks noRot="1" noChangeAspect="1" noMove="1" noResize="1" noEditPoints="1" noAdjustHandles="1" noChangeArrowheads="1" noChangeShapeType="1" noTextEdit="1"/>
              </p:cNvSpPr>
              <p:nvPr/>
            </p:nvSpPr>
            <p:spPr>
              <a:xfrm>
                <a:off x="602516" y="1057347"/>
                <a:ext cx="8340297" cy="1010148"/>
              </a:xfrm>
              <a:prstGeom prst="rect">
                <a:avLst/>
              </a:prstGeom>
              <a:blipFill>
                <a:blip r:embed="rId2"/>
                <a:stretch>
                  <a:fillRect t="-104938" b="-166667"/>
                </a:stretch>
              </a:blipFill>
            </p:spPr>
            <p:txBody>
              <a:bodyPr/>
              <a:lstStyle/>
              <a:p>
                <a:r>
                  <a:rPr lang="en-GB">
                    <a:noFill/>
                  </a:rPr>
                  <a:t> </a:t>
                </a:r>
              </a:p>
            </p:txBody>
          </p:sp>
        </mc:Fallback>
      </mc:AlternateContent>
      <p:sp>
        <p:nvSpPr>
          <p:cNvPr id="5" name="CasellaDiTesto 2">
            <a:extLst>
              <a:ext uri="{FF2B5EF4-FFF2-40B4-BE49-F238E27FC236}">
                <a16:creationId xmlns:a16="http://schemas.microsoft.com/office/drawing/2014/main" id="{C1EA8657-FCDE-2343-BB04-216A019EFAB2}"/>
              </a:ext>
            </a:extLst>
          </p:cNvPr>
          <p:cNvSpPr txBox="1"/>
          <p:nvPr/>
        </p:nvSpPr>
        <p:spPr>
          <a:xfrm>
            <a:off x="602516" y="2329526"/>
            <a:ext cx="8168505" cy="584775"/>
          </a:xfrm>
          <a:prstGeom prst="rect">
            <a:avLst/>
          </a:prstGeom>
          <a:noFill/>
        </p:spPr>
        <p:txBody>
          <a:bodyPr wrap="square" rtlCol="0">
            <a:spAutoFit/>
          </a:bodyPr>
          <a:lstStyle/>
          <a:p>
            <a:pPr algn="just"/>
            <a:r>
              <a:rPr lang="en-GB" sz="1600" b="1" dirty="0">
                <a:latin typeface="Arial"/>
                <a:cs typeface="Arial"/>
              </a:rPr>
              <a:t>Real part of the longitudinal coupling impedance is the power spectrum of the energy loss of a unit point charge</a:t>
            </a:r>
            <a:endParaRPr lang="en-GB" sz="1600" b="1" dirty="0">
              <a:solidFill>
                <a:srgbClr val="FF0000"/>
              </a:solidFill>
              <a:latin typeface="Arial"/>
              <a:cs typeface="Arial"/>
            </a:endParaRPr>
          </a:p>
        </p:txBody>
      </p:sp>
      <p:sp>
        <p:nvSpPr>
          <p:cNvPr id="7" name="CasellaDiTesto 2">
            <a:extLst>
              <a:ext uri="{FF2B5EF4-FFF2-40B4-BE49-F238E27FC236}">
                <a16:creationId xmlns:a16="http://schemas.microsoft.com/office/drawing/2014/main" id="{8C46D7DA-AEB6-634E-98A2-B779078248C1}"/>
              </a:ext>
            </a:extLst>
          </p:cNvPr>
          <p:cNvSpPr txBox="1"/>
          <p:nvPr/>
        </p:nvSpPr>
        <p:spPr>
          <a:xfrm>
            <a:off x="4269267" y="749570"/>
            <a:ext cx="3527196" cy="307777"/>
          </a:xfrm>
          <a:prstGeom prst="rect">
            <a:avLst/>
          </a:prstGeom>
          <a:noFill/>
        </p:spPr>
        <p:txBody>
          <a:bodyPr wrap="square" rtlCol="0">
            <a:spAutoFit/>
          </a:bodyPr>
          <a:lstStyle/>
          <a:p>
            <a:pPr algn="just"/>
            <a:r>
              <a:rPr lang="en-GB" sz="1400" b="1" dirty="0">
                <a:latin typeface="Arial"/>
                <a:cs typeface="Arial"/>
              </a:rPr>
              <a:t>Imaginary part of the impedance is odd</a:t>
            </a:r>
            <a:endParaRPr lang="en-GB" sz="1400" b="1" dirty="0">
              <a:solidFill>
                <a:srgbClr val="FF0000"/>
              </a:solidFill>
              <a:latin typeface="Arial"/>
              <a:cs typeface="Arial"/>
            </a:endParaRPr>
          </a:p>
        </p:txBody>
      </p:sp>
      <p:cxnSp>
        <p:nvCxnSpPr>
          <p:cNvPr id="8" name="Straight Arrow Connector 7">
            <a:extLst>
              <a:ext uri="{FF2B5EF4-FFF2-40B4-BE49-F238E27FC236}">
                <a16:creationId xmlns:a16="http://schemas.microsoft.com/office/drawing/2014/main" id="{A8260E67-6390-B543-908E-363C1DC8CB61}"/>
              </a:ext>
            </a:extLst>
          </p:cNvPr>
          <p:cNvCxnSpPr>
            <a:cxnSpLocks/>
            <a:endCxn id="7" idx="2"/>
          </p:cNvCxnSpPr>
          <p:nvPr/>
        </p:nvCxnSpPr>
        <p:spPr>
          <a:xfrm flipV="1">
            <a:off x="5931568" y="1057347"/>
            <a:ext cx="101297" cy="422537"/>
          </a:xfrm>
          <a:prstGeom prst="straightConnector1">
            <a:avLst/>
          </a:prstGeom>
          <a:ln w="38100">
            <a:headEnd type="triangle" w="med" len="med"/>
            <a:tailEnd type="none" w="med" len="med"/>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1" name="CasellaDiTesto 2">
                <a:extLst>
                  <a:ext uri="{FF2B5EF4-FFF2-40B4-BE49-F238E27FC236}">
                    <a16:creationId xmlns:a16="http://schemas.microsoft.com/office/drawing/2014/main" id="{3E887391-DE5E-2246-8046-82993BC3C29F}"/>
                  </a:ext>
                </a:extLst>
              </p:cNvPr>
              <p:cNvSpPr txBox="1"/>
              <p:nvPr/>
            </p:nvSpPr>
            <p:spPr>
              <a:xfrm>
                <a:off x="1095811" y="757055"/>
                <a:ext cx="805180" cy="338554"/>
              </a:xfrm>
              <a:prstGeom prst="rect">
                <a:avLst/>
              </a:prstGeom>
              <a:noFill/>
            </p:spPr>
            <p:txBody>
              <a:bodyPr wrap="square" rtlCol="0">
                <a:spAutoFit/>
              </a:bodyPr>
              <a:lstStyle/>
              <a:p>
                <a:pPr algn="just"/>
                <a14:m>
                  <m:oMathPara xmlns:m="http://schemas.openxmlformats.org/officeDocument/2006/math">
                    <m:oMathParaPr>
                      <m:jc m:val="centerGroup"/>
                    </m:oMathParaPr>
                    <m:oMath xmlns:m="http://schemas.openxmlformats.org/officeDocument/2006/math">
                      <m:r>
                        <a:rPr lang="en-US" sz="1600" b="1" i="1" smtClean="0">
                          <a:solidFill>
                            <a:schemeClr val="tx1"/>
                          </a:solidFill>
                          <a:latin typeface="Cambria Math" panose="02040503050406030204" pitchFamily="18" charset="0"/>
                          <a:cs typeface="Arial"/>
                        </a:rPr>
                        <m:t>𝜷</m:t>
                      </m:r>
                      <m:r>
                        <a:rPr lang="en-US" sz="1600" b="1" i="1" smtClean="0">
                          <a:solidFill>
                            <a:schemeClr val="tx1"/>
                          </a:solidFill>
                          <a:latin typeface="Cambria Math" panose="02040503050406030204" pitchFamily="18" charset="0"/>
                          <a:cs typeface="Arial"/>
                        </a:rPr>
                        <m:t>→</m:t>
                      </m:r>
                      <m:r>
                        <a:rPr lang="en-US" sz="1600" b="1" i="1" smtClean="0">
                          <a:solidFill>
                            <a:schemeClr val="tx1"/>
                          </a:solidFill>
                          <a:latin typeface="Cambria Math" panose="02040503050406030204" pitchFamily="18" charset="0"/>
                          <a:cs typeface="Arial"/>
                        </a:rPr>
                        <m:t>𝟏</m:t>
                      </m:r>
                    </m:oMath>
                  </m:oMathPara>
                </a14:m>
                <a:endParaRPr lang="en-GB" sz="1600" b="1" dirty="0">
                  <a:solidFill>
                    <a:schemeClr val="tx1"/>
                  </a:solidFill>
                  <a:latin typeface="Arial"/>
                  <a:cs typeface="Arial"/>
                </a:endParaRPr>
              </a:p>
            </p:txBody>
          </p:sp>
        </mc:Choice>
        <mc:Fallback xmlns="">
          <p:sp>
            <p:nvSpPr>
              <p:cNvPr id="11" name="CasellaDiTesto 2">
                <a:extLst>
                  <a:ext uri="{FF2B5EF4-FFF2-40B4-BE49-F238E27FC236}">
                    <a16:creationId xmlns:a16="http://schemas.microsoft.com/office/drawing/2014/main" id="{3E887391-DE5E-2246-8046-82993BC3C29F}"/>
                  </a:ext>
                </a:extLst>
              </p:cNvPr>
              <p:cNvSpPr txBox="1">
                <a:spLocks noRot="1" noChangeAspect="1" noMove="1" noResize="1" noEditPoints="1" noAdjustHandles="1" noChangeArrowheads="1" noChangeShapeType="1" noTextEdit="1"/>
              </p:cNvSpPr>
              <p:nvPr/>
            </p:nvSpPr>
            <p:spPr>
              <a:xfrm>
                <a:off x="1095811" y="757055"/>
                <a:ext cx="805180" cy="338554"/>
              </a:xfrm>
              <a:prstGeom prst="rect">
                <a:avLst/>
              </a:prstGeom>
              <a:blipFill>
                <a:blip r:embed="rId3"/>
                <a:stretch>
                  <a:fillRect b="-11538"/>
                </a:stretch>
              </a:blipFill>
            </p:spPr>
            <p:txBody>
              <a:bodyPr/>
              <a:lstStyle/>
              <a:p>
                <a:r>
                  <a:rPr lang="en-GB">
                    <a:noFill/>
                  </a:rPr>
                  <a:t> </a:t>
                </a:r>
              </a:p>
            </p:txBody>
          </p:sp>
        </mc:Fallback>
      </mc:AlternateContent>
      <p:cxnSp>
        <p:nvCxnSpPr>
          <p:cNvPr id="12" name="Straight Arrow Connector 11">
            <a:extLst>
              <a:ext uri="{FF2B5EF4-FFF2-40B4-BE49-F238E27FC236}">
                <a16:creationId xmlns:a16="http://schemas.microsoft.com/office/drawing/2014/main" id="{22C86DDF-2D9A-3542-B8F8-59F3EA0B39D3}"/>
              </a:ext>
            </a:extLst>
          </p:cNvPr>
          <p:cNvCxnSpPr>
            <a:cxnSpLocks/>
          </p:cNvCxnSpPr>
          <p:nvPr/>
        </p:nvCxnSpPr>
        <p:spPr>
          <a:xfrm flipH="1" flipV="1">
            <a:off x="1448834" y="1057347"/>
            <a:ext cx="49567" cy="422537"/>
          </a:xfrm>
          <a:prstGeom prst="straightConnector1">
            <a:avLst/>
          </a:prstGeom>
          <a:ln w="38100">
            <a:headEnd type="triangle" w="med" len="med"/>
            <a:tailEnd type="none" w="med" len="med"/>
          </a:ln>
        </p:spPr>
        <p:style>
          <a:lnRef idx="2">
            <a:schemeClr val="dk1"/>
          </a:lnRef>
          <a:fillRef idx="0">
            <a:schemeClr val="dk1"/>
          </a:fillRef>
          <a:effectRef idx="1">
            <a:schemeClr val="dk1"/>
          </a:effectRef>
          <a:fontRef idx="minor">
            <a:schemeClr val="tx1"/>
          </a:fontRef>
        </p:style>
      </p:cxnSp>
      <p:sp>
        <p:nvSpPr>
          <p:cNvPr id="14" name="CasellaDiTesto 2">
            <a:extLst>
              <a:ext uri="{FF2B5EF4-FFF2-40B4-BE49-F238E27FC236}">
                <a16:creationId xmlns:a16="http://schemas.microsoft.com/office/drawing/2014/main" id="{BF29A6F7-8663-C246-9BE9-C7A64BB72216}"/>
              </a:ext>
            </a:extLst>
          </p:cNvPr>
          <p:cNvSpPr txBox="1"/>
          <p:nvPr/>
        </p:nvSpPr>
        <p:spPr>
          <a:xfrm>
            <a:off x="382706" y="3235662"/>
            <a:ext cx="2107831" cy="338554"/>
          </a:xfrm>
          <a:prstGeom prst="rect">
            <a:avLst/>
          </a:prstGeom>
          <a:solidFill>
            <a:schemeClr val="tx1"/>
          </a:solidFill>
        </p:spPr>
        <p:txBody>
          <a:bodyPr wrap="square" rtlCol="0">
            <a:spAutoFit/>
          </a:bodyPr>
          <a:lstStyle/>
          <a:p>
            <a:pPr algn="just"/>
            <a:r>
              <a:rPr lang="en-GB" sz="1600" b="1" dirty="0">
                <a:solidFill>
                  <a:srgbClr val="FFFF00"/>
                </a:solidFill>
                <a:latin typeface="Arial"/>
                <a:cs typeface="Arial"/>
              </a:rPr>
              <a:t>Charge distribution</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8CB2729B-6364-9C45-A6C2-36FAC7C353B2}"/>
                  </a:ext>
                </a:extLst>
              </p:cNvPr>
              <p:cNvSpPr txBox="1"/>
              <p:nvPr/>
            </p:nvSpPr>
            <p:spPr>
              <a:xfrm>
                <a:off x="3155965" y="3235662"/>
                <a:ext cx="1018805"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𝑖</m:t>
                          </m:r>
                        </m:e>
                        <m:sub>
                          <m:r>
                            <a:rPr lang="en-US" sz="2400" b="0" i="1" smtClean="0">
                              <a:latin typeface="Cambria Math" panose="02040503050406030204" pitchFamily="18" charset="0"/>
                            </a:rPr>
                            <m:t>𝑏</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oMath>
                  </m:oMathPara>
                </a14:m>
                <a:endParaRPr lang="en-GB" sz="2400" dirty="0"/>
              </a:p>
            </p:txBody>
          </p:sp>
        </mc:Choice>
        <mc:Fallback xmlns="">
          <p:sp>
            <p:nvSpPr>
              <p:cNvPr id="15" name="TextBox 14">
                <a:extLst>
                  <a:ext uri="{FF2B5EF4-FFF2-40B4-BE49-F238E27FC236}">
                    <a16:creationId xmlns:a16="http://schemas.microsoft.com/office/drawing/2014/main" id="{8CB2729B-6364-9C45-A6C2-36FAC7C353B2}"/>
                  </a:ext>
                </a:extLst>
              </p:cNvPr>
              <p:cNvSpPr txBox="1">
                <a:spLocks noRot="1" noChangeAspect="1" noMove="1" noResize="1" noEditPoints="1" noAdjustHandles="1" noChangeArrowheads="1" noChangeShapeType="1" noTextEdit="1"/>
              </p:cNvSpPr>
              <p:nvPr/>
            </p:nvSpPr>
            <p:spPr>
              <a:xfrm>
                <a:off x="3155965" y="3235662"/>
                <a:ext cx="1018805" cy="461665"/>
              </a:xfrm>
              <a:prstGeom prst="rect">
                <a:avLst/>
              </a:prstGeom>
              <a:blipFill>
                <a:blip r:embed="rId4"/>
                <a:stretch>
                  <a:fillRect b="-270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85499794-94C4-2A44-B964-416F48085C27}"/>
                  </a:ext>
                </a:extLst>
              </p:cNvPr>
              <p:cNvSpPr txBox="1"/>
              <p:nvPr/>
            </p:nvSpPr>
            <p:spPr>
              <a:xfrm>
                <a:off x="6613294" y="3226225"/>
                <a:ext cx="1018805"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𝐼</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𝜔</m:t>
                          </m:r>
                        </m:e>
                      </m:d>
                    </m:oMath>
                  </m:oMathPara>
                </a14:m>
                <a:endParaRPr lang="en-GB" sz="2400" dirty="0"/>
              </a:p>
            </p:txBody>
          </p:sp>
        </mc:Choice>
        <mc:Fallback xmlns="">
          <p:sp>
            <p:nvSpPr>
              <p:cNvPr id="16" name="TextBox 15">
                <a:extLst>
                  <a:ext uri="{FF2B5EF4-FFF2-40B4-BE49-F238E27FC236}">
                    <a16:creationId xmlns:a16="http://schemas.microsoft.com/office/drawing/2014/main" id="{85499794-94C4-2A44-B964-416F48085C27}"/>
                  </a:ext>
                </a:extLst>
              </p:cNvPr>
              <p:cNvSpPr txBox="1">
                <a:spLocks noRot="1" noChangeAspect="1" noMove="1" noResize="1" noEditPoints="1" noAdjustHandles="1" noChangeArrowheads="1" noChangeShapeType="1" noTextEdit="1"/>
              </p:cNvSpPr>
              <p:nvPr/>
            </p:nvSpPr>
            <p:spPr>
              <a:xfrm>
                <a:off x="6613294" y="3226225"/>
                <a:ext cx="1018805" cy="461665"/>
              </a:xfrm>
              <a:prstGeom prst="rect">
                <a:avLst/>
              </a:prstGeom>
              <a:blipFill>
                <a:blip r:embed="rId5"/>
                <a:stretch>
                  <a:fillRect/>
                </a:stretch>
              </a:blipFill>
            </p:spPr>
            <p:txBody>
              <a:bodyPr/>
              <a:lstStyle/>
              <a:p>
                <a:r>
                  <a:rPr lang="en-GB">
                    <a:noFill/>
                  </a:rPr>
                  <a:t> </a:t>
                </a:r>
              </a:p>
            </p:txBody>
          </p:sp>
        </mc:Fallback>
      </mc:AlternateContent>
      <p:sp>
        <p:nvSpPr>
          <p:cNvPr id="17" name="CasellaDiTesto 2">
            <a:extLst>
              <a:ext uri="{FF2B5EF4-FFF2-40B4-BE49-F238E27FC236}">
                <a16:creationId xmlns:a16="http://schemas.microsoft.com/office/drawing/2014/main" id="{9856DB3F-613D-BC47-B46F-BE4B39D91216}"/>
              </a:ext>
            </a:extLst>
          </p:cNvPr>
          <p:cNvSpPr txBox="1"/>
          <p:nvPr/>
        </p:nvSpPr>
        <p:spPr>
          <a:xfrm>
            <a:off x="3396936" y="3726368"/>
            <a:ext cx="536862" cy="307777"/>
          </a:xfrm>
          <a:prstGeom prst="rect">
            <a:avLst/>
          </a:prstGeom>
          <a:noFill/>
        </p:spPr>
        <p:txBody>
          <a:bodyPr wrap="square" rtlCol="0">
            <a:spAutoFit/>
          </a:bodyPr>
          <a:lstStyle/>
          <a:p>
            <a:pPr algn="just"/>
            <a:r>
              <a:rPr lang="en-GB" sz="1400" b="1" dirty="0">
                <a:solidFill>
                  <a:srgbClr val="FF0000"/>
                </a:solidFill>
                <a:latin typeface="Arial"/>
                <a:cs typeface="Arial"/>
              </a:rPr>
              <a:t>real</a:t>
            </a:r>
          </a:p>
        </p:txBody>
      </p:sp>
      <p:sp>
        <p:nvSpPr>
          <p:cNvPr id="18" name="CasellaDiTesto 2">
            <a:extLst>
              <a:ext uri="{FF2B5EF4-FFF2-40B4-BE49-F238E27FC236}">
                <a16:creationId xmlns:a16="http://schemas.microsoft.com/office/drawing/2014/main" id="{5390A444-B045-CD42-852E-2DBDE4BE9E6F}"/>
              </a:ext>
            </a:extLst>
          </p:cNvPr>
          <p:cNvSpPr txBox="1"/>
          <p:nvPr/>
        </p:nvSpPr>
        <p:spPr>
          <a:xfrm>
            <a:off x="6613294" y="3701470"/>
            <a:ext cx="1194864" cy="307777"/>
          </a:xfrm>
          <a:prstGeom prst="rect">
            <a:avLst/>
          </a:prstGeom>
          <a:noFill/>
        </p:spPr>
        <p:txBody>
          <a:bodyPr wrap="square" rtlCol="0">
            <a:spAutoFit/>
          </a:bodyPr>
          <a:lstStyle/>
          <a:p>
            <a:pPr algn="just"/>
            <a:r>
              <a:rPr lang="en-GB" sz="1400" b="1" dirty="0">
                <a:solidFill>
                  <a:srgbClr val="FF0000"/>
                </a:solidFill>
                <a:latin typeface="Arial"/>
                <a:cs typeface="Arial"/>
              </a:rPr>
              <a:t>symmetric</a:t>
            </a:r>
          </a:p>
        </p:txBody>
      </p:sp>
      <p:sp>
        <p:nvSpPr>
          <p:cNvPr id="19" name="CasellaDiTesto 2">
            <a:extLst>
              <a:ext uri="{FF2B5EF4-FFF2-40B4-BE49-F238E27FC236}">
                <a16:creationId xmlns:a16="http://schemas.microsoft.com/office/drawing/2014/main" id="{CFFB472F-131F-254E-8DB9-7DDA023A91EF}"/>
              </a:ext>
            </a:extLst>
          </p:cNvPr>
          <p:cNvSpPr txBox="1"/>
          <p:nvPr/>
        </p:nvSpPr>
        <p:spPr>
          <a:xfrm>
            <a:off x="4218665" y="3312605"/>
            <a:ext cx="1018804" cy="307777"/>
          </a:xfrm>
          <a:prstGeom prst="rect">
            <a:avLst/>
          </a:prstGeom>
          <a:noFill/>
        </p:spPr>
        <p:txBody>
          <a:bodyPr wrap="square" rtlCol="0">
            <a:spAutoFit/>
          </a:bodyPr>
          <a:lstStyle/>
          <a:p>
            <a:pPr algn="just"/>
            <a:r>
              <a:rPr lang="en-GB" sz="1400" b="1" dirty="0">
                <a:latin typeface="Arial"/>
                <a:cs typeface="Arial"/>
              </a:rPr>
              <a:t>(Ampere)</a:t>
            </a:r>
            <a:endParaRPr lang="en-GB" sz="1400" b="1" dirty="0">
              <a:solidFill>
                <a:srgbClr val="FF0000"/>
              </a:solidFill>
              <a:latin typeface="Arial"/>
              <a:cs typeface="Arial"/>
            </a:endParaRPr>
          </a:p>
        </p:txBody>
      </p:sp>
      <p:sp>
        <p:nvSpPr>
          <p:cNvPr id="20" name="CasellaDiTesto 2">
            <a:extLst>
              <a:ext uri="{FF2B5EF4-FFF2-40B4-BE49-F238E27FC236}">
                <a16:creationId xmlns:a16="http://schemas.microsoft.com/office/drawing/2014/main" id="{4ACE7E7E-9B78-1640-8EB2-5A7B1D5AE565}"/>
              </a:ext>
            </a:extLst>
          </p:cNvPr>
          <p:cNvSpPr txBox="1"/>
          <p:nvPr/>
        </p:nvSpPr>
        <p:spPr>
          <a:xfrm>
            <a:off x="7659668" y="3326850"/>
            <a:ext cx="1101625" cy="307777"/>
          </a:xfrm>
          <a:prstGeom prst="rect">
            <a:avLst/>
          </a:prstGeom>
          <a:noFill/>
        </p:spPr>
        <p:txBody>
          <a:bodyPr wrap="square" rtlCol="0">
            <a:spAutoFit/>
          </a:bodyPr>
          <a:lstStyle/>
          <a:p>
            <a:pPr algn="just"/>
            <a:r>
              <a:rPr lang="en-GB" sz="1400" b="1" dirty="0">
                <a:latin typeface="Arial"/>
                <a:cs typeface="Arial"/>
              </a:rPr>
              <a:t>(Coulomb)</a:t>
            </a:r>
            <a:endParaRPr lang="en-GB" sz="1400" b="1" dirty="0">
              <a:solidFill>
                <a:srgbClr val="FF0000"/>
              </a:solidFill>
              <a:latin typeface="Arial"/>
              <a:cs typeface="Arial"/>
            </a:endParaRPr>
          </a:p>
        </p:txBody>
      </p:sp>
      <p:cxnSp>
        <p:nvCxnSpPr>
          <p:cNvPr id="21" name="Straight Arrow Connector 20">
            <a:extLst>
              <a:ext uri="{FF2B5EF4-FFF2-40B4-BE49-F238E27FC236}">
                <a16:creationId xmlns:a16="http://schemas.microsoft.com/office/drawing/2014/main" id="{8B788D22-3BAB-014B-8AA4-4C2BBD0F5D59}"/>
              </a:ext>
            </a:extLst>
          </p:cNvPr>
          <p:cNvCxnSpPr>
            <a:cxnSpLocks/>
          </p:cNvCxnSpPr>
          <p:nvPr/>
        </p:nvCxnSpPr>
        <p:spPr>
          <a:xfrm flipH="1">
            <a:off x="5353881" y="3453067"/>
            <a:ext cx="1356027" cy="0"/>
          </a:xfrm>
          <a:prstGeom prst="straightConnector1">
            <a:avLst/>
          </a:prstGeom>
          <a:ln w="38100">
            <a:headEnd type="triangle" w="med" len="med"/>
            <a:tailEnd type="triangle" w="med" len="med"/>
          </a:ln>
        </p:spPr>
        <p:style>
          <a:lnRef idx="2">
            <a:schemeClr val="dk1"/>
          </a:lnRef>
          <a:fillRef idx="0">
            <a:schemeClr val="dk1"/>
          </a:fillRef>
          <a:effectRef idx="1">
            <a:schemeClr val="dk1"/>
          </a:effectRef>
          <a:fontRef idx="minor">
            <a:schemeClr val="tx1"/>
          </a:fontRef>
        </p:style>
      </p:cxnSp>
      <p:sp>
        <p:nvSpPr>
          <p:cNvPr id="24" name="CasellaDiTesto 2">
            <a:extLst>
              <a:ext uri="{FF2B5EF4-FFF2-40B4-BE49-F238E27FC236}">
                <a16:creationId xmlns:a16="http://schemas.microsoft.com/office/drawing/2014/main" id="{1B61B697-8E88-4747-B5B1-50B88786E813}"/>
              </a:ext>
            </a:extLst>
          </p:cNvPr>
          <p:cNvSpPr txBox="1"/>
          <p:nvPr/>
        </p:nvSpPr>
        <p:spPr>
          <a:xfrm>
            <a:off x="5133673" y="3019073"/>
            <a:ext cx="1796441" cy="307777"/>
          </a:xfrm>
          <a:prstGeom prst="rect">
            <a:avLst/>
          </a:prstGeom>
          <a:noFill/>
        </p:spPr>
        <p:txBody>
          <a:bodyPr wrap="square" rtlCol="0">
            <a:spAutoFit/>
          </a:bodyPr>
          <a:lstStyle/>
          <a:p>
            <a:pPr algn="just"/>
            <a:r>
              <a:rPr lang="en-GB" sz="1400" b="1" dirty="0">
                <a:latin typeface="Arial"/>
                <a:cs typeface="Arial"/>
              </a:rPr>
              <a:t>Fourier Transform</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02FF4EDE-859F-7249-A6CE-376C37752A52}"/>
                  </a:ext>
                </a:extLst>
              </p:cNvPr>
              <p:cNvSpPr txBox="1"/>
              <p:nvPr/>
            </p:nvSpPr>
            <p:spPr>
              <a:xfrm>
                <a:off x="1804352" y="4002936"/>
                <a:ext cx="5125762" cy="10082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𝑊</m:t>
                          </m:r>
                        </m:e>
                        <m:sub>
                          <m:r>
                            <a:rPr lang="en-US" sz="2000" b="0" i="1" smtClean="0">
                              <a:latin typeface="Cambria Math" panose="02040503050406030204" pitchFamily="18" charset="0"/>
                            </a:rPr>
                            <m:t>𝑧</m:t>
                          </m:r>
                        </m:sub>
                      </m:sSub>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r>
                            <a:rPr lang="en-US" sz="2000" b="0" i="1" smtClean="0">
                              <a:latin typeface="Cambria Math" panose="02040503050406030204" pitchFamily="18" charset="0"/>
                            </a:rPr>
                            <m:t>𝜏</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rPr>
                            <m:t>𝜋</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𝑞</m:t>
                              </m:r>
                            </m:e>
                            <m:sub>
                              <m:r>
                                <a:rPr lang="en-US" sz="2000" b="0" i="1" smtClean="0">
                                  <a:latin typeface="Cambria Math" panose="02040503050406030204" pitchFamily="18" charset="0"/>
                                </a:rPr>
                                <m:t>𝑏</m:t>
                              </m:r>
                            </m:sub>
                          </m:sSub>
                        </m:den>
                      </m:f>
                      <m:nary>
                        <m:naryPr>
                          <m:limLoc m:val="undOvr"/>
                          <m:ctrlPr>
                            <a:rPr lang="en-US" sz="2000" b="0" i="1" smtClean="0">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b="0" i="1" smtClean="0">
                              <a:latin typeface="Cambria Math" panose="02040503050406030204" pitchFamily="18" charset="0"/>
                            </a:rPr>
                            <m:t>+</m:t>
                          </m:r>
                          <m:r>
                            <a:rPr lang="en-US" sz="2000" i="1">
                              <a:latin typeface="Cambria Math" panose="02040503050406030204" pitchFamily="18" charset="0"/>
                            </a:rPr>
                            <m:t>∞</m:t>
                          </m:r>
                        </m:sup>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𝑍</m:t>
                              </m:r>
                            </m:e>
                            <m:sub>
                              <m:r>
                                <a:rPr lang="en-US" sz="2000" b="0" i="1" smtClean="0">
                                  <a:latin typeface="Cambria Math" panose="02040503050406030204" pitchFamily="18" charset="0"/>
                                </a:rPr>
                                <m:t>∥,</m:t>
                              </m:r>
                              <m:r>
                                <a:rPr lang="en-US" sz="2000" b="0" i="1" smtClean="0">
                                  <a:latin typeface="Cambria Math" panose="02040503050406030204" pitchFamily="18" charset="0"/>
                                </a:rPr>
                                <m:t>𝑟𝑒𝑎𝑙</m:t>
                              </m:r>
                            </m:sub>
                          </m:sSub>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r>
                                <a:rPr lang="en-US" sz="2000" b="0" i="1" smtClean="0">
                                  <a:latin typeface="Cambria Math" panose="02040503050406030204" pitchFamily="18" charset="0"/>
                                </a:rPr>
                                <m:t>𝜔</m:t>
                              </m:r>
                            </m:e>
                          </m:d>
                          <m:r>
                            <a:rPr lang="en-US" sz="2000" b="0" i="1" smtClean="0">
                              <a:latin typeface="Cambria Math" panose="02040503050406030204" pitchFamily="18" charset="0"/>
                            </a:rPr>
                            <m:t>𝐼</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e>
                          </m:d>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𝑗</m:t>
                              </m:r>
                              <m:r>
                                <a:rPr lang="en-US" sz="2000" b="0" i="1" smtClean="0">
                                  <a:latin typeface="Cambria Math" panose="02040503050406030204" pitchFamily="18" charset="0"/>
                                </a:rPr>
                                <m:t>𝜔𝜏</m:t>
                              </m:r>
                            </m:sup>
                          </m:sSup>
                          <m:r>
                            <a:rPr lang="en-US" sz="2000" b="0" i="1" smtClean="0">
                              <a:latin typeface="Cambria Math" panose="02040503050406030204" pitchFamily="18" charset="0"/>
                            </a:rPr>
                            <m:t>𝑑</m:t>
                          </m:r>
                          <m:r>
                            <a:rPr lang="en-US" sz="2000" b="0" i="1" smtClean="0">
                              <a:latin typeface="Cambria Math" panose="02040503050406030204" pitchFamily="18" charset="0"/>
                            </a:rPr>
                            <m:t>𝜔</m:t>
                          </m:r>
                        </m:e>
                      </m:nary>
                    </m:oMath>
                  </m:oMathPara>
                </a14:m>
                <a:endParaRPr lang="en-GB" sz="2000" dirty="0"/>
              </a:p>
            </p:txBody>
          </p:sp>
        </mc:Choice>
        <mc:Fallback xmlns="">
          <p:sp>
            <p:nvSpPr>
              <p:cNvPr id="27" name="TextBox 26">
                <a:extLst>
                  <a:ext uri="{FF2B5EF4-FFF2-40B4-BE49-F238E27FC236}">
                    <a16:creationId xmlns:a16="http://schemas.microsoft.com/office/drawing/2014/main" id="{02FF4EDE-859F-7249-A6CE-376C37752A52}"/>
                  </a:ext>
                </a:extLst>
              </p:cNvPr>
              <p:cNvSpPr txBox="1">
                <a:spLocks noRot="1" noChangeAspect="1" noMove="1" noResize="1" noEditPoints="1" noAdjustHandles="1" noChangeArrowheads="1" noChangeShapeType="1" noTextEdit="1"/>
              </p:cNvSpPr>
              <p:nvPr/>
            </p:nvSpPr>
            <p:spPr>
              <a:xfrm>
                <a:off x="1804352" y="4002936"/>
                <a:ext cx="5125762" cy="1008225"/>
              </a:xfrm>
              <a:prstGeom prst="rect">
                <a:avLst/>
              </a:prstGeom>
              <a:blipFill>
                <a:blip r:embed="rId6"/>
                <a:stretch>
                  <a:fillRect t="-106173" b="-1654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4CE9FF45-3D59-D245-ACA7-9D6D47BB6158}"/>
                  </a:ext>
                </a:extLst>
              </p:cNvPr>
              <p:cNvSpPr txBox="1"/>
              <p:nvPr/>
            </p:nvSpPr>
            <p:spPr>
              <a:xfrm>
                <a:off x="1801396" y="5156202"/>
                <a:ext cx="4669868" cy="10082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𝐾</m:t>
                      </m:r>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𝜋</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𝑞</m:t>
                              </m:r>
                            </m:e>
                            <m:sub>
                              <m:r>
                                <a:rPr lang="en-US" sz="2000" b="0" i="1" smtClean="0">
                                  <a:latin typeface="Cambria Math" panose="02040503050406030204" pitchFamily="18" charset="0"/>
                                </a:rPr>
                                <m:t>𝑏</m:t>
                              </m:r>
                            </m:sub>
                            <m:sup>
                              <m:r>
                                <a:rPr lang="en-US" sz="2000" b="0" i="1" smtClean="0">
                                  <a:latin typeface="Cambria Math" panose="02040503050406030204" pitchFamily="18" charset="0"/>
                                </a:rPr>
                                <m:t>2</m:t>
                              </m:r>
                            </m:sup>
                          </m:sSubSup>
                          <m:r>
                            <a:rPr lang="en-US" sz="2000" b="0" i="1" smtClean="0">
                              <a:latin typeface="Cambria Math" panose="02040503050406030204" pitchFamily="18" charset="0"/>
                            </a:rPr>
                            <m:t> </m:t>
                          </m:r>
                        </m:den>
                      </m:f>
                      <m:nary>
                        <m:naryPr>
                          <m:limLoc m:val="undOvr"/>
                          <m:ctrlPr>
                            <a:rPr lang="en-US" sz="2000" b="0" i="1" smtClean="0">
                              <a:latin typeface="Cambria Math" panose="02040503050406030204" pitchFamily="18" charset="0"/>
                            </a:rPr>
                          </m:ctrlPr>
                        </m:naryPr>
                        <m:sub>
                          <m:r>
                            <m:rPr>
                              <m:brk m:alnAt="24"/>
                            </m:rPr>
                            <a:rPr lang="en-US" sz="2000" b="0" i="1" smtClean="0">
                              <a:latin typeface="Cambria Math" panose="02040503050406030204" pitchFamily="18" charset="0"/>
                            </a:rPr>
                            <m:t>−</m:t>
                          </m:r>
                          <m:r>
                            <a:rPr lang="en-US" sz="2000" b="0" i="1" smtClean="0">
                              <a:latin typeface="Cambria Math" panose="02040503050406030204" pitchFamily="18" charset="0"/>
                            </a:rPr>
                            <m:t>∞</m:t>
                          </m:r>
                        </m:sub>
                        <m:sup>
                          <m:r>
                            <a:rPr lang="en-US" sz="2000" b="0" i="1" smtClean="0">
                              <a:latin typeface="Cambria Math" panose="02040503050406030204" pitchFamily="18" charset="0"/>
                            </a:rPr>
                            <m:t>+</m:t>
                          </m:r>
                          <m:r>
                            <a:rPr lang="en-US" sz="2000" i="1">
                              <a:latin typeface="Cambria Math" panose="02040503050406030204" pitchFamily="18" charset="0"/>
                            </a:rPr>
                            <m:t>∞</m:t>
                          </m:r>
                        </m:sup>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𝑍</m:t>
                              </m:r>
                            </m:e>
                            <m:sub>
                              <m:r>
                                <a:rPr lang="en-US" sz="2000" b="0" i="1" smtClean="0">
                                  <a:latin typeface="Cambria Math" panose="02040503050406030204" pitchFamily="18" charset="0"/>
                                </a:rPr>
                                <m:t>∥,</m:t>
                              </m:r>
                              <m:r>
                                <a:rPr lang="en-US" sz="2000" b="0" i="1" smtClean="0">
                                  <a:latin typeface="Cambria Math" panose="02040503050406030204" pitchFamily="18" charset="0"/>
                                </a:rPr>
                                <m:t>𝑟𝑒𝑎𝑙</m:t>
                              </m:r>
                            </m:sub>
                          </m:sSub>
                          <m:d>
                            <m:dPr>
                              <m:ctrlPr>
                                <a:rPr lang="en-US" sz="2000" b="0" i="1" smtClean="0">
                                  <a:latin typeface="Cambria Math" panose="02040503050406030204" pitchFamily="18" charset="0"/>
                                </a:rPr>
                              </m:ctrlPr>
                            </m:d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𝑟</m:t>
                                  </m:r>
                                </m:e>
                              </m:acc>
                              <m:r>
                                <a:rPr lang="en-US" sz="2000" b="0" i="1" smtClean="0">
                                  <a:latin typeface="Cambria Math" panose="02040503050406030204" pitchFamily="18" charset="0"/>
                                </a:rPr>
                                <m:t>,</m:t>
                              </m:r>
                              <m:r>
                                <a:rPr lang="en-US" sz="2000" b="0" i="1" smtClean="0">
                                  <a:latin typeface="Cambria Math" panose="02040503050406030204" pitchFamily="18" charset="0"/>
                                </a:rPr>
                                <m:t>𝜔</m:t>
                              </m:r>
                            </m:e>
                          </m:d>
                          <m:sSup>
                            <m:sSupPr>
                              <m:ctrlPr>
                                <a:rPr lang="en-US" sz="2000" b="0" i="1" smtClean="0">
                                  <a:latin typeface="Cambria Math" panose="02040503050406030204" pitchFamily="18" charset="0"/>
                                </a:rPr>
                              </m:ctrlPr>
                            </m:sSupPr>
                            <m:e>
                              <m:d>
                                <m:dPr>
                                  <m:begChr m:val="|"/>
                                  <m:endChr m:val="|"/>
                                  <m:ctrlPr>
                                    <a:rPr lang="en-US" sz="2000" b="0" i="1" smtClean="0">
                                      <a:latin typeface="Cambria Math" panose="02040503050406030204" pitchFamily="18" charset="0"/>
                                    </a:rPr>
                                  </m:ctrlPr>
                                </m:dPr>
                                <m:e>
                                  <m:r>
                                    <a:rPr lang="en-US" sz="2000" i="1">
                                      <a:latin typeface="Cambria Math" panose="02040503050406030204" pitchFamily="18" charset="0"/>
                                    </a:rPr>
                                    <m:t>𝐼</m:t>
                                  </m:r>
                                  <m:d>
                                    <m:dPr>
                                      <m:ctrlPr>
                                        <a:rPr lang="en-US" sz="2000" i="1">
                                          <a:latin typeface="Cambria Math" panose="02040503050406030204" pitchFamily="18" charset="0"/>
                                        </a:rPr>
                                      </m:ctrlPr>
                                    </m:dPr>
                                    <m:e>
                                      <m:r>
                                        <a:rPr lang="en-US" sz="2000" i="1">
                                          <a:latin typeface="Cambria Math" panose="02040503050406030204" pitchFamily="18" charset="0"/>
                                        </a:rPr>
                                        <m:t>𝜔</m:t>
                                      </m:r>
                                    </m:e>
                                  </m:d>
                                </m:e>
                              </m:d>
                            </m:e>
                            <m:sup>
                              <m:r>
                                <a:rPr lang="en-US" sz="2000" b="0" i="1" smtClean="0">
                                  <a:latin typeface="Cambria Math" panose="02040503050406030204" pitchFamily="18" charset="0"/>
                                </a:rPr>
                                <m:t>2</m:t>
                              </m:r>
                            </m:sup>
                          </m:sSup>
                          <m:r>
                            <a:rPr lang="en-US" sz="2000" b="0" i="1" smtClean="0">
                              <a:latin typeface="Cambria Math" panose="02040503050406030204" pitchFamily="18" charset="0"/>
                            </a:rPr>
                            <m:t>𝑑</m:t>
                          </m:r>
                          <m:r>
                            <a:rPr lang="en-US" sz="2000" b="0" i="1" smtClean="0">
                              <a:latin typeface="Cambria Math" panose="02040503050406030204" pitchFamily="18" charset="0"/>
                            </a:rPr>
                            <m:t>𝜔</m:t>
                          </m:r>
                        </m:e>
                      </m:nary>
                    </m:oMath>
                  </m:oMathPara>
                </a14:m>
                <a:endParaRPr lang="en-GB" sz="2000" dirty="0"/>
              </a:p>
            </p:txBody>
          </p:sp>
        </mc:Choice>
        <mc:Fallback xmlns="">
          <p:sp>
            <p:nvSpPr>
              <p:cNvPr id="28" name="TextBox 27">
                <a:extLst>
                  <a:ext uri="{FF2B5EF4-FFF2-40B4-BE49-F238E27FC236}">
                    <a16:creationId xmlns:a16="http://schemas.microsoft.com/office/drawing/2014/main" id="{4CE9FF45-3D59-D245-ACA7-9D6D47BB6158}"/>
                  </a:ext>
                </a:extLst>
              </p:cNvPr>
              <p:cNvSpPr txBox="1">
                <a:spLocks noRot="1" noChangeAspect="1" noMove="1" noResize="1" noEditPoints="1" noAdjustHandles="1" noChangeArrowheads="1" noChangeShapeType="1" noTextEdit="1"/>
              </p:cNvSpPr>
              <p:nvPr/>
            </p:nvSpPr>
            <p:spPr>
              <a:xfrm>
                <a:off x="1801396" y="5156202"/>
                <a:ext cx="4669868" cy="1008225"/>
              </a:xfrm>
              <a:prstGeom prst="rect">
                <a:avLst/>
              </a:prstGeom>
              <a:blipFill>
                <a:blip r:embed="rId7"/>
                <a:stretch>
                  <a:fillRect t="-107500" b="-168750"/>
                </a:stretch>
              </a:blipFill>
            </p:spPr>
            <p:txBody>
              <a:bodyPr/>
              <a:lstStyle/>
              <a:p>
                <a:r>
                  <a:rPr lang="en-GB">
                    <a:noFill/>
                  </a:rPr>
                  <a:t> </a:t>
                </a:r>
              </a:p>
            </p:txBody>
          </p:sp>
        </mc:Fallback>
      </mc:AlternateContent>
    </p:spTree>
    <p:extLst>
      <p:ext uri="{BB962C8B-B14F-4D97-AF65-F5344CB8AC3E}">
        <p14:creationId xmlns:p14="http://schemas.microsoft.com/office/powerpoint/2010/main" val="8294446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14">
            <a:extLst>
              <a:ext uri="{FF2B5EF4-FFF2-40B4-BE49-F238E27FC236}">
                <a16:creationId xmlns:a16="http://schemas.microsoft.com/office/drawing/2014/main" id="{7D18779B-BF76-FA68-916A-1AA92CA3A881}"/>
              </a:ext>
            </a:extLst>
          </p:cNvPr>
          <p:cNvSpPr txBox="1"/>
          <p:nvPr/>
        </p:nvSpPr>
        <p:spPr>
          <a:xfrm>
            <a:off x="1199952" y="90906"/>
            <a:ext cx="6744155"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COUPLING IMPEDANCE PROPERTIES</a:t>
            </a:r>
          </a:p>
        </p:txBody>
      </p:sp>
      <p:sp>
        <p:nvSpPr>
          <p:cNvPr id="9" name="CasellaDiTesto 2">
            <a:extLst>
              <a:ext uri="{FF2B5EF4-FFF2-40B4-BE49-F238E27FC236}">
                <a16:creationId xmlns:a16="http://schemas.microsoft.com/office/drawing/2014/main" id="{C4890E82-7DCF-2CDE-01BA-6FEA24F3DF4A}"/>
              </a:ext>
            </a:extLst>
          </p:cNvPr>
          <p:cNvSpPr txBox="1"/>
          <p:nvPr/>
        </p:nvSpPr>
        <p:spPr>
          <a:xfrm>
            <a:off x="3351263" y="969241"/>
            <a:ext cx="4252695" cy="338554"/>
          </a:xfrm>
          <a:prstGeom prst="rect">
            <a:avLst/>
          </a:prstGeom>
          <a:noFill/>
        </p:spPr>
        <p:txBody>
          <a:bodyPr wrap="square" rtlCol="0">
            <a:spAutoFit/>
          </a:bodyPr>
          <a:lstStyle/>
          <a:p>
            <a:pPr algn="just"/>
            <a:r>
              <a:rPr lang="en-GB" sz="1600" b="1" dirty="0">
                <a:latin typeface="Arial"/>
                <a:cs typeface="Arial"/>
              </a:rPr>
              <a:t>Fourier Transform of a real function</a:t>
            </a:r>
            <a:endParaRPr lang="en-GB" sz="1600" b="1" dirty="0">
              <a:solidFill>
                <a:srgbClr val="FF0000"/>
              </a:solidFill>
              <a:latin typeface="Arial"/>
              <a:cs typeface="Arial"/>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EAEA853-CCF0-1382-675D-4BB776E94D15}"/>
                  </a:ext>
                </a:extLst>
              </p:cNvPr>
              <p:cNvSpPr txBox="1"/>
              <p:nvPr/>
            </p:nvSpPr>
            <p:spPr>
              <a:xfrm>
                <a:off x="385010" y="950495"/>
                <a:ext cx="263033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𝑍</m:t>
                      </m:r>
                      <m:d>
                        <m:dPr>
                          <m:ctrlPr>
                            <a:rPr lang="en-US" b="0" i="1" smtClean="0">
                              <a:latin typeface="Cambria Math" panose="02040503050406030204" pitchFamily="18" charset="0"/>
                            </a:rPr>
                          </m:ctrlPr>
                        </m:dPr>
                        <m:e>
                          <m:r>
                            <a:rPr lang="en-US" b="0" i="1" smtClean="0">
                              <a:latin typeface="Cambria Math" panose="02040503050406030204" pitchFamily="18" charset="0"/>
                            </a:rPr>
                            <m:t>𝜔</m:t>
                          </m:r>
                        </m:e>
                      </m:d>
                      <m:r>
                        <a:rPr lang="en-US" b="0" i="1" smtClean="0">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𝑟</m:t>
                          </m:r>
                        </m:sub>
                      </m:sSub>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e>
                      </m:d>
                      <m:r>
                        <a:rPr lang="en-US" b="0" i="1" smtClean="0">
                          <a:latin typeface="Cambria Math" panose="02040503050406030204" pitchFamily="18" charset="0"/>
                        </a:rPr>
                        <m:t>+</m:t>
                      </m:r>
                      <m:r>
                        <a:rPr lang="en-US" b="0" i="1" smtClean="0">
                          <a:latin typeface="Cambria Math" panose="02040503050406030204" pitchFamily="18" charset="0"/>
                        </a:rPr>
                        <m:t>𝑗</m:t>
                      </m:r>
                      <m:r>
                        <a:rPr lang="en-US" b="0" i="1" smtClean="0">
                          <a:latin typeface="Cambria Math" panose="02040503050406030204" pitchFamily="18" charset="0"/>
                        </a:rPr>
                        <m:t> </m:t>
                      </m:r>
                      <m:sSub>
                        <m:sSubPr>
                          <m:ctrlPr>
                            <a:rPr lang="en-US" b="0" i="1" smtClean="0">
                              <a:solidFill>
                                <a:srgbClr val="0070C0"/>
                              </a:solidFill>
                              <a:latin typeface="Cambria Math" panose="02040503050406030204" pitchFamily="18" charset="0"/>
                            </a:rPr>
                          </m:ctrlPr>
                        </m:sSubPr>
                        <m:e>
                          <m:r>
                            <a:rPr lang="en-US" b="0" i="1" smtClean="0">
                              <a:solidFill>
                                <a:srgbClr val="0070C0"/>
                              </a:solidFill>
                              <a:latin typeface="Cambria Math" panose="02040503050406030204" pitchFamily="18" charset="0"/>
                            </a:rPr>
                            <m:t>𝑍</m:t>
                          </m:r>
                        </m:e>
                        <m:sub>
                          <m:r>
                            <a:rPr lang="en-US" b="0" i="1" smtClean="0">
                              <a:solidFill>
                                <a:srgbClr val="0070C0"/>
                              </a:solidFill>
                              <a:latin typeface="Cambria Math" panose="02040503050406030204" pitchFamily="18" charset="0"/>
                            </a:rPr>
                            <m:t>𝐼</m:t>
                          </m:r>
                        </m:sub>
                      </m:sSub>
                      <m:r>
                        <a:rPr lang="en-US" b="0" i="1" smtClean="0">
                          <a:solidFill>
                            <a:srgbClr val="0070C0"/>
                          </a:solidFill>
                          <a:latin typeface="Cambria Math" panose="02040503050406030204" pitchFamily="18" charset="0"/>
                        </a:rPr>
                        <m:t>(</m:t>
                      </m:r>
                      <m:r>
                        <a:rPr lang="en-US" b="0" i="1" smtClean="0">
                          <a:solidFill>
                            <a:srgbClr val="0070C0"/>
                          </a:solidFill>
                          <a:latin typeface="Cambria Math" panose="02040503050406030204" pitchFamily="18" charset="0"/>
                        </a:rPr>
                        <m:t>𝜔</m:t>
                      </m:r>
                      <m:r>
                        <a:rPr lang="en-US" b="0" i="1" smtClean="0">
                          <a:solidFill>
                            <a:srgbClr val="0070C0"/>
                          </a:solidFill>
                          <a:latin typeface="Cambria Math" panose="02040503050406030204" pitchFamily="18" charset="0"/>
                        </a:rPr>
                        <m:t>)</m:t>
                      </m:r>
                    </m:oMath>
                  </m:oMathPara>
                </a14:m>
                <a:endParaRPr lang="en-IT" dirty="0"/>
              </a:p>
            </p:txBody>
          </p:sp>
        </mc:Choice>
        <mc:Fallback xmlns="">
          <p:sp>
            <p:nvSpPr>
              <p:cNvPr id="10" name="TextBox 9">
                <a:extLst>
                  <a:ext uri="{FF2B5EF4-FFF2-40B4-BE49-F238E27FC236}">
                    <a16:creationId xmlns:a16="http://schemas.microsoft.com/office/drawing/2014/main" id="{FEAEA853-CCF0-1382-675D-4BB776E94D15}"/>
                  </a:ext>
                </a:extLst>
              </p:cNvPr>
              <p:cNvSpPr txBox="1">
                <a:spLocks noRot="1" noChangeAspect="1" noMove="1" noResize="1" noEditPoints="1" noAdjustHandles="1" noChangeArrowheads="1" noChangeShapeType="1" noTextEdit="1"/>
              </p:cNvSpPr>
              <p:nvPr/>
            </p:nvSpPr>
            <p:spPr>
              <a:xfrm>
                <a:off x="385010" y="950495"/>
                <a:ext cx="2630335" cy="369332"/>
              </a:xfrm>
              <a:prstGeom prst="rect">
                <a:avLst/>
              </a:prstGeom>
              <a:blipFill>
                <a:blip r:embed="rId2"/>
                <a:stretch>
                  <a:fillRect b="-12903"/>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1" name="CasellaDiTesto 2">
                <a:extLst>
                  <a:ext uri="{FF2B5EF4-FFF2-40B4-BE49-F238E27FC236}">
                    <a16:creationId xmlns:a16="http://schemas.microsoft.com/office/drawing/2014/main" id="{94ADAD5F-E24E-5635-A0E8-2FFC4F8AC8C8}"/>
                  </a:ext>
                </a:extLst>
              </p:cNvPr>
              <p:cNvSpPr txBox="1"/>
              <p:nvPr/>
            </p:nvSpPr>
            <p:spPr>
              <a:xfrm>
                <a:off x="385010" y="1541761"/>
                <a:ext cx="8289758" cy="338554"/>
              </a:xfrm>
              <a:prstGeom prst="rect">
                <a:avLst/>
              </a:prstGeom>
              <a:noFill/>
            </p:spPr>
            <p:txBody>
              <a:bodyPr wrap="square" rtlCol="0">
                <a:spAutoFit/>
              </a:bodyPr>
              <a:lstStyle/>
              <a:p>
                <a:pPr algn="just"/>
                <a:r>
                  <a:rPr lang="en-GB" sz="1600" b="1" dirty="0">
                    <a:latin typeface="Arial"/>
                    <a:cs typeface="Arial"/>
                  </a:rPr>
                  <a:t>Thus they are</a:t>
                </a:r>
                <a:r>
                  <a:rPr lang="en-GB" sz="1600" b="1" dirty="0">
                    <a:solidFill>
                      <a:srgbClr val="FF0000"/>
                    </a:solidFill>
                    <a:latin typeface="Arial"/>
                    <a:cs typeface="Arial"/>
                  </a:rPr>
                  <a:t> even function </a:t>
                </a:r>
                <a:r>
                  <a:rPr lang="en-GB" sz="1600" b="1" dirty="0">
                    <a:latin typeface="Arial"/>
                    <a:cs typeface="Arial"/>
                  </a:rPr>
                  <a:t>or </a:t>
                </a:r>
                <a:r>
                  <a:rPr lang="en-GB" sz="1600" b="1" dirty="0">
                    <a:solidFill>
                      <a:srgbClr val="0070C0"/>
                    </a:solidFill>
                    <a:latin typeface="Arial"/>
                    <a:cs typeface="Arial"/>
                  </a:rPr>
                  <a:t>odd function</a:t>
                </a:r>
                <a:r>
                  <a:rPr lang="en-GB" sz="1600" b="1" dirty="0">
                    <a:latin typeface="Arial"/>
                    <a:cs typeface="Arial"/>
                  </a:rPr>
                  <a:t> of </a:t>
                </a:r>
                <a14:m>
                  <m:oMath xmlns:m="http://schemas.openxmlformats.org/officeDocument/2006/math">
                    <m:r>
                      <a:rPr lang="en-US" sz="1600" b="1" i="1" smtClean="0">
                        <a:latin typeface="Cambria Math" panose="02040503050406030204" pitchFamily="18" charset="0"/>
                        <a:cs typeface="Arial"/>
                      </a:rPr>
                      <m:t>𝝎</m:t>
                    </m:r>
                  </m:oMath>
                </a14:m>
                <a:r>
                  <a:rPr lang="en-GB" sz="1600" b="1" dirty="0">
                    <a:solidFill>
                      <a:srgbClr val="FF0000"/>
                    </a:solidFill>
                    <a:latin typeface="Arial"/>
                    <a:cs typeface="Arial"/>
                  </a:rPr>
                  <a:t> </a:t>
                </a:r>
                <a:r>
                  <a:rPr lang="en-GB" sz="1600" b="1" dirty="0">
                    <a:latin typeface="Arial"/>
                    <a:cs typeface="Arial"/>
                  </a:rPr>
                  <a:t>respectively and it results also</a:t>
                </a:r>
              </a:p>
            </p:txBody>
          </p:sp>
        </mc:Choice>
        <mc:Fallback xmlns="">
          <p:sp>
            <p:nvSpPr>
              <p:cNvPr id="11" name="CasellaDiTesto 2">
                <a:extLst>
                  <a:ext uri="{FF2B5EF4-FFF2-40B4-BE49-F238E27FC236}">
                    <a16:creationId xmlns:a16="http://schemas.microsoft.com/office/drawing/2014/main" id="{94ADAD5F-E24E-5635-A0E8-2FFC4F8AC8C8}"/>
                  </a:ext>
                </a:extLst>
              </p:cNvPr>
              <p:cNvSpPr txBox="1">
                <a:spLocks noRot="1" noChangeAspect="1" noMove="1" noResize="1" noEditPoints="1" noAdjustHandles="1" noChangeArrowheads="1" noChangeShapeType="1" noTextEdit="1"/>
              </p:cNvSpPr>
              <p:nvPr/>
            </p:nvSpPr>
            <p:spPr>
              <a:xfrm>
                <a:off x="385010" y="1541761"/>
                <a:ext cx="8289758" cy="338554"/>
              </a:xfrm>
              <a:prstGeom prst="rect">
                <a:avLst/>
              </a:prstGeom>
              <a:blipFill>
                <a:blip r:embed="rId3"/>
                <a:stretch>
                  <a:fillRect l="-459" t="-3704" b="-25926"/>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67DF67B-D22B-CDC9-BC2E-57B42CB6A9C5}"/>
                  </a:ext>
                </a:extLst>
              </p:cNvPr>
              <p:cNvSpPr txBox="1"/>
              <p:nvPr/>
            </p:nvSpPr>
            <p:spPr>
              <a:xfrm>
                <a:off x="385010" y="2235430"/>
                <a:ext cx="3679405" cy="704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𝑤</m:t>
                          </m:r>
                        </m:e>
                        <m:sub>
                          <m:r>
                            <a:rPr lang="en-US" b="0" i="1" smtClean="0">
                              <a:latin typeface="Cambria Math" panose="02040503050406030204" pitchFamily="18" charset="0"/>
                            </a:rPr>
                            <m:t>𝑧</m:t>
                          </m:r>
                        </m:sub>
                        <m:sup>
                          <m:r>
                            <a:rPr lang="en-US" b="0" i="1" smtClean="0">
                              <a:latin typeface="Cambria Math" panose="02040503050406030204" pitchFamily="18" charset="0"/>
                            </a:rPr>
                            <m:t>𝑒</m:t>
                          </m:r>
                        </m:sup>
                      </m:sSubSup>
                      <m:r>
                        <a:rPr lang="en-US" b="0" i="1" smtClean="0">
                          <a:latin typeface="Cambria Math" panose="02040503050406030204" pitchFamily="18" charset="0"/>
                        </a:rPr>
                        <m:t>(</m:t>
                      </m:r>
                      <m:r>
                        <a:rPr lang="en-US" b="0" i="1" smtClean="0">
                          <a:latin typeface="Cambria Math" panose="02040503050406030204" pitchFamily="18" charset="0"/>
                        </a:rPr>
                        <m:t>𝑧</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r>
                            <a:rPr lang="en-US" b="0" i="1" smtClean="0">
                              <a:latin typeface="Cambria Math" panose="02040503050406030204" pitchFamily="18" charset="0"/>
                            </a:rPr>
                            <m:t>𝜋</m:t>
                          </m:r>
                        </m:den>
                      </m:f>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b>
                        <m: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𝑟</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𝜔</m:t>
                              </m:r>
                            </m:e>
                          </m:d>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cos</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𝜔𝜏</m:t>
                                  </m:r>
                                </m:e>
                              </m:d>
                            </m:e>
                          </m:func>
                          <m:r>
                            <a:rPr lang="en-US" b="0" i="1" smtClean="0">
                              <a:latin typeface="Cambria Math" panose="02040503050406030204" pitchFamily="18" charset="0"/>
                            </a:rPr>
                            <m:t>𝑑</m:t>
                          </m:r>
                          <m:r>
                            <a:rPr lang="en-US" b="0" i="1" smtClean="0">
                              <a:latin typeface="Cambria Math" panose="02040503050406030204" pitchFamily="18" charset="0"/>
                            </a:rPr>
                            <m:t>𝜔</m:t>
                          </m:r>
                        </m:e>
                      </m:nary>
                    </m:oMath>
                  </m:oMathPara>
                </a14:m>
                <a:endParaRPr lang="en-IT" dirty="0"/>
              </a:p>
            </p:txBody>
          </p:sp>
        </mc:Choice>
        <mc:Fallback xmlns="">
          <p:sp>
            <p:nvSpPr>
              <p:cNvPr id="12" name="TextBox 11">
                <a:extLst>
                  <a:ext uri="{FF2B5EF4-FFF2-40B4-BE49-F238E27FC236}">
                    <a16:creationId xmlns:a16="http://schemas.microsoft.com/office/drawing/2014/main" id="{467DF67B-D22B-CDC9-BC2E-57B42CB6A9C5}"/>
                  </a:ext>
                </a:extLst>
              </p:cNvPr>
              <p:cNvSpPr txBox="1">
                <a:spLocks noRot="1" noChangeAspect="1" noMove="1" noResize="1" noEditPoints="1" noAdjustHandles="1" noChangeArrowheads="1" noChangeShapeType="1" noTextEdit="1"/>
              </p:cNvSpPr>
              <p:nvPr/>
            </p:nvSpPr>
            <p:spPr>
              <a:xfrm>
                <a:off x="385010" y="2235430"/>
                <a:ext cx="3679405" cy="704552"/>
              </a:xfrm>
              <a:prstGeom prst="rect">
                <a:avLst/>
              </a:prstGeom>
              <a:blipFill>
                <a:blip r:embed="rId4"/>
                <a:stretch>
                  <a:fillRect t="-155357" b="-233929"/>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0E9A96B-A20E-706A-3A0F-D24CC79FD8D3}"/>
                  </a:ext>
                </a:extLst>
              </p:cNvPr>
              <p:cNvSpPr txBox="1"/>
              <p:nvPr/>
            </p:nvSpPr>
            <p:spPr>
              <a:xfrm>
                <a:off x="4836693" y="2235430"/>
                <a:ext cx="3631572" cy="704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𝑤</m:t>
                          </m:r>
                        </m:e>
                        <m:sub>
                          <m:r>
                            <a:rPr lang="en-US" b="0" i="1" smtClean="0">
                              <a:latin typeface="Cambria Math" panose="02040503050406030204" pitchFamily="18" charset="0"/>
                            </a:rPr>
                            <m:t>𝑧</m:t>
                          </m:r>
                        </m:sub>
                        <m:sup>
                          <m:r>
                            <a:rPr lang="en-US" b="0" i="1" smtClean="0">
                              <a:latin typeface="Cambria Math" panose="02040503050406030204" pitchFamily="18" charset="0"/>
                            </a:rPr>
                            <m:t>𝑜</m:t>
                          </m:r>
                        </m:sup>
                      </m:sSubSup>
                      <m:r>
                        <a:rPr lang="en-US" b="0" i="1" smtClean="0">
                          <a:latin typeface="Cambria Math" panose="02040503050406030204" pitchFamily="18" charset="0"/>
                        </a:rPr>
                        <m:t>(</m:t>
                      </m:r>
                      <m:r>
                        <a:rPr lang="en-US" b="0" i="1" smtClean="0">
                          <a:latin typeface="Cambria Math" panose="02040503050406030204" pitchFamily="18" charset="0"/>
                        </a:rPr>
                        <m:t>𝑧</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r>
                            <a:rPr lang="en-US" b="0" i="1" smtClean="0">
                              <a:latin typeface="Cambria Math" panose="02040503050406030204" pitchFamily="18" charset="0"/>
                            </a:rPr>
                            <m:t>𝜋</m:t>
                          </m:r>
                        </m:den>
                      </m:f>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b>
                        <m: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𝐼</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𝜔</m:t>
                              </m:r>
                            </m:e>
                          </m:d>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𝜔𝜏</m:t>
                                  </m:r>
                                </m:e>
                              </m:d>
                            </m:e>
                          </m:func>
                          <m:r>
                            <a:rPr lang="en-US" b="0" i="1" smtClean="0">
                              <a:latin typeface="Cambria Math" panose="02040503050406030204" pitchFamily="18" charset="0"/>
                            </a:rPr>
                            <m:t>𝑑</m:t>
                          </m:r>
                          <m:r>
                            <a:rPr lang="en-US" b="0" i="1" smtClean="0">
                              <a:latin typeface="Cambria Math" panose="02040503050406030204" pitchFamily="18" charset="0"/>
                            </a:rPr>
                            <m:t>𝜔</m:t>
                          </m:r>
                        </m:e>
                      </m:nary>
                    </m:oMath>
                  </m:oMathPara>
                </a14:m>
                <a:endParaRPr lang="en-IT" dirty="0"/>
              </a:p>
            </p:txBody>
          </p:sp>
        </mc:Choice>
        <mc:Fallback xmlns="">
          <p:sp>
            <p:nvSpPr>
              <p:cNvPr id="13" name="TextBox 12">
                <a:extLst>
                  <a:ext uri="{FF2B5EF4-FFF2-40B4-BE49-F238E27FC236}">
                    <a16:creationId xmlns:a16="http://schemas.microsoft.com/office/drawing/2014/main" id="{E0E9A96B-A20E-706A-3A0F-D24CC79FD8D3}"/>
                  </a:ext>
                </a:extLst>
              </p:cNvPr>
              <p:cNvSpPr txBox="1">
                <a:spLocks noRot="1" noChangeAspect="1" noMove="1" noResize="1" noEditPoints="1" noAdjustHandles="1" noChangeArrowheads="1" noChangeShapeType="1" noTextEdit="1"/>
              </p:cNvSpPr>
              <p:nvPr/>
            </p:nvSpPr>
            <p:spPr>
              <a:xfrm>
                <a:off x="4836693" y="2235430"/>
                <a:ext cx="3631572" cy="704552"/>
              </a:xfrm>
              <a:prstGeom prst="rect">
                <a:avLst/>
              </a:prstGeom>
              <a:blipFill>
                <a:blip r:embed="rId5"/>
                <a:stretch>
                  <a:fillRect t="-155357" b="-233929"/>
                </a:stretch>
              </a:blipFill>
            </p:spPr>
            <p:txBody>
              <a:bodyPr/>
              <a:lstStyle/>
              <a:p>
                <a:r>
                  <a:rPr lang="en-IT">
                    <a:noFill/>
                  </a:rPr>
                  <a:t> </a:t>
                </a:r>
              </a:p>
            </p:txBody>
          </p:sp>
        </mc:Fallback>
      </mc:AlternateContent>
      <p:grpSp>
        <p:nvGrpSpPr>
          <p:cNvPr id="17" name="Group 16">
            <a:extLst>
              <a:ext uri="{FF2B5EF4-FFF2-40B4-BE49-F238E27FC236}">
                <a16:creationId xmlns:a16="http://schemas.microsoft.com/office/drawing/2014/main" id="{030C4F6E-66C1-F35B-85DF-F5DCE239BFE5}"/>
              </a:ext>
            </a:extLst>
          </p:cNvPr>
          <p:cNvGrpSpPr/>
          <p:nvPr/>
        </p:nvGrpSpPr>
        <p:grpSpPr>
          <a:xfrm>
            <a:off x="228599" y="3459148"/>
            <a:ext cx="8710863" cy="2422555"/>
            <a:chOff x="228599" y="3459148"/>
            <a:chExt cx="8710863" cy="2422555"/>
          </a:xfrm>
        </p:grpSpPr>
        <mc:AlternateContent xmlns:mc="http://schemas.openxmlformats.org/markup-compatibility/2006" xmlns:a14="http://schemas.microsoft.com/office/drawing/2010/main">
          <mc:Choice Requires="a14">
            <p:sp>
              <p:nvSpPr>
                <p:cNvPr id="14" name="CasellaDiTesto 2">
                  <a:extLst>
                    <a:ext uri="{FF2B5EF4-FFF2-40B4-BE49-F238E27FC236}">
                      <a16:creationId xmlns:a16="http://schemas.microsoft.com/office/drawing/2014/main" id="{453A7835-EB30-7F60-EC22-73841E73D0DD}"/>
                    </a:ext>
                  </a:extLst>
                </p:cNvPr>
                <p:cNvSpPr txBox="1"/>
                <p:nvPr/>
              </p:nvSpPr>
              <p:spPr>
                <a:xfrm>
                  <a:off x="385011" y="3459148"/>
                  <a:ext cx="8434136" cy="338554"/>
                </a:xfrm>
                <a:prstGeom prst="rect">
                  <a:avLst/>
                </a:prstGeom>
                <a:noFill/>
              </p:spPr>
              <p:txBody>
                <a:bodyPr wrap="square" rtlCol="0">
                  <a:spAutoFit/>
                </a:bodyPr>
                <a:lstStyle/>
                <a:p>
                  <a:pPr algn="just"/>
                  <a:r>
                    <a:rPr lang="en-GB" sz="1600" b="1" dirty="0">
                      <a:solidFill>
                        <a:schemeClr val="tx1"/>
                      </a:solidFill>
                      <a:latin typeface="Arial"/>
                      <a:cs typeface="Arial"/>
                    </a:rPr>
                    <a:t>For </a:t>
                  </a:r>
                  <a14:m>
                    <m:oMath xmlns:m="http://schemas.openxmlformats.org/officeDocument/2006/math">
                      <m:r>
                        <a:rPr lang="en-US" sz="1600" b="1" i="1" smtClean="0">
                          <a:solidFill>
                            <a:srgbClr val="FF0000"/>
                          </a:solidFill>
                          <a:latin typeface="Cambria Math" panose="02040503050406030204" pitchFamily="18" charset="0"/>
                          <a:cs typeface="Arial"/>
                        </a:rPr>
                        <m:t>𝜷</m:t>
                      </m:r>
                      <m:r>
                        <a:rPr lang="en-US" sz="1600" b="1" i="1" smtClean="0">
                          <a:solidFill>
                            <a:srgbClr val="FF0000"/>
                          </a:solidFill>
                          <a:latin typeface="Cambria Math" panose="02040503050406030204" pitchFamily="18" charset="0"/>
                          <a:cs typeface="Arial"/>
                        </a:rPr>
                        <m:t>=</m:t>
                      </m:r>
                      <m:r>
                        <a:rPr lang="en-US" sz="1600" b="1" i="1" smtClean="0">
                          <a:solidFill>
                            <a:srgbClr val="FF0000"/>
                          </a:solidFill>
                          <a:latin typeface="Cambria Math" panose="02040503050406030204" pitchFamily="18" charset="0"/>
                          <a:cs typeface="Arial"/>
                        </a:rPr>
                        <m:t>𝟏</m:t>
                      </m:r>
                    </m:oMath>
                  </a14:m>
                  <a:r>
                    <a:rPr lang="en-GB" sz="1600" b="1" dirty="0">
                      <a:solidFill>
                        <a:schemeClr val="tx1"/>
                      </a:solidFill>
                      <a:latin typeface="Arial"/>
                      <a:cs typeface="Arial"/>
                    </a:rPr>
                    <a:t>, the wake function has to vanish </a:t>
                  </a:r>
                  <a:r>
                    <a:rPr lang="en-GB" sz="1600" b="1" dirty="0">
                      <a:solidFill>
                        <a:srgbClr val="FF0000"/>
                      </a:solidFill>
                      <a:latin typeface="Arial"/>
                      <a:cs typeface="Arial"/>
                    </a:rPr>
                    <a:t>for</a:t>
                  </a:r>
                  <a14:m>
                    <m:oMath xmlns:m="http://schemas.openxmlformats.org/officeDocument/2006/math">
                      <m:r>
                        <a:rPr lang="en-US" sz="1600" b="1" i="0" smtClean="0">
                          <a:solidFill>
                            <a:srgbClr val="FF0000"/>
                          </a:solidFill>
                          <a:latin typeface="Cambria Math" panose="02040503050406030204" pitchFamily="18" charset="0"/>
                          <a:cs typeface="Arial"/>
                        </a:rPr>
                        <m:t> </m:t>
                      </m:r>
                      <m:r>
                        <a:rPr lang="en-US" sz="1600" b="1" i="1" smtClean="0">
                          <a:solidFill>
                            <a:srgbClr val="FF0000"/>
                          </a:solidFill>
                          <a:latin typeface="Cambria Math" panose="02040503050406030204" pitchFamily="18" charset="0"/>
                          <a:cs typeface="Arial"/>
                        </a:rPr>
                        <m:t>𝝉</m:t>
                      </m:r>
                      <m:r>
                        <a:rPr lang="en-US" sz="1600" b="1" i="1" smtClean="0">
                          <a:solidFill>
                            <a:srgbClr val="FF0000"/>
                          </a:solidFill>
                          <a:latin typeface="Cambria Math" panose="02040503050406030204" pitchFamily="18" charset="0"/>
                          <a:cs typeface="Arial"/>
                        </a:rPr>
                        <m:t>&lt;</m:t>
                      </m:r>
                      <m:r>
                        <a:rPr lang="en-US" sz="1600" b="1" i="1" smtClean="0">
                          <a:solidFill>
                            <a:srgbClr val="FF0000"/>
                          </a:solidFill>
                          <a:latin typeface="Cambria Math" panose="02040503050406030204" pitchFamily="18" charset="0"/>
                          <a:cs typeface="Arial"/>
                        </a:rPr>
                        <m:t>𝟎</m:t>
                      </m:r>
                    </m:oMath>
                  </a14:m>
                  <a:r>
                    <a:rPr lang="en-GB" sz="1600" b="1" dirty="0">
                      <a:solidFill>
                        <a:schemeClr val="tx1"/>
                      </a:solidFill>
                      <a:latin typeface="Arial"/>
                      <a:cs typeface="Arial"/>
                    </a:rPr>
                    <a:t>, implying that </a:t>
                  </a:r>
                  <a14:m>
                    <m:oMath xmlns:m="http://schemas.openxmlformats.org/officeDocument/2006/math">
                      <m:sSubSup>
                        <m:sSubSupPr>
                          <m:ctrlPr>
                            <a:rPr lang="en-US" sz="1600" b="1" i="1" smtClean="0">
                              <a:solidFill>
                                <a:srgbClr val="FF0000"/>
                              </a:solidFill>
                              <a:latin typeface="Cambria Math" panose="02040503050406030204" pitchFamily="18" charset="0"/>
                              <a:cs typeface="Arial"/>
                            </a:rPr>
                          </m:ctrlPr>
                        </m:sSubSupPr>
                        <m:e>
                          <m:r>
                            <a:rPr lang="en-US" sz="1600" b="1" i="1" smtClean="0">
                              <a:solidFill>
                                <a:srgbClr val="FF0000"/>
                              </a:solidFill>
                              <a:latin typeface="Cambria Math" panose="02040503050406030204" pitchFamily="18" charset="0"/>
                              <a:cs typeface="Arial"/>
                            </a:rPr>
                            <m:t>𝒘</m:t>
                          </m:r>
                        </m:e>
                        <m:sub>
                          <m:r>
                            <a:rPr lang="en-US" sz="1600" b="1" i="1" smtClean="0">
                              <a:solidFill>
                                <a:srgbClr val="FF0000"/>
                              </a:solidFill>
                              <a:latin typeface="Cambria Math" panose="02040503050406030204" pitchFamily="18" charset="0"/>
                              <a:cs typeface="Arial"/>
                            </a:rPr>
                            <m:t>𝒛</m:t>
                          </m:r>
                        </m:sub>
                        <m:sup>
                          <m:r>
                            <a:rPr lang="en-US" sz="1600" b="1" i="1" smtClean="0">
                              <a:solidFill>
                                <a:srgbClr val="FF0000"/>
                              </a:solidFill>
                              <a:latin typeface="Cambria Math" panose="02040503050406030204" pitchFamily="18" charset="0"/>
                              <a:cs typeface="Arial"/>
                            </a:rPr>
                            <m:t>𝒆</m:t>
                          </m:r>
                        </m:sup>
                      </m:sSubSup>
                      <m:d>
                        <m:dPr>
                          <m:ctrlPr>
                            <a:rPr lang="en-US" sz="1600" b="1" i="1" smtClean="0">
                              <a:solidFill>
                                <a:srgbClr val="FF0000"/>
                              </a:solidFill>
                              <a:latin typeface="Cambria Math" panose="02040503050406030204" pitchFamily="18" charset="0"/>
                              <a:cs typeface="Arial"/>
                            </a:rPr>
                          </m:ctrlPr>
                        </m:dPr>
                        <m:e>
                          <m:r>
                            <a:rPr lang="en-US" sz="1600" b="1" i="1" smtClean="0">
                              <a:solidFill>
                                <a:srgbClr val="FF0000"/>
                              </a:solidFill>
                              <a:latin typeface="Cambria Math" panose="02040503050406030204" pitchFamily="18" charset="0"/>
                              <a:cs typeface="Arial"/>
                            </a:rPr>
                            <m:t>𝝉</m:t>
                          </m:r>
                        </m:e>
                      </m:d>
                      <m:r>
                        <a:rPr lang="en-US" sz="1600" b="1" i="1" smtClean="0">
                          <a:solidFill>
                            <a:srgbClr val="FF0000"/>
                          </a:solidFill>
                          <a:latin typeface="Cambria Math" panose="02040503050406030204" pitchFamily="18" charset="0"/>
                          <a:cs typeface="Arial"/>
                        </a:rPr>
                        <m:t>=</m:t>
                      </m:r>
                      <m:sSubSup>
                        <m:sSubSupPr>
                          <m:ctrlPr>
                            <a:rPr lang="en-US" sz="1600" b="1" i="1">
                              <a:solidFill>
                                <a:srgbClr val="FF0000"/>
                              </a:solidFill>
                              <a:latin typeface="Cambria Math" panose="02040503050406030204" pitchFamily="18" charset="0"/>
                              <a:cs typeface="Arial"/>
                            </a:rPr>
                          </m:ctrlPr>
                        </m:sSubSupPr>
                        <m:e>
                          <m:r>
                            <a:rPr lang="en-US" sz="1600" b="1" i="1" smtClean="0">
                              <a:solidFill>
                                <a:srgbClr val="FF0000"/>
                              </a:solidFill>
                              <a:latin typeface="Cambria Math" panose="02040503050406030204" pitchFamily="18" charset="0"/>
                              <a:cs typeface="Arial"/>
                            </a:rPr>
                            <m:t>− </m:t>
                          </m:r>
                          <m:r>
                            <a:rPr lang="en-US" sz="1600" b="1" i="1">
                              <a:solidFill>
                                <a:srgbClr val="FF0000"/>
                              </a:solidFill>
                              <a:latin typeface="Cambria Math" panose="02040503050406030204" pitchFamily="18" charset="0"/>
                              <a:cs typeface="Arial"/>
                            </a:rPr>
                            <m:t>𝒘</m:t>
                          </m:r>
                        </m:e>
                        <m:sub>
                          <m:r>
                            <a:rPr lang="en-US" sz="1600" b="1" i="1">
                              <a:solidFill>
                                <a:srgbClr val="FF0000"/>
                              </a:solidFill>
                              <a:latin typeface="Cambria Math" panose="02040503050406030204" pitchFamily="18" charset="0"/>
                              <a:cs typeface="Arial"/>
                            </a:rPr>
                            <m:t>𝒛</m:t>
                          </m:r>
                        </m:sub>
                        <m:sup>
                          <m:r>
                            <a:rPr lang="en-US" sz="1600" b="1" i="1" smtClean="0">
                              <a:solidFill>
                                <a:srgbClr val="FF0000"/>
                              </a:solidFill>
                              <a:latin typeface="Cambria Math" panose="02040503050406030204" pitchFamily="18" charset="0"/>
                              <a:cs typeface="Arial"/>
                            </a:rPr>
                            <m:t>𝒐</m:t>
                          </m:r>
                        </m:sup>
                      </m:sSubSup>
                      <m:d>
                        <m:dPr>
                          <m:ctrlPr>
                            <a:rPr lang="en-US" sz="1600" b="1" i="1">
                              <a:solidFill>
                                <a:srgbClr val="FF0000"/>
                              </a:solidFill>
                              <a:latin typeface="Cambria Math" panose="02040503050406030204" pitchFamily="18" charset="0"/>
                              <a:cs typeface="Arial"/>
                            </a:rPr>
                          </m:ctrlPr>
                        </m:dPr>
                        <m:e>
                          <m:r>
                            <a:rPr lang="en-US" sz="1600" b="1" i="1">
                              <a:solidFill>
                                <a:srgbClr val="FF0000"/>
                              </a:solidFill>
                              <a:latin typeface="Cambria Math" panose="02040503050406030204" pitchFamily="18" charset="0"/>
                              <a:cs typeface="Arial"/>
                            </a:rPr>
                            <m:t>𝝉</m:t>
                          </m:r>
                        </m:e>
                      </m:d>
                    </m:oMath>
                  </a14:m>
                  <a:r>
                    <a:rPr lang="en-GB" sz="1600" b="1" dirty="0">
                      <a:solidFill>
                        <a:schemeClr val="tx1"/>
                      </a:solidFill>
                      <a:latin typeface="Arial"/>
                      <a:cs typeface="Arial"/>
                    </a:rPr>
                    <a:t> or</a:t>
                  </a:r>
                </a:p>
              </p:txBody>
            </p:sp>
          </mc:Choice>
          <mc:Fallback xmlns="">
            <p:sp>
              <p:nvSpPr>
                <p:cNvPr id="14" name="CasellaDiTesto 2">
                  <a:extLst>
                    <a:ext uri="{FF2B5EF4-FFF2-40B4-BE49-F238E27FC236}">
                      <a16:creationId xmlns:a16="http://schemas.microsoft.com/office/drawing/2014/main" id="{453A7835-EB30-7F60-EC22-73841E73D0DD}"/>
                    </a:ext>
                  </a:extLst>
                </p:cNvPr>
                <p:cNvSpPr txBox="1">
                  <a:spLocks noRot="1" noChangeAspect="1" noMove="1" noResize="1" noEditPoints="1" noAdjustHandles="1" noChangeArrowheads="1" noChangeShapeType="1" noTextEdit="1"/>
                </p:cNvSpPr>
                <p:nvPr/>
              </p:nvSpPr>
              <p:spPr>
                <a:xfrm>
                  <a:off x="385011" y="3459148"/>
                  <a:ext cx="8434136" cy="338554"/>
                </a:xfrm>
                <a:prstGeom prst="rect">
                  <a:avLst/>
                </a:prstGeom>
                <a:blipFill>
                  <a:blip r:embed="rId6"/>
                  <a:stretch>
                    <a:fillRect l="-451" t="-3571" b="-21429"/>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88082D7-141F-F111-E3EC-03520F3A82C6}"/>
                    </a:ext>
                  </a:extLst>
                </p:cNvPr>
                <p:cNvSpPr txBox="1"/>
                <p:nvPr/>
              </p:nvSpPr>
              <p:spPr>
                <a:xfrm>
                  <a:off x="1848851" y="3998092"/>
                  <a:ext cx="4952574" cy="704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nary>
                          <m:naryPr>
                            <m:ctrlPr>
                              <a:rPr lang="en-US" i="1">
                                <a:latin typeface="Cambria Math" panose="02040503050406030204" pitchFamily="18" charset="0"/>
                              </a:rPr>
                            </m:ctrlPr>
                          </m:naryPr>
                          <m:sub>
                            <m:r>
                              <m:rPr>
                                <m:brk m:alnAt="23"/>
                              </m:rP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b>
                          <m:sup>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p>
                          <m:e>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𝑟</m:t>
                                </m:r>
                              </m:sub>
                            </m:sSub>
                            <m:d>
                              <m:dPr>
                                <m:ctrlPr>
                                  <a:rPr lang="en-US" i="1">
                                    <a:latin typeface="Cambria Math" panose="02040503050406030204" pitchFamily="18" charset="0"/>
                                  </a:rPr>
                                </m:ctrlPr>
                              </m:dPr>
                              <m:e>
                                <m:r>
                                  <a:rPr lang="en-US" i="1">
                                    <a:latin typeface="Cambria Math" panose="02040503050406030204" pitchFamily="18" charset="0"/>
                                  </a:rPr>
                                  <m:t>𝜔</m:t>
                                </m:r>
                              </m:e>
                            </m:d>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a:rPr lang="en-US" i="1">
                                        <a:latin typeface="Cambria Math" panose="02040503050406030204" pitchFamily="18" charset="0"/>
                                      </a:rPr>
                                      <m:t>𝜔𝜏</m:t>
                                    </m:r>
                                  </m:e>
                                </m:d>
                              </m:e>
                            </m:func>
                            <m:r>
                              <a:rPr lang="en-US" i="1">
                                <a:latin typeface="Cambria Math" panose="02040503050406030204" pitchFamily="18" charset="0"/>
                              </a:rPr>
                              <m:t>𝑑</m:t>
                            </m:r>
                            <m:r>
                              <a:rPr lang="en-US" i="1">
                                <a:latin typeface="Cambria Math" panose="02040503050406030204" pitchFamily="18" charset="0"/>
                              </a:rPr>
                              <m:t>𝜔</m:t>
                            </m:r>
                          </m:e>
                        </m:nary>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b>
                          <m: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𝐼</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𝜔</m:t>
                                </m:r>
                              </m:e>
                            </m:d>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𝜔𝜏</m:t>
                                    </m:r>
                                  </m:e>
                                </m:d>
                              </m:e>
                            </m:func>
                            <m:r>
                              <a:rPr lang="en-US" b="0" i="1" smtClean="0">
                                <a:latin typeface="Cambria Math" panose="02040503050406030204" pitchFamily="18" charset="0"/>
                              </a:rPr>
                              <m:t>𝑑</m:t>
                            </m:r>
                            <m:r>
                              <a:rPr lang="en-US" b="0" i="1" smtClean="0">
                                <a:latin typeface="Cambria Math" panose="02040503050406030204" pitchFamily="18" charset="0"/>
                              </a:rPr>
                              <m:t>𝜔</m:t>
                            </m:r>
                          </m:e>
                        </m:nary>
                      </m:oMath>
                    </m:oMathPara>
                  </a14:m>
                  <a:endParaRPr lang="en-IT" dirty="0"/>
                </a:p>
              </p:txBody>
            </p:sp>
          </mc:Choice>
          <mc:Fallback xmlns="">
            <p:sp>
              <p:nvSpPr>
                <p:cNvPr id="15" name="TextBox 14">
                  <a:extLst>
                    <a:ext uri="{FF2B5EF4-FFF2-40B4-BE49-F238E27FC236}">
                      <a16:creationId xmlns:a16="http://schemas.microsoft.com/office/drawing/2014/main" id="{288082D7-141F-F111-E3EC-03520F3A82C6}"/>
                    </a:ext>
                  </a:extLst>
                </p:cNvPr>
                <p:cNvSpPr txBox="1">
                  <a:spLocks noRot="1" noChangeAspect="1" noMove="1" noResize="1" noEditPoints="1" noAdjustHandles="1" noChangeArrowheads="1" noChangeShapeType="1" noTextEdit="1"/>
                </p:cNvSpPr>
                <p:nvPr/>
              </p:nvSpPr>
              <p:spPr>
                <a:xfrm>
                  <a:off x="1848851" y="3998092"/>
                  <a:ext cx="4952574" cy="704552"/>
                </a:xfrm>
                <a:prstGeom prst="rect">
                  <a:avLst/>
                </a:prstGeom>
                <a:blipFill>
                  <a:blip r:embed="rId7"/>
                  <a:stretch>
                    <a:fillRect l="-17136" t="-150877" b="-229825"/>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6" name="CasellaDiTesto 2">
                  <a:extLst>
                    <a:ext uri="{FF2B5EF4-FFF2-40B4-BE49-F238E27FC236}">
                      <a16:creationId xmlns:a16="http://schemas.microsoft.com/office/drawing/2014/main" id="{9D1A3CDA-6144-0756-C891-A8B229973FD0}"/>
                    </a:ext>
                  </a:extLst>
                </p:cNvPr>
                <p:cNvSpPr txBox="1"/>
                <p:nvPr/>
              </p:nvSpPr>
              <p:spPr>
                <a:xfrm>
                  <a:off x="228599" y="5050706"/>
                  <a:ext cx="8710863" cy="830997"/>
                </a:xfrm>
                <a:prstGeom prst="rect">
                  <a:avLst/>
                </a:prstGeom>
                <a:noFill/>
              </p:spPr>
              <p:txBody>
                <a:bodyPr wrap="square" rtlCol="0">
                  <a:spAutoFit/>
                </a:bodyPr>
                <a:lstStyle/>
                <a:p>
                  <a:pPr algn="just"/>
                  <a:r>
                    <a:rPr lang="en-GB" sz="1600" b="1" dirty="0">
                      <a:latin typeface="Arial"/>
                      <a:cs typeface="Arial"/>
                    </a:rPr>
                    <a:t>The above relationship is equivalent to the </a:t>
                  </a:r>
                  <a:r>
                    <a:rPr lang="en-GB" sz="1600" b="1" dirty="0">
                      <a:solidFill>
                        <a:srgbClr val="FF0000"/>
                      </a:solidFill>
                      <a:latin typeface="Arial"/>
                      <a:cs typeface="Arial"/>
                    </a:rPr>
                    <a:t>Hilbert transform</a:t>
                  </a:r>
                  <a:r>
                    <a:rPr lang="en-GB" sz="1600" b="1" dirty="0">
                      <a:latin typeface="Arial"/>
                      <a:cs typeface="Arial"/>
                    </a:rPr>
                    <a:t> relating the real and imaginary part of a network impedance. Thus the coupling impedance can be sees as a usual circuit impedance only in the limit of </a:t>
                  </a:r>
                  <a14:m>
                    <m:oMath xmlns:m="http://schemas.openxmlformats.org/officeDocument/2006/math">
                      <m:r>
                        <a:rPr lang="en-US" sz="1600" b="1" i="1" smtClean="0">
                          <a:latin typeface="Cambria Math" panose="02040503050406030204" pitchFamily="18" charset="0"/>
                          <a:cs typeface="Arial"/>
                        </a:rPr>
                        <m:t>𝜷</m:t>
                      </m:r>
                      <m:r>
                        <a:rPr lang="en-US" sz="1600" b="1" i="1" smtClean="0">
                          <a:latin typeface="Cambria Math" panose="02040503050406030204" pitchFamily="18" charset="0"/>
                          <a:cs typeface="Arial"/>
                        </a:rPr>
                        <m:t>=</m:t>
                      </m:r>
                      <m:r>
                        <a:rPr lang="en-US" sz="1600" b="1" i="1" smtClean="0">
                          <a:latin typeface="Cambria Math" panose="02040503050406030204" pitchFamily="18" charset="0"/>
                          <a:cs typeface="Arial"/>
                        </a:rPr>
                        <m:t>𝟏</m:t>
                      </m:r>
                    </m:oMath>
                  </a14:m>
                  <a:r>
                    <a:rPr lang="en-GB" sz="1600" b="1" dirty="0">
                      <a:latin typeface="Arial"/>
                      <a:cs typeface="Arial"/>
                    </a:rPr>
                    <a:t> when the </a:t>
                  </a:r>
                  <a:r>
                    <a:rPr lang="en-GB" sz="1600" b="1" dirty="0">
                      <a:solidFill>
                        <a:srgbClr val="FF0000"/>
                      </a:solidFill>
                      <a:latin typeface="Arial"/>
                      <a:cs typeface="Arial"/>
                    </a:rPr>
                    <a:t>causality principle</a:t>
                  </a:r>
                  <a:r>
                    <a:rPr lang="en-GB" sz="1600" b="1" dirty="0">
                      <a:latin typeface="Arial"/>
                      <a:cs typeface="Arial"/>
                    </a:rPr>
                    <a:t> applies. </a:t>
                  </a:r>
                  <a:endParaRPr lang="en-GB" sz="1600" b="1" dirty="0">
                    <a:solidFill>
                      <a:srgbClr val="FF0000"/>
                    </a:solidFill>
                    <a:latin typeface="Arial"/>
                    <a:cs typeface="Arial"/>
                  </a:endParaRPr>
                </a:p>
              </p:txBody>
            </p:sp>
          </mc:Choice>
          <mc:Fallback xmlns="">
            <p:sp>
              <p:nvSpPr>
                <p:cNvPr id="16" name="CasellaDiTesto 2">
                  <a:extLst>
                    <a:ext uri="{FF2B5EF4-FFF2-40B4-BE49-F238E27FC236}">
                      <a16:creationId xmlns:a16="http://schemas.microsoft.com/office/drawing/2014/main" id="{9D1A3CDA-6144-0756-C891-A8B229973FD0}"/>
                    </a:ext>
                  </a:extLst>
                </p:cNvPr>
                <p:cNvSpPr txBox="1">
                  <a:spLocks noRot="1" noChangeAspect="1" noMove="1" noResize="1" noEditPoints="1" noAdjustHandles="1" noChangeArrowheads="1" noChangeShapeType="1" noTextEdit="1"/>
                </p:cNvSpPr>
                <p:nvPr/>
              </p:nvSpPr>
              <p:spPr>
                <a:xfrm>
                  <a:off x="228599" y="5050706"/>
                  <a:ext cx="8710863" cy="830997"/>
                </a:xfrm>
                <a:prstGeom prst="rect">
                  <a:avLst/>
                </a:prstGeom>
                <a:blipFill>
                  <a:blip r:embed="rId8"/>
                  <a:stretch>
                    <a:fillRect l="-291" t="-1493" r="-437" b="-7463"/>
                  </a:stretch>
                </a:blipFill>
              </p:spPr>
              <p:txBody>
                <a:bodyPr/>
                <a:lstStyle/>
                <a:p>
                  <a:r>
                    <a:rPr lang="en-IT">
                      <a:noFill/>
                    </a:rPr>
                    <a:t> </a:t>
                  </a:r>
                </a:p>
              </p:txBody>
            </p:sp>
          </mc:Fallback>
        </mc:AlternateContent>
      </p:grpSp>
    </p:spTree>
    <p:extLst>
      <p:ext uri="{BB962C8B-B14F-4D97-AF65-F5344CB8AC3E}">
        <p14:creationId xmlns:p14="http://schemas.microsoft.com/office/powerpoint/2010/main" val="2168551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14">
            <a:extLst>
              <a:ext uri="{FF2B5EF4-FFF2-40B4-BE49-F238E27FC236}">
                <a16:creationId xmlns:a16="http://schemas.microsoft.com/office/drawing/2014/main" id="{7D18779B-BF76-FA68-916A-1AA92CA3A881}"/>
              </a:ext>
            </a:extLst>
          </p:cNvPr>
          <p:cNvSpPr txBox="1"/>
          <p:nvPr/>
        </p:nvSpPr>
        <p:spPr>
          <a:xfrm>
            <a:off x="1199952" y="90906"/>
            <a:ext cx="6744155"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COUPLING IMPEDANCE PROPERTIES</a:t>
            </a:r>
          </a:p>
        </p:txBody>
      </p:sp>
      <p:sp>
        <p:nvSpPr>
          <p:cNvPr id="9" name="CasellaDiTesto 2">
            <a:extLst>
              <a:ext uri="{FF2B5EF4-FFF2-40B4-BE49-F238E27FC236}">
                <a16:creationId xmlns:a16="http://schemas.microsoft.com/office/drawing/2014/main" id="{C4890E82-7DCF-2CDE-01BA-6FEA24F3DF4A}"/>
              </a:ext>
            </a:extLst>
          </p:cNvPr>
          <p:cNvSpPr txBox="1"/>
          <p:nvPr/>
        </p:nvSpPr>
        <p:spPr>
          <a:xfrm>
            <a:off x="3351263" y="969241"/>
            <a:ext cx="4252695" cy="338554"/>
          </a:xfrm>
          <a:prstGeom prst="rect">
            <a:avLst/>
          </a:prstGeom>
          <a:noFill/>
        </p:spPr>
        <p:txBody>
          <a:bodyPr wrap="square" rtlCol="0">
            <a:spAutoFit/>
          </a:bodyPr>
          <a:lstStyle/>
          <a:p>
            <a:pPr algn="just"/>
            <a:r>
              <a:rPr lang="en-GB" sz="1600" b="1" dirty="0">
                <a:latin typeface="Arial"/>
                <a:cs typeface="Arial"/>
              </a:rPr>
              <a:t>Fourier Transform of a real function</a:t>
            </a:r>
            <a:endParaRPr lang="en-GB" sz="1600" b="1" dirty="0">
              <a:solidFill>
                <a:srgbClr val="FF0000"/>
              </a:solidFill>
              <a:latin typeface="Arial"/>
              <a:cs typeface="Arial"/>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EAEA853-CCF0-1382-675D-4BB776E94D15}"/>
                  </a:ext>
                </a:extLst>
              </p:cNvPr>
              <p:cNvSpPr txBox="1"/>
              <p:nvPr/>
            </p:nvSpPr>
            <p:spPr>
              <a:xfrm>
                <a:off x="385010" y="950495"/>
                <a:ext cx="263033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𝑍</m:t>
                      </m:r>
                      <m:d>
                        <m:dPr>
                          <m:ctrlPr>
                            <a:rPr lang="en-US" b="0" i="1" smtClean="0">
                              <a:latin typeface="Cambria Math" panose="02040503050406030204" pitchFamily="18" charset="0"/>
                            </a:rPr>
                          </m:ctrlPr>
                        </m:dPr>
                        <m:e>
                          <m:r>
                            <a:rPr lang="en-US" b="0" i="1" smtClean="0">
                              <a:latin typeface="Cambria Math" panose="02040503050406030204" pitchFamily="18" charset="0"/>
                            </a:rPr>
                            <m:t>𝜔</m:t>
                          </m:r>
                        </m:e>
                      </m:d>
                      <m:r>
                        <a:rPr lang="en-US" b="0" i="1" smtClean="0">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𝑟</m:t>
                          </m:r>
                        </m:sub>
                      </m:sSub>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e>
                      </m:d>
                      <m:r>
                        <a:rPr lang="en-US" b="0" i="1" smtClean="0">
                          <a:latin typeface="Cambria Math" panose="02040503050406030204" pitchFamily="18" charset="0"/>
                        </a:rPr>
                        <m:t>+</m:t>
                      </m:r>
                      <m:r>
                        <a:rPr lang="en-US" b="0" i="1" smtClean="0">
                          <a:latin typeface="Cambria Math" panose="02040503050406030204" pitchFamily="18" charset="0"/>
                        </a:rPr>
                        <m:t>𝑗</m:t>
                      </m:r>
                      <m:r>
                        <a:rPr lang="en-US" b="0" i="1" smtClean="0">
                          <a:latin typeface="Cambria Math" panose="02040503050406030204" pitchFamily="18" charset="0"/>
                        </a:rPr>
                        <m:t> </m:t>
                      </m:r>
                      <m:sSub>
                        <m:sSubPr>
                          <m:ctrlPr>
                            <a:rPr lang="en-US" b="0" i="1" smtClean="0">
                              <a:solidFill>
                                <a:srgbClr val="0070C0"/>
                              </a:solidFill>
                              <a:latin typeface="Cambria Math" panose="02040503050406030204" pitchFamily="18" charset="0"/>
                            </a:rPr>
                          </m:ctrlPr>
                        </m:sSubPr>
                        <m:e>
                          <m:r>
                            <a:rPr lang="en-US" b="0" i="1" smtClean="0">
                              <a:solidFill>
                                <a:srgbClr val="0070C0"/>
                              </a:solidFill>
                              <a:latin typeface="Cambria Math" panose="02040503050406030204" pitchFamily="18" charset="0"/>
                            </a:rPr>
                            <m:t>𝑍</m:t>
                          </m:r>
                        </m:e>
                        <m:sub>
                          <m:r>
                            <a:rPr lang="en-US" b="0" i="1" smtClean="0">
                              <a:solidFill>
                                <a:srgbClr val="0070C0"/>
                              </a:solidFill>
                              <a:latin typeface="Cambria Math" panose="02040503050406030204" pitchFamily="18" charset="0"/>
                            </a:rPr>
                            <m:t>𝐼</m:t>
                          </m:r>
                        </m:sub>
                      </m:sSub>
                      <m:r>
                        <a:rPr lang="en-US" b="0" i="1" smtClean="0">
                          <a:solidFill>
                            <a:srgbClr val="0070C0"/>
                          </a:solidFill>
                          <a:latin typeface="Cambria Math" panose="02040503050406030204" pitchFamily="18" charset="0"/>
                        </a:rPr>
                        <m:t>(</m:t>
                      </m:r>
                      <m:r>
                        <a:rPr lang="en-US" b="0" i="1" smtClean="0">
                          <a:solidFill>
                            <a:srgbClr val="0070C0"/>
                          </a:solidFill>
                          <a:latin typeface="Cambria Math" panose="02040503050406030204" pitchFamily="18" charset="0"/>
                        </a:rPr>
                        <m:t>𝜔</m:t>
                      </m:r>
                      <m:r>
                        <a:rPr lang="en-US" b="0" i="1" smtClean="0">
                          <a:solidFill>
                            <a:srgbClr val="0070C0"/>
                          </a:solidFill>
                          <a:latin typeface="Cambria Math" panose="02040503050406030204" pitchFamily="18" charset="0"/>
                        </a:rPr>
                        <m:t>)</m:t>
                      </m:r>
                    </m:oMath>
                  </m:oMathPara>
                </a14:m>
                <a:endParaRPr lang="en-IT" dirty="0"/>
              </a:p>
            </p:txBody>
          </p:sp>
        </mc:Choice>
        <mc:Fallback xmlns="">
          <p:sp>
            <p:nvSpPr>
              <p:cNvPr id="10" name="TextBox 9">
                <a:extLst>
                  <a:ext uri="{FF2B5EF4-FFF2-40B4-BE49-F238E27FC236}">
                    <a16:creationId xmlns:a16="http://schemas.microsoft.com/office/drawing/2014/main" id="{FEAEA853-CCF0-1382-675D-4BB776E94D15}"/>
                  </a:ext>
                </a:extLst>
              </p:cNvPr>
              <p:cNvSpPr txBox="1">
                <a:spLocks noRot="1" noChangeAspect="1" noMove="1" noResize="1" noEditPoints="1" noAdjustHandles="1" noChangeArrowheads="1" noChangeShapeType="1" noTextEdit="1"/>
              </p:cNvSpPr>
              <p:nvPr/>
            </p:nvSpPr>
            <p:spPr>
              <a:xfrm>
                <a:off x="385010" y="950495"/>
                <a:ext cx="2630335" cy="369332"/>
              </a:xfrm>
              <a:prstGeom prst="rect">
                <a:avLst/>
              </a:prstGeom>
              <a:blipFill>
                <a:blip r:embed="rId2"/>
                <a:stretch>
                  <a:fillRect b="-12903"/>
                </a:stretch>
              </a:blipFill>
            </p:spPr>
            <p:txBody>
              <a:bodyPr/>
              <a:lstStyle/>
              <a:p>
                <a:r>
                  <a:rPr lang="en-IT">
                    <a:noFill/>
                  </a:rPr>
                  <a:t> </a:t>
                </a:r>
              </a:p>
            </p:txBody>
          </p:sp>
        </mc:Fallback>
      </mc:AlternateContent>
      <p:grpSp>
        <p:nvGrpSpPr>
          <p:cNvPr id="17" name="Group 16">
            <a:extLst>
              <a:ext uri="{FF2B5EF4-FFF2-40B4-BE49-F238E27FC236}">
                <a16:creationId xmlns:a16="http://schemas.microsoft.com/office/drawing/2014/main" id="{030C4F6E-66C1-F35B-85DF-F5DCE239BFE5}"/>
              </a:ext>
            </a:extLst>
          </p:cNvPr>
          <p:cNvGrpSpPr/>
          <p:nvPr/>
        </p:nvGrpSpPr>
        <p:grpSpPr>
          <a:xfrm>
            <a:off x="228599" y="1582221"/>
            <a:ext cx="8710863" cy="2422555"/>
            <a:chOff x="228599" y="3459148"/>
            <a:chExt cx="8710863" cy="2422555"/>
          </a:xfrm>
        </p:grpSpPr>
        <mc:AlternateContent xmlns:mc="http://schemas.openxmlformats.org/markup-compatibility/2006" xmlns:a14="http://schemas.microsoft.com/office/drawing/2010/main">
          <mc:Choice Requires="a14">
            <p:sp>
              <p:nvSpPr>
                <p:cNvPr id="14" name="CasellaDiTesto 2">
                  <a:extLst>
                    <a:ext uri="{FF2B5EF4-FFF2-40B4-BE49-F238E27FC236}">
                      <a16:creationId xmlns:a16="http://schemas.microsoft.com/office/drawing/2014/main" id="{453A7835-EB30-7F60-EC22-73841E73D0DD}"/>
                    </a:ext>
                  </a:extLst>
                </p:cNvPr>
                <p:cNvSpPr txBox="1"/>
                <p:nvPr/>
              </p:nvSpPr>
              <p:spPr>
                <a:xfrm>
                  <a:off x="385011" y="3459148"/>
                  <a:ext cx="8434136" cy="338554"/>
                </a:xfrm>
                <a:prstGeom prst="rect">
                  <a:avLst/>
                </a:prstGeom>
                <a:noFill/>
              </p:spPr>
              <p:txBody>
                <a:bodyPr wrap="square" rtlCol="0">
                  <a:spAutoFit/>
                </a:bodyPr>
                <a:lstStyle/>
                <a:p>
                  <a:pPr algn="just"/>
                  <a:r>
                    <a:rPr lang="en-GB" sz="1600" b="1" dirty="0">
                      <a:solidFill>
                        <a:schemeClr val="tx1"/>
                      </a:solidFill>
                      <a:latin typeface="Arial"/>
                      <a:cs typeface="Arial"/>
                    </a:rPr>
                    <a:t>For </a:t>
                  </a:r>
                  <a14:m>
                    <m:oMath xmlns:m="http://schemas.openxmlformats.org/officeDocument/2006/math">
                      <m:r>
                        <a:rPr lang="en-US" sz="1600" b="1" i="1" smtClean="0">
                          <a:solidFill>
                            <a:srgbClr val="FF0000"/>
                          </a:solidFill>
                          <a:latin typeface="Cambria Math" panose="02040503050406030204" pitchFamily="18" charset="0"/>
                          <a:cs typeface="Arial"/>
                        </a:rPr>
                        <m:t>𝜷</m:t>
                      </m:r>
                      <m:r>
                        <a:rPr lang="en-US" sz="1600" b="1" i="1" smtClean="0">
                          <a:solidFill>
                            <a:srgbClr val="FF0000"/>
                          </a:solidFill>
                          <a:latin typeface="Cambria Math" panose="02040503050406030204" pitchFamily="18" charset="0"/>
                          <a:cs typeface="Arial"/>
                        </a:rPr>
                        <m:t>=</m:t>
                      </m:r>
                      <m:r>
                        <a:rPr lang="en-US" sz="1600" b="1" i="1" smtClean="0">
                          <a:solidFill>
                            <a:srgbClr val="FF0000"/>
                          </a:solidFill>
                          <a:latin typeface="Cambria Math" panose="02040503050406030204" pitchFamily="18" charset="0"/>
                          <a:cs typeface="Arial"/>
                        </a:rPr>
                        <m:t>𝟏</m:t>
                      </m:r>
                    </m:oMath>
                  </a14:m>
                  <a:r>
                    <a:rPr lang="en-GB" sz="1600" b="1" dirty="0">
                      <a:solidFill>
                        <a:schemeClr val="tx1"/>
                      </a:solidFill>
                      <a:latin typeface="Arial"/>
                      <a:cs typeface="Arial"/>
                    </a:rPr>
                    <a:t>, the wake function has to vanish </a:t>
                  </a:r>
                  <a:r>
                    <a:rPr lang="en-GB" sz="1600" b="1" dirty="0">
                      <a:solidFill>
                        <a:srgbClr val="FF0000"/>
                      </a:solidFill>
                      <a:latin typeface="Arial"/>
                      <a:cs typeface="Arial"/>
                    </a:rPr>
                    <a:t>for</a:t>
                  </a:r>
                  <a14:m>
                    <m:oMath xmlns:m="http://schemas.openxmlformats.org/officeDocument/2006/math">
                      <m:r>
                        <a:rPr lang="en-US" sz="1600" b="1" i="0" smtClean="0">
                          <a:solidFill>
                            <a:srgbClr val="FF0000"/>
                          </a:solidFill>
                          <a:latin typeface="Cambria Math" panose="02040503050406030204" pitchFamily="18" charset="0"/>
                          <a:cs typeface="Arial"/>
                        </a:rPr>
                        <m:t> </m:t>
                      </m:r>
                      <m:r>
                        <a:rPr lang="en-US" sz="1600" b="1" i="1" smtClean="0">
                          <a:solidFill>
                            <a:srgbClr val="FF0000"/>
                          </a:solidFill>
                          <a:latin typeface="Cambria Math" panose="02040503050406030204" pitchFamily="18" charset="0"/>
                          <a:cs typeface="Arial"/>
                        </a:rPr>
                        <m:t>𝝉</m:t>
                      </m:r>
                      <m:r>
                        <a:rPr lang="en-US" sz="1600" b="1" i="1" smtClean="0">
                          <a:solidFill>
                            <a:srgbClr val="FF0000"/>
                          </a:solidFill>
                          <a:latin typeface="Cambria Math" panose="02040503050406030204" pitchFamily="18" charset="0"/>
                          <a:cs typeface="Arial"/>
                        </a:rPr>
                        <m:t>&lt;</m:t>
                      </m:r>
                      <m:r>
                        <a:rPr lang="en-US" sz="1600" b="1" i="1" smtClean="0">
                          <a:solidFill>
                            <a:srgbClr val="FF0000"/>
                          </a:solidFill>
                          <a:latin typeface="Cambria Math" panose="02040503050406030204" pitchFamily="18" charset="0"/>
                          <a:cs typeface="Arial"/>
                        </a:rPr>
                        <m:t>𝟎</m:t>
                      </m:r>
                    </m:oMath>
                  </a14:m>
                  <a:r>
                    <a:rPr lang="en-GB" sz="1600" b="1" dirty="0">
                      <a:solidFill>
                        <a:schemeClr val="tx1"/>
                      </a:solidFill>
                      <a:latin typeface="Arial"/>
                      <a:cs typeface="Arial"/>
                    </a:rPr>
                    <a:t>, implying that </a:t>
                  </a:r>
                  <a14:m>
                    <m:oMath xmlns:m="http://schemas.openxmlformats.org/officeDocument/2006/math">
                      <m:sSubSup>
                        <m:sSubSupPr>
                          <m:ctrlPr>
                            <a:rPr lang="en-US" sz="1600" b="1" i="1" smtClean="0">
                              <a:solidFill>
                                <a:srgbClr val="FF0000"/>
                              </a:solidFill>
                              <a:latin typeface="Cambria Math" panose="02040503050406030204" pitchFamily="18" charset="0"/>
                              <a:cs typeface="Arial"/>
                            </a:rPr>
                          </m:ctrlPr>
                        </m:sSubSupPr>
                        <m:e>
                          <m:r>
                            <a:rPr lang="en-US" sz="1600" b="1" i="1" smtClean="0">
                              <a:solidFill>
                                <a:srgbClr val="FF0000"/>
                              </a:solidFill>
                              <a:latin typeface="Cambria Math" panose="02040503050406030204" pitchFamily="18" charset="0"/>
                              <a:cs typeface="Arial"/>
                            </a:rPr>
                            <m:t>𝒘</m:t>
                          </m:r>
                        </m:e>
                        <m:sub>
                          <m:r>
                            <a:rPr lang="en-US" sz="1600" b="1" i="1" smtClean="0">
                              <a:solidFill>
                                <a:srgbClr val="FF0000"/>
                              </a:solidFill>
                              <a:latin typeface="Cambria Math" panose="02040503050406030204" pitchFamily="18" charset="0"/>
                              <a:cs typeface="Arial"/>
                            </a:rPr>
                            <m:t>𝒛</m:t>
                          </m:r>
                        </m:sub>
                        <m:sup>
                          <m:r>
                            <a:rPr lang="en-US" sz="1600" b="1" i="1" smtClean="0">
                              <a:solidFill>
                                <a:srgbClr val="FF0000"/>
                              </a:solidFill>
                              <a:latin typeface="Cambria Math" panose="02040503050406030204" pitchFamily="18" charset="0"/>
                              <a:cs typeface="Arial"/>
                            </a:rPr>
                            <m:t>𝒆</m:t>
                          </m:r>
                        </m:sup>
                      </m:sSubSup>
                      <m:d>
                        <m:dPr>
                          <m:ctrlPr>
                            <a:rPr lang="en-US" sz="1600" b="1" i="1" smtClean="0">
                              <a:solidFill>
                                <a:srgbClr val="FF0000"/>
                              </a:solidFill>
                              <a:latin typeface="Cambria Math" panose="02040503050406030204" pitchFamily="18" charset="0"/>
                              <a:cs typeface="Arial"/>
                            </a:rPr>
                          </m:ctrlPr>
                        </m:dPr>
                        <m:e>
                          <m:r>
                            <a:rPr lang="en-US" sz="1600" b="1" i="1" smtClean="0">
                              <a:solidFill>
                                <a:srgbClr val="FF0000"/>
                              </a:solidFill>
                              <a:latin typeface="Cambria Math" panose="02040503050406030204" pitchFamily="18" charset="0"/>
                              <a:cs typeface="Arial"/>
                            </a:rPr>
                            <m:t>𝝉</m:t>
                          </m:r>
                        </m:e>
                      </m:d>
                      <m:r>
                        <a:rPr lang="en-US" sz="1600" b="1" i="1" smtClean="0">
                          <a:solidFill>
                            <a:srgbClr val="FF0000"/>
                          </a:solidFill>
                          <a:latin typeface="Cambria Math" panose="02040503050406030204" pitchFamily="18" charset="0"/>
                          <a:cs typeface="Arial"/>
                        </a:rPr>
                        <m:t>=</m:t>
                      </m:r>
                      <m:sSubSup>
                        <m:sSubSupPr>
                          <m:ctrlPr>
                            <a:rPr lang="en-US" sz="1600" b="1" i="1">
                              <a:solidFill>
                                <a:srgbClr val="FF0000"/>
                              </a:solidFill>
                              <a:latin typeface="Cambria Math" panose="02040503050406030204" pitchFamily="18" charset="0"/>
                              <a:cs typeface="Arial"/>
                            </a:rPr>
                          </m:ctrlPr>
                        </m:sSubSupPr>
                        <m:e>
                          <m:r>
                            <a:rPr lang="en-US" sz="1600" b="1" i="1" smtClean="0">
                              <a:solidFill>
                                <a:srgbClr val="FF0000"/>
                              </a:solidFill>
                              <a:latin typeface="Cambria Math" panose="02040503050406030204" pitchFamily="18" charset="0"/>
                              <a:cs typeface="Arial"/>
                            </a:rPr>
                            <m:t>− </m:t>
                          </m:r>
                          <m:r>
                            <a:rPr lang="en-US" sz="1600" b="1" i="1">
                              <a:solidFill>
                                <a:srgbClr val="FF0000"/>
                              </a:solidFill>
                              <a:latin typeface="Cambria Math" panose="02040503050406030204" pitchFamily="18" charset="0"/>
                              <a:cs typeface="Arial"/>
                            </a:rPr>
                            <m:t>𝒘</m:t>
                          </m:r>
                        </m:e>
                        <m:sub>
                          <m:r>
                            <a:rPr lang="en-US" sz="1600" b="1" i="1">
                              <a:solidFill>
                                <a:srgbClr val="FF0000"/>
                              </a:solidFill>
                              <a:latin typeface="Cambria Math" panose="02040503050406030204" pitchFamily="18" charset="0"/>
                              <a:cs typeface="Arial"/>
                            </a:rPr>
                            <m:t>𝒛</m:t>
                          </m:r>
                        </m:sub>
                        <m:sup>
                          <m:r>
                            <a:rPr lang="en-US" sz="1600" b="1" i="1" smtClean="0">
                              <a:solidFill>
                                <a:srgbClr val="FF0000"/>
                              </a:solidFill>
                              <a:latin typeface="Cambria Math" panose="02040503050406030204" pitchFamily="18" charset="0"/>
                              <a:cs typeface="Arial"/>
                            </a:rPr>
                            <m:t>𝒐</m:t>
                          </m:r>
                        </m:sup>
                      </m:sSubSup>
                      <m:d>
                        <m:dPr>
                          <m:ctrlPr>
                            <a:rPr lang="en-US" sz="1600" b="1" i="1">
                              <a:solidFill>
                                <a:srgbClr val="FF0000"/>
                              </a:solidFill>
                              <a:latin typeface="Cambria Math" panose="02040503050406030204" pitchFamily="18" charset="0"/>
                              <a:cs typeface="Arial"/>
                            </a:rPr>
                          </m:ctrlPr>
                        </m:dPr>
                        <m:e>
                          <m:r>
                            <a:rPr lang="en-US" sz="1600" b="1" i="1">
                              <a:solidFill>
                                <a:srgbClr val="FF0000"/>
                              </a:solidFill>
                              <a:latin typeface="Cambria Math" panose="02040503050406030204" pitchFamily="18" charset="0"/>
                              <a:cs typeface="Arial"/>
                            </a:rPr>
                            <m:t>𝝉</m:t>
                          </m:r>
                        </m:e>
                      </m:d>
                    </m:oMath>
                  </a14:m>
                  <a:r>
                    <a:rPr lang="en-GB" sz="1600" b="1" dirty="0">
                      <a:solidFill>
                        <a:schemeClr val="tx1"/>
                      </a:solidFill>
                      <a:latin typeface="Arial"/>
                      <a:cs typeface="Arial"/>
                    </a:rPr>
                    <a:t> or</a:t>
                  </a:r>
                </a:p>
              </p:txBody>
            </p:sp>
          </mc:Choice>
          <mc:Fallback xmlns="">
            <p:sp>
              <p:nvSpPr>
                <p:cNvPr id="14" name="CasellaDiTesto 2">
                  <a:extLst>
                    <a:ext uri="{FF2B5EF4-FFF2-40B4-BE49-F238E27FC236}">
                      <a16:creationId xmlns:a16="http://schemas.microsoft.com/office/drawing/2014/main" id="{453A7835-EB30-7F60-EC22-73841E73D0DD}"/>
                    </a:ext>
                  </a:extLst>
                </p:cNvPr>
                <p:cNvSpPr txBox="1">
                  <a:spLocks noRot="1" noChangeAspect="1" noMove="1" noResize="1" noEditPoints="1" noAdjustHandles="1" noChangeArrowheads="1" noChangeShapeType="1" noTextEdit="1"/>
                </p:cNvSpPr>
                <p:nvPr/>
              </p:nvSpPr>
              <p:spPr>
                <a:xfrm>
                  <a:off x="385011" y="3459148"/>
                  <a:ext cx="8434136" cy="338554"/>
                </a:xfrm>
                <a:prstGeom prst="rect">
                  <a:avLst/>
                </a:prstGeom>
                <a:blipFill>
                  <a:blip r:embed="rId3"/>
                  <a:stretch>
                    <a:fillRect l="-451" t="-3571" b="-21429"/>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88082D7-141F-F111-E3EC-03520F3A82C6}"/>
                    </a:ext>
                  </a:extLst>
                </p:cNvPr>
                <p:cNvSpPr txBox="1"/>
                <p:nvPr/>
              </p:nvSpPr>
              <p:spPr>
                <a:xfrm>
                  <a:off x="1848851" y="3998092"/>
                  <a:ext cx="4952574" cy="704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nary>
                          <m:naryPr>
                            <m:ctrlPr>
                              <a:rPr lang="en-US" i="1">
                                <a:latin typeface="Cambria Math" panose="02040503050406030204" pitchFamily="18" charset="0"/>
                              </a:rPr>
                            </m:ctrlPr>
                          </m:naryPr>
                          <m:sub>
                            <m:r>
                              <m:rPr>
                                <m:brk m:alnAt="23"/>
                              </m:rP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b>
                          <m:sup>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p>
                          <m:e>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𝑟</m:t>
                                </m:r>
                              </m:sub>
                            </m:sSub>
                            <m:d>
                              <m:dPr>
                                <m:ctrlPr>
                                  <a:rPr lang="en-US" i="1">
                                    <a:latin typeface="Cambria Math" panose="02040503050406030204" pitchFamily="18" charset="0"/>
                                  </a:rPr>
                                </m:ctrlPr>
                              </m:dPr>
                              <m:e>
                                <m:r>
                                  <a:rPr lang="en-US" i="1">
                                    <a:latin typeface="Cambria Math" panose="02040503050406030204" pitchFamily="18" charset="0"/>
                                  </a:rPr>
                                  <m:t>𝜔</m:t>
                                </m:r>
                              </m:e>
                            </m:d>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d>
                                  <m:dPr>
                                    <m:ctrlPr>
                                      <a:rPr lang="en-US" i="1">
                                        <a:latin typeface="Cambria Math" panose="02040503050406030204" pitchFamily="18" charset="0"/>
                                      </a:rPr>
                                    </m:ctrlPr>
                                  </m:dPr>
                                  <m:e>
                                    <m:r>
                                      <a:rPr lang="en-US" i="1">
                                        <a:latin typeface="Cambria Math" panose="02040503050406030204" pitchFamily="18" charset="0"/>
                                      </a:rPr>
                                      <m:t>𝜔𝜏</m:t>
                                    </m:r>
                                  </m:e>
                                </m:d>
                              </m:e>
                            </m:func>
                            <m:r>
                              <a:rPr lang="en-US" i="1">
                                <a:latin typeface="Cambria Math" panose="02040503050406030204" pitchFamily="18" charset="0"/>
                              </a:rPr>
                              <m:t>𝑑</m:t>
                            </m:r>
                            <m:r>
                              <a:rPr lang="en-US" i="1">
                                <a:latin typeface="Cambria Math" panose="02040503050406030204" pitchFamily="18" charset="0"/>
                              </a:rPr>
                              <m:t>𝜔</m:t>
                            </m:r>
                          </m:e>
                        </m:nary>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b>
                          <m: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𝐼</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𝜔</m:t>
                                </m:r>
                              </m:e>
                            </m:d>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𝜔𝜏</m:t>
                                    </m:r>
                                  </m:e>
                                </m:d>
                              </m:e>
                            </m:func>
                            <m:r>
                              <a:rPr lang="en-US" b="0" i="1" smtClean="0">
                                <a:latin typeface="Cambria Math" panose="02040503050406030204" pitchFamily="18" charset="0"/>
                              </a:rPr>
                              <m:t>𝑑</m:t>
                            </m:r>
                            <m:r>
                              <a:rPr lang="en-US" b="0" i="1" smtClean="0">
                                <a:latin typeface="Cambria Math" panose="02040503050406030204" pitchFamily="18" charset="0"/>
                              </a:rPr>
                              <m:t>𝜔</m:t>
                            </m:r>
                          </m:e>
                        </m:nary>
                      </m:oMath>
                    </m:oMathPara>
                  </a14:m>
                  <a:endParaRPr lang="en-IT" dirty="0"/>
                </a:p>
              </p:txBody>
            </p:sp>
          </mc:Choice>
          <mc:Fallback xmlns="">
            <p:sp>
              <p:nvSpPr>
                <p:cNvPr id="15" name="TextBox 14">
                  <a:extLst>
                    <a:ext uri="{FF2B5EF4-FFF2-40B4-BE49-F238E27FC236}">
                      <a16:creationId xmlns:a16="http://schemas.microsoft.com/office/drawing/2014/main" id="{288082D7-141F-F111-E3EC-03520F3A82C6}"/>
                    </a:ext>
                  </a:extLst>
                </p:cNvPr>
                <p:cNvSpPr txBox="1">
                  <a:spLocks noRot="1" noChangeAspect="1" noMove="1" noResize="1" noEditPoints="1" noAdjustHandles="1" noChangeArrowheads="1" noChangeShapeType="1" noTextEdit="1"/>
                </p:cNvSpPr>
                <p:nvPr/>
              </p:nvSpPr>
              <p:spPr>
                <a:xfrm>
                  <a:off x="1848851" y="3998092"/>
                  <a:ext cx="4952574" cy="704552"/>
                </a:xfrm>
                <a:prstGeom prst="rect">
                  <a:avLst/>
                </a:prstGeom>
                <a:blipFill>
                  <a:blip r:embed="rId4"/>
                  <a:stretch>
                    <a:fillRect l="-17136" t="-155357" b="-233929"/>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6" name="CasellaDiTesto 2">
                  <a:extLst>
                    <a:ext uri="{FF2B5EF4-FFF2-40B4-BE49-F238E27FC236}">
                      <a16:creationId xmlns:a16="http://schemas.microsoft.com/office/drawing/2014/main" id="{9D1A3CDA-6144-0756-C891-A8B229973FD0}"/>
                    </a:ext>
                  </a:extLst>
                </p:cNvPr>
                <p:cNvSpPr txBox="1"/>
                <p:nvPr/>
              </p:nvSpPr>
              <p:spPr>
                <a:xfrm>
                  <a:off x="228599" y="5050706"/>
                  <a:ext cx="8710863" cy="830997"/>
                </a:xfrm>
                <a:prstGeom prst="rect">
                  <a:avLst/>
                </a:prstGeom>
                <a:noFill/>
              </p:spPr>
              <p:txBody>
                <a:bodyPr wrap="square" rtlCol="0">
                  <a:spAutoFit/>
                </a:bodyPr>
                <a:lstStyle/>
                <a:p>
                  <a:pPr algn="just"/>
                  <a:r>
                    <a:rPr lang="en-GB" sz="1600" b="1" dirty="0">
                      <a:latin typeface="Arial"/>
                      <a:cs typeface="Arial"/>
                    </a:rPr>
                    <a:t>The above relationship is equivalent to the </a:t>
                  </a:r>
                  <a:r>
                    <a:rPr lang="en-GB" sz="1600" b="1" dirty="0">
                      <a:solidFill>
                        <a:srgbClr val="FF0000"/>
                      </a:solidFill>
                      <a:latin typeface="Arial"/>
                      <a:cs typeface="Arial"/>
                    </a:rPr>
                    <a:t>Hilbert transform</a:t>
                  </a:r>
                  <a:r>
                    <a:rPr lang="en-GB" sz="1600" b="1" dirty="0">
                      <a:latin typeface="Arial"/>
                      <a:cs typeface="Arial"/>
                    </a:rPr>
                    <a:t> relating the real and imaginary part of a network impedance. Thus the coupling impedance can be sees as a usual circuit impedance only in the limit of </a:t>
                  </a:r>
                  <a14:m>
                    <m:oMath xmlns:m="http://schemas.openxmlformats.org/officeDocument/2006/math">
                      <m:r>
                        <a:rPr lang="en-US" sz="1600" b="1" i="1" smtClean="0">
                          <a:latin typeface="Cambria Math" panose="02040503050406030204" pitchFamily="18" charset="0"/>
                          <a:cs typeface="Arial"/>
                        </a:rPr>
                        <m:t>𝜷</m:t>
                      </m:r>
                      <m:r>
                        <a:rPr lang="en-US" sz="1600" b="1" i="1" smtClean="0">
                          <a:latin typeface="Cambria Math" panose="02040503050406030204" pitchFamily="18" charset="0"/>
                          <a:cs typeface="Arial"/>
                        </a:rPr>
                        <m:t>=</m:t>
                      </m:r>
                      <m:r>
                        <a:rPr lang="en-US" sz="1600" b="1" i="1" smtClean="0">
                          <a:latin typeface="Cambria Math" panose="02040503050406030204" pitchFamily="18" charset="0"/>
                          <a:cs typeface="Arial"/>
                        </a:rPr>
                        <m:t>𝟏</m:t>
                      </m:r>
                    </m:oMath>
                  </a14:m>
                  <a:r>
                    <a:rPr lang="en-GB" sz="1600" b="1" dirty="0">
                      <a:latin typeface="Arial"/>
                      <a:cs typeface="Arial"/>
                    </a:rPr>
                    <a:t> when the </a:t>
                  </a:r>
                  <a:r>
                    <a:rPr lang="en-GB" sz="1600" b="1" dirty="0">
                      <a:solidFill>
                        <a:srgbClr val="FF0000"/>
                      </a:solidFill>
                      <a:latin typeface="Arial"/>
                      <a:cs typeface="Arial"/>
                    </a:rPr>
                    <a:t>causality principle</a:t>
                  </a:r>
                  <a:r>
                    <a:rPr lang="en-GB" sz="1600" b="1" dirty="0">
                      <a:latin typeface="Arial"/>
                      <a:cs typeface="Arial"/>
                    </a:rPr>
                    <a:t> applies. </a:t>
                  </a:r>
                  <a:endParaRPr lang="en-GB" sz="1600" b="1" dirty="0">
                    <a:solidFill>
                      <a:srgbClr val="FF0000"/>
                    </a:solidFill>
                    <a:latin typeface="Arial"/>
                    <a:cs typeface="Arial"/>
                  </a:endParaRPr>
                </a:p>
              </p:txBody>
            </p:sp>
          </mc:Choice>
          <mc:Fallback xmlns="">
            <p:sp>
              <p:nvSpPr>
                <p:cNvPr id="16" name="CasellaDiTesto 2">
                  <a:extLst>
                    <a:ext uri="{FF2B5EF4-FFF2-40B4-BE49-F238E27FC236}">
                      <a16:creationId xmlns:a16="http://schemas.microsoft.com/office/drawing/2014/main" id="{9D1A3CDA-6144-0756-C891-A8B229973FD0}"/>
                    </a:ext>
                  </a:extLst>
                </p:cNvPr>
                <p:cNvSpPr txBox="1">
                  <a:spLocks noRot="1" noChangeAspect="1" noMove="1" noResize="1" noEditPoints="1" noAdjustHandles="1" noChangeArrowheads="1" noChangeShapeType="1" noTextEdit="1"/>
                </p:cNvSpPr>
                <p:nvPr/>
              </p:nvSpPr>
              <p:spPr>
                <a:xfrm>
                  <a:off x="228599" y="5050706"/>
                  <a:ext cx="8710863" cy="830997"/>
                </a:xfrm>
                <a:prstGeom prst="rect">
                  <a:avLst/>
                </a:prstGeom>
                <a:blipFill>
                  <a:blip r:embed="rId5"/>
                  <a:stretch>
                    <a:fillRect l="-291" t="-3030" r="-437" b="-9091"/>
                  </a:stretch>
                </a:blipFill>
              </p:spPr>
              <p:txBody>
                <a:bodyPr/>
                <a:lstStyle/>
                <a:p>
                  <a:r>
                    <a:rPr lang="en-IT">
                      <a:noFill/>
                    </a:rPr>
                    <a:t> </a:t>
                  </a:r>
                </a:p>
              </p:txBody>
            </p:sp>
          </mc:Fallback>
        </mc:AlternateContent>
      </p:grpSp>
      <p:sp>
        <p:nvSpPr>
          <p:cNvPr id="2" name="CasellaDiTesto 2">
            <a:extLst>
              <a:ext uri="{FF2B5EF4-FFF2-40B4-BE49-F238E27FC236}">
                <a16:creationId xmlns:a16="http://schemas.microsoft.com/office/drawing/2014/main" id="{41003666-D98F-0F24-74E4-D73ACCA176BB}"/>
              </a:ext>
            </a:extLst>
          </p:cNvPr>
          <p:cNvSpPr txBox="1"/>
          <p:nvPr/>
        </p:nvSpPr>
        <p:spPr>
          <a:xfrm>
            <a:off x="228599" y="4183561"/>
            <a:ext cx="8529059" cy="338554"/>
          </a:xfrm>
          <a:prstGeom prst="rect">
            <a:avLst/>
          </a:prstGeom>
          <a:noFill/>
        </p:spPr>
        <p:txBody>
          <a:bodyPr wrap="square" rtlCol="0">
            <a:spAutoFit/>
          </a:bodyPr>
          <a:lstStyle/>
          <a:p>
            <a:pPr algn="just"/>
            <a:r>
              <a:rPr lang="en-GB" sz="1600" b="1" dirty="0">
                <a:latin typeface="Arial"/>
                <a:cs typeface="Arial"/>
              </a:rPr>
              <a:t>Real and imaginary part are functionally related.</a:t>
            </a:r>
            <a:endParaRPr lang="en-GB" sz="1600" b="1" dirty="0">
              <a:solidFill>
                <a:srgbClr val="FF0000"/>
              </a:solidFill>
              <a:latin typeface="Arial"/>
              <a:cs typeface="Arial"/>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DECAE1E-9680-7E4E-2503-AE54473DACA1}"/>
                  </a:ext>
                </a:extLst>
              </p:cNvPr>
              <p:cNvSpPr txBox="1"/>
              <p:nvPr/>
            </p:nvSpPr>
            <p:spPr>
              <a:xfrm>
                <a:off x="864735" y="4831362"/>
                <a:ext cx="3346172" cy="704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𝑟</m:t>
                          </m:r>
                        </m:sub>
                      </m:sSub>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e>
                      </m:d>
                      <m:r>
                        <a:rPr lang="en-US" b="0" i="1" smtClean="0">
                          <a:solidFill>
                            <a:srgbClr val="FF0000"/>
                          </a:solidFill>
                          <a:latin typeface="Cambria Math" panose="02040503050406030204" pitchFamily="18" charset="0"/>
                        </a:rPr>
                        <m:t>=</m:t>
                      </m:r>
                      <m:f>
                        <m:fPr>
                          <m:ctrlPr>
                            <a:rPr lang="en-US" b="0" i="1" smtClean="0">
                              <a:solidFill>
                                <a:srgbClr val="FF0000"/>
                              </a:solidFill>
                              <a:latin typeface="Cambria Math" panose="02040503050406030204" pitchFamily="18" charset="0"/>
                            </a:rPr>
                          </m:ctrlPr>
                        </m:fPr>
                        <m:num>
                          <m:r>
                            <a:rPr lang="en-US" b="0" i="1" smtClean="0">
                              <a:solidFill>
                                <a:srgbClr val="FF0000"/>
                              </a:solidFill>
                              <a:latin typeface="Cambria Math" panose="02040503050406030204" pitchFamily="18" charset="0"/>
                            </a:rPr>
                            <m:t>1</m:t>
                          </m:r>
                        </m:num>
                        <m:den>
                          <m:r>
                            <a:rPr lang="en-US" b="0" i="1" smtClean="0">
                              <a:solidFill>
                                <a:srgbClr val="FF0000"/>
                              </a:solidFill>
                              <a:latin typeface="Cambria Math" panose="02040503050406030204" pitchFamily="18" charset="0"/>
                            </a:rPr>
                            <m:t>𝜋</m:t>
                          </m:r>
                        </m:den>
                      </m:f>
                      <m:r>
                        <a:rPr lang="en-US" b="0" i="1" smtClean="0">
                          <a:solidFill>
                            <a:srgbClr val="FF0000"/>
                          </a:solidFill>
                          <a:latin typeface="Cambria Math" panose="02040503050406030204" pitchFamily="18" charset="0"/>
                        </a:rPr>
                        <m:t>𝑃</m:t>
                      </m:r>
                      <m: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𝑉</m:t>
                      </m:r>
                      <m:r>
                        <a:rPr lang="en-US" b="0" i="1" smtClean="0">
                          <a:solidFill>
                            <a:srgbClr val="FF0000"/>
                          </a:solidFill>
                          <a:latin typeface="Cambria Math" panose="02040503050406030204" pitchFamily="18" charset="0"/>
                        </a:rPr>
                        <m:t>.</m:t>
                      </m:r>
                      <m:nary>
                        <m:naryPr>
                          <m:ctrlPr>
                            <a:rPr lang="en-US" b="0" i="1" smtClean="0">
                              <a:solidFill>
                                <a:srgbClr val="FF0000"/>
                              </a:solidFill>
                              <a:latin typeface="Cambria Math" panose="02040503050406030204" pitchFamily="18" charset="0"/>
                            </a:rPr>
                          </m:ctrlPr>
                        </m:naryPr>
                        <m:sub>
                          <m:r>
                            <m:rPr>
                              <m:brk m:alnAt="23"/>
                            </m:rP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m:t>
                          </m:r>
                        </m:sub>
                        <m:sup>
                          <m: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m:t>
                          </m:r>
                        </m:sup>
                        <m:e>
                          <m:f>
                            <m:fPr>
                              <m:ctrlPr>
                                <a:rPr lang="en-US" b="0" i="1" smtClean="0">
                                  <a:solidFill>
                                    <a:srgbClr val="FF0000"/>
                                  </a:solidFill>
                                  <a:latin typeface="Cambria Math" panose="02040503050406030204" pitchFamily="18" charset="0"/>
                                </a:rPr>
                              </m:ctrlPr>
                            </m:fPr>
                            <m:num>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𝐼</m:t>
                                  </m:r>
                                </m:sub>
                              </m:sSub>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r>
                                    <a:rPr lang="en-US" i="1" smtClean="0">
                                      <a:solidFill>
                                        <a:srgbClr val="FF0000"/>
                                      </a:solidFill>
                                      <a:latin typeface="Cambria Math" panose="02040503050406030204" pitchFamily="18" charset="0"/>
                                    </a:rPr>
                                    <m:t>’</m:t>
                                  </m:r>
                                </m:e>
                              </m:d>
                            </m:num>
                            <m:den>
                              <m:r>
                                <a:rPr lang="en-US" b="0" i="1" smtClean="0">
                                  <a:solidFill>
                                    <a:srgbClr val="FF0000"/>
                                  </a:solidFill>
                                  <a:latin typeface="Cambria Math" panose="02040503050406030204" pitchFamily="18" charset="0"/>
                                </a:rPr>
                                <m:t>𝜔</m:t>
                              </m:r>
                              <m:r>
                                <a:rPr lang="en-US"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𝜔</m:t>
                              </m:r>
                            </m:den>
                          </m:f>
                          <m:r>
                            <a:rPr lang="en-US" b="0" i="1" smtClean="0">
                              <a:solidFill>
                                <a:srgbClr val="FF0000"/>
                              </a:solidFill>
                              <a:latin typeface="Cambria Math" panose="02040503050406030204" pitchFamily="18" charset="0"/>
                            </a:rPr>
                            <m:t>𝑑</m:t>
                          </m:r>
                          <m:r>
                            <a:rPr lang="en-US" b="0" i="1" smtClean="0">
                              <a:solidFill>
                                <a:srgbClr val="FF0000"/>
                              </a:solidFill>
                              <a:latin typeface="Cambria Math" panose="02040503050406030204" pitchFamily="18" charset="0"/>
                            </a:rPr>
                            <m:t>𝜔</m:t>
                          </m:r>
                          <m:r>
                            <a:rPr lang="en-US" i="1" smtClean="0">
                              <a:solidFill>
                                <a:srgbClr val="FF0000"/>
                              </a:solidFill>
                              <a:latin typeface="Cambria Math" panose="02040503050406030204" pitchFamily="18" charset="0"/>
                            </a:rPr>
                            <m:t>’</m:t>
                          </m:r>
                        </m:e>
                      </m:nary>
                    </m:oMath>
                  </m:oMathPara>
                </a14:m>
                <a:endParaRPr lang="en-IT" dirty="0">
                  <a:solidFill>
                    <a:srgbClr val="FF0000"/>
                  </a:solidFill>
                </a:endParaRPr>
              </a:p>
            </p:txBody>
          </p:sp>
        </mc:Choice>
        <mc:Fallback xmlns="">
          <p:sp>
            <p:nvSpPr>
              <p:cNvPr id="4" name="TextBox 3">
                <a:extLst>
                  <a:ext uri="{FF2B5EF4-FFF2-40B4-BE49-F238E27FC236}">
                    <a16:creationId xmlns:a16="http://schemas.microsoft.com/office/drawing/2014/main" id="{5DECAE1E-9680-7E4E-2503-AE54473DACA1}"/>
                  </a:ext>
                </a:extLst>
              </p:cNvPr>
              <p:cNvSpPr txBox="1">
                <a:spLocks noRot="1" noChangeAspect="1" noMove="1" noResize="1" noEditPoints="1" noAdjustHandles="1" noChangeArrowheads="1" noChangeShapeType="1" noTextEdit="1"/>
              </p:cNvSpPr>
              <p:nvPr/>
            </p:nvSpPr>
            <p:spPr>
              <a:xfrm>
                <a:off x="864735" y="4831362"/>
                <a:ext cx="3346172" cy="704552"/>
              </a:xfrm>
              <a:prstGeom prst="rect">
                <a:avLst/>
              </a:prstGeom>
              <a:blipFill>
                <a:blip r:embed="rId6"/>
                <a:stretch>
                  <a:fillRect t="-155357" b="-235714"/>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AC33122-65AF-17DD-86AF-42E7CC5E4F5A}"/>
                  </a:ext>
                </a:extLst>
              </p:cNvPr>
              <p:cNvSpPr txBox="1"/>
              <p:nvPr/>
            </p:nvSpPr>
            <p:spPr>
              <a:xfrm>
                <a:off x="4761232" y="4831362"/>
                <a:ext cx="3557769" cy="70455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𝐼</m:t>
                          </m:r>
                        </m:sub>
                      </m:sSub>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e>
                      </m:d>
                      <m:r>
                        <a:rPr lang="en-US" b="0" i="1" smtClean="0">
                          <a:solidFill>
                            <a:srgbClr val="FF0000"/>
                          </a:solidFill>
                          <a:latin typeface="Cambria Math" panose="02040503050406030204" pitchFamily="18" charset="0"/>
                        </a:rPr>
                        <m:t>=−</m:t>
                      </m:r>
                      <m:f>
                        <m:fPr>
                          <m:ctrlPr>
                            <a:rPr lang="en-US" b="0" i="1" smtClean="0">
                              <a:solidFill>
                                <a:srgbClr val="FF0000"/>
                              </a:solidFill>
                              <a:latin typeface="Cambria Math" panose="02040503050406030204" pitchFamily="18" charset="0"/>
                            </a:rPr>
                          </m:ctrlPr>
                        </m:fPr>
                        <m:num>
                          <m:r>
                            <a:rPr lang="en-US" b="0" i="1" smtClean="0">
                              <a:solidFill>
                                <a:srgbClr val="FF0000"/>
                              </a:solidFill>
                              <a:latin typeface="Cambria Math" panose="02040503050406030204" pitchFamily="18" charset="0"/>
                            </a:rPr>
                            <m:t>1</m:t>
                          </m:r>
                        </m:num>
                        <m:den>
                          <m:r>
                            <a:rPr lang="en-US" b="0" i="1" smtClean="0">
                              <a:solidFill>
                                <a:srgbClr val="FF0000"/>
                              </a:solidFill>
                              <a:latin typeface="Cambria Math" panose="02040503050406030204" pitchFamily="18" charset="0"/>
                            </a:rPr>
                            <m:t>𝜋</m:t>
                          </m:r>
                        </m:den>
                      </m:f>
                      <m:r>
                        <a:rPr lang="en-US" b="0" i="1" smtClean="0">
                          <a:solidFill>
                            <a:srgbClr val="FF0000"/>
                          </a:solidFill>
                          <a:latin typeface="Cambria Math" panose="02040503050406030204" pitchFamily="18" charset="0"/>
                        </a:rPr>
                        <m:t>𝑃</m:t>
                      </m:r>
                      <m: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𝑉</m:t>
                      </m:r>
                      <m:r>
                        <a:rPr lang="en-US" b="0" i="1" smtClean="0">
                          <a:solidFill>
                            <a:srgbClr val="FF0000"/>
                          </a:solidFill>
                          <a:latin typeface="Cambria Math" panose="02040503050406030204" pitchFamily="18" charset="0"/>
                        </a:rPr>
                        <m:t>.</m:t>
                      </m:r>
                      <m:nary>
                        <m:naryPr>
                          <m:ctrlPr>
                            <a:rPr lang="en-US" b="0" i="1" smtClean="0">
                              <a:solidFill>
                                <a:srgbClr val="FF0000"/>
                              </a:solidFill>
                              <a:latin typeface="Cambria Math" panose="02040503050406030204" pitchFamily="18" charset="0"/>
                            </a:rPr>
                          </m:ctrlPr>
                        </m:naryPr>
                        <m:sub>
                          <m:r>
                            <m:rPr>
                              <m:brk m:alnAt="23"/>
                            </m:rP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m:t>
                          </m:r>
                        </m:sub>
                        <m:sup>
                          <m: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m:t>
                          </m:r>
                        </m:sup>
                        <m:e>
                          <m:f>
                            <m:fPr>
                              <m:ctrlPr>
                                <a:rPr lang="en-US" b="0" i="1" smtClean="0">
                                  <a:solidFill>
                                    <a:srgbClr val="FF0000"/>
                                  </a:solidFill>
                                  <a:latin typeface="Cambria Math" panose="02040503050406030204" pitchFamily="18" charset="0"/>
                                </a:rPr>
                              </m:ctrlPr>
                            </m:fPr>
                            <m:num>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𝑍</m:t>
                                  </m:r>
                                </m:e>
                                <m:sub>
                                  <m:r>
                                    <a:rPr lang="en-US" b="0" i="1" smtClean="0">
                                      <a:solidFill>
                                        <a:srgbClr val="FF0000"/>
                                      </a:solidFill>
                                      <a:latin typeface="Cambria Math" panose="02040503050406030204" pitchFamily="18" charset="0"/>
                                    </a:rPr>
                                    <m:t>𝑟</m:t>
                                  </m:r>
                                </m:sub>
                              </m:sSub>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𝜔</m:t>
                                  </m:r>
                                  <m:r>
                                    <a:rPr lang="en-US" i="1" smtClean="0">
                                      <a:solidFill>
                                        <a:srgbClr val="FF0000"/>
                                      </a:solidFill>
                                      <a:latin typeface="Cambria Math" panose="02040503050406030204" pitchFamily="18" charset="0"/>
                                    </a:rPr>
                                    <m:t>’</m:t>
                                  </m:r>
                                </m:e>
                              </m:d>
                            </m:num>
                            <m:den>
                              <m:r>
                                <a:rPr lang="en-US" b="0" i="1" smtClean="0">
                                  <a:solidFill>
                                    <a:srgbClr val="FF0000"/>
                                  </a:solidFill>
                                  <a:latin typeface="Cambria Math" panose="02040503050406030204" pitchFamily="18" charset="0"/>
                                </a:rPr>
                                <m:t>𝜔</m:t>
                              </m:r>
                              <m:r>
                                <a:rPr lang="en-US"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𝜔</m:t>
                              </m:r>
                            </m:den>
                          </m:f>
                          <m:r>
                            <a:rPr lang="en-US" b="0" i="1" smtClean="0">
                              <a:solidFill>
                                <a:srgbClr val="FF0000"/>
                              </a:solidFill>
                              <a:latin typeface="Cambria Math" panose="02040503050406030204" pitchFamily="18" charset="0"/>
                            </a:rPr>
                            <m:t>𝑑</m:t>
                          </m:r>
                          <m:r>
                            <a:rPr lang="en-US" b="0" i="1" smtClean="0">
                              <a:solidFill>
                                <a:srgbClr val="FF0000"/>
                              </a:solidFill>
                              <a:latin typeface="Cambria Math" panose="02040503050406030204" pitchFamily="18" charset="0"/>
                            </a:rPr>
                            <m:t>𝜔</m:t>
                          </m:r>
                          <m:r>
                            <a:rPr lang="en-US" i="1" smtClean="0">
                              <a:solidFill>
                                <a:srgbClr val="FF0000"/>
                              </a:solidFill>
                              <a:latin typeface="Cambria Math" panose="02040503050406030204" pitchFamily="18" charset="0"/>
                            </a:rPr>
                            <m:t>’</m:t>
                          </m:r>
                        </m:e>
                      </m:nary>
                    </m:oMath>
                  </m:oMathPara>
                </a14:m>
                <a:endParaRPr lang="en-IT" dirty="0">
                  <a:solidFill>
                    <a:srgbClr val="FF0000"/>
                  </a:solidFill>
                </a:endParaRPr>
              </a:p>
            </p:txBody>
          </p:sp>
        </mc:Choice>
        <mc:Fallback xmlns="">
          <p:sp>
            <p:nvSpPr>
              <p:cNvPr id="6" name="TextBox 5">
                <a:extLst>
                  <a:ext uri="{FF2B5EF4-FFF2-40B4-BE49-F238E27FC236}">
                    <a16:creationId xmlns:a16="http://schemas.microsoft.com/office/drawing/2014/main" id="{8AC33122-65AF-17DD-86AF-42E7CC5E4F5A}"/>
                  </a:ext>
                </a:extLst>
              </p:cNvPr>
              <p:cNvSpPr txBox="1">
                <a:spLocks noRot="1" noChangeAspect="1" noMove="1" noResize="1" noEditPoints="1" noAdjustHandles="1" noChangeArrowheads="1" noChangeShapeType="1" noTextEdit="1"/>
              </p:cNvSpPr>
              <p:nvPr/>
            </p:nvSpPr>
            <p:spPr>
              <a:xfrm>
                <a:off x="4761232" y="4831362"/>
                <a:ext cx="3557769" cy="704552"/>
              </a:xfrm>
              <a:prstGeom prst="rect">
                <a:avLst/>
              </a:prstGeom>
              <a:blipFill>
                <a:blip r:embed="rId7"/>
                <a:stretch>
                  <a:fillRect t="-155357" b="-235714"/>
                </a:stretch>
              </a:blipFill>
            </p:spPr>
            <p:txBody>
              <a:bodyPr/>
              <a:lstStyle/>
              <a:p>
                <a:r>
                  <a:rPr lang="en-IT">
                    <a:noFill/>
                  </a:rPr>
                  <a:t> </a:t>
                </a:r>
              </a:p>
            </p:txBody>
          </p:sp>
        </mc:Fallback>
      </mc:AlternateContent>
      <p:sp>
        <p:nvSpPr>
          <p:cNvPr id="7" name="CasellaDiTesto 2">
            <a:extLst>
              <a:ext uri="{FF2B5EF4-FFF2-40B4-BE49-F238E27FC236}">
                <a16:creationId xmlns:a16="http://schemas.microsoft.com/office/drawing/2014/main" id="{9398AE42-FA2B-581A-2011-C588856233C2}"/>
              </a:ext>
            </a:extLst>
          </p:cNvPr>
          <p:cNvSpPr txBox="1"/>
          <p:nvPr/>
        </p:nvSpPr>
        <p:spPr>
          <a:xfrm>
            <a:off x="3257382" y="5675884"/>
            <a:ext cx="2689393" cy="338554"/>
          </a:xfrm>
          <a:prstGeom prst="rect">
            <a:avLst/>
          </a:prstGeom>
          <a:noFill/>
        </p:spPr>
        <p:txBody>
          <a:bodyPr wrap="square" rtlCol="0">
            <a:spAutoFit/>
          </a:bodyPr>
          <a:lstStyle/>
          <a:p>
            <a:pPr algn="ctr"/>
            <a:r>
              <a:rPr lang="en-GB" sz="1600" b="1" dirty="0">
                <a:solidFill>
                  <a:srgbClr val="FF0000"/>
                </a:solidFill>
                <a:effectLst/>
              </a:rPr>
              <a:t>KRAMERS-KRONIG relations </a:t>
            </a:r>
            <a:endParaRPr lang="en-GB" sz="1600" b="1" dirty="0">
              <a:solidFill>
                <a:srgbClr val="FF0000"/>
              </a:solidFill>
            </a:endParaRPr>
          </a:p>
        </p:txBody>
      </p:sp>
    </p:spTree>
    <p:extLst>
      <p:ext uri="{BB962C8B-B14F-4D97-AF65-F5344CB8AC3E}">
        <p14:creationId xmlns:p14="http://schemas.microsoft.com/office/powerpoint/2010/main" val="734336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A6B94DF-FAB2-3FFC-4C18-3762CE46F7F6}"/>
              </a:ext>
            </a:extLst>
          </p:cNvPr>
          <p:cNvSpPr txBox="1"/>
          <p:nvPr/>
        </p:nvSpPr>
        <p:spPr>
          <a:xfrm>
            <a:off x="311150" y="736600"/>
            <a:ext cx="8521700" cy="923330"/>
          </a:xfrm>
          <a:prstGeom prst="rect">
            <a:avLst/>
          </a:prstGeom>
          <a:noFill/>
        </p:spPr>
        <p:txBody>
          <a:bodyPr wrap="square" rtlCol="0">
            <a:spAutoFit/>
          </a:bodyPr>
          <a:lstStyle/>
          <a:p>
            <a:pPr algn="just"/>
            <a:r>
              <a:rPr lang="en-GB" sz="1800" b="1" dirty="0">
                <a:effectLst/>
                <a:latin typeface="Calibri" panose="020F0502020204030204" pitchFamily="34" charset="0"/>
                <a:cs typeface="Calibri" panose="020F0502020204030204" pitchFamily="34" charset="0"/>
              </a:rPr>
              <a:t>The wake function generated by an ultra-relativistic charge on a trajectory parallel to the axis of a device with </a:t>
            </a:r>
            <a:r>
              <a:rPr lang="en-GB" sz="1800" b="1" dirty="0">
                <a:solidFill>
                  <a:srgbClr val="FF0000"/>
                </a:solidFill>
                <a:effectLst/>
                <a:latin typeface="Calibri" panose="020F0502020204030204" pitchFamily="34" charset="0"/>
                <a:cs typeface="Calibri" panose="020F0502020204030204" pitchFamily="34" charset="0"/>
              </a:rPr>
              <a:t>cylindrical symmetry</a:t>
            </a:r>
            <a:r>
              <a:rPr lang="en-GB" sz="1800" b="1" dirty="0">
                <a:effectLst/>
                <a:latin typeface="Calibri" panose="020F0502020204030204" pitchFamily="34" charset="0"/>
                <a:cs typeface="Calibri" panose="020F0502020204030204" pitchFamily="34" charset="0"/>
              </a:rPr>
              <a:t> can be expanded into a </a:t>
            </a:r>
            <a:r>
              <a:rPr lang="en-GB" sz="1800" b="1" dirty="0">
                <a:solidFill>
                  <a:srgbClr val="FF0000"/>
                </a:solidFill>
                <a:effectLst/>
                <a:latin typeface="Calibri" panose="020F0502020204030204" pitchFamily="34" charset="0"/>
                <a:cs typeface="Calibri" panose="020F0502020204030204" pitchFamily="34" charset="0"/>
              </a:rPr>
              <a:t>sum of multipolar terms</a:t>
            </a:r>
            <a:r>
              <a:rPr lang="en-GB" sz="1800" b="1" dirty="0">
                <a:effectLst/>
                <a:latin typeface="Calibri" panose="020F0502020204030204" pitchFamily="34" charset="0"/>
                <a:cs typeface="Calibri" panose="020F0502020204030204" pitchFamily="34" charset="0"/>
              </a:rPr>
              <a:t>, and a similar multipolar expansion is obtained for the impedance. </a:t>
            </a:r>
            <a:endParaRPr lang="en-GB" b="1" dirty="0">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6545D9CA-E97F-6B34-A7DA-FF79DBC062B6}"/>
              </a:ext>
            </a:extLst>
          </p:cNvPr>
          <p:cNvPicPr>
            <a:picLocks noChangeAspect="1"/>
          </p:cNvPicPr>
          <p:nvPr/>
        </p:nvPicPr>
        <p:blipFill>
          <a:blip r:embed="rId2"/>
          <a:stretch>
            <a:fillRect/>
          </a:stretch>
        </p:blipFill>
        <p:spPr>
          <a:xfrm>
            <a:off x="1568450" y="1612900"/>
            <a:ext cx="6007100" cy="889000"/>
          </a:xfrm>
          <a:prstGeom prst="rect">
            <a:avLst/>
          </a:prstGeom>
        </p:spPr>
      </p:pic>
      <p:sp>
        <p:nvSpPr>
          <p:cNvPr id="4" name="TextBox 3">
            <a:extLst>
              <a:ext uri="{FF2B5EF4-FFF2-40B4-BE49-F238E27FC236}">
                <a16:creationId xmlns:a16="http://schemas.microsoft.com/office/drawing/2014/main" id="{E813023E-F968-68E4-5A88-3FABC1B68F7D}"/>
              </a:ext>
            </a:extLst>
          </p:cNvPr>
          <p:cNvSpPr txBox="1"/>
          <p:nvPr/>
        </p:nvSpPr>
        <p:spPr>
          <a:xfrm>
            <a:off x="226796" y="5825750"/>
            <a:ext cx="2657908" cy="307777"/>
          </a:xfrm>
          <a:prstGeom prst="rect">
            <a:avLst/>
          </a:prstGeom>
          <a:noFill/>
        </p:spPr>
        <p:txBody>
          <a:bodyPr wrap="none" rtlCol="0">
            <a:spAutoFit/>
          </a:bodyPr>
          <a:lstStyle/>
          <a:p>
            <a:pPr algn="r"/>
            <a:r>
              <a:rPr lang="en-GB" sz="1400" dirty="0"/>
              <a:t>Courtesy of L. Palumbo, SAPIENZA</a:t>
            </a:r>
          </a:p>
        </p:txBody>
      </p:sp>
      <p:pic>
        <p:nvPicPr>
          <p:cNvPr id="5" name="Picture 4">
            <a:extLst>
              <a:ext uri="{FF2B5EF4-FFF2-40B4-BE49-F238E27FC236}">
                <a16:creationId xmlns:a16="http://schemas.microsoft.com/office/drawing/2014/main" id="{A31E315D-1799-4767-1284-E13C2171E52A}"/>
              </a:ext>
            </a:extLst>
          </p:cNvPr>
          <p:cNvPicPr>
            <a:picLocks noChangeAspect="1"/>
          </p:cNvPicPr>
          <p:nvPr/>
        </p:nvPicPr>
        <p:blipFill>
          <a:blip r:embed="rId3"/>
          <a:stretch>
            <a:fillRect/>
          </a:stretch>
        </p:blipFill>
        <p:spPr>
          <a:xfrm>
            <a:off x="1949450" y="2657399"/>
            <a:ext cx="3416300" cy="723900"/>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AE2A647-9A2F-68C7-039A-B54B4FA5EDFF}"/>
                  </a:ext>
                </a:extLst>
              </p:cNvPr>
              <p:cNvSpPr txBox="1"/>
              <p:nvPr/>
            </p:nvSpPr>
            <p:spPr>
              <a:xfrm>
                <a:off x="5956300" y="2710033"/>
                <a:ext cx="930959" cy="6186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Ω</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r>
                                    <a:rPr lang="en-US" b="0" i="1" smtClean="0">
                                      <a:latin typeface="Cambria Math" panose="02040503050406030204" pitchFamily="18" charset="0"/>
                                    </a:rPr>
                                    <m:t>𝑚</m:t>
                                  </m:r>
                                </m:sup>
                              </m:sSup>
                            </m:den>
                          </m:f>
                        </m:e>
                      </m:d>
                    </m:oMath>
                  </m:oMathPara>
                </a14:m>
                <a:endParaRPr lang="en-IT" dirty="0"/>
              </a:p>
            </p:txBody>
          </p:sp>
        </mc:Choice>
        <mc:Fallback xmlns="">
          <p:sp>
            <p:nvSpPr>
              <p:cNvPr id="6" name="TextBox 5">
                <a:extLst>
                  <a:ext uri="{FF2B5EF4-FFF2-40B4-BE49-F238E27FC236}">
                    <a16:creationId xmlns:a16="http://schemas.microsoft.com/office/drawing/2014/main" id="{1AE2A647-9A2F-68C7-039A-B54B4FA5EDFF}"/>
                  </a:ext>
                </a:extLst>
              </p:cNvPr>
              <p:cNvSpPr txBox="1">
                <a:spLocks noRot="1" noChangeAspect="1" noMove="1" noResize="1" noEditPoints="1" noAdjustHandles="1" noChangeArrowheads="1" noChangeShapeType="1" noTextEdit="1"/>
              </p:cNvSpPr>
              <p:nvPr/>
            </p:nvSpPr>
            <p:spPr>
              <a:xfrm>
                <a:off x="5956300" y="2710033"/>
                <a:ext cx="930959" cy="618631"/>
              </a:xfrm>
              <a:prstGeom prst="rect">
                <a:avLst/>
              </a:prstGeom>
              <a:blipFill>
                <a:blip r:embed="rId4"/>
                <a:stretch>
                  <a:fillRect/>
                </a:stretch>
              </a:blipFill>
            </p:spPr>
            <p:txBody>
              <a:bodyPr/>
              <a:lstStyle/>
              <a:p>
                <a:r>
                  <a:rPr lang="en-IT">
                    <a:noFill/>
                  </a:rPr>
                  <a:t> </a:t>
                </a:r>
              </a:p>
            </p:txBody>
          </p:sp>
        </mc:Fallback>
      </mc:AlternateContent>
      <p:grpSp>
        <p:nvGrpSpPr>
          <p:cNvPr id="14" name="Group 13">
            <a:extLst>
              <a:ext uri="{FF2B5EF4-FFF2-40B4-BE49-F238E27FC236}">
                <a16:creationId xmlns:a16="http://schemas.microsoft.com/office/drawing/2014/main" id="{9804FFA5-C16A-13B4-20A7-3F6F8C126347}"/>
              </a:ext>
            </a:extLst>
          </p:cNvPr>
          <p:cNvGrpSpPr/>
          <p:nvPr/>
        </p:nvGrpSpPr>
        <p:grpSpPr>
          <a:xfrm>
            <a:off x="311150" y="3449936"/>
            <a:ext cx="8521700" cy="2671464"/>
            <a:chOff x="311150" y="3449936"/>
            <a:chExt cx="8521700" cy="2671464"/>
          </a:xfrm>
        </p:grpSpPr>
        <p:sp>
          <p:nvSpPr>
            <p:cNvPr id="7" name="TextBox 6">
              <a:extLst>
                <a:ext uri="{FF2B5EF4-FFF2-40B4-BE49-F238E27FC236}">
                  <a16:creationId xmlns:a16="http://schemas.microsoft.com/office/drawing/2014/main" id="{3820DF5B-D9AA-983C-1F59-0F6A78B5E933}"/>
                </a:ext>
              </a:extLst>
            </p:cNvPr>
            <p:cNvSpPr txBox="1"/>
            <p:nvPr/>
          </p:nvSpPr>
          <p:spPr>
            <a:xfrm>
              <a:off x="311150" y="3449936"/>
              <a:ext cx="8521700" cy="646331"/>
            </a:xfrm>
            <a:prstGeom prst="rect">
              <a:avLst/>
            </a:prstGeom>
            <a:noFill/>
          </p:spPr>
          <p:txBody>
            <a:bodyPr wrap="square" rtlCol="0">
              <a:spAutoFit/>
            </a:bodyPr>
            <a:lstStyle/>
            <a:p>
              <a:r>
                <a:rPr lang="en-GB" sz="1800" b="1" dirty="0">
                  <a:solidFill>
                    <a:srgbClr val="FF0000"/>
                  </a:solidFill>
                  <a:effectLst/>
                  <a:latin typeface="Calibri" panose="020F0502020204030204" pitchFamily="34" charset="0"/>
                  <a:cs typeface="Calibri" panose="020F0502020204030204" pitchFamily="34" charset="0"/>
                </a:rPr>
                <a:t>For ultra-relativistic charges</a:t>
              </a:r>
              <a:r>
                <a:rPr lang="en-GB" sz="1800" b="1" dirty="0">
                  <a:effectLst/>
                  <a:latin typeface="Calibri" panose="020F0502020204030204" pitchFamily="34" charset="0"/>
                  <a:cs typeface="Calibri" panose="020F0502020204030204" pitchFamily="34" charset="0"/>
                </a:rPr>
                <a:t> and cylindrical symmetry, the longitudinal Impedance follows the same behaviour as the wake potential </a:t>
              </a:r>
              <a:endParaRPr lang="en-GB" b="1" dirty="0">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F58525AF-6B91-DD98-B2D2-8F7CB64B1D56}"/>
                </a:ext>
              </a:extLst>
            </p:cNvPr>
            <p:cNvPicPr>
              <a:picLocks noChangeAspect="1"/>
            </p:cNvPicPr>
            <p:nvPr/>
          </p:nvPicPr>
          <p:blipFill>
            <a:blip r:embed="rId5"/>
            <a:stretch>
              <a:fillRect/>
            </a:stretch>
          </p:blipFill>
          <p:spPr>
            <a:xfrm>
              <a:off x="325779" y="4621774"/>
              <a:ext cx="4368800" cy="838200"/>
            </a:xfrm>
            <a:prstGeom prst="rect">
              <a:avLst/>
            </a:prstGeom>
          </p:spPr>
        </p:pic>
        <p:pic>
          <p:nvPicPr>
            <p:cNvPr id="9" name="Picture 8">
              <a:extLst>
                <a:ext uri="{FF2B5EF4-FFF2-40B4-BE49-F238E27FC236}">
                  <a16:creationId xmlns:a16="http://schemas.microsoft.com/office/drawing/2014/main" id="{3503DD53-29A9-0386-166C-461EE0B80901}"/>
                </a:ext>
              </a:extLst>
            </p:cNvPr>
            <p:cNvPicPr>
              <a:picLocks noChangeAspect="1"/>
            </p:cNvPicPr>
            <p:nvPr/>
          </p:nvPicPr>
          <p:blipFill>
            <a:blip r:embed="rId6"/>
            <a:stretch>
              <a:fillRect/>
            </a:stretch>
          </p:blipFill>
          <p:spPr>
            <a:xfrm>
              <a:off x="4686300" y="4145902"/>
              <a:ext cx="2540000" cy="609600"/>
            </a:xfrm>
            <a:prstGeom prst="rect">
              <a:avLst/>
            </a:prstGeom>
          </p:spPr>
        </p:pic>
        <p:pic>
          <p:nvPicPr>
            <p:cNvPr id="10" name="Picture 9">
              <a:extLst>
                <a:ext uri="{FF2B5EF4-FFF2-40B4-BE49-F238E27FC236}">
                  <a16:creationId xmlns:a16="http://schemas.microsoft.com/office/drawing/2014/main" id="{EF2FE9AC-A311-56D0-31A6-4EA531D3EBBC}"/>
                </a:ext>
              </a:extLst>
            </p:cNvPr>
            <p:cNvPicPr>
              <a:picLocks noChangeAspect="1"/>
            </p:cNvPicPr>
            <p:nvPr/>
          </p:nvPicPr>
          <p:blipFill>
            <a:blip r:embed="rId7"/>
            <a:stretch>
              <a:fillRect/>
            </a:stretch>
          </p:blipFill>
          <p:spPr>
            <a:xfrm>
              <a:off x="4694579" y="5200271"/>
              <a:ext cx="3454400" cy="596900"/>
            </a:xfrm>
            <a:prstGeom prst="rect">
              <a:avLst/>
            </a:prstGeom>
          </p:spPr>
        </p:pic>
        <p:sp>
          <p:nvSpPr>
            <p:cNvPr id="12" name="TextBox 11">
              <a:extLst>
                <a:ext uri="{FF2B5EF4-FFF2-40B4-BE49-F238E27FC236}">
                  <a16:creationId xmlns:a16="http://schemas.microsoft.com/office/drawing/2014/main" id="{6C8B44BB-987F-0A0C-41B8-94F25189457A}"/>
                </a:ext>
              </a:extLst>
            </p:cNvPr>
            <p:cNvSpPr txBox="1"/>
            <p:nvPr/>
          </p:nvSpPr>
          <p:spPr>
            <a:xfrm>
              <a:off x="5762280" y="5752068"/>
              <a:ext cx="1318998" cy="369332"/>
            </a:xfrm>
            <a:prstGeom prst="rect">
              <a:avLst/>
            </a:prstGeom>
            <a:noFill/>
          </p:spPr>
          <p:txBody>
            <a:bodyPr wrap="square">
              <a:spAutoFit/>
            </a:bodyPr>
            <a:lstStyle/>
            <a:p>
              <a:r>
                <a:rPr lang="en-GB" sz="1800" b="1" dirty="0">
                  <a:effectLst/>
                  <a:latin typeface="Calibri" panose="020F0502020204030204" pitchFamily="34" charset="0"/>
                  <a:cs typeface="Calibri" panose="020F0502020204030204" pitchFamily="34" charset="0"/>
                </a:rPr>
                <a:t>Dipole term</a:t>
              </a:r>
              <a:endParaRPr lang="en-IT" dirty="0"/>
            </a:p>
          </p:txBody>
        </p:sp>
        <p:sp>
          <p:nvSpPr>
            <p:cNvPr id="13" name="TextBox 12">
              <a:extLst>
                <a:ext uri="{FF2B5EF4-FFF2-40B4-BE49-F238E27FC236}">
                  <a16:creationId xmlns:a16="http://schemas.microsoft.com/office/drawing/2014/main" id="{ECFFCF8E-AE55-91F2-D7AA-1C10AB1544B1}"/>
                </a:ext>
              </a:extLst>
            </p:cNvPr>
            <p:cNvSpPr txBox="1"/>
            <p:nvPr/>
          </p:nvSpPr>
          <p:spPr>
            <a:xfrm>
              <a:off x="7489480" y="4083673"/>
              <a:ext cx="1318998" cy="646331"/>
            </a:xfrm>
            <a:prstGeom prst="rect">
              <a:avLst/>
            </a:prstGeom>
            <a:noFill/>
          </p:spPr>
          <p:txBody>
            <a:bodyPr wrap="square">
              <a:spAutoFit/>
            </a:bodyPr>
            <a:lstStyle/>
            <a:p>
              <a:pPr algn="ctr"/>
              <a:r>
                <a:rPr lang="en-GB" sz="1800" b="1" dirty="0">
                  <a:effectLst/>
                  <a:latin typeface="Calibri" panose="020F0502020204030204" pitchFamily="34" charset="0"/>
                  <a:cs typeface="Calibri" panose="020F0502020204030204" pitchFamily="34" charset="0"/>
                </a:rPr>
                <a:t>Monopole term</a:t>
              </a:r>
              <a:endParaRPr lang="en-IT" dirty="0"/>
            </a:p>
          </p:txBody>
        </p:sp>
      </p:grpSp>
      <p:sp>
        <p:nvSpPr>
          <p:cNvPr id="15" name="CasellaDiTesto 14">
            <a:extLst>
              <a:ext uri="{FF2B5EF4-FFF2-40B4-BE49-F238E27FC236}">
                <a16:creationId xmlns:a16="http://schemas.microsoft.com/office/drawing/2014/main" id="{624897EF-724D-E52D-D6CE-FBC739460FFC}"/>
              </a:ext>
            </a:extLst>
          </p:cNvPr>
          <p:cNvSpPr txBox="1"/>
          <p:nvPr/>
        </p:nvSpPr>
        <p:spPr>
          <a:xfrm>
            <a:off x="2275058" y="90906"/>
            <a:ext cx="4593951"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CYLINDRICAL SIMMETRY</a:t>
            </a:r>
          </a:p>
        </p:txBody>
      </p:sp>
    </p:spTree>
    <p:extLst>
      <p:ext uri="{BB962C8B-B14F-4D97-AF65-F5344CB8AC3E}">
        <p14:creationId xmlns:p14="http://schemas.microsoft.com/office/powerpoint/2010/main" val="448719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44116C0E-5871-AD4C-B925-381D5FFC412E}"/>
              </a:ext>
            </a:extLst>
          </p:cNvPr>
          <p:cNvSpPr txBox="1"/>
          <p:nvPr/>
        </p:nvSpPr>
        <p:spPr>
          <a:xfrm>
            <a:off x="1079718" y="90906"/>
            <a:ext cx="6984604"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TRANSVERSE COUPLING IMPEDANCE</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7193C63-A977-E24A-B52B-F00D9A8B2FDF}"/>
                  </a:ext>
                </a:extLst>
              </p:cNvPr>
              <p:cNvSpPr txBox="1"/>
              <p:nvPr/>
            </p:nvSpPr>
            <p:spPr>
              <a:xfrm>
                <a:off x="1838206" y="925346"/>
                <a:ext cx="5468741" cy="11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𝑍</m:t>
                              </m:r>
                            </m:e>
                            <m:sub>
                              <m:r>
                                <a:rPr lang="en-US" sz="2400" b="0" i="1" smtClean="0">
                                  <a:latin typeface="Cambria Math" panose="02040503050406030204" pitchFamily="18" charset="0"/>
                                  <a:ea typeface="Cambria Math" panose="02040503050406030204" pitchFamily="18" charset="0"/>
                                </a:rPr>
                                <m:t>⊥</m:t>
                              </m:r>
                            </m:sub>
                          </m:sSub>
                        </m:e>
                      </m:acc>
                      <m:r>
                        <a:rPr lang="en-US" sz="2400" b="0" i="1" smtClean="0">
                          <a:latin typeface="Cambria Math" panose="02040503050406030204" pitchFamily="18" charset="0"/>
                          <a:ea typeface="Cambria Math" panose="02040503050406030204" pitchFamily="18" charset="0"/>
                        </a:rPr>
                        <m:t>(</m:t>
                      </m:r>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acc>
                        <m:accPr>
                          <m:chr m:val="⃗"/>
                          <m:ctrlPr>
                            <a:rPr lang="en-US" sz="2400" i="1">
                              <a:latin typeface="Cambria Math" panose="02040503050406030204" pitchFamily="18" charset="0"/>
                              <a:ea typeface="Cambria Math" panose="02040503050406030204" pitchFamily="18" charset="0"/>
                            </a:rPr>
                          </m:ctrlPr>
                        </m:accPr>
                        <m:e>
                          <m:sSub>
                            <m:sSubPr>
                              <m:ctrlPr>
                                <a:rPr lang="en-US" sz="2400" i="1">
                                  <a:latin typeface="Cambria Math" panose="02040503050406030204" pitchFamily="18" charset="0"/>
                                  <a:ea typeface="Cambria Math" panose="02040503050406030204" pitchFamily="18" charset="0"/>
                                </a:rPr>
                              </m:ctrlPr>
                            </m:sSubPr>
                            <m:e>
                              <m:r>
                                <a:rPr lang="en-US" sz="2400" b="0" i="0"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𝑟</m:t>
                              </m:r>
                            </m:e>
                            <m:sub>
                              <m:r>
                                <a:rPr lang="en-US" sz="2400" i="1">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𝜔</m:t>
                      </m:r>
                      <m:r>
                        <a:rPr lang="en-US" sz="2400" b="0" i="1" smtClean="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𝑗</m:t>
                      </m:r>
                      <m:nary>
                        <m:naryPr>
                          <m:limLoc m:val="undOvr"/>
                          <m:ctrlPr>
                            <a:rPr lang="en-US" sz="2400" b="0" i="1" smtClean="0">
                              <a:latin typeface="Cambria Math" panose="02040503050406030204" pitchFamily="18" charset="0"/>
                              <a:ea typeface="Cambria Math" panose="02040503050406030204" pitchFamily="18" charset="0"/>
                            </a:rPr>
                          </m:ctrlPr>
                        </m:naryPr>
                        <m:sub>
                          <m:r>
                            <m:rPr>
                              <m:brk m:alnAt="24"/>
                            </m:rP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 </m:t>
                          </m:r>
                        </m:sub>
                        <m:sup>
                          <m:r>
                            <a:rPr lang="en-US" sz="2400" b="0" i="1" smtClean="0">
                              <a:latin typeface="Cambria Math" panose="02040503050406030204" pitchFamily="18" charset="0"/>
                              <a:ea typeface="Cambria Math" panose="02040503050406030204" pitchFamily="18" charset="0"/>
                            </a:rPr>
                            <m:t>+∞  </m:t>
                          </m:r>
                        </m:sup>
                        <m:e>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m:t>
                                  </m:r>
                                </m:sub>
                              </m:sSub>
                            </m:e>
                          </m:acc>
                          <m:d>
                            <m:dPr>
                              <m:ctrlPr>
                                <a:rPr lang="en-US" sz="2400" b="0" i="1" smtClean="0">
                                  <a:latin typeface="Cambria Math" panose="02040503050406030204" pitchFamily="18" charset="0"/>
                                  <a:ea typeface="Cambria Math" panose="02040503050406030204" pitchFamily="18" charset="0"/>
                                </a:rPr>
                              </m:ctrlPr>
                            </m:dPr>
                            <m:e>
                              <m:acc>
                                <m:accPr>
                                  <m:chr m:val="⃗"/>
                                  <m:ctrlPr>
                                    <a:rPr lang="en-US" sz="2400" b="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𝑟</m:t>
                                  </m:r>
                                </m:e>
                              </m:acc>
                              <m:r>
                                <a:rPr lang="en-US" sz="2400" b="0" i="1" smtClean="0">
                                  <a:latin typeface="Cambria Math" panose="02040503050406030204" pitchFamily="18" charset="0"/>
                                  <a:ea typeface="Cambria Math" panose="02040503050406030204" pitchFamily="18" charset="0"/>
                                </a:rPr>
                                <m:t>, </m:t>
                              </m:r>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𝑟</m:t>
                                      </m:r>
                                    </m:e>
                                    <m:sub>
                                      <m:r>
                                        <a:rPr lang="en-US" sz="2400" b="0" i="1" smtClean="0">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𝜏</m:t>
                              </m:r>
                            </m:e>
                          </m:d>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𝑒</m:t>
                              </m:r>
                            </m:e>
                            <m:sup>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𝑗</m:t>
                              </m:r>
                              <m:r>
                                <a:rPr lang="en-US" sz="2400" b="0" i="1" smtClean="0">
                                  <a:latin typeface="Cambria Math" panose="02040503050406030204" pitchFamily="18" charset="0"/>
                                  <a:ea typeface="Cambria Math" panose="02040503050406030204" pitchFamily="18" charset="0"/>
                                </a:rPr>
                                <m:t>𝜔𝜏</m:t>
                              </m:r>
                            </m:sup>
                          </m:sSup>
                          <m:r>
                            <a:rPr lang="en-US" sz="2400" b="0" i="1" smtClean="0">
                              <a:latin typeface="Cambria Math" panose="02040503050406030204" pitchFamily="18" charset="0"/>
                              <a:ea typeface="Cambria Math" panose="02040503050406030204" pitchFamily="18" charset="0"/>
                            </a:rPr>
                            <m:t>𝑑</m:t>
                          </m:r>
                          <m:r>
                            <a:rPr lang="en-US" sz="2400" b="0" i="1" smtClean="0">
                              <a:latin typeface="Cambria Math" panose="02040503050406030204" pitchFamily="18" charset="0"/>
                              <a:ea typeface="Cambria Math" panose="02040503050406030204" pitchFamily="18" charset="0"/>
                            </a:rPr>
                            <m:t>𝜏</m:t>
                          </m:r>
                        </m:e>
                      </m:nary>
                    </m:oMath>
                  </m:oMathPara>
                </a14:m>
                <a:endParaRPr lang="en-GB" sz="2400" dirty="0"/>
              </a:p>
            </p:txBody>
          </p:sp>
        </mc:Choice>
        <mc:Fallback xmlns="">
          <p:sp>
            <p:nvSpPr>
              <p:cNvPr id="5" name="TextBox 4">
                <a:extLst>
                  <a:ext uri="{FF2B5EF4-FFF2-40B4-BE49-F238E27FC236}">
                    <a16:creationId xmlns:a16="http://schemas.microsoft.com/office/drawing/2014/main" id="{27193C63-A977-E24A-B52B-F00D9A8B2FDF}"/>
                  </a:ext>
                </a:extLst>
              </p:cNvPr>
              <p:cNvSpPr txBox="1">
                <a:spLocks noRot="1" noChangeAspect="1" noMove="1" noResize="1" noEditPoints="1" noAdjustHandles="1" noChangeArrowheads="1" noChangeShapeType="1" noTextEdit="1"/>
              </p:cNvSpPr>
              <p:nvPr/>
            </p:nvSpPr>
            <p:spPr>
              <a:xfrm>
                <a:off x="1838206" y="925346"/>
                <a:ext cx="5468741" cy="1191288"/>
              </a:xfrm>
              <a:prstGeom prst="rect">
                <a:avLst/>
              </a:prstGeom>
              <a:blipFill>
                <a:blip r:embed="rId2"/>
                <a:stretch>
                  <a:fillRect t="-113684" b="-171579"/>
                </a:stretch>
              </a:blipFill>
            </p:spPr>
            <p:txBody>
              <a:bodyPr/>
              <a:lstStyle/>
              <a:p>
                <a:r>
                  <a:rPr lang="en-IT">
                    <a:noFill/>
                  </a:rPr>
                  <a:t> </a:t>
                </a:r>
              </a:p>
            </p:txBody>
          </p:sp>
        </mc:Fallback>
      </mc:AlternateContent>
      <p:grpSp>
        <p:nvGrpSpPr>
          <p:cNvPr id="4" name="Group 3">
            <a:extLst>
              <a:ext uri="{FF2B5EF4-FFF2-40B4-BE49-F238E27FC236}">
                <a16:creationId xmlns:a16="http://schemas.microsoft.com/office/drawing/2014/main" id="{A7BC85B1-C612-5AFB-6488-590D003710EE}"/>
              </a:ext>
            </a:extLst>
          </p:cNvPr>
          <p:cNvGrpSpPr/>
          <p:nvPr/>
        </p:nvGrpSpPr>
        <p:grpSpPr>
          <a:xfrm>
            <a:off x="274318" y="4612516"/>
            <a:ext cx="8692373" cy="1221901"/>
            <a:chOff x="274318" y="4752216"/>
            <a:chExt cx="8692373" cy="1221901"/>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60779F5-6407-4148-86F0-6A7F30E1223F}"/>
                    </a:ext>
                  </a:extLst>
                </p:cNvPr>
                <p:cNvSpPr txBox="1"/>
                <p:nvPr/>
              </p:nvSpPr>
              <p:spPr>
                <a:xfrm>
                  <a:off x="4772081" y="5249367"/>
                  <a:ext cx="4194610" cy="7247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𝑍</m:t>
                                </m:r>
                              </m:e>
                              <m:sub>
                                <m:r>
                                  <a:rPr lang="en-US" sz="2400" b="0" i="1" smtClean="0">
                                    <a:latin typeface="Cambria Math" panose="02040503050406030204" pitchFamily="18" charset="0"/>
                                    <a:ea typeface="Cambria Math" panose="02040503050406030204" pitchFamily="18" charset="0"/>
                                  </a:rPr>
                                  <m:t>⊥</m:t>
                                </m:r>
                              </m:sub>
                            </m:sSub>
                          </m:e>
                        </m:acc>
                        <m:r>
                          <a:rPr lang="en-US" sz="2400" b="0" i="1" smtClean="0">
                            <a:latin typeface="Cambria Math" panose="02040503050406030204" pitchFamily="18" charset="0"/>
                            <a:ea typeface="Cambria Math" panose="02040503050406030204" pitchFamily="18" charset="0"/>
                          </a:rPr>
                          <m:t>(</m:t>
                        </m:r>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acc>
                          <m:accPr>
                            <m:chr m:val="⃗"/>
                            <m:ctrlPr>
                              <a:rPr lang="en-US" sz="2400" i="1">
                                <a:latin typeface="Cambria Math" panose="02040503050406030204" pitchFamily="18" charset="0"/>
                                <a:ea typeface="Cambria Math" panose="02040503050406030204" pitchFamily="18" charset="0"/>
                              </a:rPr>
                            </m:ctrlPr>
                          </m:accPr>
                          <m:e>
                            <m:sSub>
                              <m:sSubPr>
                                <m:ctrlPr>
                                  <a:rPr lang="en-US" sz="2400" i="1">
                                    <a:latin typeface="Cambria Math" panose="02040503050406030204" pitchFamily="18" charset="0"/>
                                    <a:ea typeface="Cambria Math" panose="02040503050406030204" pitchFamily="18" charset="0"/>
                                  </a:rPr>
                                </m:ctrlPr>
                              </m:sSubPr>
                              <m:e>
                                <m:r>
                                  <m:rPr>
                                    <m:sty m:val="p"/>
                                  </m:rPr>
                                  <a:rPr lang="en-US" sz="2400" i="1">
                                    <a:latin typeface="Cambria Math" panose="02040503050406030204" pitchFamily="18" charset="0"/>
                                    <a:ea typeface="Cambria Math" panose="02040503050406030204" pitchFamily="18" charset="0"/>
                                  </a:rPr>
                                  <m:t>r</m:t>
                                </m:r>
                              </m:e>
                              <m:sub>
                                <m:r>
                                  <a:rPr lang="en-US" sz="2400" i="1">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𝜔</m:t>
                        </m:r>
                        <m:r>
                          <a:rPr lang="en-US" sz="2400" b="0" i="1" smtClean="0">
                            <a:latin typeface="Cambria Math" panose="02040503050406030204" pitchFamily="18" charset="0"/>
                            <a:ea typeface="Cambria Math" panose="02040503050406030204" pitchFamily="18" charset="0"/>
                          </a:rPr>
                          <m:t>)</m:t>
                        </m:r>
                        <m:r>
                          <a:rPr lang="en-US" sz="2400" b="0" i="0"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𝑐</m:t>
                            </m:r>
                          </m:num>
                          <m:den>
                            <m:r>
                              <a:rPr lang="en-US" sz="2400" b="0" i="1" smtClean="0">
                                <a:latin typeface="Cambria Math" panose="02040503050406030204" pitchFamily="18" charset="0"/>
                                <a:ea typeface="Cambria Math" panose="02040503050406030204" pitchFamily="18" charset="0"/>
                              </a:rPr>
                              <m:t>𝜔</m:t>
                            </m:r>
                          </m:den>
                        </m:f>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m:t>
                            </m:r>
                          </m:e>
                          <m:sub>
                            <m:r>
                              <a:rPr lang="en-US" sz="2400" b="0" i="1" smtClean="0">
                                <a:latin typeface="Cambria Math" panose="02040503050406030204" pitchFamily="18" charset="0"/>
                                <a:ea typeface="Cambria Math" panose="02040503050406030204" pitchFamily="18" charset="0"/>
                              </a:rPr>
                              <m:t>⊥</m:t>
                            </m:r>
                          </m:sub>
                        </m:sSub>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𝑍</m:t>
                            </m:r>
                          </m:e>
                          <m:sub>
                            <m:r>
                              <a:rPr lang="en-US" sz="2400" b="0" i="1" smtClean="0">
                                <a:latin typeface="Cambria Math" panose="02040503050406030204" pitchFamily="18" charset="0"/>
                                <a:ea typeface="Cambria Math" panose="02040503050406030204" pitchFamily="18" charset="0"/>
                              </a:rPr>
                              <m:t>∥</m:t>
                            </m:r>
                          </m:sub>
                        </m:sSub>
                        <m:d>
                          <m:dPr>
                            <m:ctrlPr>
                              <a:rPr lang="en-US" sz="2400" b="0" i="1" smtClean="0">
                                <a:latin typeface="Cambria Math" panose="02040503050406030204" pitchFamily="18" charset="0"/>
                                <a:ea typeface="Cambria Math" panose="02040503050406030204" pitchFamily="18" charset="0"/>
                              </a:rPr>
                            </m:ctrlPr>
                          </m:d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acc>
                              <m:accPr>
                                <m:chr m:val="⃗"/>
                                <m:ctrlPr>
                                  <a:rPr lang="en-US" sz="2400" i="1">
                                    <a:latin typeface="Cambria Math" panose="02040503050406030204" pitchFamily="18" charset="0"/>
                                    <a:ea typeface="Cambria Math" panose="02040503050406030204" pitchFamily="18" charset="0"/>
                                  </a:rPr>
                                </m:ctrlPr>
                              </m:accPr>
                              <m:e>
                                <m:sSub>
                                  <m:sSubPr>
                                    <m:ctrlPr>
                                      <a:rPr lang="en-US" sz="2400" i="1">
                                        <a:latin typeface="Cambria Math" panose="02040503050406030204" pitchFamily="18" charset="0"/>
                                        <a:ea typeface="Cambria Math" panose="02040503050406030204" pitchFamily="18" charset="0"/>
                                      </a:rPr>
                                    </m:ctrlPr>
                                  </m:sSubPr>
                                  <m:e>
                                    <m:r>
                                      <m:rPr>
                                        <m:sty m:val="p"/>
                                      </m:rPr>
                                      <a:rPr lang="en-US" sz="2400" i="1">
                                        <a:latin typeface="Cambria Math" panose="02040503050406030204" pitchFamily="18" charset="0"/>
                                        <a:ea typeface="Cambria Math" panose="02040503050406030204" pitchFamily="18" charset="0"/>
                                      </a:rPr>
                                      <m:t>r</m:t>
                                    </m:r>
                                  </m:e>
                                  <m:sub>
                                    <m:r>
                                      <a:rPr lang="en-US" sz="2400" i="1">
                                        <a:latin typeface="Cambria Math" panose="02040503050406030204" pitchFamily="18" charset="0"/>
                                        <a:ea typeface="Cambria Math" panose="02040503050406030204" pitchFamily="18" charset="0"/>
                                      </a:rPr>
                                      <m:t>0</m:t>
                                    </m:r>
                                  </m:sub>
                                </m:sSub>
                              </m:e>
                            </m:acc>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𝜔</m:t>
                            </m:r>
                          </m:e>
                        </m:d>
                      </m:oMath>
                    </m:oMathPara>
                  </a14:m>
                  <a:endParaRPr lang="en-GB" sz="2400" dirty="0"/>
                </a:p>
              </p:txBody>
            </p:sp>
          </mc:Choice>
          <mc:Fallback xmlns="">
            <p:sp>
              <p:nvSpPr>
                <p:cNvPr id="6" name="TextBox 5">
                  <a:extLst>
                    <a:ext uri="{FF2B5EF4-FFF2-40B4-BE49-F238E27FC236}">
                      <a16:creationId xmlns:a16="http://schemas.microsoft.com/office/drawing/2014/main" id="{F60779F5-6407-4148-86F0-6A7F30E1223F}"/>
                    </a:ext>
                  </a:extLst>
                </p:cNvPr>
                <p:cNvSpPr txBox="1">
                  <a:spLocks noRot="1" noChangeAspect="1" noMove="1" noResize="1" noEditPoints="1" noAdjustHandles="1" noChangeArrowheads="1" noChangeShapeType="1" noTextEdit="1"/>
                </p:cNvSpPr>
                <p:nvPr/>
              </p:nvSpPr>
              <p:spPr>
                <a:xfrm>
                  <a:off x="4772081" y="5249367"/>
                  <a:ext cx="4194610" cy="724750"/>
                </a:xfrm>
                <a:prstGeom prst="rect">
                  <a:avLst/>
                </a:prstGeom>
                <a:blipFill>
                  <a:blip r:embed="rId3"/>
                  <a:stretch>
                    <a:fillRect b="-1724"/>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A5962E7-6F2E-9948-848E-56F621ED7715}"/>
                    </a:ext>
                  </a:extLst>
                </p:cNvPr>
                <p:cNvSpPr txBox="1"/>
                <p:nvPr/>
              </p:nvSpPr>
              <p:spPr>
                <a:xfrm>
                  <a:off x="274318" y="5169794"/>
                  <a:ext cx="3830857" cy="7945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m:t>
                            </m:r>
                          </m:num>
                          <m:den>
                            <m:r>
                              <a:rPr lang="en-US" sz="2400" i="1">
                                <a:latin typeface="Cambria Math" panose="02040503050406030204" pitchFamily="18" charset="0"/>
                                <a:ea typeface="Cambria Math" panose="02040503050406030204" pitchFamily="18" charset="0"/>
                              </a:rPr>
                              <m:t>𝜕𝜏</m:t>
                            </m:r>
                          </m:den>
                        </m:f>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m:t>
                                </m:r>
                              </m:sub>
                            </m:sSub>
                          </m:e>
                        </m:acc>
                        <m:d>
                          <m:dPr>
                            <m:ctrlPr>
                              <a:rPr lang="en-US" sz="2400" b="0" i="1" smtClean="0">
                                <a:latin typeface="Cambria Math" panose="02040503050406030204" pitchFamily="18" charset="0"/>
                                <a:ea typeface="Cambria Math" panose="02040503050406030204" pitchFamily="18" charset="0"/>
                              </a:rPr>
                            </m:ctrlPr>
                          </m:d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𝜏</m:t>
                            </m:r>
                          </m:e>
                        </m:d>
                        <m:r>
                          <a:rPr lang="en-US" sz="2400" b="0" i="0"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𝑐</m:t>
                        </m:r>
                        <m:sSub>
                          <m:sSubPr>
                            <m:ctrlPr>
                              <a:rPr lang="en-US" sz="2400" b="0" i="1" smtClean="0">
                                <a:latin typeface="Cambria Math" panose="02040503050406030204" pitchFamily="18" charset="0"/>
                                <a:ea typeface="Cambria Math" panose="02040503050406030204" pitchFamily="18" charset="0"/>
                              </a:rPr>
                            </m:ctrlPr>
                          </m:sSubPr>
                          <m:e>
                            <m:r>
                              <m:rPr>
                                <m:sty m:val="p"/>
                              </m:rPr>
                              <a:rPr lang="en-US" sz="2400" b="0" i="0" smtClean="0">
                                <a:latin typeface="Cambria Math" panose="02040503050406030204" pitchFamily="18" charset="0"/>
                                <a:ea typeface="Cambria Math" panose="02040503050406030204" pitchFamily="18" charset="0"/>
                              </a:rPr>
                              <m:t>∇</m:t>
                            </m:r>
                          </m:e>
                          <m:sub>
                            <m:r>
                              <a:rPr lang="en-US" sz="2400" b="0" i="1" smtClean="0">
                                <a:latin typeface="Cambria Math" panose="02040503050406030204" pitchFamily="18" charset="0"/>
                                <a:ea typeface="Cambria Math" panose="02040503050406030204" pitchFamily="18" charset="0"/>
                              </a:rPr>
                              <m:t>⊥</m:t>
                            </m:r>
                          </m:sub>
                        </m:sSub>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𝑧</m:t>
                            </m:r>
                          </m:sub>
                        </m:sSub>
                        <m:d>
                          <m:dPr>
                            <m:ctrlPr>
                              <a:rPr lang="en-US" sz="2400" b="0" i="1" smtClean="0">
                                <a:latin typeface="Cambria Math" panose="02040503050406030204" pitchFamily="18" charset="0"/>
                                <a:ea typeface="Cambria Math" panose="02040503050406030204" pitchFamily="18" charset="0"/>
                              </a:rPr>
                            </m:ctrlPr>
                          </m:d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𝜏</m:t>
                            </m:r>
                          </m:e>
                        </m:d>
                      </m:oMath>
                    </m:oMathPara>
                  </a14:m>
                  <a:endParaRPr lang="en-GB" sz="2400" dirty="0"/>
                </a:p>
              </p:txBody>
            </p:sp>
          </mc:Choice>
          <mc:Fallback xmlns="">
            <p:sp>
              <p:nvSpPr>
                <p:cNvPr id="8" name="TextBox 7">
                  <a:extLst>
                    <a:ext uri="{FF2B5EF4-FFF2-40B4-BE49-F238E27FC236}">
                      <a16:creationId xmlns:a16="http://schemas.microsoft.com/office/drawing/2014/main" id="{5A5962E7-6F2E-9948-848E-56F621ED7715}"/>
                    </a:ext>
                  </a:extLst>
                </p:cNvPr>
                <p:cNvSpPr txBox="1">
                  <a:spLocks noRot="1" noChangeAspect="1" noMove="1" noResize="1" noEditPoints="1" noAdjustHandles="1" noChangeArrowheads="1" noChangeShapeType="1" noTextEdit="1"/>
                </p:cNvSpPr>
                <p:nvPr/>
              </p:nvSpPr>
              <p:spPr>
                <a:xfrm>
                  <a:off x="274318" y="5169794"/>
                  <a:ext cx="3830857" cy="794576"/>
                </a:xfrm>
                <a:prstGeom prst="rect">
                  <a:avLst/>
                </a:prstGeom>
                <a:blipFill>
                  <a:blip r:embed="rId4"/>
                  <a:stretch>
                    <a:fillRect b="-7937"/>
                  </a:stretch>
                </a:blipFill>
              </p:spPr>
              <p:txBody>
                <a:bodyPr/>
                <a:lstStyle/>
                <a:p>
                  <a:r>
                    <a:rPr lang="en-IT">
                      <a:noFill/>
                    </a:rPr>
                    <a:t> </a:t>
                  </a:r>
                </a:p>
              </p:txBody>
            </p:sp>
          </mc:Fallback>
        </mc:AlternateContent>
        <p:sp>
          <p:nvSpPr>
            <p:cNvPr id="9" name="CasellaDiTesto 2">
              <a:extLst>
                <a:ext uri="{FF2B5EF4-FFF2-40B4-BE49-F238E27FC236}">
                  <a16:creationId xmlns:a16="http://schemas.microsoft.com/office/drawing/2014/main" id="{2A20F244-FDEC-4149-AE5E-2DB10089D8D8}"/>
                </a:ext>
              </a:extLst>
            </p:cNvPr>
            <p:cNvSpPr txBox="1"/>
            <p:nvPr/>
          </p:nvSpPr>
          <p:spPr>
            <a:xfrm>
              <a:off x="298888" y="4752216"/>
              <a:ext cx="2949638" cy="338554"/>
            </a:xfrm>
            <a:prstGeom prst="rect">
              <a:avLst/>
            </a:prstGeom>
            <a:noFill/>
          </p:spPr>
          <p:txBody>
            <a:bodyPr wrap="square" rtlCol="0">
              <a:spAutoFit/>
            </a:bodyPr>
            <a:lstStyle/>
            <a:p>
              <a:pPr algn="just"/>
              <a:r>
                <a:rPr lang="en-GB" sz="1600" b="1" dirty="0">
                  <a:latin typeface="Arial"/>
                  <a:cs typeface="Arial"/>
                </a:rPr>
                <a:t>Panofsky-Wenzel relation</a:t>
              </a:r>
            </a:p>
          </p:txBody>
        </p:sp>
        <p:cxnSp>
          <p:nvCxnSpPr>
            <p:cNvPr id="11" name="Straight Arrow Connector 10">
              <a:extLst>
                <a:ext uri="{FF2B5EF4-FFF2-40B4-BE49-F238E27FC236}">
                  <a16:creationId xmlns:a16="http://schemas.microsoft.com/office/drawing/2014/main" id="{F6472514-470C-6B40-9F93-F85345F57FCD}"/>
                </a:ext>
              </a:extLst>
            </p:cNvPr>
            <p:cNvCxnSpPr/>
            <p:nvPr/>
          </p:nvCxnSpPr>
          <p:spPr>
            <a:xfrm>
              <a:off x="4235116" y="5626490"/>
              <a:ext cx="445168"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99F36AA-4693-8AC8-F488-800EA4B6ADBD}"/>
                  </a:ext>
                </a:extLst>
              </p:cNvPr>
              <p:cNvSpPr txBox="1"/>
              <p:nvPr/>
            </p:nvSpPr>
            <p:spPr>
              <a:xfrm>
                <a:off x="1838206" y="3018927"/>
                <a:ext cx="6073521" cy="11912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m:t>
                              </m:r>
                            </m:sub>
                          </m:sSub>
                        </m:e>
                      </m:acc>
                      <m:d>
                        <m:dPr>
                          <m:ctrlPr>
                            <a:rPr lang="en-US" sz="2400" b="0" i="1" smtClean="0">
                              <a:latin typeface="Cambria Math" panose="02040503050406030204" pitchFamily="18" charset="0"/>
                              <a:ea typeface="Cambria Math" panose="02040503050406030204" pitchFamily="18" charset="0"/>
                            </a:rPr>
                          </m:ctrlPr>
                        </m:d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𝑟</m:t>
                              </m:r>
                            </m:e>
                          </m:acc>
                          <m:r>
                            <a:rPr lang="en-US" sz="2400" i="1">
                              <a:latin typeface="Cambria Math" panose="02040503050406030204" pitchFamily="18" charset="0"/>
                              <a:ea typeface="Cambria Math" panose="02040503050406030204" pitchFamily="18" charset="0"/>
                            </a:rPr>
                            <m:t>, </m:t>
                          </m:r>
                          <m:acc>
                            <m:accPr>
                              <m:chr m:val="⃗"/>
                              <m:ctrlPr>
                                <a:rPr lang="en-US" sz="2400" i="1">
                                  <a:latin typeface="Cambria Math" panose="02040503050406030204" pitchFamily="18" charset="0"/>
                                  <a:ea typeface="Cambria Math" panose="02040503050406030204" pitchFamily="18" charset="0"/>
                                </a:rPr>
                              </m:ctrlPr>
                            </m:accPr>
                            <m:e>
                              <m:sSub>
                                <m:sSubPr>
                                  <m:ctrlPr>
                                    <a:rPr lang="en-US" sz="2400" i="1">
                                      <a:latin typeface="Cambria Math" panose="02040503050406030204" pitchFamily="18" charset="0"/>
                                      <a:ea typeface="Cambria Math" panose="02040503050406030204" pitchFamily="18" charset="0"/>
                                    </a:rPr>
                                  </m:ctrlPr>
                                </m:sSubPr>
                                <m:e>
                                  <m:r>
                                    <a:rPr lang="en-US" sz="2400" b="0" i="0"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𝑟</m:t>
                                  </m:r>
                                </m:e>
                                <m:sub>
                                  <m:r>
                                    <a:rPr lang="en-US" sz="2400" i="1">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𝜔</m:t>
                          </m:r>
                        </m:e>
                      </m:d>
                      <m:r>
                        <a:rPr lang="en-US" sz="2400" b="0" i="0"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solidFill>
                                <a:srgbClr val="FF0000"/>
                              </a:solidFill>
                              <a:latin typeface="Cambria Math" panose="02040503050406030204" pitchFamily="18" charset="0"/>
                              <a:ea typeface="Cambria Math" panose="02040503050406030204" pitchFamily="18" charset="0"/>
                            </a:rPr>
                            <m:t>𝑗</m:t>
                          </m:r>
                        </m:num>
                        <m:den>
                          <m:r>
                            <a:rPr lang="en-US" sz="2400" b="0" i="1" smtClean="0">
                              <a:latin typeface="Cambria Math" panose="02040503050406030204" pitchFamily="18" charset="0"/>
                              <a:ea typeface="Cambria Math" panose="02040503050406030204" pitchFamily="18" charset="0"/>
                            </a:rPr>
                            <m:t>2</m:t>
                          </m:r>
                          <m:r>
                            <a:rPr lang="en-US" sz="2400" b="0" i="1" smtClean="0">
                              <a:latin typeface="Cambria Math" panose="02040503050406030204" pitchFamily="18" charset="0"/>
                              <a:ea typeface="Cambria Math" panose="02040503050406030204" pitchFamily="18" charset="0"/>
                            </a:rPr>
                            <m:t>𝜋</m:t>
                          </m:r>
                        </m:den>
                      </m:f>
                      <m:nary>
                        <m:naryPr>
                          <m:limLoc m:val="undOvr"/>
                          <m:ctrlPr>
                            <a:rPr lang="en-US" sz="2400" b="0" i="1" smtClean="0">
                              <a:latin typeface="Cambria Math" panose="02040503050406030204" pitchFamily="18" charset="0"/>
                              <a:ea typeface="Cambria Math" panose="02040503050406030204" pitchFamily="18" charset="0"/>
                            </a:rPr>
                          </m:ctrlPr>
                        </m:naryPr>
                        <m:sub>
                          <m:r>
                            <m:rPr>
                              <m:brk m:alnAt="24"/>
                            </m:rP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 </m:t>
                          </m:r>
                        </m:sub>
                        <m:sup>
                          <m:r>
                            <a:rPr lang="en-US" sz="2400" b="0" i="1" smtClean="0">
                              <a:latin typeface="Cambria Math" panose="02040503050406030204" pitchFamily="18" charset="0"/>
                              <a:ea typeface="Cambria Math" panose="02040503050406030204" pitchFamily="18" charset="0"/>
                            </a:rPr>
                            <m:t>+∞  </m:t>
                          </m:r>
                        </m:sup>
                        <m:e>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𝑍</m:t>
                                  </m:r>
                                </m:e>
                                <m:sub>
                                  <m:r>
                                    <a:rPr lang="en-US" sz="2400" b="0" i="1" smtClean="0">
                                      <a:latin typeface="Cambria Math" panose="02040503050406030204" pitchFamily="18" charset="0"/>
                                      <a:ea typeface="Cambria Math" panose="02040503050406030204" pitchFamily="18" charset="0"/>
                                    </a:rPr>
                                    <m:t>⊥</m:t>
                                  </m:r>
                                </m:sub>
                              </m:sSub>
                            </m:e>
                          </m:acc>
                          <m:d>
                            <m:dPr>
                              <m:ctrlPr>
                                <a:rPr lang="en-US" sz="2400" b="0" i="1" smtClean="0">
                                  <a:latin typeface="Cambria Math" panose="02040503050406030204" pitchFamily="18" charset="0"/>
                                  <a:ea typeface="Cambria Math" panose="02040503050406030204" pitchFamily="18" charset="0"/>
                                </a:rPr>
                              </m:ctrlPr>
                            </m:dPr>
                            <m:e>
                              <m:acc>
                                <m:accPr>
                                  <m:chr m:val="⃗"/>
                                  <m:ctrlPr>
                                    <a:rPr lang="en-US" sz="2400" b="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𝑟</m:t>
                                  </m:r>
                                </m:e>
                              </m:acc>
                              <m:r>
                                <a:rPr lang="en-US" sz="2400" b="0" i="1" smtClean="0">
                                  <a:latin typeface="Cambria Math" panose="02040503050406030204" pitchFamily="18" charset="0"/>
                                  <a:ea typeface="Cambria Math" panose="02040503050406030204" pitchFamily="18" charset="0"/>
                                </a:rPr>
                                <m:t>, </m:t>
                              </m:r>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𝑟</m:t>
                                      </m:r>
                                    </m:e>
                                    <m:sub>
                                      <m:r>
                                        <a:rPr lang="en-US" sz="2400" b="0" i="1" smtClean="0">
                                          <a:latin typeface="Cambria Math" panose="02040503050406030204" pitchFamily="18" charset="0"/>
                                          <a:ea typeface="Cambria Math" panose="02040503050406030204" pitchFamily="18" charset="0"/>
                                        </a:rPr>
                                        <m:t>0</m:t>
                                      </m:r>
                                    </m:sub>
                                  </m:sSub>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𝜏</m:t>
                              </m:r>
                            </m:e>
                          </m:d>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𝑒</m:t>
                              </m:r>
                            </m:e>
                            <m:sup>
                              <m:r>
                                <a:rPr lang="en-US" sz="2400" b="0" i="1" smtClean="0">
                                  <a:latin typeface="Cambria Math" panose="02040503050406030204" pitchFamily="18" charset="0"/>
                                  <a:ea typeface="Cambria Math" panose="02040503050406030204" pitchFamily="18" charset="0"/>
                                </a:rPr>
                                <m:t>𝑗</m:t>
                              </m:r>
                              <m:r>
                                <a:rPr lang="en-US" sz="2400" b="0" i="1" smtClean="0">
                                  <a:latin typeface="Cambria Math" panose="02040503050406030204" pitchFamily="18" charset="0"/>
                                  <a:ea typeface="Cambria Math" panose="02040503050406030204" pitchFamily="18" charset="0"/>
                                </a:rPr>
                                <m:t>𝜔𝜏</m:t>
                              </m:r>
                            </m:sup>
                          </m:sSup>
                          <m:r>
                            <a:rPr lang="en-US" sz="2400" b="0" i="1" smtClean="0">
                              <a:latin typeface="Cambria Math" panose="02040503050406030204" pitchFamily="18" charset="0"/>
                              <a:ea typeface="Cambria Math" panose="02040503050406030204" pitchFamily="18" charset="0"/>
                            </a:rPr>
                            <m:t>𝑑</m:t>
                          </m:r>
                          <m:r>
                            <a:rPr lang="en-US" sz="2400" b="0" i="1" smtClean="0">
                              <a:latin typeface="Cambria Math" panose="02040503050406030204" pitchFamily="18" charset="0"/>
                              <a:ea typeface="Cambria Math" panose="02040503050406030204" pitchFamily="18" charset="0"/>
                            </a:rPr>
                            <m:t>𝜔</m:t>
                          </m:r>
                        </m:e>
                      </m:nary>
                    </m:oMath>
                  </m:oMathPara>
                </a14:m>
                <a:endParaRPr lang="en-GB" sz="2400" dirty="0"/>
              </a:p>
            </p:txBody>
          </p:sp>
        </mc:Choice>
        <mc:Fallback xmlns="">
          <p:sp>
            <p:nvSpPr>
              <p:cNvPr id="2" name="TextBox 1">
                <a:extLst>
                  <a:ext uri="{FF2B5EF4-FFF2-40B4-BE49-F238E27FC236}">
                    <a16:creationId xmlns:a16="http://schemas.microsoft.com/office/drawing/2014/main" id="{099F36AA-4693-8AC8-F488-800EA4B6ADBD}"/>
                  </a:ext>
                </a:extLst>
              </p:cNvPr>
              <p:cNvSpPr txBox="1">
                <a:spLocks noRot="1" noChangeAspect="1" noMove="1" noResize="1" noEditPoints="1" noAdjustHandles="1" noChangeArrowheads="1" noChangeShapeType="1" noTextEdit="1"/>
              </p:cNvSpPr>
              <p:nvPr/>
            </p:nvSpPr>
            <p:spPr>
              <a:xfrm>
                <a:off x="1838206" y="3018927"/>
                <a:ext cx="6073521" cy="1191288"/>
              </a:xfrm>
              <a:prstGeom prst="rect">
                <a:avLst/>
              </a:prstGeom>
              <a:blipFill>
                <a:blip r:embed="rId5"/>
                <a:stretch>
                  <a:fillRect t="-112632" b="-171579"/>
                </a:stretch>
              </a:blipFill>
            </p:spPr>
            <p:txBody>
              <a:bodyPr/>
              <a:lstStyle/>
              <a:p>
                <a:r>
                  <a:rPr lang="en-IT">
                    <a:noFill/>
                  </a:rPr>
                  <a:t> </a:t>
                </a:r>
              </a:p>
            </p:txBody>
          </p:sp>
        </mc:Fallback>
      </mc:AlternateContent>
      <p:sp>
        <p:nvSpPr>
          <p:cNvPr id="10" name="CasellaDiTesto 2">
            <a:extLst>
              <a:ext uri="{FF2B5EF4-FFF2-40B4-BE49-F238E27FC236}">
                <a16:creationId xmlns:a16="http://schemas.microsoft.com/office/drawing/2014/main" id="{A56B0012-489B-47BD-F2B9-E8EFA36E17BE}"/>
              </a:ext>
            </a:extLst>
          </p:cNvPr>
          <p:cNvSpPr txBox="1"/>
          <p:nvPr/>
        </p:nvSpPr>
        <p:spPr>
          <a:xfrm>
            <a:off x="274318" y="2187930"/>
            <a:ext cx="8546224" cy="830997"/>
          </a:xfrm>
          <a:prstGeom prst="rect">
            <a:avLst/>
          </a:prstGeom>
          <a:noFill/>
        </p:spPr>
        <p:txBody>
          <a:bodyPr wrap="square" rtlCol="0">
            <a:spAutoFit/>
          </a:bodyPr>
          <a:lstStyle/>
          <a:p>
            <a:pPr algn="just"/>
            <a:r>
              <a:rPr lang="en-GB" sz="1600" b="1" dirty="0">
                <a:latin typeface="Arial"/>
                <a:cs typeface="Arial"/>
              </a:rPr>
              <a:t>The imaginary unit was introduced such that the transverse Impedance plays, with its real and imaginary parts, the same role as the longitudinal Impedance in the </a:t>
            </a:r>
            <a:r>
              <a:rPr lang="en-GB" sz="1600" b="1" dirty="0">
                <a:solidFill>
                  <a:srgbClr val="FF0000"/>
                </a:solidFill>
                <a:latin typeface="Arial"/>
                <a:cs typeface="Arial"/>
              </a:rPr>
              <a:t>coherent instability</a:t>
            </a:r>
            <a:r>
              <a:rPr lang="en-GB" sz="1600" b="1" dirty="0">
                <a:latin typeface="Arial"/>
                <a:cs typeface="Arial"/>
              </a:rPr>
              <a:t> theory. </a:t>
            </a:r>
          </a:p>
        </p:txBody>
      </p:sp>
    </p:spTree>
    <p:extLst>
      <p:ext uri="{BB962C8B-B14F-4D97-AF65-F5344CB8AC3E}">
        <p14:creationId xmlns:p14="http://schemas.microsoft.com/office/powerpoint/2010/main" val="3208513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AF3471-0E9A-7D8D-5F8E-E03B568E95E1}"/>
              </a:ext>
            </a:extLst>
          </p:cNvPr>
          <p:cNvPicPr>
            <a:picLocks noChangeAspect="1"/>
          </p:cNvPicPr>
          <p:nvPr/>
        </p:nvPicPr>
        <p:blipFill>
          <a:blip r:embed="rId2"/>
          <a:stretch>
            <a:fillRect/>
          </a:stretch>
        </p:blipFill>
        <p:spPr>
          <a:xfrm>
            <a:off x="1225550" y="2563112"/>
            <a:ext cx="6692900" cy="965200"/>
          </a:xfrm>
          <a:prstGeom prst="rect">
            <a:avLst/>
          </a:prstGeom>
        </p:spPr>
      </p:pic>
      <p:sp>
        <p:nvSpPr>
          <p:cNvPr id="3" name="CasellaDiTesto 14">
            <a:extLst>
              <a:ext uri="{FF2B5EF4-FFF2-40B4-BE49-F238E27FC236}">
                <a16:creationId xmlns:a16="http://schemas.microsoft.com/office/drawing/2014/main" id="{44116C0E-5871-AD4C-B925-381D5FFC412E}"/>
              </a:ext>
            </a:extLst>
          </p:cNvPr>
          <p:cNvSpPr txBox="1"/>
          <p:nvPr/>
        </p:nvSpPr>
        <p:spPr>
          <a:xfrm>
            <a:off x="2275052" y="90906"/>
            <a:ext cx="4593951"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CYLINDRICAL SIMMETRY</a:t>
            </a:r>
          </a:p>
        </p:txBody>
      </p:sp>
      <p:sp>
        <p:nvSpPr>
          <p:cNvPr id="9" name="CasellaDiTesto 2">
            <a:extLst>
              <a:ext uri="{FF2B5EF4-FFF2-40B4-BE49-F238E27FC236}">
                <a16:creationId xmlns:a16="http://schemas.microsoft.com/office/drawing/2014/main" id="{2A20F244-FDEC-4149-AE5E-2DB10089D8D8}"/>
              </a:ext>
            </a:extLst>
          </p:cNvPr>
          <p:cNvSpPr txBox="1"/>
          <p:nvPr/>
        </p:nvSpPr>
        <p:spPr>
          <a:xfrm>
            <a:off x="273488" y="731774"/>
            <a:ext cx="4406796" cy="338554"/>
          </a:xfrm>
          <a:prstGeom prst="rect">
            <a:avLst/>
          </a:prstGeom>
          <a:noFill/>
        </p:spPr>
        <p:txBody>
          <a:bodyPr wrap="square" rtlCol="0">
            <a:spAutoFit/>
          </a:bodyPr>
          <a:lstStyle/>
          <a:p>
            <a:pPr algn="just"/>
            <a:r>
              <a:rPr lang="en-GB" sz="1600" b="1" dirty="0">
                <a:latin typeface="Arial"/>
                <a:cs typeface="Arial"/>
              </a:rPr>
              <a:t>Applying Panofsky-Wenzel relation</a:t>
            </a:r>
          </a:p>
        </p:txBody>
      </p:sp>
      <p:cxnSp>
        <p:nvCxnSpPr>
          <p:cNvPr id="11" name="Straight Arrow Connector 10">
            <a:extLst>
              <a:ext uri="{FF2B5EF4-FFF2-40B4-BE49-F238E27FC236}">
                <a16:creationId xmlns:a16="http://schemas.microsoft.com/office/drawing/2014/main" id="{F6472514-470C-6B40-9F93-F85345F57FCD}"/>
              </a:ext>
            </a:extLst>
          </p:cNvPr>
          <p:cNvCxnSpPr>
            <a:cxnSpLocks/>
          </p:cNvCxnSpPr>
          <p:nvPr/>
        </p:nvCxnSpPr>
        <p:spPr>
          <a:xfrm>
            <a:off x="4575561" y="2147233"/>
            <a:ext cx="0" cy="464525"/>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A27D7742-1269-3049-102D-825E952592A9}"/>
              </a:ext>
            </a:extLst>
          </p:cNvPr>
          <p:cNvPicPr>
            <a:picLocks noChangeAspect="1"/>
          </p:cNvPicPr>
          <p:nvPr/>
        </p:nvPicPr>
        <p:blipFill>
          <a:blip r:embed="rId3"/>
          <a:stretch>
            <a:fillRect/>
          </a:stretch>
        </p:blipFill>
        <p:spPr>
          <a:xfrm>
            <a:off x="1911350" y="1168654"/>
            <a:ext cx="5092700" cy="889000"/>
          </a:xfrm>
          <a:prstGeom prst="rect">
            <a:avLst/>
          </a:prstGeom>
        </p:spPr>
      </p:pic>
      <p:sp>
        <p:nvSpPr>
          <p:cNvPr id="13" name="TextBox 12">
            <a:extLst>
              <a:ext uri="{FF2B5EF4-FFF2-40B4-BE49-F238E27FC236}">
                <a16:creationId xmlns:a16="http://schemas.microsoft.com/office/drawing/2014/main" id="{BF7318CB-5FC4-7E04-1B7D-B093971813BA}"/>
              </a:ext>
            </a:extLst>
          </p:cNvPr>
          <p:cNvSpPr txBox="1"/>
          <p:nvPr/>
        </p:nvSpPr>
        <p:spPr>
          <a:xfrm>
            <a:off x="6238004" y="680974"/>
            <a:ext cx="2657908" cy="307777"/>
          </a:xfrm>
          <a:prstGeom prst="rect">
            <a:avLst/>
          </a:prstGeom>
          <a:noFill/>
        </p:spPr>
        <p:txBody>
          <a:bodyPr wrap="none" rtlCol="0">
            <a:spAutoFit/>
          </a:bodyPr>
          <a:lstStyle/>
          <a:p>
            <a:pPr algn="r"/>
            <a:r>
              <a:rPr lang="en-GB" sz="1400" dirty="0"/>
              <a:t>Courtesy of L. Palumbo, SAPIENZA</a:t>
            </a:r>
          </a:p>
        </p:txBody>
      </p:sp>
      <p:grpSp>
        <p:nvGrpSpPr>
          <p:cNvPr id="15" name="Group 14">
            <a:extLst>
              <a:ext uri="{FF2B5EF4-FFF2-40B4-BE49-F238E27FC236}">
                <a16:creationId xmlns:a16="http://schemas.microsoft.com/office/drawing/2014/main" id="{E8AF7B25-BC5D-A900-F86B-684075D022F1}"/>
              </a:ext>
            </a:extLst>
          </p:cNvPr>
          <p:cNvGrpSpPr/>
          <p:nvPr/>
        </p:nvGrpSpPr>
        <p:grpSpPr>
          <a:xfrm>
            <a:off x="328878" y="3805171"/>
            <a:ext cx="8421421" cy="2097244"/>
            <a:chOff x="328878" y="3805171"/>
            <a:chExt cx="8421421" cy="2097244"/>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49BAB54-CA91-1F40-9E0C-82B1A381EE19}"/>
                    </a:ext>
                  </a:extLst>
                </p:cNvPr>
                <p:cNvSpPr txBox="1"/>
                <p:nvPr/>
              </p:nvSpPr>
              <p:spPr>
                <a:xfrm>
                  <a:off x="2358637" y="4210573"/>
                  <a:ext cx="3799438" cy="7937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solidFill>
                                  <a:srgbClr val="FF0000"/>
                                </a:solidFill>
                                <a:latin typeface="Cambria Math" panose="02040503050406030204" pitchFamily="18" charset="0"/>
                                <a:ea typeface="Cambria Math" panose="02040503050406030204" pitchFamily="18" charset="0"/>
                              </a:rPr>
                            </m:ctrlPr>
                          </m:accPr>
                          <m:e>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𝑍</m:t>
                                </m:r>
                              </m:e>
                              <m:sub>
                                <m:r>
                                  <a:rPr lang="en-US" sz="2400" b="0" i="1" smtClean="0">
                                    <a:solidFill>
                                      <a:srgbClr val="FF0000"/>
                                    </a:solidFill>
                                    <a:latin typeface="Cambria Math" panose="02040503050406030204" pitchFamily="18" charset="0"/>
                                    <a:ea typeface="Cambria Math" panose="02040503050406030204" pitchFamily="18" charset="0"/>
                                  </a:rPr>
                                  <m:t>⊥,1</m:t>
                                </m:r>
                              </m:sub>
                            </m:sSub>
                          </m:e>
                        </m:acc>
                        <m:d>
                          <m:dPr>
                            <m:ctrlPr>
                              <a:rPr lang="en-US" sz="2400" b="0" i="1" smtClean="0">
                                <a:solidFill>
                                  <a:srgbClr val="FF0000"/>
                                </a:solidFill>
                                <a:latin typeface="Cambria Math" panose="02040503050406030204" pitchFamily="18" charset="0"/>
                                <a:ea typeface="Cambria Math" panose="02040503050406030204" pitchFamily="18" charset="0"/>
                              </a:rPr>
                            </m:ctrlPr>
                          </m:dPr>
                          <m:e>
                            <m:acc>
                              <m:accPr>
                                <m:chr m:val="⃗"/>
                                <m:ctrlPr>
                                  <a:rPr lang="en-US" sz="2400" i="1">
                                    <a:solidFill>
                                      <a:srgbClr val="FF0000"/>
                                    </a:solidFill>
                                    <a:latin typeface="Cambria Math" panose="02040503050406030204" pitchFamily="18" charset="0"/>
                                    <a:ea typeface="Cambria Math" panose="02040503050406030204" pitchFamily="18" charset="0"/>
                                  </a:rPr>
                                </m:ctrlPr>
                              </m:accPr>
                              <m:e>
                                <m:r>
                                  <a:rPr lang="en-US" sz="2400" i="1">
                                    <a:solidFill>
                                      <a:srgbClr val="FF0000"/>
                                    </a:solidFill>
                                    <a:latin typeface="Cambria Math" panose="02040503050406030204" pitchFamily="18" charset="0"/>
                                    <a:ea typeface="Cambria Math" panose="02040503050406030204" pitchFamily="18" charset="0"/>
                                  </a:rPr>
                                  <m:t>𝑟</m:t>
                                </m:r>
                              </m:e>
                            </m:acc>
                            <m:r>
                              <a:rPr lang="en-US" sz="2400" i="1">
                                <a:solidFill>
                                  <a:srgbClr val="FF0000"/>
                                </a:solidFill>
                                <a:latin typeface="Cambria Math" panose="02040503050406030204" pitchFamily="18" charset="0"/>
                                <a:ea typeface="Cambria Math" panose="02040503050406030204" pitchFamily="18" charset="0"/>
                              </a:rPr>
                              <m:t>, </m:t>
                            </m:r>
                            <m:acc>
                              <m:accPr>
                                <m:chr m:val="⃗"/>
                                <m:ctrlPr>
                                  <a:rPr lang="en-US" sz="2400" i="1">
                                    <a:solidFill>
                                      <a:srgbClr val="FF0000"/>
                                    </a:solidFill>
                                    <a:latin typeface="Cambria Math" panose="02040503050406030204" pitchFamily="18" charset="0"/>
                                    <a:ea typeface="Cambria Math" panose="02040503050406030204" pitchFamily="18" charset="0"/>
                                  </a:rPr>
                                </m:ctrlPr>
                              </m:accPr>
                              <m:e>
                                <m:sSub>
                                  <m:sSubPr>
                                    <m:ctrlPr>
                                      <a:rPr lang="en-US" sz="2400" i="1">
                                        <a:solidFill>
                                          <a:srgbClr val="FF0000"/>
                                        </a:solidFill>
                                        <a:latin typeface="Cambria Math" panose="02040503050406030204" pitchFamily="18" charset="0"/>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𝑟</m:t>
                                    </m:r>
                                  </m:e>
                                  <m:sub>
                                    <m:r>
                                      <a:rPr lang="en-US" sz="2400" i="1">
                                        <a:solidFill>
                                          <a:srgbClr val="FF0000"/>
                                        </a:solidFill>
                                        <a:latin typeface="Cambria Math" panose="02040503050406030204" pitchFamily="18" charset="0"/>
                                        <a:ea typeface="Cambria Math" panose="02040503050406030204" pitchFamily="18" charset="0"/>
                                      </a:rPr>
                                      <m:t>0</m:t>
                                    </m:r>
                                  </m:sub>
                                </m:sSub>
                              </m:e>
                            </m:acc>
                            <m:r>
                              <a:rPr lang="en-US" sz="2400" b="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𝜔</m:t>
                            </m:r>
                          </m:e>
                        </m:d>
                        <m:r>
                          <a:rPr lang="en-US" sz="2400" b="0" i="0" smtClean="0">
                            <a:solidFill>
                              <a:srgbClr val="FF0000"/>
                            </a:solidFill>
                            <a:latin typeface="Cambria Math" panose="02040503050406030204" pitchFamily="18" charset="0"/>
                            <a:ea typeface="Cambria Math" panose="02040503050406030204" pitchFamily="18" charset="0"/>
                          </a:rPr>
                          <m:t>=</m:t>
                        </m:r>
                        <m:f>
                          <m:fPr>
                            <m:ctrlPr>
                              <a:rPr lang="en-US" sz="2400" b="0" i="1" smtClean="0">
                                <a:solidFill>
                                  <a:srgbClr val="FF0000"/>
                                </a:solidFill>
                                <a:latin typeface="Cambria Math" panose="02040503050406030204" pitchFamily="18" charset="0"/>
                                <a:ea typeface="Cambria Math" panose="02040503050406030204" pitchFamily="18" charset="0"/>
                              </a:rPr>
                            </m:ctrlPr>
                          </m:fPr>
                          <m:num>
                            <m:r>
                              <a:rPr lang="en-US" sz="2400" b="0" i="1" smtClean="0">
                                <a:solidFill>
                                  <a:srgbClr val="FF0000"/>
                                </a:solidFill>
                                <a:latin typeface="Cambria Math" panose="02040503050406030204" pitchFamily="18" charset="0"/>
                                <a:ea typeface="Cambria Math" panose="02040503050406030204" pitchFamily="18" charset="0"/>
                              </a:rPr>
                              <m:t>𝛽</m:t>
                            </m:r>
                            <m:r>
                              <a:rPr lang="en-US" sz="2400" b="0" i="1" smtClean="0">
                                <a:solidFill>
                                  <a:srgbClr val="FF0000"/>
                                </a:solidFill>
                                <a:latin typeface="Cambria Math" panose="02040503050406030204" pitchFamily="18" charset="0"/>
                                <a:ea typeface="Cambria Math" panose="02040503050406030204" pitchFamily="18" charset="0"/>
                              </a:rPr>
                              <m:t>𝑐</m:t>
                            </m:r>
                          </m:num>
                          <m:den>
                            <m:r>
                              <a:rPr lang="en-US" sz="2400" b="0" i="1" smtClean="0">
                                <a:solidFill>
                                  <a:srgbClr val="FF0000"/>
                                </a:solidFill>
                                <a:latin typeface="Cambria Math" panose="02040503050406030204" pitchFamily="18" charset="0"/>
                                <a:ea typeface="Cambria Math" panose="02040503050406030204" pitchFamily="18" charset="0"/>
                              </a:rPr>
                              <m:t>𝜔</m:t>
                            </m:r>
                          </m:den>
                        </m:f>
                        <m:acc>
                          <m:accPr>
                            <m:chr m:val="̅"/>
                            <m:ctrlPr>
                              <a:rPr lang="en-US" sz="2400" b="0" i="1" smtClean="0">
                                <a:solidFill>
                                  <a:srgbClr val="FF0000"/>
                                </a:solidFill>
                                <a:latin typeface="Cambria Math" panose="02040503050406030204" pitchFamily="18" charset="0"/>
                                <a:ea typeface="Cambria Math" panose="02040503050406030204" pitchFamily="18" charset="0"/>
                              </a:rPr>
                            </m:ctrlPr>
                          </m:accPr>
                          <m:e>
                            <m:acc>
                              <m:accPr>
                                <m:chr m:val="̅"/>
                                <m:ctrlPr>
                                  <a:rPr lang="en-US" sz="2400" b="0" i="1" smtClean="0">
                                    <a:solidFill>
                                      <a:srgbClr val="FF0000"/>
                                    </a:solidFill>
                                    <a:latin typeface="Cambria Math" panose="02040503050406030204" pitchFamily="18" charset="0"/>
                                    <a:ea typeface="Cambria Math" panose="02040503050406030204" pitchFamily="18" charset="0"/>
                                  </a:rPr>
                                </m:ctrlPr>
                              </m:accPr>
                              <m:e>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𝑍</m:t>
                                    </m:r>
                                  </m:e>
                                  <m:sub>
                                    <m:r>
                                      <a:rPr lang="en-US" sz="2400" b="0" i="1" smtClean="0">
                                        <a:solidFill>
                                          <a:srgbClr val="FF0000"/>
                                        </a:solidFill>
                                        <a:latin typeface="Cambria Math" panose="02040503050406030204" pitchFamily="18" charset="0"/>
                                        <a:ea typeface="Cambria Math" panose="02040503050406030204" pitchFamily="18" charset="0"/>
                                      </a:rPr>
                                      <m:t>1</m:t>
                                    </m:r>
                                  </m:sub>
                                </m:sSub>
                              </m:e>
                            </m:acc>
                          </m:e>
                        </m:acc>
                        <m:d>
                          <m:dPr>
                            <m:ctrlPr>
                              <a:rPr lang="en-US" sz="2400" b="0" i="1" smtClean="0">
                                <a:solidFill>
                                  <a:srgbClr val="FF0000"/>
                                </a:solidFill>
                                <a:latin typeface="Cambria Math" panose="02040503050406030204" pitchFamily="18" charset="0"/>
                                <a:ea typeface="Cambria Math" panose="02040503050406030204" pitchFamily="18" charset="0"/>
                              </a:rPr>
                            </m:ctrlPr>
                          </m:dPr>
                          <m:e>
                            <m:r>
                              <a:rPr lang="en-US" sz="2400" i="1">
                                <a:solidFill>
                                  <a:srgbClr val="FF0000"/>
                                </a:solidFill>
                                <a:latin typeface="Cambria Math" panose="02040503050406030204" pitchFamily="18" charset="0"/>
                                <a:ea typeface="Cambria Math" panose="02040503050406030204" pitchFamily="18" charset="0"/>
                              </a:rPr>
                              <m:t>𝜔</m:t>
                            </m:r>
                          </m:e>
                        </m:d>
                        <m:r>
                          <a:rPr lang="en-US" sz="2400" b="0" i="1" smtClean="0">
                            <a:solidFill>
                              <a:srgbClr val="FF0000"/>
                            </a:solidFill>
                            <a:latin typeface="Cambria Math" panose="02040503050406030204" pitchFamily="18" charset="0"/>
                            <a:ea typeface="Cambria Math" panose="02040503050406030204" pitchFamily="18" charset="0"/>
                          </a:rPr>
                          <m:t> </m:t>
                        </m:r>
                        <m:acc>
                          <m:accPr>
                            <m:chr m:val="⃗"/>
                            <m:ctrlPr>
                              <a:rPr lang="en-US" sz="2400" b="0" i="1" smtClean="0">
                                <a:solidFill>
                                  <a:srgbClr val="FF0000"/>
                                </a:solidFill>
                                <a:latin typeface="Cambria Math" panose="02040503050406030204" pitchFamily="18" charset="0"/>
                                <a:ea typeface="Cambria Math" panose="02040503050406030204" pitchFamily="18" charset="0"/>
                              </a:rPr>
                            </m:ctrlPr>
                          </m:accPr>
                          <m:e>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𝑟</m:t>
                                </m:r>
                              </m:e>
                              <m:sub>
                                <m:r>
                                  <a:rPr lang="en-US" sz="2400" b="0" i="0" smtClean="0">
                                    <a:solidFill>
                                      <a:srgbClr val="FF0000"/>
                                    </a:solidFill>
                                    <a:latin typeface="Cambria Math" panose="02040503050406030204" pitchFamily="18" charset="0"/>
                                    <a:ea typeface="Cambria Math" panose="02040503050406030204" pitchFamily="18" charset="0"/>
                                  </a:rPr>
                                  <m:t>0</m:t>
                                </m:r>
                              </m:sub>
                            </m:sSub>
                          </m:e>
                        </m:acc>
                      </m:oMath>
                    </m:oMathPara>
                  </a14:m>
                  <a:endParaRPr lang="en-GB" sz="2400" dirty="0">
                    <a:solidFill>
                      <a:srgbClr val="FF0000"/>
                    </a:solidFill>
                  </a:endParaRPr>
                </a:p>
              </p:txBody>
            </p:sp>
          </mc:Choice>
          <mc:Fallback xmlns="">
            <p:sp>
              <p:nvSpPr>
                <p:cNvPr id="7" name="TextBox 6">
                  <a:extLst>
                    <a:ext uri="{FF2B5EF4-FFF2-40B4-BE49-F238E27FC236}">
                      <a16:creationId xmlns:a16="http://schemas.microsoft.com/office/drawing/2014/main" id="{B49BAB54-CA91-1F40-9E0C-82B1A381EE19}"/>
                    </a:ext>
                  </a:extLst>
                </p:cNvPr>
                <p:cNvSpPr txBox="1">
                  <a:spLocks noRot="1" noChangeAspect="1" noMove="1" noResize="1" noEditPoints="1" noAdjustHandles="1" noChangeArrowheads="1" noChangeShapeType="1" noTextEdit="1"/>
                </p:cNvSpPr>
                <p:nvPr/>
              </p:nvSpPr>
              <p:spPr>
                <a:xfrm>
                  <a:off x="2358637" y="4210573"/>
                  <a:ext cx="3799438" cy="793743"/>
                </a:xfrm>
                <a:prstGeom prst="rect">
                  <a:avLst/>
                </a:prstGeom>
                <a:blipFill>
                  <a:blip r:embed="rId4"/>
                  <a:stretch>
                    <a:fillRect b="-1563"/>
                  </a:stretch>
                </a:blipFill>
              </p:spPr>
              <p:txBody>
                <a:bodyPr/>
                <a:lstStyle/>
                <a:p>
                  <a:r>
                    <a:rPr lang="en-IT">
                      <a:noFill/>
                    </a:rPr>
                    <a:t> </a:t>
                  </a:r>
                </a:p>
              </p:txBody>
            </p:sp>
          </mc:Fallback>
        </mc:AlternateContent>
        <p:sp>
          <p:nvSpPr>
            <p:cNvPr id="12" name="CasellaDiTesto 2">
              <a:extLst>
                <a:ext uri="{FF2B5EF4-FFF2-40B4-BE49-F238E27FC236}">
                  <a16:creationId xmlns:a16="http://schemas.microsoft.com/office/drawing/2014/main" id="{053822FD-A359-C647-8594-A8E387020035}"/>
                </a:ext>
              </a:extLst>
            </p:cNvPr>
            <p:cNvSpPr txBox="1"/>
            <p:nvPr/>
          </p:nvSpPr>
          <p:spPr>
            <a:xfrm>
              <a:off x="363386" y="3805171"/>
              <a:ext cx="6088213" cy="338554"/>
            </a:xfrm>
            <a:prstGeom prst="rect">
              <a:avLst/>
            </a:prstGeom>
            <a:noFill/>
          </p:spPr>
          <p:txBody>
            <a:bodyPr wrap="square" rtlCol="0">
              <a:spAutoFit/>
            </a:bodyPr>
            <a:lstStyle/>
            <a:p>
              <a:pPr algn="just"/>
              <a:r>
                <a:rPr lang="en-GB" sz="1600" b="1" dirty="0">
                  <a:latin typeface="Arial"/>
                  <a:cs typeface="Arial"/>
                </a:rPr>
                <a:t>Dominant </a:t>
              </a:r>
              <a:r>
                <a:rPr lang="en-GB" sz="1600" b="1" dirty="0">
                  <a:solidFill>
                    <a:srgbClr val="FF0000"/>
                  </a:solidFill>
                  <a:latin typeface="Arial"/>
                  <a:cs typeface="Arial"/>
                </a:rPr>
                <a:t>dipole term (m=1)</a:t>
              </a:r>
              <a:r>
                <a:rPr lang="en-GB" sz="1600" b="1" dirty="0">
                  <a:latin typeface="Arial"/>
                  <a:cs typeface="Arial"/>
                </a:rPr>
                <a:t> in cylindrical symmetry</a:t>
              </a:r>
            </a:p>
          </p:txBody>
        </p:sp>
        <mc:AlternateContent xmlns:mc="http://schemas.openxmlformats.org/markup-compatibility/2006" xmlns:a14="http://schemas.microsoft.com/office/drawing/2010/main">
          <mc:Choice Requires="a14">
            <p:sp>
              <p:nvSpPr>
                <p:cNvPr id="14" name="CasellaDiTesto 2">
                  <a:extLst>
                    <a:ext uri="{FF2B5EF4-FFF2-40B4-BE49-F238E27FC236}">
                      <a16:creationId xmlns:a16="http://schemas.microsoft.com/office/drawing/2014/main" id="{E600BDF7-55DF-B681-57ED-6B0457AC25B5}"/>
                    </a:ext>
                  </a:extLst>
                </p:cNvPr>
                <p:cNvSpPr txBox="1"/>
                <p:nvPr/>
              </p:nvSpPr>
              <p:spPr>
                <a:xfrm>
                  <a:off x="328878" y="5071418"/>
                  <a:ext cx="8421421" cy="830997"/>
                </a:xfrm>
                <a:prstGeom prst="rect">
                  <a:avLst/>
                </a:prstGeom>
                <a:noFill/>
              </p:spPr>
              <p:txBody>
                <a:bodyPr wrap="square" rtlCol="0">
                  <a:spAutoFit/>
                </a:bodyPr>
                <a:lstStyle/>
                <a:p>
                  <a:pPr algn="just"/>
                  <a:r>
                    <a:rPr lang="en-GB" sz="1600" b="1" dirty="0">
                      <a:latin typeface="Arial"/>
                      <a:cs typeface="Arial"/>
                    </a:rPr>
                    <a:t>The frequency behaviour of the transverse dipole impedance is entirely dictated by the longitudinal dipole impedance. This result reflects the fact that </a:t>
                  </a:r>
                  <a:r>
                    <a:rPr lang="en-GB" sz="1600" b="1" dirty="0">
                      <a:solidFill>
                        <a:srgbClr val="FF0000"/>
                      </a:solidFill>
                      <a:latin typeface="Arial"/>
                      <a:cs typeface="Arial"/>
                    </a:rPr>
                    <a:t>the origin of the deflecting force is in the fields having also a longitudinal component </a:t>
                  </a:r>
                  <a14:m>
                    <m:oMath xmlns:m="http://schemas.openxmlformats.org/officeDocument/2006/math">
                      <m:sSub>
                        <m:sSubPr>
                          <m:ctrlPr>
                            <a:rPr lang="en-US" sz="1600" b="1" i="1" smtClean="0">
                              <a:solidFill>
                                <a:srgbClr val="FF0000"/>
                              </a:solidFill>
                              <a:latin typeface="Cambria Math" panose="02040503050406030204" pitchFamily="18" charset="0"/>
                              <a:cs typeface="Arial"/>
                            </a:rPr>
                          </m:ctrlPr>
                        </m:sSubPr>
                        <m:e>
                          <m:r>
                            <a:rPr lang="en-US" sz="1600" b="1" i="1" smtClean="0">
                              <a:solidFill>
                                <a:srgbClr val="FF0000"/>
                              </a:solidFill>
                              <a:latin typeface="Cambria Math" panose="02040503050406030204" pitchFamily="18" charset="0"/>
                              <a:cs typeface="Arial"/>
                            </a:rPr>
                            <m:t>𝑬</m:t>
                          </m:r>
                        </m:e>
                        <m:sub>
                          <m:r>
                            <a:rPr lang="en-US" sz="1600" b="1" i="1" smtClean="0">
                              <a:solidFill>
                                <a:srgbClr val="FF0000"/>
                              </a:solidFill>
                              <a:latin typeface="Cambria Math" panose="02040503050406030204" pitchFamily="18" charset="0"/>
                              <a:cs typeface="Arial"/>
                            </a:rPr>
                            <m:t>𝒛</m:t>
                          </m:r>
                        </m:sub>
                      </m:sSub>
                    </m:oMath>
                  </a14:m>
                  <a:r>
                    <a:rPr lang="en-GB" sz="1600" b="1" dirty="0">
                      <a:latin typeface="Arial"/>
                      <a:cs typeface="Arial"/>
                    </a:rPr>
                    <a:t>. </a:t>
                  </a:r>
                </a:p>
              </p:txBody>
            </p:sp>
          </mc:Choice>
          <mc:Fallback xmlns="">
            <p:sp>
              <p:nvSpPr>
                <p:cNvPr id="14" name="CasellaDiTesto 2">
                  <a:extLst>
                    <a:ext uri="{FF2B5EF4-FFF2-40B4-BE49-F238E27FC236}">
                      <a16:creationId xmlns:a16="http://schemas.microsoft.com/office/drawing/2014/main" id="{E600BDF7-55DF-B681-57ED-6B0457AC25B5}"/>
                    </a:ext>
                  </a:extLst>
                </p:cNvPr>
                <p:cNvSpPr txBox="1">
                  <a:spLocks noRot="1" noChangeAspect="1" noMove="1" noResize="1" noEditPoints="1" noAdjustHandles="1" noChangeArrowheads="1" noChangeShapeType="1" noTextEdit="1"/>
                </p:cNvSpPr>
                <p:nvPr/>
              </p:nvSpPr>
              <p:spPr>
                <a:xfrm>
                  <a:off x="328878" y="5071418"/>
                  <a:ext cx="8421421" cy="830997"/>
                </a:xfrm>
                <a:prstGeom prst="rect">
                  <a:avLst/>
                </a:prstGeom>
                <a:blipFill>
                  <a:blip r:embed="rId5"/>
                  <a:stretch>
                    <a:fillRect l="-301" t="-3030" r="-452" b="-9091"/>
                  </a:stretch>
                </a:blipFill>
              </p:spPr>
              <p:txBody>
                <a:bodyPr/>
                <a:lstStyle/>
                <a:p>
                  <a:r>
                    <a:rPr lang="en-IT">
                      <a:noFill/>
                    </a:rPr>
                    <a:t> </a:t>
                  </a:r>
                </a:p>
              </p:txBody>
            </p:sp>
          </mc:Fallback>
        </mc:AlternateContent>
      </p:grpSp>
    </p:spTree>
    <p:extLst>
      <p:ext uri="{BB962C8B-B14F-4D97-AF65-F5344CB8AC3E}">
        <p14:creationId xmlns:p14="http://schemas.microsoft.com/office/powerpoint/2010/main" val="371323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6BD38D8E-EA1E-6978-399E-42E1E319D38B}"/>
              </a:ext>
            </a:extLst>
          </p:cNvPr>
          <p:cNvSpPr txBox="1"/>
          <p:nvPr/>
        </p:nvSpPr>
        <p:spPr>
          <a:xfrm>
            <a:off x="2240609" y="90906"/>
            <a:ext cx="4662815"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RESISTIVE WALL EFFECT</a:t>
            </a:r>
          </a:p>
        </p:txBody>
      </p:sp>
      <p:pic>
        <p:nvPicPr>
          <p:cNvPr id="3" name="Picture 2">
            <a:extLst>
              <a:ext uri="{FF2B5EF4-FFF2-40B4-BE49-F238E27FC236}">
                <a16:creationId xmlns:a16="http://schemas.microsoft.com/office/drawing/2014/main" id="{808FC514-3720-3748-E223-4D85945125C8}"/>
              </a:ext>
            </a:extLst>
          </p:cNvPr>
          <p:cNvPicPr>
            <a:picLocks noChangeAspect="1"/>
          </p:cNvPicPr>
          <p:nvPr/>
        </p:nvPicPr>
        <p:blipFill rotWithShape="1">
          <a:blip r:embed="rId2"/>
          <a:srcRect l="58972" t="17750" b="28555"/>
          <a:stretch/>
        </p:blipFill>
        <p:spPr>
          <a:xfrm>
            <a:off x="3174092" y="759204"/>
            <a:ext cx="3124710" cy="1600201"/>
          </a:xfrm>
          <a:prstGeom prst="rect">
            <a:avLst/>
          </a:prstGeom>
        </p:spPr>
      </p:pic>
      <p:sp>
        <p:nvSpPr>
          <p:cNvPr id="4" name="CasellaDiTesto 2">
            <a:extLst>
              <a:ext uri="{FF2B5EF4-FFF2-40B4-BE49-F238E27FC236}">
                <a16:creationId xmlns:a16="http://schemas.microsoft.com/office/drawing/2014/main" id="{A967D86D-F167-7E43-C897-B9984795A61C}"/>
              </a:ext>
            </a:extLst>
          </p:cNvPr>
          <p:cNvSpPr txBox="1"/>
          <p:nvPr/>
        </p:nvSpPr>
        <p:spPr>
          <a:xfrm>
            <a:off x="369184" y="2482592"/>
            <a:ext cx="8405632" cy="923330"/>
          </a:xfrm>
          <a:prstGeom prst="rect">
            <a:avLst/>
          </a:prstGeom>
          <a:noFill/>
        </p:spPr>
        <p:txBody>
          <a:bodyPr wrap="square" rtlCol="0">
            <a:spAutoFit/>
          </a:bodyPr>
          <a:lstStyle/>
          <a:p>
            <a:r>
              <a:rPr lang="en-GB" sz="1800" dirty="0">
                <a:effectLst/>
                <a:latin typeface="CMR10"/>
              </a:rPr>
              <a:t>Unlike in the ideal perfectly conductive case, the electro-magnetic fields generated by a point charge traveling in a vacuum chamber penetrate the wall, and </a:t>
            </a:r>
            <a:r>
              <a:rPr lang="en-GB" sz="1800" b="1" dirty="0">
                <a:solidFill>
                  <a:srgbClr val="FF0000"/>
                </a:solidFill>
                <a:effectLst/>
                <a:latin typeface="CMR10"/>
              </a:rPr>
              <a:t>the tangent electric field at the wall is not zero</a:t>
            </a:r>
            <a:r>
              <a:rPr lang="en-GB" sz="1800" dirty="0">
                <a:effectLst/>
                <a:latin typeface="CMR10"/>
              </a:rPr>
              <a:t>. </a:t>
            </a:r>
            <a:endParaRPr lang="en-GB" sz="1600" dirty="0"/>
          </a:p>
        </p:txBody>
      </p:sp>
      <p:sp>
        <p:nvSpPr>
          <p:cNvPr id="5" name="CasellaDiTesto 2">
            <a:extLst>
              <a:ext uri="{FF2B5EF4-FFF2-40B4-BE49-F238E27FC236}">
                <a16:creationId xmlns:a16="http://schemas.microsoft.com/office/drawing/2014/main" id="{3179C9B3-C5E7-4BAC-86A6-66E9222490BE}"/>
              </a:ext>
            </a:extLst>
          </p:cNvPr>
          <p:cNvSpPr txBox="1"/>
          <p:nvPr/>
        </p:nvSpPr>
        <p:spPr>
          <a:xfrm>
            <a:off x="369184" y="3512169"/>
            <a:ext cx="8405632" cy="646331"/>
          </a:xfrm>
          <a:prstGeom prst="rect">
            <a:avLst/>
          </a:prstGeom>
          <a:noFill/>
        </p:spPr>
        <p:txBody>
          <a:bodyPr wrap="square" rtlCol="0">
            <a:spAutoFit/>
          </a:bodyPr>
          <a:lstStyle/>
          <a:p>
            <a:r>
              <a:rPr lang="en-GB" sz="1800" dirty="0">
                <a:effectLst/>
                <a:latin typeface="CMR10"/>
              </a:rPr>
              <a:t>The induced current dissipates energy in the material because of </a:t>
            </a:r>
            <a:r>
              <a:rPr lang="en-GB" sz="1800" b="1" dirty="0">
                <a:solidFill>
                  <a:srgbClr val="FF0000"/>
                </a:solidFill>
                <a:effectLst/>
                <a:latin typeface="CMR10"/>
              </a:rPr>
              <a:t>Joule’s effect</a:t>
            </a:r>
            <a:r>
              <a:rPr lang="en-GB" sz="1800" dirty="0">
                <a:effectLst/>
                <a:latin typeface="CMR10"/>
              </a:rPr>
              <a:t>, which corresponds to an </a:t>
            </a:r>
            <a:r>
              <a:rPr lang="en-GB" sz="1800" b="1" dirty="0">
                <a:solidFill>
                  <a:srgbClr val="FF0000"/>
                </a:solidFill>
                <a:effectLst/>
                <a:latin typeface="CMR10"/>
              </a:rPr>
              <a:t>energy loss of the source charge</a:t>
            </a:r>
            <a:r>
              <a:rPr lang="en-GB" sz="1800" dirty="0">
                <a:effectLst/>
                <a:latin typeface="CMR10"/>
              </a:rPr>
              <a:t>. </a:t>
            </a:r>
            <a:endParaRPr lang="en-GB" dirty="0"/>
          </a:p>
        </p:txBody>
      </p:sp>
      <p:sp>
        <p:nvSpPr>
          <p:cNvPr id="6" name="TextBox 5">
            <a:extLst>
              <a:ext uri="{FF2B5EF4-FFF2-40B4-BE49-F238E27FC236}">
                <a16:creationId xmlns:a16="http://schemas.microsoft.com/office/drawing/2014/main" id="{23112978-D453-445D-DBA6-8A72229172D7}"/>
              </a:ext>
            </a:extLst>
          </p:cNvPr>
          <p:cNvSpPr txBox="1"/>
          <p:nvPr/>
        </p:nvSpPr>
        <p:spPr>
          <a:xfrm>
            <a:off x="384001" y="5655701"/>
            <a:ext cx="8405633" cy="461665"/>
          </a:xfrm>
          <a:prstGeom prst="rect">
            <a:avLst/>
          </a:prstGeom>
          <a:noFill/>
        </p:spPr>
        <p:txBody>
          <a:bodyPr wrap="square" rtlCol="0">
            <a:spAutoFit/>
          </a:bodyPr>
          <a:lstStyle/>
          <a:p>
            <a:r>
              <a:rPr lang="en-GB" sz="1200" dirty="0"/>
              <a:t>A. Curcio, </a:t>
            </a:r>
            <a:r>
              <a:rPr lang="en-GB" sz="1200" i="1" dirty="0"/>
              <a:t>A rigorous study of the longitudinal beam coupling impedance of a cylindrical lossy pipe in normal and anomalous regimes</a:t>
            </a:r>
            <a:r>
              <a:rPr lang="en-GB" sz="1200" dirty="0"/>
              <a:t>, submitted to PRAB (2025).</a:t>
            </a:r>
          </a:p>
        </p:txBody>
      </p:sp>
      <p:sp>
        <p:nvSpPr>
          <p:cNvPr id="7" name="CasellaDiTesto 2">
            <a:extLst>
              <a:ext uri="{FF2B5EF4-FFF2-40B4-BE49-F238E27FC236}">
                <a16:creationId xmlns:a16="http://schemas.microsoft.com/office/drawing/2014/main" id="{82E07EE0-59E9-A05C-6673-43AF83446985}"/>
              </a:ext>
            </a:extLst>
          </p:cNvPr>
          <p:cNvSpPr txBox="1"/>
          <p:nvPr/>
        </p:nvSpPr>
        <p:spPr>
          <a:xfrm>
            <a:off x="369184" y="4264747"/>
            <a:ext cx="8405632" cy="646331"/>
          </a:xfrm>
          <a:prstGeom prst="rect">
            <a:avLst/>
          </a:prstGeom>
          <a:noFill/>
        </p:spPr>
        <p:txBody>
          <a:bodyPr wrap="square" rtlCol="0">
            <a:spAutoFit/>
          </a:bodyPr>
          <a:lstStyle/>
          <a:p>
            <a:r>
              <a:rPr lang="en-GB" sz="1800" dirty="0">
                <a:effectLst/>
                <a:latin typeface="CMR10"/>
              </a:rPr>
              <a:t>Wake fields remain behind the charge over a distance depending on the value of the </a:t>
            </a:r>
            <a:r>
              <a:rPr lang="en-GB" sz="1800" b="1" dirty="0">
                <a:solidFill>
                  <a:srgbClr val="FF0000"/>
                </a:solidFill>
                <a:effectLst/>
                <a:latin typeface="CMR10"/>
              </a:rPr>
              <a:t>electrical conductivity</a:t>
            </a:r>
            <a:r>
              <a:rPr lang="en-GB" sz="1800" dirty="0">
                <a:effectLst/>
                <a:latin typeface="CMR10"/>
              </a:rPr>
              <a:t> and the </a:t>
            </a:r>
            <a:r>
              <a:rPr lang="en-GB" sz="1800" b="1" dirty="0">
                <a:solidFill>
                  <a:srgbClr val="FF0000"/>
                </a:solidFill>
                <a:effectLst/>
                <a:latin typeface="CMR10"/>
              </a:rPr>
              <a:t>energy of the charge</a:t>
            </a:r>
            <a:r>
              <a:rPr lang="en-GB" sz="1800" dirty="0">
                <a:effectLst/>
                <a:latin typeface="CMR10"/>
              </a:rPr>
              <a:t>.</a:t>
            </a:r>
            <a:endParaRPr lang="en-GB" dirty="0"/>
          </a:p>
        </p:txBody>
      </p:sp>
      <p:sp>
        <p:nvSpPr>
          <p:cNvPr id="8" name="CasellaDiTesto 2">
            <a:extLst>
              <a:ext uri="{FF2B5EF4-FFF2-40B4-BE49-F238E27FC236}">
                <a16:creationId xmlns:a16="http://schemas.microsoft.com/office/drawing/2014/main" id="{78DC9F9A-B956-38B9-C1DA-0894FB2C4266}"/>
              </a:ext>
            </a:extLst>
          </p:cNvPr>
          <p:cNvSpPr txBox="1"/>
          <p:nvPr/>
        </p:nvSpPr>
        <p:spPr>
          <a:xfrm>
            <a:off x="369184" y="5017324"/>
            <a:ext cx="8405632" cy="646331"/>
          </a:xfrm>
          <a:prstGeom prst="rect">
            <a:avLst/>
          </a:prstGeom>
          <a:noFill/>
        </p:spPr>
        <p:txBody>
          <a:bodyPr wrap="square" rtlCol="0">
            <a:spAutoFit/>
          </a:bodyPr>
          <a:lstStyle/>
          <a:p>
            <a:r>
              <a:rPr lang="en-GB" sz="1800" dirty="0">
                <a:effectLst/>
                <a:latin typeface="CMR10"/>
              </a:rPr>
              <a:t>We assume a high conductivity wall such that the </a:t>
            </a:r>
            <a:r>
              <a:rPr lang="en-GB" sz="1800" b="1" dirty="0">
                <a:solidFill>
                  <a:srgbClr val="FF0000"/>
                </a:solidFill>
                <a:effectLst/>
                <a:latin typeface="CMR10"/>
              </a:rPr>
              <a:t>skin depth is much smaller than the thickness of the pipe</a:t>
            </a:r>
            <a:r>
              <a:rPr lang="en-GB" sz="1800" dirty="0">
                <a:effectLst/>
                <a:latin typeface="CMR10"/>
              </a:rPr>
              <a:t>. </a:t>
            </a:r>
            <a:endParaRPr lang="en-GB" dirty="0"/>
          </a:p>
        </p:txBody>
      </p:sp>
    </p:spTree>
    <p:extLst>
      <p:ext uri="{BB962C8B-B14F-4D97-AF65-F5344CB8AC3E}">
        <p14:creationId xmlns:p14="http://schemas.microsoft.com/office/powerpoint/2010/main" val="23810636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513F5097-4EAD-C841-AE9C-136049E4A58C}"/>
              </a:ext>
            </a:extLst>
          </p:cNvPr>
          <p:cNvSpPr txBox="1"/>
          <p:nvPr/>
        </p:nvSpPr>
        <p:spPr>
          <a:xfrm>
            <a:off x="1861498" y="90906"/>
            <a:ext cx="5421036"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RESISTIVE WALL IMPEDANCE</a:t>
            </a:r>
          </a:p>
        </p:txBody>
      </p:sp>
      <p:pic>
        <p:nvPicPr>
          <p:cNvPr id="11" name="Picture 10">
            <a:extLst>
              <a:ext uri="{FF2B5EF4-FFF2-40B4-BE49-F238E27FC236}">
                <a16:creationId xmlns:a16="http://schemas.microsoft.com/office/drawing/2014/main" id="{86BC62D2-DC93-2C40-9F5A-D3157ABA0A49}"/>
              </a:ext>
            </a:extLst>
          </p:cNvPr>
          <p:cNvPicPr>
            <a:picLocks noChangeAspect="1"/>
          </p:cNvPicPr>
          <p:nvPr/>
        </p:nvPicPr>
        <p:blipFill rotWithShape="1">
          <a:blip r:embed="rId2"/>
          <a:srcRect l="58972" t="17750" b="28555"/>
          <a:stretch/>
        </p:blipFill>
        <p:spPr>
          <a:xfrm>
            <a:off x="543473" y="712371"/>
            <a:ext cx="3780899" cy="1936243"/>
          </a:xfrm>
          <a:prstGeom prst="rect">
            <a:avLst/>
          </a:prstGeom>
        </p:spPr>
      </p:pic>
      <p:sp>
        <p:nvSpPr>
          <p:cNvPr id="2" name="Line 15">
            <a:extLst>
              <a:ext uri="{FF2B5EF4-FFF2-40B4-BE49-F238E27FC236}">
                <a16:creationId xmlns:a16="http://schemas.microsoft.com/office/drawing/2014/main" id="{433EA3FD-BBFF-8ACD-8FAF-58B62F9ED31C}"/>
              </a:ext>
            </a:extLst>
          </p:cNvPr>
          <p:cNvSpPr>
            <a:spLocks noChangeShapeType="1"/>
          </p:cNvSpPr>
          <p:nvPr/>
        </p:nvSpPr>
        <p:spPr bwMode="auto">
          <a:xfrm flipH="1">
            <a:off x="793381" y="1042847"/>
            <a:ext cx="4800" cy="707248"/>
          </a:xfrm>
          <a:prstGeom prst="line">
            <a:avLst/>
          </a:prstGeom>
          <a:noFill/>
          <a:ln w="57150">
            <a:solidFill>
              <a:srgbClr val="FF0000"/>
            </a:solidFill>
            <a:round/>
            <a:headEnd type="triangle" w="med" len="med"/>
            <a:tailEnd type="triangle" w="med" len="med"/>
          </a:ln>
        </p:spPr>
        <p:txBody>
          <a:bodyPr>
            <a:prstTxWarp prst="textNoShape">
              <a:avLst/>
            </a:prstTxWarp>
          </a:bodyPr>
          <a:lstStyle/>
          <a:p>
            <a:endParaRPr lang="en-GB"/>
          </a:p>
        </p:txBody>
      </p:sp>
      <p:sp>
        <p:nvSpPr>
          <p:cNvPr id="4" name="Text Box 16">
            <a:extLst>
              <a:ext uri="{FF2B5EF4-FFF2-40B4-BE49-F238E27FC236}">
                <a16:creationId xmlns:a16="http://schemas.microsoft.com/office/drawing/2014/main" id="{50E7BB8A-39DC-8089-AE42-863A88EC8CE4}"/>
              </a:ext>
            </a:extLst>
          </p:cNvPr>
          <p:cNvSpPr txBox="1">
            <a:spLocks noChangeArrowheads="1"/>
          </p:cNvSpPr>
          <p:nvPr/>
        </p:nvSpPr>
        <p:spPr bwMode="auto">
          <a:xfrm>
            <a:off x="341982" y="1155402"/>
            <a:ext cx="427038" cy="646113"/>
          </a:xfrm>
          <a:prstGeom prst="rect">
            <a:avLst/>
          </a:prstGeom>
          <a:noFill/>
          <a:ln w="9525">
            <a:noFill/>
            <a:miter lim="800000"/>
            <a:headEnd/>
            <a:tailEnd/>
          </a:ln>
        </p:spPr>
        <p:txBody>
          <a:bodyPr wrap="none">
            <a:prstTxWarp prst="textNoShape">
              <a:avLst/>
            </a:prstTxWarp>
            <a:spAutoFit/>
          </a:bodyPr>
          <a:lstStyle/>
          <a:p>
            <a:pPr algn="ctr"/>
            <a:r>
              <a:rPr lang="en-US" sz="3600" dirty="0">
                <a:solidFill>
                  <a:srgbClr val="FF0000"/>
                </a:solidFill>
              </a:rPr>
              <a:t>b</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45AC964-A6A0-CB78-A82B-33290A21B6A4}"/>
                  </a:ext>
                </a:extLst>
              </p:cNvPr>
              <p:cNvSpPr txBox="1"/>
              <p:nvPr/>
            </p:nvSpPr>
            <p:spPr>
              <a:xfrm>
                <a:off x="1913648" y="2804164"/>
                <a:ext cx="6940426" cy="843885"/>
              </a:xfrm>
              <a:prstGeom prst="rect">
                <a:avLst/>
              </a:prstGeom>
              <a:noFill/>
            </p:spPr>
            <p:txBody>
              <a:bodyPr wrap="none" rtlCol="0">
                <a:spAutoFit/>
              </a:bodyPr>
              <a:lstStyle/>
              <a:p>
                <a14:m>
                  <m:oMath xmlns:m="http://schemas.openxmlformats.org/officeDocument/2006/math">
                    <m:f>
                      <m:fPr>
                        <m:ctrlPr>
                          <a:rPr lang="en-US" sz="2400" i="1" smtClean="0">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m:t>
                            </m:r>
                            <m:r>
                              <a:rPr lang="en-US" sz="2400" i="1">
                                <a:latin typeface="Cambria Math" panose="02040503050406030204" pitchFamily="18" charset="0"/>
                              </a:rPr>
                              <m:t>𝑍</m:t>
                            </m:r>
                          </m:e>
                          <m:sub>
                            <m:r>
                              <a:rPr lang="en-US" sz="2400" i="1">
                                <a:latin typeface="Cambria Math" panose="02040503050406030204" pitchFamily="18" charset="0"/>
                              </a:rPr>
                              <m:t>∥</m:t>
                            </m:r>
                          </m:sub>
                        </m:sSub>
                      </m:num>
                      <m:den>
                        <m:r>
                          <a:rPr lang="en-US" sz="2400" i="1">
                            <a:latin typeface="Cambria Math" panose="02040503050406030204" pitchFamily="18" charset="0"/>
                          </a:rPr>
                          <m:t>𝜕</m:t>
                        </m:r>
                        <m:r>
                          <a:rPr lang="en-US" sz="2400" i="1">
                            <a:latin typeface="Cambria Math" panose="02040503050406030204" pitchFamily="18" charset="0"/>
                          </a:rPr>
                          <m:t>𝑧</m:t>
                        </m:r>
                      </m:den>
                    </m:f>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𝜔</m:t>
                        </m:r>
                      </m:e>
                    </m:d>
                    <m:r>
                      <a:rPr lang="en-US" sz="2400" b="0" i="1" smtClean="0">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1</m:t>
                        </m:r>
                      </m:num>
                      <m:den>
                        <m:r>
                          <a:rPr lang="en-US" sz="2400" i="1">
                            <a:latin typeface="Cambria Math" panose="02040503050406030204" pitchFamily="18" charset="0"/>
                          </a:rPr>
                          <m:t>2</m:t>
                        </m:r>
                        <m:r>
                          <a:rPr lang="en-US" sz="2400" i="1">
                            <a:latin typeface="Cambria Math" panose="02040503050406030204" pitchFamily="18" charset="0"/>
                          </a:rPr>
                          <m:t>𝜋</m:t>
                        </m:r>
                        <m:r>
                          <a:rPr lang="en-US" sz="2400" i="1">
                            <a:latin typeface="Cambria Math" panose="02040503050406030204" pitchFamily="18" charset="0"/>
                          </a:rPr>
                          <m:t>𝑏</m:t>
                        </m:r>
                      </m:den>
                    </m:f>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𝑍</m:t>
                        </m:r>
                      </m:e>
                      <m:sub>
                        <m:r>
                          <a:rPr lang="en-US" sz="2400" i="1">
                            <a:solidFill>
                              <a:srgbClr val="FF0000"/>
                            </a:solidFill>
                            <a:latin typeface="Cambria Math" panose="02040503050406030204" pitchFamily="18" charset="0"/>
                          </a:rPr>
                          <m:t>𝑠</m:t>
                        </m:r>
                      </m:sub>
                    </m:sSub>
                    <m:r>
                      <a:rPr lang="en-US" sz="2400" b="0" i="1" smtClean="0">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1</m:t>
                        </m:r>
                      </m:num>
                      <m:den>
                        <m:r>
                          <a:rPr lang="en-US" sz="2400" i="1">
                            <a:latin typeface="Cambria Math" panose="02040503050406030204" pitchFamily="18" charset="0"/>
                          </a:rPr>
                          <m:t>2</m:t>
                        </m:r>
                        <m:r>
                          <a:rPr lang="en-US" sz="2400" i="1">
                            <a:latin typeface="Cambria Math" panose="02040503050406030204" pitchFamily="18" charset="0"/>
                          </a:rPr>
                          <m:t>𝜋</m:t>
                        </m:r>
                        <m:r>
                          <a:rPr lang="en-US" sz="2400" i="1">
                            <a:latin typeface="Cambria Math" panose="02040503050406030204" pitchFamily="18" charset="0"/>
                          </a:rPr>
                          <m:t>𝑏</m:t>
                        </m:r>
                      </m:den>
                    </m:f>
                    <m:f>
                      <m:fPr>
                        <m:ctrlPr>
                          <a:rPr lang="en-US" sz="2400" b="0" i="1" smtClean="0">
                            <a:solidFill>
                              <a:srgbClr val="FF0000"/>
                            </a:solidFill>
                            <a:latin typeface="Cambria Math" panose="02040503050406030204" pitchFamily="18" charset="0"/>
                          </a:rPr>
                        </m:ctrlPr>
                      </m:fPr>
                      <m:num>
                        <m:r>
                          <a:rPr lang="en-US" sz="2400" b="0" i="1" smtClean="0">
                            <a:solidFill>
                              <a:srgbClr val="FF0000"/>
                            </a:solidFill>
                            <a:latin typeface="Cambria Math" panose="02040503050406030204" pitchFamily="18" charset="0"/>
                          </a:rPr>
                          <m:t>1+</m:t>
                        </m:r>
                        <m:r>
                          <a:rPr lang="en-US" sz="2400" b="0" i="1" smtClean="0">
                            <a:solidFill>
                              <a:srgbClr val="FF0000"/>
                            </a:solidFill>
                            <a:latin typeface="Cambria Math" panose="02040503050406030204" pitchFamily="18" charset="0"/>
                          </a:rPr>
                          <m:t>𝑗</m:t>
                        </m:r>
                      </m:num>
                      <m:den>
                        <m:r>
                          <a:rPr lang="en-US" sz="2400" b="0" i="1" smtClean="0">
                            <a:solidFill>
                              <a:srgbClr val="FF0000"/>
                            </a:solidFill>
                            <a:latin typeface="Cambria Math" panose="02040503050406030204" pitchFamily="18" charset="0"/>
                          </a:rPr>
                          <m:t>𝜎𝛿</m:t>
                        </m:r>
                      </m:den>
                    </m:f>
                    <m:r>
                      <a:rPr lang="en-US" sz="2400" b="0" i="1" smtClean="0">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1</m:t>
                        </m:r>
                      </m:num>
                      <m:den>
                        <m:r>
                          <a:rPr lang="en-US" sz="2400" i="1">
                            <a:latin typeface="Cambria Math" panose="02040503050406030204" pitchFamily="18" charset="0"/>
                          </a:rPr>
                          <m:t>2</m:t>
                        </m:r>
                        <m:r>
                          <a:rPr lang="en-US" sz="2400" i="1">
                            <a:latin typeface="Cambria Math" panose="02040503050406030204" pitchFamily="18" charset="0"/>
                          </a:rPr>
                          <m:t>𝜋</m:t>
                        </m:r>
                        <m:r>
                          <a:rPr lang="en-US" sz="2400" i="1">
                            <a:latin typeface="Cambria Math" panose="02040503050406030204" pitchFamily="18" charset="0"/>
                          </a:rPr>
                          <m:t>𝑏</m:t>
                        </m:r>
                      </m:den>
                    </m:f>
                    <m:d>
                      <m:dPr>
                        <m:ctrlPr>
                          <a:rPr lang="en-US" sz="2400" i="1" smtClean="0">
                            <a:solidFill>
                              <a:srgbClr val="FF0000"/>
                            </a:solidFill>
                            <a:latin typeface="Cambria Math" panose="02040503050406030204" pitchFamily="18" charset="0"/>
                          </a:rPr>
                        </m:ctrlPr>
                      </m:dPr>
                      <m:e>
                        <m:r>
                          <a:rPr lang="en-US" sz="2400" i="1">
                            <a:solidFill>
                              <a:srgbClr val="FF0000"/>
                            </a:solidFill>
                            <a:latin typeface="Cambria Math" panose="02040503050406030204" pitchFamily="18" charset="0"/>
                          </a:rPr>
                          <m:t>1+</m:t>
                        </m:r>
                        <m:r>
                          <a:rPr lang="en-US" sz="2400" i="1">
                            <a:solidFill>
                              <a:srgbClr val="FF0000"/>
                            </a:solidFill>
                            <a:latin typeface="Cambria Math" panose="02040503050406030204" pitchFamily="18" charset="0"/>
                          </a:rPr>
                          <m:t>𝑗</m:t>
                        </m:r>
                      </m:e>
                    </m:d>
                    <m:rad>
                      <m:radPr>
                        <m:degHide m:val="on"/>
                        <m:ctrlPr>
                          <a:rPr lang="en-US" sz="2400" b="0" i="1" smtClean="0">
                            <a:solidFill>
                              <a:srgbClr val="FF0000"/>
                            </a:solidFill>
                            <a:latin typeface="Cambria Math" panose="02040503050406030204" pitchFamily="18" charset="0"/>
                          </a:rPr>
                        </m:ctrlPr>
                      </m:radPr>
                      <m:deg/>
                      <m:e>
                        <m:f>
                          <m:fPr>
                            <m:ctrlPr>
                              <a:rPr lang="en-US" sz="2400" b="0" i="1" smtClean="0">
                                <a:solidFill>
                                  <a:srgbClr val="FF0000"/>
                                </a:solidFill>
                                <a:latin typeface="Cambria Math" panose="02040503050406030204" pitchFamily="18" charset="0"/>
                              </a:rPr>
                            </m:ctrlPr>
                          </m:fPr>
                          <m:num>
                            <m:r>
                              <a:rPr lang="en-US" sz="2400" b="0" i="1" smtClean="0">
                                <a:solidFill>
                                  <a:srgbClr val="FF0000"/>
                                </a:solidFill>
                                <a:latin typeface="Cambria Math" panose="02040503050406030204" pitchFamily="18" charset="0"/>
                              </a:rPr>
                              <m:t>𝜔</m:t>
                            </m:r>
                            <m:sSub>
                              <m:sSubPr>
                                <m:ctrlPr>
                                  <a:rPr lang="en-US" sz="2400" b="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𝑍</m:t>
                                </m:r>
                              </m:e>
                              <m:sub>
                                <m:r>
                                  <a:rPr lang="en-US" sz="2400" b="0" i="1" smtClean="0">
                                    <a:solidFill>
                                      <a:srgbClr val="FF0000"/>
                                    </a:solidFill>
                                    <a:latin typeface="Cambria Math" panose="02040503050406030204" pitchFamily="18" charset="0"/>
                                  </a:rPr>
                                  <m:t>0</m:t>
                                </m:r>
                              </m:sub>
                            </m:sSub>
                          </m:num>
                          <m:den>
                            <m:r>
                              <a:rPr lang="en-US" sz="2400" b="0" i="1" smtClean="0">
                                <a:solidFill>
                                  <a:srgbClr val="FF0000"/>
                                </a:solidFill>
                                <a:latin typeface="Cambria Math" panose="02040503050406030204" pitchFamily="18" charset="0"/>
                              </a:rPr>
                              <m:t>2 </m:t>
                            </m:r>
                            <m:r>
                              <a:rPr lang="en-US" sz="2400" b="0" i="1" smtClean="0">
                                <a:solidFill>
                                  <a:srgbClr val="FF0000"/>
                                </a:solidFill>
                                <a:latin typeface="Cambria Math" panose="02040503050406030204" pitchFamily="18" charset="0"/>
                              </a:rPr>
                              <m:t>𝑐</m:t>
                            </m:r>
                            <m:r>
                              <a:rPr lang="en-US" sz="2400" b="0" i="1" smtClean="0">
                                <a:solidFill>
                                  <a:srgbClr val="FF0000"/>
                                </a:solidFill>
                                <a:latin typeface="Cambria Math" panose="02040503050406030204" pitchFamily="18" charset="0"/>
                              </a:rPr>
                              <m:t> </m:t>
                            </m:r>
                            <m:r>
                              <a:rPr lang="en-US" sz="2400" b="0" i="1" smtClean="0">
                                <a:solidFill>
                                  <a:srgbClr val="FF0000"/>
                                </a:solidFill>
                                <a:latin typeface="Cambria Math" panose="02040503050406030204" pitchFamily="18" charset="0"/>
                              </a:rPr>
                              <m:t>𝜎</m:t>
                            </m:r>
                          </m:den>
                        </m:f>
                      </m:e>
                    </m:rad>
                    <m:r>
                      <a:rPr lang="en-US" sz="2400" b="0" i="1" smtClean="0">
                        <a:solidFill>
                          <a:schemeClr val="tx1"/>
                        </a:solidFill>
                        <a:latin typeface="Cambria Math" panose="02040503050406030204" pitchFamily="18" charset="0"/>
                      </a:rPr>
                      <m:t>∝</m:t>
                    </m:r>
                    <m:rad>
                      <m:radPr>
                        <m:degHide m:val="on"/>
                        <m:ctrlPr>
                          <a:rPr lang="en-US" sz="2400" b="0" i="1" smtClean="0">
                            <a:solidFill>
                              <a:schemeClr val="tx1"/>
                            </a:solidFill>
                            <a:latin typeface="Cambria Math" panose="02040503050406030204" pitchFamily="18" charset="0"/>
                          </a:rPr>
                        </m:ctrlPr>
                      </m:radPr>
                      <m:deg/>
                      <m:e>
                        <m:r>
                          <a:rPr lang="en-US" sz="2400" b="0" i="1" smtClean="0">
                            <a:solidFill>
                              <a:schemeClr val="tx1"/>
                            </a:solidFill>
                            <a:latin typeface="Cambria Math" panose="02040503050406030204" pitchFamily="18" charset="0"/>
                          </a:rPr>
                          <m:t>𝜔</m:t>
                        </m:r>
                      </m:e>
                    </m:rad>
                  </m:oMath>
                </a14:m>
                <a:r>
                  <a:rPr lang="en-IT" sz="2400" dirty="0"/>
                  <a:t> </a:t>
                </a:r>
              </a:p>
            </p:txBody>
          </p:sp>
        </mc:Choice>
        <mc:Fallback xmlns="">
          <p:sp>
            <p:nvSpPr>
              <p:cNvPr id="5" name="TextBox 4">
                <a:extLst>
                  <a:ext uri="{FF2B5EF4-FFF2-40B4-BE49-F238E27FC236}">
                    <a16:creationId xmlns:a16="http://schemas.microsoft.com/office/drawing/2014/main" id="{C45AC964-A6A0-CB78-A82B-33290A21B6A4}"/>
                  </a:ext>
                </a:extLst>
              </p:cNvPr>
              <p:cNvSpPr txBox="1">
                <a:spLocks noRot="1" noChangeAspect="1" noMove="1" noResize="1" noEditPoints="1" noAdjustHandles="1" noChangeArrowheads="1" noChangeShapeType="1" noTextEdit="1"/>
              </p:cNvSpPr>
              <p:nvPr/>
            </p:nvSpPr>
            <p:spPr>
              <a:xfrm>
                <a:off x="1913648" y="2804164"/>
                <a:ext cx="6940426" cy="843885"/>
              </a:xfrm>
              <a:prstGeom prst="rect">
                <a:avLst/>
              </a:prstGeom>
              <a:blipFill>
                <a:blip r:embed="rId3"/>
                <a:stretch>
                  <a:fillRect b="-2941"/>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D913260-490D-79F5-A349-D0B122AFB3D5}"/>
                  </a:ext>
                </a:extLst>
              </p:cNvPr>
              <p:cNvSpPr txBox="1"/>
              <p:nvPr/>
            </p:nvSpPr>
            <p:spPr>
              <a:xfrm>
                <a:off x="4429256" y="1484877"/>
                <a:ext cx="2176044" cy="10016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chemeClr val="tx1"/>
                          </a:solidFill>
                          <a:latin typeface="Cambria Math" panose="02040503050406030204" pitchFamily="18" charset="0"/>
                        </a:rPr>
                        <m:t>𝛿</m:t>
                      </m:r>
                      <m:r>
                        <a:rPr lang="en-US" sz="2000" b="0" i="1" smtClean="0">
                          <a:solidFill>
                            <a:schemeClr val="tx1"/>
                          </a:solidFill>
                          <a:latin typeface="Cambria Math" panose="02040503050406030204" pitchFamily="18" charset="0"/>
                        </a:rPr>
                        <m:t>=</m:t>
                      </m:r>
                      <m:rad>
                        <m:radPr>
                          <m:degHide m:val="on"/>
                          <m:ctrlPr>
                            <a:rPr lang="en-US" sz="2000" b="0" i="1" smtClean="0">
                              <a:solidFill>
                                <a:schemeClr val="tx1"/>
                              </a:solidFill>
                              <a:latin typeface="Cambria Math" panose="02040503050406030204" pitchFamily="18" charset="0"/>
                            </a:rPr>
                          </m:ctrlPr>
                        </m:radPr>
                        <m:deg/>
                        <m:e>
                          <m:f>
                            <m:fPr>
                              <m:ctrlPr>
                                <a:rPr lang="en-US" sz="2000" b="0" i="1" smtClean="0">
                                  <a:solidFill>
                                    <a:schemeClr val="tx1"/>
                                  </a:solidFill>
                                  <a:latin typeface="Cambria Math" panose="02040503050406030204" pitchFamily="18" charset="0"/>
                                </a:rPr>
                              </m:ctrlPr>
                            </m:fPr>
                            <m:num>
                              <m:r>
                                <a:rPr lang="en-US" sz="2000" i="1">
                                  <a:solidFill>
                                    <a:schemeClr val="tx1"/>
                                  </a:solidFill>
                                  <a:latin typeface="Cambria Math" panose="02040503050406030204" pitchFamily="18" charset="0"/>
                                </a:rPr>
                                <m:t>2 </m:t>
                              </m:r>
                              <m:r>
                                <a:rPr lang="en-US" sz="2000" i="1">
                                  <a:solidFill>
                                    <a:schemeClr val="tx1"/>
                                  </a:solidFill>
                                  <a:latin typeface="Cambria Math" panose="02040503050406030204" pitchFamily="18" charset="0"/>
                                </a:rPr>
                                <m:t>𝑐</m:t>
                              </m:r>
                              <m:r>
                                <a:rPr lang="en-US" sz="2000" i="1">
                                  <a:solidFill>
                                    <a:schemeClr val="tx1"/>
                                  </a:solidFill>
                                  <a:latin typeface="Cambria Math" panose="02040503050406030204" pitchFamily="18" charset="0"/>
                                </a:rPr>
                                <m:t> </m:t>
                              </m:r>
                            </m:num>
                            <m:den>
                              <m:r>
                                <a:rPr lang="en-US" sz="2000" i="1">
                                  <a:solidFill>
                                    <a:schemeClr val="tx1"/>
                                  </a:solidFill>
                                  <a:latin typeface="Cambria Math" panose="02040503050406030204" pitchFamily="18" charset="0"/>
                                </a:rPr>
                                <m:t>𝜔</m:t>
                              </m:r>
                              <m:r>
                                <a:rPr lang="en-US" sz="2000" b="0" i="1" smtClean="0">
                                  <a:solidFill>
                                    <a:schemeClr val="tx1"/>
                                  </a:solidFill>
                                  <a:latin typeface="Cambria Math" panose="02040503050406030204" pitchFamily="18" charset="0"/>
                                </a:rPr>
                                <m:t> </m:t>
                              </m:r>
                              <m:sSub>
                                <m:sSubPr>
                                  <m:ctrlPr>
                                    <a:rPr lang="en-US" sz="2000" i="1">
                                      <a:solidFill>
                                        <a:schemeClr val="tx1"/>
                                      </a:solidFill>
                                      <a:latin typeface="Cambria Math" panose="02040503050406030204" pitchFamily="18" charset="0"/>
                                    </a:rPr>
                                  </m:ctrlPr>
                                </m:sSubPr>
                                <m:e>
                                  <m:r>
                                    <a:rPr lang="en-US" sz="2000" i="1">
                                      <a:latin typeface="Cambria Math" panose="02040503050406030204" pitchFamily="18" charset="0"/>
                                    </a:rPr>
                                    <m:t>𝜎</m:t>
                                  </m:r>
                                  <m:r>
                                    <a:rPr lang="en-US" sz="2000" b="0" i="1" smtClean="0">
                                      <a:latin typeface="Cambria Math" panose="02040503050406030204" pitchFamily="18" charset="0"/>
                                    </a:rPr>
                                    <m:t> </m:t>
                                  </m:r>
                                  <m:r>
                                    <a:rPr lang="en-US" sz="2000" i="1">
                                      <a:solidFill>
                                        <a:schemeClr val="tx1"/>
                                      </a:solidFill>
                                      <a:latin typeface="Cambria Math" panose="02040503050406030204" pitchFamily="18" charset="0"/>
                                    </a:rPr>
                                    <m:t>𝑍</m:t>
                                  </m:r>
                                </m:e>
                                <m:sub>
                                  <m:r>
                                    <a:rPr lang="en-US" sz="2000" i="1">
                                      <a:solidFill>
                                        <a:schemeClr val="tx1"/>
                                      </a:solidFill>
                                      <a:latin typeface="Cambria Math" panose="02040503050406030204" pitchFamily="18" charset="0"/>
                                    </a:rPr>
                                    <m:t>0</m:t>
                                  </m:r>
                                </m:sub>
                              </m:sSub>
                            </m:den>
                          </m:f>
                        </m:e>
                      </m:rad>
                      <m:r>
                        <a:rPr lang="en-US" sz="2000" b="0" i="1" smtClean="0">
                          <a:solidFill>
                            <a:schemeClr val="tx1"/>
                          </a:solidFill>
                          <a:latin typeface="Cambria Math" panose="02040503050406030204" pitchFamily="18" charset="0"/>
                        </a:rPr>
                        <m:t> (</m:t>
                      </m:r>
                      <m:r>
                        <a:rPr lang="en-US" sz="2000" b="0" i="1" smtClean="0">
                          <a:solidFill>
                            <a:schemeClr val="tx1"/>
                          </a:solidFill>
                          <a:latin typeface="Cambria Math" panose="02040503050406030204" pitchFamily="18" charset="0"/>
                        </a:rPr>
                        <m:t>𝑚</m:t>
                      </m:r>
                      <m:r>
                        <a:rPr lang="en-US" sz="2000" b="0" i="1" smtClean="0">
                          <a:solidFill>
                            <a:schemeClr val="tx1"/>
                          </a:solidFill>
                          <a:latin typeface="Cambria Math" panose="02040503050406030204" pitchFamily="18" charset="0"/>
                        </a:rPr>
                        <m:t>)</m:t>
                      </m:r>
                    </m:oMath>
                  </m:oMathPara>
                </a14:m>
                <a:endParaRPr lang="en-IT" sz="2000" dirty="0">
                  <a:solidFill>
                    <a:schemeClr val="tx1"/>
                  </a:solidFill>
                </a:endParaRPr>
              </a:p>
            </p:txBody>
          </p:sp>
        </mc:Choice>
        <mc:Fallback xmlns="">
          <p:sp>
            <p:nvSpPr>
              <p:cNvPr id="6" name="TextBox 5">
                <a:extLst>
                  <a:ext uri="{FF2B5EF4-FFF2-40B4-BE49-F238E27FC236}">
                    <a16:creationId xmlns:a16="http://schemas.microsoft.com/office/drawing/2014/main" id="{3D913260-490D-79F5-A349-D0B122AFB3D5}"/>
                  </a:ext>
                </a:extLst>
              </p:cNvPr>
              <p:cNvSpPr txBox="1">
                <a:spLocks noRot="1" noChangeAspect="1" noMove="1" noResize="1" noEditPoints="1" noAdjustHandles="1" noChangeArrowheads="1" noChangeShapeType="1" noTextEdit="1"/>
              </p:cNvSpPr>
              <p:nvPr/>
            </p:nvSpPr>
            <p:spPr>
              <a:xfrm>
                <a:off x="4429256" y="1484877"/>
                <a:ext cx="2176044" cy="1001684"/>
              </a:xfrm>
              <a:prstGeom prst="rect">
                <a:avLst/>
              </a:prstGeom>
              <a:blipFill>
                <a:blip r:embed="rId4"/>
                <a:stretch>
                  <a:fillRect/>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C58B50E-434D-4132-BDD1-1D80A6BCCA6E}"/>
                  </a:ext>
                </a:extLst>
              </p:cNvPr>
              <p:cNvSpPr txBox="1"/>
              <p:nvPr/>
            </p:nvSpPr>
            <p:spPr>
              <a:xfrm>
                <a:off x="1918822" y="5079093"/>
                <a:ext cx="3172215" cy="98424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m:t>
                              </m:r>
                              <m:r>
                                <a:rPr lang="en-US" sz="2000" b="0" i="1" smtClean="0">
                                  <a:latin typeface="Cambria Math" panose="02040503050406030204" pitchFamily="18" charset="0"/>
                                </a:rPr>
                                <m:t>𝑍</m:t>
                              </m:r>
                            </m:e>
                            <m:sub>
                              <m:r>
                                <a:rPr lang="en-US" sz="2000" i="1">
                                  <a:latin typeface="Cambria Math" panose="02040503050406030204" pitchFamily="18" charset="0"/>
                                </a:rPr>
                                <m:t>∥</m:t>
                              </m:r>
                            </m:sub>
                          </m:sSub>
                        </m:num>
                        <m:den>
                          <m:r>
                            <a:rPr lang="en-US" sz="2000" b="0" i="1" smtClean="0">
                              <a:latin typeface="Cambria Math" panose="02040503050406030204" pitchFamily="18" charset="0"/>
                            </a:rPr>
                            <m:t>𝜕</m:t>
                          </m:r>
                          <m:r>
                            <a:rPr lang="en-US" sz="2000" b="0" i="1" smtClean="0">
                              <a:latin typeface="Cambria Math" panose="02040503050406030204" pitchFamily="18" charset="0"/>
                            </a:rPr>
                            <m:t>𝑧</m:t>
                          </m:r>
                        </m:den>
                      </m:f>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e>
                      </m:d>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b="0" i="1" smtClean="0">
                              <a:latin typeface="Cambria Math" panose="02040503050406030204" pitchFamily="18" charset="0"/>
                            </a:rPr>
                            <m:t>1</m:t>
                          </m:r>
                        </m:num>
                        <m:den>
                          <m:r>
                            <a:rPr lang="en-US" sz="2000" i="1">
                              <a:latin typeface="Cambria Math" panose="02040503050406030204" pitchFamily="18" charset="0"/>
                            </a:rPr>
                            <m:t>2</m:t>
                          </m:r>
                          <m:r>
                            <a:rPr lang="en-US" sz="2000" i="1">
                              <a:latin typeface="Cambria Math" panose="02040503050406030204" pitchFamily="18" charset="0"/>
                            </a:rPr>
                            <m:t>𝜋</m:t>
                          </m:r>
                          <m:r>
                            <a:rPr lang="en-US" sz="2000" i="1">
                              <a:latin typeface="Cambria Math" panose="02040503050406030204" pitchFamily="18" charset="0"/>
                            </a:rPr>
                            <m:t>𝑏</m:t>
                          </m:r>
                        </m:den>
                      </m:f>
                      <m:f>
                        <m:fPr>
                          <m:ctrlPr>
                            <a:rPr lang="en-US" sz="2000" b="0" i="1" smtClean="0">
                              <a:solidFill>
                                <a:schemeClr val="tx1"/>
                              </a:solidFill>
                              <a:latin typeface="Cambria Math" panose="02040503050406030204" pitchFamily="18" charset="0"/>
                            </a:rPr>
                          </m:ctrlPr>
                        </m:fPr>
                        <m:num>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panose="02040503050406030204" pitchFamily="18" charset="0"/>
                                </a:rPr>
                                <m:t>𝑍</m:t>
                              </m:r>
                            </m:e>
                            <m:sub>
                              <m:r>
                                <a:rPr lang="en-US" sz="2000" i="1">
                                  <a:solidFill>
                                    <a:schemeClr val="tx1"/>
                                  </a:solidFill>
                                  <a:latin typeface="Cambria Math" panose="02040503050406030204" pitchFamily="18" charset="0"/>
                                </a:rPr>
                                <m:t>𝑠</m:t>
                              </m:r>
                            </m:sub>
                          </m:sSub>
                        </m:num>
                        <m:den>
                          <m:r>
                            <a:rPr lang="en-US" sz="2000" b="0" i="1" smtClean="0">
                              <a:solidFill>
                                <a:schemeClr val="tx1"/>
                              </a:solidFill>
                              <a:latin typeface="Cambria Math" panose="02040503050406030204" pitchFamily="18" charset="0"/>
                            </a:rPr>
                            <m:t>1+</m:t>
                          </m:r>
                          <m:r>
                            <a:rPr lang="en-US" sz="2000" i="1" smtClean="0">
                              <a:solidFill>
                                <a:srgbClr val="0070C0"/>
                              </a:solidFill>
                              <a:latin typeface="Cambria Math" panose="02040503050406030204" pitchFamily="18" charset="0"/>
                            </a:rPr>
                            <m:t>𝑗</m:t>
                          </m:r>
                          <m:f>
                            <m:fPr>
                              <m:ctrlPr>
                                <a:rPr lang="en-US" sz="2000" i="1">
                                  <a:solidFill>
                                    <a:srgbClr val="0070C0"/>
                                  </a:solidFill>
                                  <a:latin typeface="Cambria Math" panose="02040503050406030204" pitchFamily="18" charset="0"/>
                                </a:rPr>
                              </m:ctrlPr>
                            </m:fPr>
                            <m:num>
                              <m:r>
                                <a:rPr lang="en-US" sz="2000" i="1">
                                  <a:solidFill>
                                    <a:srgbClr val="0070C0"/>
                                  </a:solidFill>
                                  <a:latin typeface="Cambria Math" panose="02040503050406030204" pitchFamily="18" charset="0"/>
                                </a:rPr>
                                <m:t>𝜔</m:t>
                              </m:r>
                              <m:r>
                                <a:rPr lang="en-US" sz="2000" i="1">
                                  <a:solidFill>
                                    <a:srgbClr val="0070C0"/>
                                  </a:solidFill>
                                  <a:latin typeface="Cambria Math" panose="02040503050406030204" pitchFamily="18" charset="0"/>
                                </a:rPr>
                                <m:t>𝑏</m:t>
                              </m:r>
                            </m:num>
                            <m:den>
                              <m:r>
                                <a:rPr lang="en-US" sz="2000" i="1">
                                  <a:solidFill>
                                    <a:srgbClr val="0070C0"/>
                                  </a:solidFill>
                                  <a:latin typeface="Cambria Math" panose="02040503050406030204" pitchFamily="18" charset="0"/>
                                </a:rPr>
                                <m:t>2 </m:t>
                              </m:r>
                              <m:r>
                                <a:rPr lang="en-US" sz="2000" i="1">
                                  <a:solidFill>
                                    <a:srgbClr val="0070C0"/>
                                  </a:solidFill>
                                  <a:latin typeface="Cambria Math" panose="02040503050406030204" pitchFamily="18" charset="0"/>
                                </a:rPr>
                                <m:t>𝑐</m:t>
                              </m:r>
                            </m:den>
                          </m:f>
                          <m:r>
                            <a:rPr lang="en-US" sz="2000" b="0" i="1" smtClean="0">
                              <a:solidFill>
                                <a:srgbClr val="0070C0"/>
                              </a:solidFill>
                              <a:latin typeface="Cambria Math" panose="02040503050406030204" pitchFamily="18" charset="0"/>
                            </a:rPr>
                            <m:t> </m:t>
                          </m:r>
                          <m:f>
                            <m:fPr>
                              <m:ctrlPr>
                                <a:rPr lang="en-US" sz="2000" b="0" i="1" smtClean="0">
                                  <a:solidFill>
                                    <a:srgbClr val="0070C0"/>
                                  </a:solidFill>
                                  <a:latin typeface="Cambria Math" panose="02040503050406030204" pitchFamily="18" charset="0"/>
                                </a:rPr>
                              </m:ctrlPr>
                            </m:fPr>
                            <m:num>
                              <m:sSub>
                                <m:sSubPr>
                                  <m:ctrlPr>
                                    <a:rPr lang="en-US" sz="2000" b="0" i="1" smtClean="0">
                                      <a:solidFill>
                                        <a:srgbClr val="0070C0"/>
                                      </a:solidFill>
                                      <a:latin typeface="Cambria Math" panose="02040503050406030204" pitchFamily="18" charset="0"/>
                                    </a:rPr>
                                  </m:ctrlPr>
                                </m:sSubPr>
                                <m:e>
                                  <m:r>
                                    <a:rPr lang="en-US" sz="2000" b="0" i="1" smtClean="0">
                                      <a:solidFill>
                                        <a:srgbClr val="0070C0"/>
                                      </a:solidFill>
                                      <a:latin typeface="Cambria Math" panose="02040503050406030204" pitchFamily="18" charset="0"/>
                                    </a:rPr>
                                    <m:t>𝑍</m:t>
                                  </m:r>
                                </m:e>
                                <m:sub>
                                  <m:r>
                                    <a:rPr lang="en-US" sz="2000" b="0" i="1" smtClean="0">
                                      <a:solidFill>
                                        <a:srgbClr val="0070C0"/>
                                      </a:solidFill>
                                      <a:latin typeface="Cambria Math" panose="02040503050406030204" pitchFamily="18" charset="0"/>
                                    </a:rPr>
                                    <m:t>𝑠</m:t>
                                  </m:r>
                                </m:sub>
                              </m:sSub>
                            </m:num>
                            <m:den>
                              <m:sSub>
                                <m:sSubPr>
                                  <m:ctrlPr>
                                    <a:rPr lang="en-US" sz="2000" b="0" i="1" smtClean="0">
                                      <a:solidFill>
                                        <a:srgbClr val="0070C0"/>
                                      </a:solidFill>
                                      <a:latin typeface="Cambria Math" panose="02040503050406030204" pitchFamily="18" charset="0"/>
                                    </a:rPr>
                                  </m:ctrlPr>
                                </m:sSubPr>
                                <m:e>
                                  <m:r>
                                    <a:rPr lang="en-US" sz="2000" b="0" i="1" smtClean="0">
                                      <a:solidFill>
                                        <a:srgbClr val="0070C0"/>
                                      </a:solidFill>
                                      <a:latin typeface="Cambria Math" panose="02040503050406030204" pitchFamily="18" charset="0"/>
                                    </a:rPr>
                                    <m:t>𝑍</m:t>
                                  </m:r>
                                </m:e>
                                <m:sub>
                                  <m:r>
                                    <a:rPr lang="en-US" sz="2000" b="0" i="1" smtClean="0">
                                      <a:solidFill>
                                        <a:srgbClr val="0070C0"/>
                                      </a:solidFill>
                                      <a:latin typeface="Cambria Math" panose="02040503050406030204" pitchFamily="18" charset="0"/>
                                    </a:rPr>
                                    <m:t>0</m:t>
                                  </m:r>
                                </m:sub>
                              </m:sSub>
                            </m:den>
                          </m:f>
                        </m:den>
                      </m:f>
                    </m:oMath>
                  </m:oMathPara>
                </a14:m>
                <a:endParaRPr lang="en-IT" sz="2000" dirty="0"/>
              </a:p>
            </p:txBody>
          </p:sp>
        </mc:Choice>
        <mc:Fallback xmlns="">
          <p:sp>
            <p:nvSpPr>
              <p:cNvPr id="7" name="TextBox 6">
                <a:extLst>
                  <a:ext uri="{FF2B5EF4-FFF2-40B4-BE49-F238E27FC236}">
                    <a16:creationId xmlns:a16="http://schemas.microsoft.com/office/drawing/2014/main" id="{3C58B50E-434D-4132-BDD1-1D80A6BCCA6E}"/>
                  </a:ext>
                </a:extLst>
              </p:cNvPr>
              <p:cNvSpPr txBox="1">
                <a:spLocks noRot="1" noChangeAspect="1" noMove="1" noResize="1" noEditPoints="1" noAdjustHandles="1" noChangeArrowheads="1" noChangeShapeType="1" noTextEdit="1"/>
              </p:cNvSpPr>
              <p:nvPr/>
            </p:nvSpPr>
            <p:spPr>
              <a:xfrm>
                <a:off x="1918822" y="5079093"/>
                <a:ext cx="3172215" cy="984244"/>
              </a:xfrm>
              <a:prstGeom prst="rect">
                <a:avLst/>
              </a:prstGeom>
              <a:blipFill>
                <a:blip r:embed="rId5"/>
                <a:stretch>
                  <a:fillRect b="-7595"/>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BBA3915-E3CC-A4E0-BBC2-FA78F511A98E}"/>
                  </a:ext>
                </a:extLst>
              </p:cNvPr>
              <p:cNvSpPr txBox="1"/>
              <p:nvPr/>
            </p:nvSpPr>
            <p:spPr>
              <a:xfrm>
                <a:off x="4509938" y="756881"/>
                <a:ext cx="1490344" cy="67698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000" i="1" smtClean="0">
                          <a:solidFill>
                            <a:schemeClr val="tx1"/>
                          </a:solidFill>
                          <a:latin typeface="Cambria Math" panose="02040503050406030204" pitchFamily="18" charset="0"/>
                        </a:rPr>
                        <m:t>𝜎</m:t>
                      </m:r>
                      <m:r>
                        <a:rPr lang="en-US" sz="2000" b="0" i="1" smtClean="0">
                          <a:solidFill>
                            <a:schemeClr val="tx1"/>
                          </a:solidFill>
                          <a:latin typeface="Cambria Math" panose="02040503050406030204" pitchFamily="18" charset="0"/>
                        </a:rPr>
                        <m:t> </m:t>
                      </m:r>
                      <m:d>
                        <m:dPr>
                          <m:ctrlPr>
                            <a:rPr lang="en-US" sz="2000" b="0" i="1" smtClean="0">
                              <a:solidFill>
                                <a:schemeClr val="tx1"/>
                              </a:solidFill>
                              <a:latin typeface="Cambria Math" panose="02040503050406030204" pitchFamily="18" charset="0"/>
                            </a:rPr>
                          </m:ctrlPr>
                        </m:dPr>
                        <m:e>
                          <m:f>
                            <m:fPr>
                              <m:ctrlPr>
                                <a:rPr lang="en-US" sz="2000" b="0" i="1" smtClean="0">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𝑆</m:t>
                              </m:r>
                            </m:num>
                            <m:den>
                              <m:r>
                                <a:rPr lang="en-US" sz="2000" b="0" i="1" smtClean="0">
                                  <a:solidFill>
                                    <a:schemeClr val="tx1"/>
                                  </a:solidFill>
                                  <a:latin typeface="Cambria Math" panose="02040503050406030204" pitchFamily="18" charset="0"/>
                                </a:rPr>
                                <m:t>𝑚</m:t>
                              </m:r>
                            </m:den>
                          </m:f>
                        </m:e>
                      </m:d>
                    </m:oMath>
                  </m:oMathPara>
                </a14:m>
                <a:endParaRPr lang="en-IT" sz="2000" dirty="0"/>
              </a:p>
            </p:txBody>
          </p:sp>
        </mc:Choice>
        <mc:Fallback xmlns="">
          <p:sp>
            <p:nvSpPr>
              <p:cNvPr id="12" name="TextBox 11">
                <a:extLst>
                  <a:ext uri="{FF2B5EF4-FFF2-40B4-BE49-F238E27FC236}">
                    <a16:creationId xmlns:a16="http://schemas.microsoft.com/office/drawing/2014/main" id="{EBBA3915-E3CC-A4E0-BBC2-FA78F511A98E}"/>
                  </a:ext>
                </a:extLst>
              </p:cNvPr>
              <p:cNvSpPr txBox="1">
                <a:spLocks noRot="1" noChangeAspect="1" noMove="1" noResize="1" noEditPoints="1" noAdjustHandles="1" noChangeArrowheads="1" noChangeShapeType="1" noTextEdit="1"/>
              </p:cNvSpPr>
              <p:nvPr/>
            </p:nvSpPr>
            <p:spPr>
              <a:xfrm>
                <a:off x="4509938" y="756881"/>
                <a:ext cx="1490344" cy="676980"/>
              </a:xfrm>
              <a:prstGeom prst="rect">
                <a:avLst/>
              </a:prstGeom>
              <a:blipFill>
                <a:blip r:embed="rId6"/>
                <a:stretch>
                  <a:fillRect b="-1852"/>
                </a:stretch>
              </a:blipFill>
            </p:spPr>
            <p:txBody>
              <a:bodyPr/>
              <a:lstStyle/>
              <a:p>
                <a:r>
                  <a:rPr lang="en-IT">
                    <a:noFill/>
                  </a:rPr>
                  <a:t> </a:t>
                </a:r>
              </a:p>
            </p:txBody>
          </p:sp>
        </mc:Fallback>
      </mc:AlternateContent>
      <p:sp>
        <p:nvSpPr>
          <p:cNvPr id="13" name="CasellaDiTesto 2">
            <a:extLst>
              <a:ext uri="{FF2B5EF4-FFF2-40B4-BE49-F238E27FC236}">
                <a16:creationId xmlns:a16="http://schemas.microsoft.com/office/drawing/2014/main" id="{4EF5427C-0F91-8A57-0683-D80C07CA1041}"/>
              </a:ext>
            </a:extLst>
          </p:cNvPr>
          <p:cNvSpPr txBox="1"/>
          <p:nvPr/>
        </p:nvSpPr>
        <p:spPr>
          <a:xfrm>
            <a:off x="5574773" y="926600"/>
            <a:ext cx="3214799" cy="338554"/>
          </a:xfrm>
          <a:prstGeom prst="rect">
            <a:avLst/>
          </a:prstGeom>
          <a:noFill/>
        </p:spPr>
        <p:txBody>
          <a:bodyPr wrap="square" rtlCol="0">
            <a:spAutoFit/>
          </a:bodyPr>
          <a:lstStyle/>
          <a:p>
            <a:pPr algn="just"/>
            <a:r>
              <a:rPr lang="en-GB" sz="1600" b="1" dirty="0">
                <a:latin typeface="Arial"/>
                <a:cs typeface="Arial"/>
              </a:rPr>
              <a:t>beam pipe (DC) conductivity</a:t>
            </a:r>
          </a:p>
        </p:txBody>
      </p:sp>
      <p:sp>
        <p:nvSpPr>
          <p:cNvPr id="14" name="CasellaDiTesto 2">
            <a:extLst>
              <a:ext uri="{FF2B5EF4-FFF2-40B4-BE49-F238E27FC236}">
                <a16:creationId xmlns:a16="http://schemas.microsoft.com/office/drawing/2014/main" id="{21C17589-E08B-C951-A898-0519CB4EBE57}"/>
              </a:ext>
            </a:extLst>
          </p:cNvPr>
          <p:cNvSpPr txBox="1"/>
          <p:nvPr/>
        </p:nvSpPr>
        <p:spPr>
          <a:xfrm>
            <a:off x="6664364" y="1816442"/>
            <a:ext cx="1480128" cy="338554"/>
          </a:xfrm>
          <a:prstGeom prst="rect">
            <a:avLst/>
          </a:prstGeom>
          <a:noFill/>
        </p:spPr>
        <p:txBody>
          <a:bodyPr wrap="square" rtlCol="0">
            <a:spAutoFit/>
          </a:bodyPr>
          <a:lstStyle/>
          <a:p>
            <a:pPr algn="just"/>
            <a:r>
              <a:rPr lang="en-GB" sz="1600" b="1" dirty="0">
                <a:latin typeface="Arial"/>
                <a:cs typeface="Arial"/>
              </a:rPr>
              <a:t>skin depth</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4871C94-46AE-1914-09EF-1E295781AB11}"/>
                  </a:ext>
                </a:extLst>
              </p:cNvPr>
              <p:cNvSpPr txBox="1"/>
              <p:nvPr/>
            </p:nvSpPr>
            <p:spPr>
              <a:xfrm>
                <a:off x="1694330" y="3911864"/>
                <a:ext cx="4572000" cy="67762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000" i="1" smtClean="0">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m:t>
                              </m:r>
                              <m:r>
                                <a:rPr lang="en-US" sz="2000" i="1">
                                  <a:latin typeface="Cambria Math" panose="02040503050406030204" pitchFamily="18" charset="0"/>
                                </a:rPr>
                                <m:t>𝑍</m:t>
                              </m:r>
                            </m:e>
                            <m:sub>
                              <m:r>
                                <a:rPr lang="en-US" sz="2000" b="0" i="1" smtClean="0">
                                  <a:latin typeface="Cambria Math" panose="02040503050406030204" pitchFamily="18" charset="0"/>
                                </a:rPr>
                                <m:t>⊥,1</m:t>
                              </m:r>
                            </m:sub>
                          </m:sSub>
                        </m:num>
                        <m:den>
                          <m:r>
                            <a:rPr lang="en-US" sz="2000" i="1">
                              <a:latin typeface="Cambria Math" panose="02040503050406030204" pitchFamily="18" charset="0"/>
                            </a:rPr>
                            <m:t>𝜕</m:t>
                          </m:r>
                          <m:r>
                            <a:rPr lang="en-US" sz="2000" i="1">
                              <a:latin typeface="Cambria Math" panose="02040503050406030204" pitchFamily="18" charset="0"/>
                            </a:rPr>
                            <m:t>𝑧</m:t>
                          </m:r>
                        </m:den>
                      </m:f>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𝜔</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2</m:t>
                          </m:r>
                          <m:r>
                            <a:rPr lang="en-US" sz="2000" b="0" i="1" smtClean="0">
                              <a:latin typeface="Cambria Math" panose="02040503050406030204" pitchFamily="18" charset="0"/>
                            </a:rPr>
                            <m:t>𝑐</m:t>
                          </m:r>
                        </m:num>
                        <m:den>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𝑏</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𝜔</m:t>
                          </m:r>
                        </m:den>
                      </m:f>
                      <m:f>
                        <m:fPr>
                          <m:ctrlPr>
                            <a:rPr lang="en-US" sz="2000" i="1">
                              <a:latin typeface="Cambria Math" panose="02040503050406030204" pitchFamily="18" charset="0"/>
                            </a:rPr>
                          </m:ctrlPr>
                        </m:fPr>
                        <m:num>
                          <m:sSub>
                            <m:sSubPr>
                              <m:ctrlPr>
                                <a:rPr lang="en-US" sz="2000" i="1">
                                  <a:latin typeface="Cambria Math" panose="02040503050406030204" pitchFamily="18" charset="0"/>
                                </a:rPr>
                              </m:ctrlPr>
                            </m:sSubPr>
                            <m:e>
                              <m:r>
                                <a:rPr lang="en-US" sz="2000" i="1">
                                  <a:latin typeface="Cambria Math" panose="02040503050406030204" pitchFamily="18" charset="0"/>
                                </a:rPr>
                                <m:t>𝜕</m:t>
                              </m:r>
                              <m:r>
                                <a:rPr lang="en-US" sz="2000" i="1">
                                  <a:latin typeface="Cambria Math" panose="02040503050406030204" pitchFamily="18" charset="0"/>
                                </a:rPr>
                                <m:t>𝑍</m:t>
                              </m:r>
                            </m:e>
                            <m:sub>
                              <m:r>
                                <a:rPr lang="en-US" sz="2000" i="1">
                                  <a:latin typeface="Cambria Math" panose="02040503050406030204" pitchFamily="18" charset="0"/>
                                </a:rPr>
                                <m:t>∥</m:t>
                              </m:r>
                            </m:sub>
                          </m:sSub>
                        </m:num>
                        <m:den>
                          <m:r>
                            <a:rPr lang="en-US" sz="2000" i="1">
                              <a:latin typeface="Cambria Math" panose="02040503050406030204" pitchFamily="18" charset="0"/>
                            </a:rPr>
                            <m:t>𝜕</m:t>
                          </m:r>
                          <m:r>
                            <a:rPr lang="en-US" sz="2000" i="1">
                              <a:latin typeface="Cambria Math" panose="02040503050406030204" pitchFamily="18" charset="0"/>
                            </a:rPr>
                            <m:t>𝑧</m:t>
                          </m:r>
                        </m:den>
                      </m:f>
                      <m:d>
                        <m:dPr>
                          <m:ctrlPr>
                            <a:rPr lang="en-US" sz="2000" i="1">
                              <a:latin typeface="Cambria Math" panose="02040503050406030204" pitchFamily="18" charset="0"/>
                            </a:rPr>
                          </m:ctrlPr>
                        </m:dPr>
                        <m:e>
                          <m:r>
                            <a:rPr lang="en-US" sz="2000" i="1">
                              <a:latin typeface="Cambria Math" panose="02040503050406030204" pitchFamily="18" charset="0"/>
                            </a:rPr>
                            <m:t>𝜔</m:t>
                          </m:r>
                        </m:e>
                      </m:d>
                      <m:r>
                        <a:rPr lang="en-US" sz="2000" b="0" i="1" smtClean="0">
                          <a:latin typeface="Cambria Math" panose="02040503050406030204" pitchFamily="18" charset="0"/>
                        </a:rPr>
                        <m:t>≈</m:t>
                      </m:r>
                      <m:f>
                        <m:fPr>
                          <m:ctrlPr>
                            <a:rPr lang="en-US" sz="2000" i="1">
                              <a:latin typeface="Cambria Math" panose="02040503050406030204" pitchFamily="18" charset="0"/>
                            </a:rPr>
                          </m:ctrlPr>
                        </m:fPr>
                        <m:num>
                          <m:r>
                            <a:rPr lang="en-US" sz="2000" b="0" i="1" smtClean="0">
                              <a:latin typeface="Cambria Math" panose="02040503050406030204" pitchFamily="18" charset="0"/>
                            </a:rPr>
                            <m:t>1+</m:t>
                          </m:r>
                          <m:r>
                            <a:rPr lang="en-US" sz="2000" b="0" i="1" smtClean="0">
                              <a:latin typeface="Cambria Math" panose="02040503050406030204" pitchFamily="18" charset="0"/>
                            </a:rPr>
                            <m:t>𝑗</m:t>
                          </m:r>
                        </m:num>
                        <m:den>
                          <m:r>
                            <a:rPr lang="en-US" sz="2000" i="1">
                              <a:latin typeface="Cambria Math" panose="02040503050406030204" pitchFamily="18" charset="0"/>
                            </a:rPr>
                            <m:t>2</m:t>
                          </m:r>
                          <m:r>
                            <a:rPr lang="en-US" sz="2000" i="1">
                              <a:latin typeface="Cambria Math" panose="02040503050406030204" pitchFamily="18" charset="0"/>
                            </a:rPr>
                            <m:t>𝜋</m:t>
                          </m:r>
                          <m:sSup>
                            <m:sSupPr>
                              <m:ctrlPr>
                                <a:rPr lang="en-US" sz="2000" i="1">
                                  <a:latin typeface="Cambria Math" panose="02040503050406030204" pitchFamily="18" charset="0"/>
                                </a:rPr>
                              </m:ctrlPr>
                            </m:sSupPr>
                            <m:e>
                              <m:r>
                                <a:rPr lang="en-US" sz="2000" i="1">
                                  <a:latin typeface="Cambria Math" panose="02040503050406030204" pitchFamily="18" charset="0"/>
                                </a:rPr>
                                <m:t>𝑏</m:t>
                              </m:r>
                            </m:e>
                            <m:sup>
                              <m:r>
                                <a:rPr lang="en-US" sz="2000" b="0" i="1" smtClean="0">
                                  <a:latin typeface="Cambria Math" panose="02040503050406030204" pitchFamily="18" charset="0"/>
                                </a:rPr>
                                <m:t>3</m:t>
                              </m:r>
                            </m:sup>
                          </m:sSup>
                        </m:den>
                      </m:f>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𝑍</m:t>
                          </m:r>
                        </m:e>
                        <m:sub>
                          <m:r>
                            <a:rPr lang="en-US" sz="2000" b="0" i="1" smtClean="0">
                              <a:latin typeface="Cambria Math" panose="02040503050406030204" pitchFamily="18" charset="0"/>
                            </a:rPr>
                            <m:t>0</m:t>
                          </m:r>
                        </m:sub>
                      </m:sSub>
                      <m:r>
                        <a:rPr lang="en-US" sz="2000" b="0" i="1" smtClean="0">
                          <a:latin typeface="Cambria Math" panose="02040503050406030204" pitchFamily="18" charset="0"/>
                        </a:rPr>
                        <m:t>𝛿</m:t>
                      </m:r>
                    </m:oMath>
                  </m:oMathPara>
                </a14:m>
                <a:endParaRPr lang="en-IT" sz="2000" dirty="0"/>
              </a:p>
            </p:txBody>
          </p:sp>
        </mc:Choice>
        <mc:Fallback xmlns="">
          <p:sp>
            <p:nvSpPr>
              <p:cNvPr id="16" name="TextBox 15">
                <a:extLst>
                  <a:ext uri="{FF2B5EF4-FFF2-40B4-BE49-F238E27FC236}">
                    <a16:creationId xmlns:a16="http://schemas.microsoft.com/office/drawing/2014/main" id="{24871C94-46AE-1914-09EF-1E295781AB11}"/>
                  </a:ext>
                </a:extLst>
              </p:cNvPr>
              <p:cNvSpPr txBox="1">
                <a:spLocks noRot="1" noChangeAspect="1" noMove="1" noResize="1" noEditPoints="1" noAdjustHandles="1" noChangeArrowheads="1" noChangeShapeType="1" noTextEdit="1"/>
              </p:cNvSpPr>
              <p:nvPr/>
            </p:nvSpPr>
            <p:spPr>
              <a:xfrm>
                <a:off x="1694330" y="3911864"/>
                <a:ext cx="4572000" cy="677621"/>
              </a:xfrm>
              <a:prstGeom prst="rect">
                <a:avLst/>
              </a:prstGeom>
              <a:blipFill>
                <a:blip r:embed="rId7"/>
                <a:stretch>
                  <a:fillRect b="-5556"/>
                </a:stretch>
              </a:blipFill>
            </p:spPr>
            <p:txBody>
              <a:bodyPr/>
              <a:lstStyle/>
              <a:p>
                <a:r>
                  <a:rPr lang="en-IT">
                    <a:noFill/>
                  </a:rPr>
                  <a:t> </a:t>
                </a:r>
              </a:p>
            </p:txBody>
          </p:sp>
        </mc:Fallback>
      </mc:AlternateContent>
      <p:sp>
        <p:nvSpPr>
          <p:cNvPr id="19" name="CasellaDiTesto 2">
            <a:extLst>
              <a:ext uri="{FF2B5EF4-FFF2-40B4-BE49-F238E27FC236}">
                <a16:creationId xmlns:a16="http://schemas.microsoft.com/office/drawing/2014/main" id="{3F9C96C7-EDF7-D0CE-AE51-EDF34371BF0A}"/>
              </a:ext>
            </a:extLst>
          </p:cNvPr>
          <p:cNvSpPr txBox="1"/>
          <p:nvPr/>
        </p:nvSpPr>
        <p:spPr>
          <a:xfrm>
            <a:off x="288194" y="3360576"/>
            <a:ext cx="1406136" cy="584775"/>
          </a:xfrm>
          <a:prstGeom prst="rect">
            <a:avLst/>
          </a:prstGeom>
          <a:noFill/>
        </p:spPr>
        <p:txBody>
          <a:bodyPr wrap="square" rtlCol="0">
            <a:spAutoFit/>
          </a:bodyPr>
          <a:lstStyle/>
          <a:p>
            <a:pPr algn="ctr"/>
            <a:r>
              <a:rPr lang="en-GB" sz="1600" b="1" dirty="0">
                <a:latin typeface="Arial"/>
                <a:cs typeface="Arial"/>
              </a:rPr>
              <a:t>Low frequency</a:t>
            </a:r>
          </a:p>
        </p:txBody>
      </p:sp>
      <p:sp>
        <p:nvSpPr>
          <p:cNvPr id="20" name="CasellaDiTesto 2">
            <a:extLst>
              <a:ext uri="{FF2B5EF4-FFF2-40B4-BE49-F238E27FC236}">
                <a16:creationId xmlns:a16="http://schemas.microsoft.com/office/drawing/2014/main" id="{6E3F8174-A7C5-897D-35BB-8F9ED388F0BC}"/>
              </a:ext>
            </a:extLst>
          </p:cNvPr>
          <p:cNvSpPr txBox="1"/>
          <p:nvPr/>
        </p:nvSpPr>
        <p:spPr>
          <a:xfrm>
            <a:off x="5696058" y="5180169"/>
            <a:ext cx="3058240" cy="584775"/>
          </a:xfrm>
          <a:prstGeom prst="rect">
            <a:avLst/>
          </a:prstGeom>
          <a:noFill/>
        </p:spPr>
        <p:txBody>
          <a:bodyPr wrap="square" rtlCol="0">
            <a:spAutoFit/>
          </a:bodyPr>
          <a:lstStyle/>
          <a:p>
            <a:pPr algn="just"/>
            <a:r>
              <a:rPr lang="en-GB" sz="1600" b="1" dirty="0">
                <a:solidFill>
                  <a:srgbClr val="0070C0"/>
                </a:solidFill>
                <a:latin typeface="Arial"/>
                <a:cs typeface="Arial"/>
              </a:rPr>
              <a:t>Beam pipe curvature relevant at higher frequencies</a:t>
            </a:r>
          </a:p>
        </p:txBody>
      </p:sp>
      <p:sp>
        <p:nvSpPr>
          <p:cNvPr id="21" name="CasellaDiTesto 2">
            <a:extLst>
              <a:ext uri="{FF2B5EF4-FFF2-40B4-BE49-F238E27FC236}">
                <a16:creationId xmlns:a16="http://schemas.microsoft.com/office/drawing/2014/main" id="{B1BDA05F-B769-E579-3076-221DB7D024CE}"/>
              </a:ext>
            </a:extLst>
          </p:cNvPr>
          <p:cNvSpPr txBox="1"/>
          <p:nvPr/>
        </p:nvSpPr>
        <p:spPr>
          <a:xfrm>
            <a:off x="301641" y="5064817"/>
            <a:ext cx="1406136" cy="830997"/>
          </a:xfrm>
          <a:prstGeom prst="rect">
            <a:avLst/>
          </a:prstGeom>
          <a:noFill/>
        </p:spPr>
        <p:txBody>
          <a:bodyPr wrap="square" rtlCol="0">
            <a:spAutoFit/>
          </a:bodyPr>
          <a:lstStyle/>
          <a:p>
            <a:pPr algn="ctr"/>
            <a:r>
              <a:rPr lang="en-GB" sz="1600" b="1" dirty="0">
                <a:latin typeface="Arial"/>
                <a:cs typeface="Arial"/>
              </a:rPr>
              <a:t>Wider frequency range</a:t>
            </a:r>
          </a:p>
        </p:txBody>
      </p:sp>
      <p:sp>
        <p:nvSpPr>
          <p:cNvPr id="22" name="CasellaDiTesto 2">
            <a:extLst>
              <a:ext uri="{FF2B5EF4-FFF2-40B4-BE49-F238E27FC236}">
                <a16:creationId xmlns:a16="http://schemas.microsoft.com/office/drawing/2014/main" id="{D2634CEB-ECF7-F7B6-92C8-05E5F6A4D2FF}"/>
              </a:ext>
            </a:extLst>
          </p:cNvPr>
          <p:cNvSpPr txBox="1"/>
          <p:nvPr/>
        </p:nvSpPr>
        <p:spPr>
          <a:xfrm>
            <a:off x="5853093" y="2541281"/>
            <a:ext cx="2398975" cy="338554"/>
          </a:xfrm>
          <a:prstGeom prst="rect">
            <a:avLst/>
          </a:prstGeom>
          <a:noFill/>
        </p:spPr>
        <p:txBody>
          <a:bodyPr wrap="square" rtlCol="0">
            <a:spAutoFit/>
          </a:bodyPr>
          <a:lstStyle/>
          <a:p>
            <a:pPr algn="ctr"/>
            <a:r>
              <a:rPr lang="en-GB" sz="1600" b="1" dirty="0">
                <a:solidFill>
                  <a:srgbClr val="FF0000"/>
                </a:solidFill>
                <a:latin typeface="Arial"/>
                <a:cs typeface="Arial"/>
              </a:rPr>
              <a:t>Surface impedance</a:t>
            </a:r>
          </a:p>
        </p:txBody>
      </p:sp>
    </p:spTree>
    <p:extLst>
      <p:ext uri="{BB962C8B-B14F-4D97-AF65-F5344CB8AC3E}">
        <p14:creationId xmlns:p14="http://schemas.microsoft.com/office/powerpoint/2010/main" val="34997710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872D444-A0AC-DCE4-FFF6-E64A44F7B6AC}"/>
              </a:ext>
            </a:extLst>
          </p:cNvPr>
          <p:cNvPicPr>
            <a:picLocks noChangeAspect="1"/>
          </p:cNvPicPr>
          <p:nvPr/>
        </p:nvPicPr>
        <p:blipFill>
          <a:blip r:embed="rId2"/>
          <a:stretch>
            <a:fillRect/>
          </a:stretch>
        </p:blipFill>
        <p:spPr>
          <a:xfrm>
            <a:off x="250383" y="1021606"/>
            <a:ext cx="4513992" cy="3456259"/>
          </a:xfrm>
          <a:prstGeom prst="rect">
            <a:avLst/>
          </a:prstGeom>
        </p:spPr>
      </p:pic>
      <p:pic>
        <p:nvPicPr>
          <p:cNvPr id="5" name="Picture 4">
            <a:extLst>
              <a:ext uri="{FF2B5EF4-FFF2-40B4-BE49-F238E27FC236}">
                <a16:creationId xmlns:a16="http://schemas.microsoft.com/office/drawing/2014/main" id="{F5C64698-070A-3EB9-1198-4A0A2D2C74A3}"/>
              </a:ext>
            </a:extLst>
          </p:cNvPr>
          <p:cNvPicPr>
            <a:picLocks noChangeAspect="1"/>
          </p:cNvPicPr>
          <p:nvPr/>
        </p:nvPicPr>
        <p:blipFill rotWithShape="1">
          <a:blip r:embed="rId3"/>
          <a:srcRect r="6466"/>
          <a:stretch/>
        </p:blipFill>
        <p:spPr>
          <a:xfrm>
            <a:off x="4682170" y="2478939"/>
            <a:ext cx="4138870" cy="3176759"/>
          </a:xfrm>
          <a:prstGeom prst="rect">
            <a:avLst/>
          </a:prstGeom>
        </p:spPr>
      </p:pic>
      <p:sp>
        <p:nvSpPr>
          <p:cNvPr id="6" name="TextBox 5">
            <a:extLst>
              <a:ext uri="{FF2B5EF4-FFF2-40B4-BE49-F238E27FC236}">
                <a16:creationId xmlns:a16="http://schemas.microsoft.com/office/drawing/2014/main" id="{49343BA2-86A0-7ACB-C500-277D3BBDB787}"/>
              </a:ext>
            </a:extLst>
          </p:cNvPr>
          <p:cNvSpPr txBox="1"/>
          <p:nvPr/>
        </p:nvSpPr>
        <p:spPr>
          <a:xfrm>
            <a:off x="262814" y="5655701"/>
            <a:ext cx="8652585" cy="461665"/>
          </a:xfrm>
          <a:prstGeom prst="rect">
            <a:avLst/>
          </a:prstGeom>
          <a:noFill/>
        </p:spPr>
        <p:txBody>
          <a:bodyPr wrap="square" rtlCol="0">
            <a:spAutoFit/>
          </a:bodyPr>
          <a:lstStyle/>
          <a:p>
            <a:r>
              <a:rPr lang="en-GB" sz="1200" dirty="0"/>
              <a:t>A. Curcio, </a:t>
            </a:r>
            <a:r>
              <a:rPr lang="en-GB" sz="1200" i="1" dirty="0"/>
              <a:t>A rigorous study of the longitudinal beam coupling impedance of a cylindrical lossy pipe in normal and anomalous regimes</a:t>
            </a:r>
            <a:r>
              <a:rPr lang="en-GB" sz="1200" dirty="0"/>
              <a:t>, submitted to PRAB (2025).</a:t>
            </a:r>
          </a:p>
        </p:txBody>
      </p:sp>
      <p:sp>
        <p:nvSpPr>
          <p:cNvPr id="8" name="TextBox 7">
            <a:extLst>
              <a:ext uri="{FF2B5EF4-FFF2-40B4-BE49-F238E27FC236}">
                <a16:creationId xmlns:a16="http://schemas.microsoft.com/office/drawing/2014/main" id="{0E95FC93-41EA-F689-2D70-A50100FD5813}"/>
              </a:ext>
            </a:extLst>
          </p:cNvPr>
          <p:cNvSpPr txBox="1"/>
          <p:nvPr/>
        </p:nvSpPr>
        <p:spPr>
          <a:xfrm>
            <a:off x="250383" y="713829"/>
            <a:ext cx="2506264" cy="307777"/>
          </a:xfrm>
          <a:prstGeom prst="rect">
            <a:avLst/>
          </a:prstGeom>
          <a:noFill/>
        </p:spPr>
        <p:txBody>
          <a:bodyPr wrap="none" rtlCol="0">
            <a:spAutoFit/>
          </a:bodyPr>
          <a:lstStyle/>
          <a:p>
            <a:pPr algn="r"/>
            <a:r>
              <a:rPr lang="en-GB" sz="1400" dirty="0"/>
              <a:t>Courtesy of A. Curcio, SAPIENZA</a:t>
            </a:r>
          </a:p>
        </p:txBody>
      </p:sp>
      <p:sp>
        <p:nvSpPr>
          <p:cNvPr id="9" name="CasellaDiTesto 2">
            <a:extLst>
              <a:ext uri="{FF2B5EF4-FFF2-40B4-BE49-F238E27FC236}">
                <a16:creationId xmlns:a16="http://schemas.microsoft.com/office/drawing/2014/main" id="{26D25403-EA07-7340-7232-37AEBBA08351}"/>
              </a:ext>
            </a:extLst>
          </p:cNvPr>
          <p:cNvSpPr txBox="1"/>
          <p:nvPr/>
        </p:nvSpPr>
        <p:spPr>
          <a:xfrm>
            <a:off x="5409939" y="3901006"/>
            <a:ext cx="1527502" cy="646331"/>
          </a:xfrm>
          <a:prstGeom prst="rect">
            <a:avLst/>
          </a:prstGeom>
          <a:noFill/>
        </p:spPr>
        <p:txBody>
          <a:bodyPr wrap="square" rtlCol="0">
            <a:spAutoFit/>
          </a:bodyPr>
          <a:lstStyle/>
          <a:p>
            <a:pPr algn="just"/>
            <a:r>
              <a:rPr lang="en-GB" sz="1200" dirty="0">
                <a:solidFill>
                  <a:srgbClr val="FF0000"/>
                </a:solidFill>
                <a:latin typeface="Arial"/>
                <a:cs typeface="Arial"/>
              </a:rPr>
              <a:t>Real and imaginary part are identical at low frequencies</a:t>
            </a:r>
          </a:p>
        </p:txBody>
      </p:sp>
      <p:sp>
        <p:nvSpPr>
          <p:cNvPr id="10" name="CasellaDiTesto 2">
            <a:extLst>
              <a:ext uri="{FF2B5EF4-FFF2-40B4-BE49-F238E27FC236}">
                <a16:creationId xmlns:a16="http://schemas.microsoft.com/office/drawing/2014/main" id="{41D7C401-AC41-398D-A0FE-B3468981A932}"/>
              </a:ext>
            </a:extLst>
          </p:cNvPr>
          <p:cNvSpPr txBox="1"/>
          <p:nvPr/>
        </p:nvSpPr>
        <p:spPr>
          <a:xfrm>
            <a:off x="786022" y="1415654"/>
            <a:ext cx="2599870" cy="307777"/>
          </a:xfrm>
          <a:prstGeom prst="rect">
            <a:avLst/>
          </a:prstGeom>
          <a:noFill/>
        </p:spPr>
        <p:txBody>
          <a:bodyPr wrap="square" rtlCol="0">
            <a:spAutoFit/>
          </a:bodyPr>
          <a:lstStyle/>
          <a:p>
            <a:pPr algn="just"/>
            <a:r>
              <a:rPr lang="en-GB" sz="1400" b="1" dirty="0">
                <a:latin typeface="Arial"/>
                <a:cs typeface="Arial"/>
              </a:rPr>
              <a:t>Longitudinal wake potential </a:t>
            </a:r>
          </a:p>
        </p:txBody>
      </p:sp>
      <p:sp>
        <p:nvSpPr>
          <p:cNvPr id="11" name="Oval 10">
            <a:extLst>
              <a:ext uri="{FF2B5EF4-FFF2-40B4-BE49-F238E27FC236}">
                <a16:creationId xmlns:a16="http://schemas.microsoft.com/office/drawing/2014/main" id="{607FADD3-4F20-A944-F834-A4EAADB0F1C8}"/>
              </a:ext>
            </a:extLst>
          </p:cNvPr>
          <p:cNvSpPr/>
          <p:nvPr/>
        </p:nvSpPr>
        <p:spPr>
          <a:xfrm>
            <a:off x="3562162" y="3272589"/>
            <a:ext cx="312821" cy="312821"/>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07426402-0D17-46C3-C007-242DB86663D9}"/>
              </a:ext>
            </a:extLst>
          </p:cNvPr>
          <p:cNvCxnSpPr>
            <a:cxnSpLocks/>
          </p:cNvCxnSpPr>
          <p:nvPr/>
        </p:nvCxnSpPr>
        <p:spPr>
          <a:xfrm flipH="1">
            <a:off x="3771442" y="3431574"/>
            <a:ext cx="620124" cy="0"/>
          </a:xfrm>
          <a:prstGeom prst="straightConnector1">
            <a:avLst/>
          </a:prstGeom>
          <a:ln w="57150">
            <a:solidFill>
              <a:schemeClr val="tx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9012E855-3C84-9F41-0331-1045F1EE5FAE}"/>
                  </a:ext>
                </a:extLst>
              </p:cNvPr>
              <p:cNvSpPr/>
              <p:nvPr/>
            </p:nvSpPr>
            <p:spPr>
              <a:xfrm>
                <a:off x="3876917" y="2903214"/>
                <a:ext cx="44294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sz="2800" b="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𝑐</m:t>
                          </m:r>
                        </m:e>
                      </m:acc>
                    </m:oMath>
                  </m:oMathPara>
                </a14:m>
                <a:endParaRPr lang="en-GB" sz="2800" dirty="0">
                  <a:solidFill>
                    <a:schemeClr val="tx1"/>
                  </a:solidFill>
                </a:endParaRPr>
              </a:p>
            </p:txBody>
          </p:sp>
        </mc:Choice>
        <mc:Fallback xmlns="">
          <p:sp>
            <p:nvSpPr>
              <p:cNvPr id="13" name="Rectangle 12">
                <a:extLst>
                  <a:ext uri="{FF2B5EF4-FFF2-40B4-BE49-F238E27FC236}">
                    <a16:creationId xmlns:a16="http://schemas.microsoft.com/office/drawing/2014/main" id="{9012E855-3C84-9F41-0331-1045F1EE5FAE}"/>
                  </a:ext>
                </a:extLst>
              </p:cNvPr>
              <p:cNvSpPr>
                <a:spLocks noRot="1" noChangeAspect="1" noMove="1" noResize="1" noEditPoints="1" noAdjustHandles="1" noChangeArrowheads="1" noChangeShapeType="1" noTextEdit="1"/>
              </p:cNvSpPr>
              <p:nvPr/>
            </p:nvSpPr>
            <p:spPr>
              <a:xfrm>
                <a:off x="3876917" y="2903214"/>
                <a:ext cx="442942" cy="523220"/>
              </a:xfrm>
              <a:prstGeom prst="rect">
                <a:avLst/>
              </a:prstGeom>
              <a:blipFill>
                <a:blip r:embed="rId4"/>
                <a:stretch>
                  <a:fillRect t="-23810"/>
                </a:stretch>
              </a:blipFill>
            </p:spPr>
            <p:txBody>
              <a:bodyPr/>
              <a:lstStyle/>
              <a:p>
                <a:r>
                  <a:rPr lang="en-IT">
                    <a:noFill/>
                  </a:rPr>
                  <a:t> </a:t>
                </a:r>
              </a:p>
            </p:txBody>
          </p:sp>
        </mc:Fallback>
      </mc:AlternateContent>
      <p:pic>
        <p:nvPicPr>
          <p:cNvPr id="14" name="Picture 13">
            <a:extLst>
              <a:ext uri="{FF2B5EF4-FFF2-40B4-BE49-F238E27FC236}">
                <a16:creationId xmlns:a16="http://schemas.microsoft.com/office/drawing/2014/main" id="{47D47BEC-2489-6A35-A6B3-1A3084A15DBA}"/>
              </a:ext>
            </a:extLst>
          </p:cNvPr>
          <p:cNvPicPr>
            <a:picLocks noChangeAspect="1"/>
          </p:cNvPicPr>
          <p:nvPr/>
        </p:nvPicPr>
        <p:blipFill>
          <a:blip r:embed="rId5"/>
          <a:stretch>
            <a:fillRect/>
          </a:stretch>
        </p:blipFill>
        <p:spPr>
          <a:xfrm>
            <a:off x="5476284" y="867717"/>
            <a:ext cx="3080815" cy="15759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907BBD2-D086-3649-29B4-18BF5B4A217C}"/>
                  </a:ext>
                </a:extLst>
              </p:cNvPr>
              <p:cNvSpPr txBox="1"/>
              <p:nvPr/>
            </p:nvSpPr>
            <p:spPr>
              <a:xfrm rot="20109417">
                <a:off x="5462109" y="3050721"/>
                <a:ext cx="987130" cy="465769"/>
              </a:xfrm>
              <a:prstGeom prst="rect">
                <a:avLst/>
              </a:prstGeom>
              <a:noFill/>
            </p:spPr>
            <p:txBody>
              <a:bodyPr wrap="none" rtlCol="0">
                <a:spAutoFit/>
              </a:bodyPr>
              <a:lstStyle/>
              <a:p>
                <a14:m>
                  <m:oMath xmlns:m="http://schemas.openxmlformats.org/officeDocument/2006/math">
                    <m:r>
                      <a:rPr lang="en-US" sz="2400" b="0" i="1" smtClean="0">
                        <a:solidFill>
                          <a:schemeClr val="tx1"/>
                        </a:solidFill>
                        <a:latin typeface="Cambria Math" panose="02040503050406030204" pitchFamily="18" charset="0"/>
                      </a:rPr>
                      <m:t>∝</m:t>
                    </m:r>
                    <m:rad>
                      <m:radPr>
                        <m:degHide m:val="on"/>
                        <m:ctrlPr>
                          <a:rPr lang="en-US" sz="2400" b="0" i="1" smtClean="0">
                            <a:solidFill>
                              <a:schemeClr val="tx1"/>
                            </a:solidFill>
                            <a:latin typeface="Cambria Math" panose="02040503050406030204" pitchFamily="18" charset="0"/>
                          </a:rPr>
                        </m:ctrlPr>
                      </m:radPr>
                      <m:deg/>
                      <m:e>
                        <m:r>
                          <a:rPr lang="en-US" sz="2400" b="0" i="1" smtClean="0">
                            <a:solidFill>
                              <a:schemeClr val="tx1"/>
                            </a:solidFill>
                            <a:latin typeface="Cambria Math" panose="02040503050406030204" pitchFamily="18" charset="0"/>
                          </a:rPr>
                          <m:t>𝜔</m:t>
                        </m:r>
                      </m:e>
                    </m:rad>
                  </m:oMath>
                </a14:m>
                <a:r>
                  <a:rPr lang="en-IT" sz="2400" dirty="0"/>
                  <a:t> </a:t>
                </a:r>
              </a:p>
            </p:txBody>
          </p:sp>
        </mc:Choice>
        <mc:Fallback xmlns="">
          <p:sp>
            <p:nvSpPr>
              <p:cNvPr id="15" name="TextBox 14">
                <a:extLst>
                  <a:ext uri="{FF2B5EF4-FFF2-40B4-BE49-F238E27FC236}">
                    <a16:creationId xmlns:a16="http://schemas.microsoft.com/office/drawing/2014/main" id="{F907BBD2-D086-3649-29B4-18BF5B4A217C}"/>
                  </a:ext>
                </a:extLst>
              </p:cNvPr>
              <p:cNvSpPr txBox="1">
                <a:spLocks noRot="1" noChangeAspect="1" noMove="1" noResize="1" noEditPoints="1" noAdjustHandles="1" noChangeArrowheads="1" noChangeShapeType="1" noTextEdit="1"/>
              </p:cNvSpPr>
              <p:nvPr/>
            </p:nvSpPr>
            <p:spPr>
              <a:xfrm rot="20109417">
                <a:off x="5462109" y="3050721"/>
                <a:ext cx="987130" cy="465769"/>
              </a:xfrm>
              <a:prstGeom prst="rect">
                <a:avLst/>
              </a:prstGeom>
              <a:blipFill>
                <a:blip r:embed="rId6"/>
                <a:stretch>
                  <a:fillRect/>
                </a:stretch>
              </a:blipFill>
            </p:spPr>
            <p:txBody>
              <a:bodyPr/>
              <a:lstStyle/>
              <a:p>
                <a:r>
                  <a:rPr lang="en-IT">
                    <a:noFill/>
                  </a:rPr>
                  <a:t> </a:t>
                </a:r>
              </a:p>
            </p:txBody>
          </p:sp>
        </mc:Fallback>
      </mc:AlternateContent>
      <p:sp>
        <p:nvSpPr>
          <p:cNvPr id="16" name="CasellaDiTesto 2">
            <a:extLst>
              <a:ext uri="{FF2B5EF4-FFF2-40B4-BE49-F238E27FC236}">
                <a16:creationId xmlns:a16="http://schemas.microsoft.com/office/drawing/2014/main" id="{9B89B95B-9A2C-C9F2-DB1C-256FB8086BDA}"/>
              </a:ext>
            </a:extLst>
          </p:cNvPr>
          <p:cNvSpPr txBox="1"/>
          <p:nvPr/>
        </p:nvSpPr>
        <p:spPr>
          <a:xfrm>
            <a:off x="343628" y="4715397"/>
            <a:ext cx="1936864" cy="523220"/>
          </a:xfrm>
          <a:prstGeom prst="rect">
            <a:avLst/>
          </a:prstGeom>
          <a:noFill/>
        </p:spPr>
        <p:txBody>
          <a:bodyPr wrap="square" rtlCol="0">
            <a:spAutoFit/>
          </a:bodyPr>
          <a:lstStyle/>
          <a:p>
            <a:pPr algn="just"/>
            <a:r>
              <a:rPr lang="en-GB" sz="1400" b="1" dirty="0">
                <a:latin typeface="Arial"/>
                <a:cs typeface="Arial"/>
              </a:rPr>
              <a:t>Point Charge energy loss per unit length </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041E815-2B21-EE11-B8B6-267E503D95E2}"/>
                  </a:ext>
                </a:extLst>
              </p:cNvPr>
              <p:cNvSpPr txBox="1"/>
              <p:nvPr/>
            </p:nvSpPr>
            <p:spPr>
              <a:xfrm>
                <a:off x="2365950" y="4578745"/>
                <a:ext cx="1762534" cy="7227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𝑘</m:t>
                          </m:r>
                          <m:r>
                            <a:rPr lang="en-US" sz="2000" i="1" smtClean="0">
                              <a:latin typeface="Cambria Math" panose="02040503050406030204" pitchFamily="18" charset="0"/>
                            </a:rPr>
                            <m:t>’</m:t>
                          </m:r>
                        </m:e>
                        <m:sub>
                          <m:r>
                            <a:rPr lang="en-US" sz="2000" b="0" i="1" smtClean="0">
                              <a:solidFill>
                                <a:schemeClr val="tx1"/>
                              </a:solidFill>
                              <a:latin typeface="Cambria Math" panose="02040503050406030204" pitchFamily="18" charset="0"/>
                              <a:ea typeface="Cambria Math" panose="02040503050406030204" pitchFamily="18" charset="0"/>
                            </a:rPr>
                            <m:t>∞</m:t>
                          </m:r>
                        </m:sub>
                      </m:sSub>
                      <m:r>
                        <a:rPr lang="en-US" sz="2000" b="0" i="1" smtClean="0">
                          <a:solidFill>
                            <a:schemeClr val="tx1"/>
                          </a:solidFill>
                          <a:latin typeface="Cambria Math" panose="02040503050406030204" pitchFamily="18" charset="0"/>
                        </a:rPr>
                        <m:t>=</m:t>
                      </m:r>
                      <m:f>
                        <m:fPr>
                          <m:ctrlPr>
                            <a:rPr lang="en-US" sz="2000" b="0" i="1" smtClean="0">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1</m:t>
                          </m:r>
                        </m:num>
                        <m:den>
                          <m:r>
                            <a:rPr lang="en-US" sz="2000" b="0" i="1" smtClean="0">
                              <a:solidFill>
                                <a:schemeClr val="tx1"/>
                              </a:solidFill>
                              <a:latin typeface="Cambria Math" panose="02040503050406030204" pitchFamily="18" charset="0"/>
                            </a:rPr>
                            <m:t>2</m:t>
                          </m:r>
                          <m:r>
                            <a:rPr lang="en-US" sz="2000" b="0" i="1" smtClean="0">
                              <a:solidFill>
                                <a:schemeClr val="tx1"/>
                              </a:solidFill>
                              <a:latin typeface="Cambria Math" panose="02040503050406030204" pitchFamily="18" charset="0"/>
                            </a:rPr>
                            <m:t>𝜋</m:t>
                          </m:r>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𝜖</m:t>
                              </m:r>
                            </m:e>
                            <m:sub>
                              <m:r>
                                <a:rPr lang="en-US" sz="2000" b="0" i="1" smtClean="0">
                                  <a:solidFill>
                                    <a:schemeClr val="tx1"/>
                                  </a:solidFill>
                                  <a:latin typeface="Cambria Math" panose="02040503050406030204" pitchFamily="18" charset="0"/>
                                </a:rPr>
                                <m:t>0</m:t>
                              </m:r>
                            </m:sub>
                          </m:sSub>
                          <m:sSup>
                            <m:sSupPr>
                              <m:ctrlPr>
                                <a:rPr lang="en-US" sz="2000" b="0" i="1" smtClean="0">
                                  <a:solidFill>
                                    <a:schemeClr val="tx1"/>
                                  </a:solidFill>
                                  <a:latin typeface="Cambria Math" panose="02040503050406030204" pitchFamily="18" charset="0"/>
                                </a:rPr>
                              </m:ctrlPr>
                            </m:sSupPr>
                            <m:e>
                              <m:r>
                                <a:rPr lang="en-US" sz="2000" b="0" i="1" smtClean="0">
                                  <a:solidFill>
                                    <a:schemeClr val="tx1"/>
                                  </a:solidFill>
                                  <a:latin typeface="Cambria Math" panose="02040503050406030204" pitchFamily="18" charset="0"/>
                                </a:rPr>
                                <m:t>𝑏</m:t>
                              </m:r>
                            </m:e>
                            <m:sup>
                              <m:r>
                                <a:rPr lang="en-US" sz="2000" b="0" i="1" smtClean="0">
                                  <a:latin typeface="Cambria Math" panose="02040503050406030204" pitchFamily="18" charset="0"/>
                                </a:rPr>
                                <m:t>2</m:t>
                              </m:r>
                            </m:sup>
                          </m:sSup>
                        </m:den>
                      </m:f>
                    </m:oMath>
                  </m:oMathPara>
                </a14:m>
                <a:endParaRPr lang="en-IT" sz="2000" dirty="0"/>
              </a:p>
            </p:txBody>
          </p:sp>
        </mc:Choice>
        <mc:Fallback xmlns="">
          <p:sp>
            <p:nvSpPr>
              <p:cNvPr id="17" name="TextBox 16">
                <a:extLst>
                  <a:ext uri="{FF2B5EF4-FFF2-40B4-BE49-F238E27FC236}">
                    <a16:creationId xmlns:a16="http://schemas.microsoft.com/office/drawing/2014/main" id="{F041E815-2B21-EE11-B8B6-267E503D95E2}"/>
                  </a:ext>
                </a:extLst>
              </p:cNvPr>
              <p:cNvSpPr txBox="1">
                <a:spLocks noRot="1" noChangeAspect="1" noMove="1" noResize="1" noEditPoints="1" noAdjustHandles="1" noChangeArrowheads="1" noChangeShapeType="1" noTextEdit="1"/>
              </p:cNvSpPr>
              <p:nvPr/>
            </p:nvSpPr>
            <p:spPr>
              <a:xfrm>
                <a:off x="2365950" y="4578745"/>
                <a:ext cx="1762534" cy="722762"/>
              </a:xfrm>
              <a:prstGeom prst="rect">
                <a:avLst/>
              </a:prstGeom>
              <a:blipFill>
                <a:blip r:embed="rId7"/>
                <a:stretch>
                  <a:fillRect b="-3448"/>
                </a:stretch>
              </a:blipFill>
            </p:spPr>
            <p:txBody>
              <a:bodyPr/>
              <a:lstStyle/>
              <a:p>
                <a:r>
                  <a:rPr lang="en-IT">
                    <a:noFill/>
                  </a:rPr>
                  <a:t> </a:t>
                </a:r>
              </a:p>
            </p:txBody>
          </p:sp>
        </mc:Fallback>
      </mc:AlternateContent>
      <p:sp>
        <p:nvSpPr>
          <p:cNvPr id="18" name="CasellaDiTesto 14">
            <a:extLst>
              <a:ext uri="{FF2B5EF4-FFF2-40B4-BE49-F238E27FC236}">
                <a16:creationId xmlns:a16="http://schemas.microsoft.com/office/drawing/2014/main" id="{2D0C487C-A98A-4D32-7A5A-6EAEFE6ED7F3}"/>
              </a:ext>
            </a:extLst>
          </p:cNvPr>
          <p:cNvSpPr txBox="1"/>
          <p:nvPr/>
        </p:nvSpPr>
        <p:spPr>
          <a:xfrm>
            <a:off x="1333601" y="90906"/>
            <a:ext cx="6476838"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RESISTIVE WALL WAKE POTENTIAL</a:t>
            </a:r>
          </a:p>
        </p:txBody>
      </p:sp>
      <p:sp>
        <p:nvSpPr>
          <p:cNvPr id="19" name="CasellaDiTesto 2">
            <a:extLst>
              <a:ext uri="{FF2B5EF4-FFF2-40B4-BE49-F238E27FC236}">
                <a16:creationId xmlns:a16="http://schemas.microsoft.com/office/drawing/2014/main" id="{E102D9A9-84C8-5B99-DDDC-FC401F02A588}"/>
              </a:ext>
            </a:extLst>
          </p:cNvPr>
          <p:cNvSpPr txBox="1"/>
          <p:nvPr/>
        </p:nvSpPr>
        <p:spPr>
          <a:xfrm>
            <a:off x="5159781" y="5042695"/>
            <a:ext cx="2463892" cy="307777"/>
          </a:xfrm>
          <a:prstGeom prst="rect">
            <a:avLst/>
          </a:prstGeom>
          <a:noFill/>
        </p:spPr>
        <p:txBody>
          <a:bodyPr wrap="square" rtlCol="0">
            <a:spAutoFit/>
          </a:bodyPr>
          <a:lstStyle/>
          <a:p>
            <a:pPr algn="just"/>
            <a:r>
              <a:rPr lang="en-GB" sz="1400" b="1" dirty="0">
                <a:latin typeface="Arial"/>
                <a:cs typeface="Arial"/>
              </a:rPr>
              <a:t>Longitudinal Impedance</a:t>
            </a:r>
          </a:p>
        </p:txBody>
      </p:sp>
    </p:spTree>
    <p:extLst>
      <p:ext uri="{BB962C8B-B14F-4D97-AF65-F5344CB8AC3E}">
        <p14:creationId xmlns:p14="http://schemas.microsoft.com/office/powerpoint/2010/main" val="25841091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asellaDiTesto 6">
                <a:extLst>
                  <a:ext uri="{FF2B5EF4-FFF2-40B4-BE49-F238E27FC236}">
                    <a16:creationId xmlns:a16="http://schemas.microsoft.com/office/drawing/2014/main" id="{A6D5400C-BBED-ADCE-CC6A-DAC4DA04FB1D}"/>
                  </a:ext>
                </a:extLst>
              </p:cNvPr>
              <p:cNvSpPr txBox="1"/>
              <p:nvPr/>
            </p:nvSpPr>
            <p:spPr>
              <a:xfrm>
                <a:off x="183766" y="971367"/>
                <a:ext cx="8813054" cy="818366"/>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it-IT" b="0" i="1" smtClean="0">
                              <a:latin typeface="Cambria Math" charset="0"/>
                            </a:rPr>
                            <m:t>𝑊</m:t>
                          </m:r>
                        </m:e>
                        <m:sub>
                          <m:r>
                            <a:rPr lang="it-IT" b="0" i="1" smtClean="0">
                              <a:latin typeface="Cambria Math" charset="0"/>
                            </a:rPr>
                            <m:t>//</m:t>
                          </m:r>
                        </m:sub>
                      </m:sSub>
                      <m:d>
                        <m:dPr>
                          <m:ctrlPr>
                            <a:rPr lang="mr-IN" i="1" smtClean="0">
                              <a:latin typeface="Cambria Math" panose="02040503050406030204" pitchFamily="18" charset="0"/>
                            </a:rPr>
                          </m:ctrlPr>
                        </m:dPr>
                        <m:e>
                          <m:r>
                            <a:rPr lang="it-IT" b="0" i="1" smtClean="0">
                              <a:latin typeface="Cambria Math" charset="0"/>
                            </a:rPr>
                            <m:t>𝑧</m:t>
                          </m:r>
                        </m:e>
                      </m:d>
                      <m:r>
                        <a:rPr lang="it-IT" b="0" i="1" smtClean="0">
                          <a:latin typeface="Cambria Math" charset="0"/>
                        </a:rPr>
                        <m:t>=</m:t>
                      </m:r>
                      <m:f>
                        <m:fPr>
                          <m:ctrlPr>
                            <a:rPr lang="mr-IN" b="0" i="1" smtClean="0">
                              <a:latin typeface="Cambria Math" panose="02040503050406030204" pitchFamily="18" charset="0"/>
                            </a:rPr>
                          </m:ctrlPr>
                        </m:fPr>
                        <m:num>
                          <m:r>
                            <a:rPr lang="it-IT" b="0" i="1" smtClean="0">
                              <a:latin typeface="Cambria Math" charset="0"/>
                            </a:rPr>
                            <m:t>𝑐𝐿</m:t>
                          </m:r>
                        </m:num>
                        <m:den>
                          <m:r>
                            <a:rPr lang="it-IT" b="0" i="1" smtClean="0">
                              <a:latin typeface="Cambria Math" charset="0"/>
                            </a:rPr>
                            <m:t>4</m:t>
                          </m:r>
                          <m:r>
                            <a:rPr lang="it-IT" b="0" i="1" smtClean="0">
                              <a:latin typeface="Cambria Math" charset="0"/>
                              <a:ea typeface="Cambria Math" charset="0"/>
                              <a:cs typeface="Cambria Math" charset="0"/>
                            </a:rPr>
                            <m:t>𝜋</m:t>
                          </m:r>
                          <m:r>
                            <a:rPr lang="it-IT" b="0" i="1" smtClean="0">
                              <a:latin typeface="Cambria Math" charset="0"/>
                              <a:ea typeface="Cambria Math" charset="0"/>
                              <a:cs typeface="Cambria Math" charset="0"/>
                            </a:rPr>
                            <m:t>𝑏</m:t>
                          </m:r>
                          <m:sSubSup>
                            <m:sSubSupPr>
                              <m:ctrlPr>
                                <a:rPr lang="en-US" b="0" i="1" smtClean="0">
                                  <a:latin typeface="Cambria Math" panose="02040503050406030204" pitchFamily="18" charset="0"/>
                                  <a:ea typeface="Cambria Math" charset="0"/>
                                  <a:cs typeface="Cambria Math" charset="0"/>
                                </a:rPr>
                              </m:ctrlPr>
                            </m:sSubSupPr>
                            <m:e>
                              <m:r>
                                <a:rPr lang="en-US" b="0" i="1" smtClean="0">
                                  <a:latin typeface="Cambria Math" charset="0"/>
                                  <a:ea typeface="Cambria Math" charset="0"/>
                                  <a:cs typeface="Cambria Math" charset="0"/>
                                </a:rPr>
                                <m:t>𝜎</m:t>
                              </m:r>
                            </m:e>
                            <m:sub>
                              <m:r>
                                <a:rPr lang="it-IT" b="0" i="1" smtClean="0">
                                  <a:latin typeface="Cambria Math" charset="0"/>
                                  <a:ea typeface="Cambria Math" charset="0"/>
                                  <a:cs typeface="Cambria Math" charset="0"/>
                                </a:rPr>
                                <m:t>𝑧</m:t>
                              </m:r>
                            </m:sub>
                            <m:sup>
                              <m:r>
                                <a:rPr lang="it-IT" b="0" i="1" smtClean="0">
                                  <a:latin typeface="Cambria Math" charset="0"/>
                                  <a:ea typeface="Cambria Math" charset="0"/>
                                  <a:cs typeface="Cambria Math" charset="0"/>
                                </a:rPr>
                                <m:t>3/2</m:t>
                              </m:r>
                            </m:sup>
                          </m:sSubSup>
                        </m:den>
                      </m:f>
                      <m:rad>
                        <m:radPr>
                          <m:degHide m:val="on"/>
                          <m:ctrlPr>
                            <a:rPr lang="mr-IN" b="0" i="1" smtClean="0">
                              <a:latin typeface="Cambria Math" panose="02040503050406030204" pitchFamily="18" charset="0"/>
                            </a:rPr>
                          </m:ctrlPr>
                        </m:radPr>
                        <m:deg/>
                        <m:e>
                          <m:f>
                            <m:fPr>
                              <m:ctrlPr>
                                <a:rPr lang="mr-IN"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it-IT" b="0" i="1" smtClean="0">
                                      <a:latin typeface="Cambria Math" charset="0"/>
                                    </a:rPr>
                                    <m:t>𝑍</m:t>
                                  </m:r>
                                </m:e>
                                <m:sub>
                                  <m:r>
                                    <a:rPr lang="it-IT" b="0" i="1" smtClean="0">
                                      <a:latin typeface="Cambria Math" charset="0"/>
                                    </a:rPr>
                                    <m:t>0</m:t>
                                  </m:r>
                                </m:sub>
                              </m:sSub>
                            </m:num>
                            <m:den>
                              <m:sSub>
                                <m:sSubPr>
                                  <m:ctrlPr>
                                    <a:rPr lang="en-US" b="0" i="1" smtClean="0">
                                      <a:latin typeface="Cambria Math" panose="02040503050406030204" pitchFamily="18" charset="0"/>
                                    </a:rPr>
                                  </m:ctrlPr>
                                </m:sSubPr>
                                <m:e>
                                  <m:r>
                                    <a:rPr lang="en-US" b="0" i="1" smtClean="0">
                                      <a:latin typeface="Cambria Math" charset="0"/>
                                      <a:ea typeface="Cambria Math" charset="0"/>
                                      <a:cs typeface="Cambria Math" charset="0"/>
                                    </a:rPr>
                                    <m:t>𝜎</m:t>
                                  </m:r>
                                </m:e>
                                <m:sub>
                                  <m:r>
                                    <a:rPr lang="it-IT" b="0" i="1" smtClean="0">
                                      <a:latin typeface="Cambria Math" charset="0"/>
                                    </a:rPr>
                                    <m:t>𝑐</m:t>
                                  </m:r>
                                </m:sub>
                              </m:sSub>
                            </m:den>
                          </m:f>
                        </m:e>
                      </m:rad>
                      <m:sSup>
                        <m:sSupPr>
                          <m:ctrlPr>
                            <a:rPr lang="mr-IN" b="0" i="1" smtClean="0">
                              <a:latin typeface="Cambria Math" panose="02040503050406030204" pitchFamily="18" charset="0"/>
                            </a:rPr>
                          </m:ctrlPr>
                        </m:sSupPr>
                        <m:e>
                          <m:d>
                            <m:dPr>
                              <m:begChr m:val="|"/>
                              <m:endChr m:val="|"/>
                              <m:ctrlPr>
                                <a:rPr lang="hr-HR" b="0" i="1" smtClean="0">
                                  <a:latin typeface="Cambria Math" panose="02040503050406030204" pitchFamily="18" charset="0"/>
                                </a:rPr>
                              </m:ctrlPr>
                            </m:dPr>
                            <m:e>
                              <m:r>
                                <a:rPr lang="en-US" b="0" i="1" smtClean="0">
                                  <a:latin typeface="Cambria Math" panose="02040503050406030204" pitchFamily="18" charset="0"/>
                                </a:rPr>
                                <m:t>𝑧</m:t>
                              </m:r>
                            </m:e>
                          </m:d>
                        </m:e>
                        <m:sup>
                          <m:r>
                            <a:rPr lang="it-IT" b="0" i="1" smtClean="0">
                              <a:latin typeface="Cambria Math" charset="0"/>
                            </a:rPr>
                            <m:t>3/2</m:t>
                          </m:r>
                        </m:sup>
                      </m:sSup>
                      <m:sSup>
                        <m:sSupPr>
                          <m:ctrlPr>
                            <a:rPr lang="mr-IN" b="0" i="1" smtClean="0">
                              <a:latin typeface="Cambria Math" panose="02040503050406030204" pitchFamily="18" charset="0"/>
                            </a:rPr>
                          </m:ctrlPr>
                        </m:sSupPr>
                        <m:e>
                          <m:r>
                            <a:rPr lang="it-IT" b="0" i="1" smtClean="0">
                              <a:latin typeface="Cambria Math" charset="0"/>
                            </a:rPr>
                            <m:t>𝑒</m:t>
                          </m:r>
                        </m:e>
                        <m:sup>
                          <m:r>
                            <a:rPr lang="it-IT" b="0" i="1" smtClean="0">
                              <a:latin typeface="Cambria Math" charset="0"/>
                            </a:rPr>
                            <m:t>−</m:t>
                          </m:r>
                          <m:sSup>
                            <m:sSupPr>
                              <m:ctrlPr>
                                <a:rPr lang="it-IT" i="1">
                                  <a:latin typeface="Cambria Math" panose="02040503050406030204" pitchFamily="18" charset="0"/>
                                </a:rPr>
                              </m:ctrlPr>
                            </m:sSupPr>
                            <m:e>
                              <m:r>
                                <a:rPr lang="en-US" b="0" i="1" smtClean="0">
                                  <a:latin typeface="Cambria Math" panose="02040503050406030204" pitchFamily="18" charset="0"/>
                                </a:rPr>
                                <m:t>𝑧</m:t>
                              </m:r>
                            </m:e>
                            <m:sup>
                              <m:r>
                                <a:rPr lang="it-IT" i="1">
                                  <a:latin typeface="Cambria Math" charset="0"/>
                                </a:rPr>
                                <m:t>2</m:t>
                              </m:r>
                            </m:sup>
                          </m:sSup>
                        </m:sup>
                      </m:sSup>
                      <m:d>
                        <m:dPr>
                          <m:begChr m:val="{"/>
                          <m:endChr m:val="}"/>
                          <m:ctrlPr>
                            <a:rPr lang="mr-IN" b="0" i="1" smtClean="0">
                              <a:latin typeface="Cambria Math" panose="02040503050406030204" pitchFamily="18" charset="0"/>
                            </a:rPr>
                          </m:ctrlPr>
                        </m:dPr>
                        <m:e>
                          <m:sSub>
                            <m:sSubPr>
                              <m:ctrlPr>
                                <a:rPr lang="en-US" i="1">
                                  <a:latin typeface="Cambria Math" panose="02040503050406030204" pitchFamily="18" charset="0"/>
                                </a:rPr>
                              </m:ctrlPr>
                            </m:sSubPr>
                            <m:e>
                              <m:r>
                                <a:rPr lang="it-IT" i="1">
                                  <a:latin typeface="Cambria Math" charset="0"/>
                                </a:rPr>
                                <m:t>𝐼</m:t>
                              </m:r>
                            </m:e>
                            <m:sub>
                              <m:r>
                                <a:rPr lang="it-IT" i="1">
                                  <a:latin typeface="Cambria Math" charset="0"/>
                                </a:rPr>
                                <m:t>−3/4</m:t>
                              </m:r>
                            </m:sub>
                          </m:sSub>
                          <m:d>
                            <m:dPr>
                              <m:ctrlPr>
                                <a:rPr lang="mr-IN" i="1">
                                  <a:latin typeface="Cambria Math" panose="02040503050406030204" pitchFamily="18" charset="0"/>
                                </a:rPr>
                              </m:ctrlPr>
                            </m:dPr>
                            <m:e>
                              <m:sSup>
                                <m:sSupPr>
                                  <m:ctrlPr>
                                    <a:rPr lang="it-IT" i="1">
                                      <a:latin typeface="Cambria Math" panose="02040503050406030204" pitchFamily="18" charset="0"/>
                                    </a:rPr>
                                  </m:ctrlPr>
                                </m:sSupPr>
                                <m:e>
                                  <m:r>
                                    <a:rPr lang="en-US" b="0" i="1" smtClean="0">
                                      <a:latin typeface="Cambria Math" panose="02040503050406030204" pitchFamily="18" charset="0"/>
                                    </a:rPr>
                                    <m:t>𝑧</m:t>
                                  </m:r>
                                </m:e>
                                <m:sup>
                                  <m:r>
                                    <a:rPr lang="it-IT" i="1">
                                      <a:latin typeface="Cambria Math" charset="0"/>
                                    </a:rPr>
                                    <m:t>2</m:t>
                                  </m:r>
                                </m:sup>
                              </m:sSup>
                            </m:e>
                          </m:d>
                          <m:r>
                            <a:rPr lang="it-IT" i="1">
                              <a:latin typeface="Cambria Math" charset="0"/>
                            </a:rPr>
                            <m:t>−</m:t>
                          </m:r>
                          <m:sSub>
                            <m:sSubPr>
                              <m:ctrlPr>
                                <a:rPr lang="en-US" i="1">
                                  <a:latin typeface="Cambria Math" panose="02040503050406030204" pitchFamily="18" charset="0"/>
                                </a:rPr>
                              </m:ctrlPr>
                            </m:sSubPr>
                            <m:e>
                              <m:r>
                                <a:rPr lang="it-IT" i="1">
                                  <a:latin typeface="Cambria Math" charset="0"/>
                                </a:rPr>
                                <m:t>𝐼</m:t>
                              </m:r>
                            </m:e>
                            <m:sub>
                              <m:r>
                                <a:rPr lang="it-IT" i="1">
                                  <a:latin typeface="Cambria Math" charset="0"/>
                                </a:rPr>
                                <m:t>1/4</m:t>
                              </m:r>
                            </m:sub>
                          </m:sSub>
                          <m:d>
                            <m:dPr>
                              <m:ctrlPr>
                                <a:rPr lang="mr-IN" i="1">
                                  <a:latin typeface="Cambria Math" panose="02040503050406030204" pitchFamily="18" charset="0"/>
                                </a:rPr>
                              </m:ctrlPr>
                            </m:dPr>
                            <m:e>
                              <m:sSup>
                                <m:sSupPr>
                                  <m:ctrlPr>
                                    <a:rPr lang="it-IT" i="1">
                                      <a:latin typeface="Cambria Math" panose="02040503050406030204" pitchFamily="18" charset="0"/>
                                    </a:rPr>
                                  </m:ctrlPr>
                                </m:sSupPr>
                                <m:e>
                                  <m:r>
                                    <a:rPr lang="en-US" b="0" i="1" smtClean="0">
                                      <a:latin typeface="Cambria Math" panose="02040503050406030204" pitchFamily="18" charset="0"/>
                                    </a:rPr>
                                    <m:t>𝑧</m:t>
                                  </m:r>
                                </m:e>
                                <m:sup>
                                  <m:r>
                                    <a:rPr lang="it-IT" i="1">
                                      <a:latin typeface="Cambria Math" charset="0"/>
                                    </a:rPr>
                                    <m:t>2</m:t>
                                  </m:r>
                                </m:sup>
                              </m:sSup>
                            </m:e>
                          </m:d>
                          <m:r>
                            <a:rPr lang="it-IT" i="1">
                              <a:latin typeface="Cambria Math" charset="0"/>
                            </a:rPr>
                            <m:t>+</m:t>
                          </m:r>
                          <m:r>
                            <m:rPr>
                              <m:sty m:val="p"/>
                            </m:rPr>
                            <a:rPr lang="it-IT" i="0">
                              <a:latin typeface="Cambria Math" charset="0"/>
                            </a:rPr>
                            <m:t>sgn</m:t>
                          </m:r>
                          <m:d>
                            <m:dPr>
                              <m:ctrlPr>
                                <a:rPr lang="mr-IN" i="1">
                                  <a:latin typeface="Cambria Math" panose="02040503050406030204" pitchFamily="18" charset="0"/>
                                </a:rPr>
                              </m:ctrlPr>
                            </m:dPr>
                            <m:e>
                              <m:r>
                                <a:rPr lang="it-IT" i="1">
                                  <a:latin typeface="Cambria Math" charset="0"/>
                                </a:rPr>
                                <m:t>𝑧</m:t>
                              </m:r>
                            </m:e>
                          </m:d>
                          <m:d>
                            <m:dPr>
                              <m:begChr m:val="["/>
                              <m:endChr m:val="]"/>
                              <m:ctrlPr>
                                <a:rPr lang="mr-IN" i="1" smtClean="0">
                                  <a:latin typeface="Cambria Math" panose="02040503050406030204" pitchFamily="18" charset="0"/>
                                </a:rPr>
                              </m:ctrlPr>
                            </m:dPr>
                            <m:e>
                              <m:sSub>
                                <m:sSubPr>
                                  <m:ctrlPr>
                                    <a:rPr lang="en-US" i="1">
                                      <a:latin typeface="Cambria Math" panose="02040503050406030204" pitchFamily="18" charset="0"/>
                                    </a:rPr>
                                  </m:ctrlPr>
                                </m:sSubPr>
                                <m:e>
                                  <m:r>
                                    <a:rPr lang="it-IT" i="1">
                                      <a:latin typeface="Cambria Math" charset="0"/>
                                    </a:rPr>
                                    <m:t>𝐼</m:t>
                                  </m:r>
                                </m:e>
                                <m:sub>
                                  <m:r>
                                    <a:rPr lang="it-IT" i="1">
                                      <a:latin typeface="Cambria Math" charset="0"/>
                                    </a:rPr>
                                    <m:t>3/4</m:t>
                                  </m:r>
                                </m:sub>
                              </m:sSub>
                              <m:d>
                                <m:dPr>
                                  <m:ctrlPr>
                                    <a:rPr lang="mr-IN" i="1">
                                      <a:latin typeface="Cambria Math" panose="02040503050406030204" pitchFamily="18" charset="0"/>
                                    </a:rPr>
                                  </m:ctrlPr>
                                </m:dPr>
                                <m:e>
                                  <m:sSup>
                                    <m:sSupPr>
                                      <m:ctrlPr>
                                        <a:rPr lang="it-IT" i="1">
                                          <a:latin typeface="Cambria Math" panose="02040503050406030204" pitchFamily="18" charset="0"/>
                                        </a:rPr>
                                      </m:ctrlPr>
                                    </m:sSupPr>
                                    <m:e>
                                      <m:r>
                                        <a:rPr lang="en-US" b="0" i="1" smtClean="0">
                                          <a:latin typeface="Cambria Math" panose="02040503050406030204" pitchFamily="18" charset="0"/>
                                        </a:rPr>
                                        <m:t>𝑧</m:t>
                                      </m:r>
                                    </m:e>
                                    <m:sup>
                                      <m:r>
                                        <a:rPr lang="it-IT" i="1">
                                          <a:latin typeface="Cambria Math" charset="0"/>
                                        </a:rPr>
                                        <m:t>2</m:t>
                                      </m:r>
                                    </m:sup>
                                  </m:sSup>
                                </m:e>
                              </m:d>
                              <m:r>
                                <a:rPr lang="it-IT" i="1">
                                  <a:latin typeface="Cambria Math" charset="0"/>
                                </a:rPr>
                                <m:t>−</m:t>
                              </m:r>
                              <m:sSub>
                                <m:sSubPr>
                                  <m:ctrlPr>
                                    <a:rPr lang="en-US" i="1">
                                      <a:latin typeface="Cambria Math" panose="02040503050406030204" pitchFamily="18" charset="0"/>
                                    </a:rPr>
                                  </m:ctrlPr>
                                </m:sSubPr>
                                <m:e>
                                  <m:r>
                                    <a:rPr lang="it-IT" i="1">
                                      <a:latin typeface="Cambria Math" charset="0"/>
                                    </a:rPr>
                                    <m:t>𝐼</m:t>
                                  </m:r>
                                </m:e>
                                <m:sub>
                                  <m:r>
                                    <a:rPr lang="it-IT" b="0" i="1" smtClean="0">
                                      <a:latin typeface="Cambria Math" charset="0"/>
                                    </a:rPr>
                                    <m:t>−</m:t>
                                  </m:r>
                                  <m:r>
                                    <a:rPr lang="it-IT" i="1">
                                      <a:latin typeface="Cambria Math" charset="0"/>
                                    </a:rPr>
                                    <m:t>1/4</m:t>
                                  </m:r>
                                </m:sub>
                              </m:sSub>
                              <m:d>
                                <m:dPr>
                                  <m:ctrlPr>
                                    <a:rPr lang="mr-IN" i="1">
                                      <a:latin typeface="Cambria Math" panose="02040503050406030204" pitchFamily="18" charset="0"/>
                                    </a:rPr>
                                  </m:ctrlPr>
                                </m:dPr>
                                <m:e>
                                  <m:sSup>
                                    <m:sSupPr>
                                      <m:ctrlPr>
                                        <a:rPr lang="it-IT" i="1">
                                          <a:latin typeface="Cambria Math" panose="02040503050406030204" pitchFamily="18" charset="0"/>
                                        </a:rPr>
                                      </m:ctrlPr>
                                    </m:sSupPr>
                                    <m:e>
                                      <m:r>
                                        <a:rPr lang="en-US" b="0" i="1" smtClean="0">
                                          <a:latin typeface="Cambria Math" panose="02040503050406030204" pitchFamily="18" charset="0"/>
                                        </a:rPr>
                                        <m:t>𝑧</m:t>
                                      </m:r>
                                    </m:e>
                                    <m:sup>
                                      <m:r>
                                        <a:rPr lang="it-IT" i="1">
                                          <a:latin typeface="Cambria Math" charset="0"/>
                                        </a:rPr>
                                        <m:t>2</m:t>
                                      </m:r>
                                    </m:sup>
                                  </m:sSup>
                                </m:e>
                              </m:d>
                            </m:e>
                          </m:d>
                        </m:e>
                      </m:d>
                    </m:oMath>
                  </m:oMathPara>
                </a14:m>
                <a:endParaRPr lang="en-GB" dirty="0"/>
              </a:p>
            </p:txBody>
          </p:sp>
        </mc:Choice>
        <mc:Fallback xmlns="">
          <p:sp>
            <p:nvSpPr>
              <p:cNvPr id="2" name="CasellaDiTesto 6">
                <a:extLst>
                  <a:ext uri="{FF2B5EF4-FFF2-40B4-BE49-F238E27FC236}">
                    <a16:creationId xmlns:a16="http://schemas.microsoft.com/office/drawing/2014/main" id="{A6D5400C-BBED-ADCE-CC6A-DAC4DA04FB1D}"/>
                  </a:ext>
                </a:extLst>
              </p:cNvPr>
              <p:cNvSpPr txBox="1">
                <a:spLocks noRot="1" noChangeAspect="1" noMove="1" noResize="1" noEditPoints="1" noAdjustHandles="1" noChangeArrowheads="1" noChangeShapeType="1" noTextEdit="1"/>
              </p:cNvSpPr>
              <p:nvPr/>
            </p:nvSpPr>
            <p:spPr>
              <a:xfrm>
                <a:off x="183766" y="971367"/>
                <a:ext cx="8813054" cy="818366"/>
              </a:xfrm>
              <a:prstGeom prst="rect">
                <a:avLst/>
              </a:prstGeom>
              <a:blipFill>
                <a:blip r:embed="rId2"/>
                <a:stretch>
                  <a:fillRect/>
                </a:stretch>
              </a:blipFill>
              <a:ln>
                <a:noFill/>
              </a:ln>
            </p:spPr>
            <p:txBody>
              <a:bodyPr/>
              <a:lstStyle/>
              <a:p>
                <a:r>
                  <a:rPr lang="en-IT">
                    <a:noFill/>
                  </a:rPr>
                  <a:t> </a:t>
                </a:r>
              </a:p>
            </p:txBody>
          </p:sp>
        </mc:Fallback>
      </mc:AlternateContent>
      <p:pic>
        <p:nvPicPr>
          <p:cNvPr id="3" name="Immagine 1">
            <a:extLst>
              <a:ext uri="{FF2B5EF4-FFF2-40B4-BE49-F238E27FC236}">
                <a16:creationId xmlns:a16="http://schemas.microsoft.com/office/drawing/2014/main" id="{2BDBA564-2D4D-417B-68CC-2644985152EC}"/>
              </a:ext>
            </a:extLst>
          </p:cNvPr>
          <p:cNvPicPr>
            <a:picLocks noChangeAspect="1"/>
          </p:cNvPicPr>
          <p:nvPr/>
        </p:nvPicPr>
        <p:blipFill rotWithShape="1">
          <a:blip r:embed="rId3">
            <a:extLst>
              <a:ext uri="{28A0092B-C50C-407E-A947-70E740481C1C}">
                <a14:useLocalDpi xmlns:a14="http://schemas.microsoft.com/office/drawing/2010/main" val="0"/>
              </a:ext>
            </a:extLst>
          </a:blip>
          <a:srcRect l="2204" t="5541" r="6967" b="-1216"/>
          <a:stretch/>
        </p:blipFill>
        <p:spPr>
          <a:xfrm>
            <a:off x="815106" y="2045390"/>
            <a:ext cx="7550373" cy="3976630"/>
          </a:xfrm>
          <a:prstGeom prst="rect">
            <a:avLst/>
          </a:prstGeom>
        </p:spPr>
      </p:pic>
      <p:sp>
        <p:nvSpPr>
          <p:cNvPr id="4" name="CasellaDiTesto 14">
            <a:extLst>
              <a:ext uri="{FF2B5EF4-FFF2-40B4-BE49-F238E27FC236}">
                <a16:creationId xmlns:a16="http://schemas.microsoft.com/office/drawing/2014/main" id="{54B41ABF-7E3B-14F2-2463-DB1C842D60AA}"/>
              </a:ext>
            </a:extLst>
          </p:cNvPr>
          <p:cNvSpPr txBox="1"/>
          <p:nvPr/>
        </p:nvSpPr>
        <p:spPr>
          <a:xfrm>
            <a:off x="571347" y="90906"/>
            <a:ext cx="8001358"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RESISTIVE WALL: BUNCH WAKE POTENTIAL</a:t>
            </a:r>
          </a:p>
        </p:txBody>
      </p:sp>
      <p:sp>
        <p:nvSpPr>
          <p:cNvPr id="5" name="TextBox 4">
            <a:extLst>
              <a:ext uri="{FF2B5EF4-FFF2-40B4-BE49-F238E27FC236}">
                <a16:creationId xmlns:a16="http://schemas.microsoft.com/office/drawing/2014/main" id="{DBCF4F6C-BDAE-6C39-A654-CAEEBCFF34C6}"/>
              </a:ext>
            </a:extLst>
          </p:cNvPr>
          <p:cNvSpPr txBox="1"/>
          <p:nvPr/>
        </p:nvSpPr>
        <p:spPr>
          <a:xfrm>
            <a:off x="7360850" y="2500829"/>
            <a:ext cx="526106" cy="338554"/>
          </a:xfrm>
          <a:prstGeom prst="rect">
            <a:avLst/>
          </a:prstGeom>
          <a:solidFill>
            <a:schemeClr val="bg1"/>
          </a:solidFill>
        </p:spPr>
        <p:txBody>
          <a:bodyPr wrap="none" rtlCol="0">
            <a:spAutoFit/>
          </a:bodyPr>
          <a:lstStyle/>
          <a:p>
            <a:r>
              <a:rPr lang="en-GB" sz="1600" dirty="0"/>
              <a:t>s</a:t>
            </a:r>
            <a:r>
              <a:rPr lang="en-IT" sz="1600" dirty="0"/>
              <a:t>im.</a:t>
            </a:r>
          </a:p>
        </p:txBody>
      </p:sp>
      <p:pic>
        <p:nvPicPr>
          <p:cNvPr id="6" name="Immagine 4" descr="done_pipe.png">
            <a:extLst>
              <a:ext uri="{FF2B5EF4-FFF2-40B4-BE49-F238E27FC236}">
                <a16:creationId xmlns:a16="http://schemas.microsoft.com/office/drawing/2014/main" id="{FA443F6C-0161-293E-7786-28AECF4F6BA5}"/>
              </a:ext>
            </a:extLst>
          </p:cNvPr>
          <p:cNvPicPr>
            <a:picLocks noChangeAspect="1"/>
          </p:cNvPicPr>
          <p:nvPr/>
        </p:nvPicPr>
        <p:blipFill rotWithShape="1">
          <a:blip r:embed="rId4">
            <a:extLst>
              <a:ext uri="{28A0092B-C50C-407E-A947-70E740481C1C}">
                <a14:useLocalDpi xmlns:a14="http://schemas.microsoft.com/office/drawing/2010/main" val="0"/>
              </a:ext>
            </a:extLst>
          </a:blip>
          <a:srcRect l="18325" r="38283"/>
          <a:stretch/>
        </p:blipFill>
        <p:spPr>
          <a:xfrm>
            <a:off x="4312490" y="3949915"/>
            <a:ext cx="1635279" cy="1485215"/>
          </a:xfrm>
          <a:prstGeom prst="rect">
            <a:avLst/>
          </a:prstGeom>
        </p:spPr>
      </p:pic>
      <p:sp>
        <p:nvSpPr>
          <p:cNvPr id="7" name="TextBox 6">
            <a:extLst>
              <a:ext uri="{FF2B5EF4-FFF2-40B4-BE49-F238E27FC236}">
                <a16:creationId xmlns:a16="http://schemas.microsoft.com/office/drawing/2014/main" id="{0D582184-52DA-DABF-D106-A174814E6FBD}"/>
              </a:ext>
            </a:extLst>
          </p:cNvPr>
          <p:cNvSpPr txBox="1"/>
          <p:nvPr/>
        </p:nvSpPr>
        <p:spPr>
          <a:xfrm>
            <a:off x="6140968" y="5855465"/>
            <a:ext cx="2800767" cy="307777"/>
          </a:xfrm>
          <a:prstGeom prst="rect">
            <a:avLst/>
          </a:prstGeom>
          <a:noFill/>
        </p:spPr>
        <p:txBody>
          <a:bodyPr wrap="none" rtlCol="0">
            <a:spAutoFit/>
          </a:bodyPr>
          <a:lstStyle/>
          <a:p>
            <a:pPr algn="r"/>
            <a:r>
              <a:rPr lang="en-GB" sz="1400" dirty="0"/>
              <a:t>Courtesy of M. </a:t>
            </a:r>
            <a:r>
              <a:rPr lang="en-GB" sz="1400" dirty="0" err="1"/>
              <a:t>Migliorati</a:t>
            </a:r>
            <a:r>
              <a:rPr lang="en-GB" sz="1400" dirty="0"/>
              <a:t>, SAPIENZA</a:t>
            </a:r>
          </a:p>
        </p:txBody>
      </p:sp>
    </p:spTree>
    <p:extLst>
      <p:ext uri="{BB962C8B-B14F-4D97-AF65-F5344CB8AC3E}">
        <p14:creationId xmlns:p14="http://schemas.microsoft.com/office/powerpoint/2010/main" val="3818780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AD1CB3-92DB-1842-BADD-A1811B6E23C2}"/>
              </a:ext>
            </a:extLst>
          </p:cNvPr>
          <p:cNvPicPr>
            <a:picLocks noChangeAspect="1"/>
          </p:cNvPicPr>
          <p:nvPr/>
        </p:nvPicPr>
        <p:blipFill>
          <a:blip r:embed="rId2"/>
          <a:stretch>
            <a:fillRect/>
          </a:stretch>
        </p:blipFill>
        <p:spPr>
          <a:xfrm>
            <a:off x="4158089" y="2073805"/>
            <a:ext cx="4687022" cy="2687932"/>
          </a:xfrm>
          <a:prstGeom prst="rect">
            <a:avLst/>
          </a:prstGeom>
        </p:spPr>
      </p:pic>
      <p:sp>
        <p:nvSpPr>
          <p:cNvPr id="15" name="CasellaDiTesto 14"/>
          <p:cNvSpPr txBox="1"/>
          <p:nvPr/>
        </p:nvSpPr>
        <p:spPr>
          <a:xfrm>
            <a:off x="3691743" y="90906"/>
            <a:ext cx="1760518"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OUTLINE</a:t>
            </a:r>
          </a:p>
        </p:txBody>
      </p:sp>
      <p:sp>
        <p:nvSpPr>
          <p:cNvPr id="9" name="CasellaDiTesto 2"/>
          <p:cNvSpPr txBox="1">
            <a:spLocks noChangeArrowheads="1"/>
          </p:cNvSpPr>
          <p:nvPr/>
        </p:nvSpPr>
        <p:spPr bwMode="auto">
          <a:xfrm>
            <a:off x="3096072" y="806887"/>
            <a:ext cx="3155416" cy="338554"/>
          </a:xfrm>
          <a:prstGeom prst="rect">
            <a:avLst/>
          </a:prstGeom>
          <a:noFill/>
          <a:ln w="9525">
            <a:noFill/>
            <a:miter lim="800000"/>
            <a:headEnd/>
            <a:tailEnd/>
          </a:ln>
        </p:spPr>
        <p:txBody>
          <a:bodyPr wrap="none">
            <a:prstTxWarp prst="textNoShape">
              <a:avLst/>
            </a:prstTxWarp>
            <a:spAutoFit/>
          </a:bodyPr>
          <a:lstStyle/>
          <a:p>
            <a:pPr algn="ctr" fontAlgn="base">
              <a:spcBef>
                <a:spcPct val="0"/>
              </a:spcBef>
              <a:spcAft>
                <a:spcPct val="0"/>
              </a:spcAft>
            </a:pPr>
            <a:r>
              <a:rPr lang="en-GB" sz="1600" b="1" dirty="0" err="1">
                <a:solidFill>
                  <a:srgbClr val="FF0000"/>
                </a:solidFill>
                <a:latin typeface="Arial" panose="020B0604020202020204" pitchFamily="34" charset="0"/>
                <a:ea typeface="ヒラギノ角ゴ Pro W3" charset="-128"/>
                <a:cs typeface="Arial" panose="020B0604020202020204" pitchFamily="34" charset="0"/>
              </a:rPr>
              <a:t>Wakefields</a:t>
            </a:r>
            <a:r>
              <a:rPr lang="en-GB" sz="1600" b="1" dirty="0">
                <a:solidFill>
                  <a:srgbClr val="FF0000"/>
                </a:solidFill>
                <a:latin typeface="Arial" panose="020B0604020202020204" pitchFamily="34" charset="0"/>
                <a:ea typeface="ヒラギノ角ゴ Pro W3" charset="-128"/>
                <a:cs typeface="Arial" panose="020B0604020202020204" pitchFamily="34" charset="0"/>
              </a:rPr>
              <a:t> and Impedances - I</a:t>
            </a:r>
          </a:p>
        </p:txBody>
      </p:sp>
      <p:sp>
        <p:nvSpPr>
          <p:cNvPr id="4" name="CasellaDiTesto 2">
            <a:extLst>
              <a:ext uri="{FF2B5EF4-FFF2-40B4-BE49-F238E27FC236}">
                <a16:creationId xmlns:a16="http://schemas.microsoft.com/office/drawing/2014/main" id="{101439B3-CD38-774E-B613-6C6B71EB5B24}"/>
              </a:ext>
            </a:extLst>
          </p:cNvPr>
          <p:cNvSpPr txBox="1"/>
          <p:nvPr/>
        </p:nvSpPr>
        <p:spPr>
          <a:xfrm>
            <a:off x="298888" y="1215066"/>
            <a:ext cx="8546223" cy="338554"/>
          </a:xfrm>
          <a:prstGeom prst="rect">
            <a:avLst/>
          </a:prstGeom>
          <a:noFill/>
        </p:spPr>
        <p:txBody>
          <a:bodyPr wrap="square" rtlCol="0">
            <a:spAutoFit/>
          </a:bodyPr>
          <a:lstStyle/>
          <a:p>
            <a:pPr algn="just"/>
            <a:r>
              <a:rPr lang="en-GB" sz="1600" b="1" dirty="0">
                <a:latin typeface="Arial"/>
                <a:cs typeface="Arial"/>
              </a:rPr>
              <a:t>The (physics of) </a:t>
            </a:r>
            <a:r>
              <a:rPr lang="en-GB" sz="1600" b="1" dirty="0" err="1">
                <a:latin typeface="Arial"/>
                <a:cs typeface="Arial"/>
              </a:rPr>
              <a:t>wakefields</a:t>
            </a:r>
            <a:r>
              <a:rPr lang="en-GB" sz="1600" b="1" dirty="0">
                <a:latin typeface="Arial"/>
                <a:cs typeface="Arial"/>
              </a:rPr>
              <a:t> </a:t>
            </a:r>
          </a:p>
        </p:txBody>
      </p:sp>
      <p:sp>
        <p:nvSpPr>
          <p:cNvPr id="5" name="CasellaDiTesto 2">
            <a:extLst>
              <a:ext uri="{FF2B5EF4-FFF2-40B4-BE49-F238E27FC236}">
                <a16:creationId xmlns:a16="http://schemas.microsoft.com/office/drawing/2014/main" id="{1E36A8B8-CB65-2B40-90D7-F4ECD4DB13C5}"/>
              </a:ext>
            </a:extLst>
          </p:cNvPr>
          <p:cNvSpPr txBox="1"/>
          <p:nvPr/>
        </p:nvSpPr>
        <p:spPr>
          <a:xfrm>
            <a:off x="298887" y="1918331"/>
            <a:ext cx="4868857" cy="338554"/>
          </a:xfrm>
          <a:prstGeom prst="rect">
            <a:avLst/>
          </a:prstGeom>
          <a:noFill/>
        </p:spPr>
        <p:txBody>
          <a:bodyPr wrap="square" rtlCol="0">
            <a:spAutoFit/>
          </a:bodyPr>
          <a:lstStyle/>
          <a:p>
            <a:pPr algn="just"/>
            <a:r>
              <a:rPr lang="en-GB" sz="1600" b="1" dirty="0">
                <a:latin typeface="Arial"/>
                <a:cs typeface="Arial"/>
              </a:rPr>
              <a:t>Perturbative approach and </a:t>
            </a:r>
            <a:r>
              <a:rPr lang="en-GB" sz="1600" b="1" dirty="0">
                <a:solidFill>
                  <a:srgbClr val="FF0000"/>
                </a:solidFill>
                <a:latin typeface="Arial"/>
                <a:cs typeface="Arial"/>
              </a:rPr>
              <a:t>main approximations</a:t>
            </a:r>
          </a:p>
        </p:txBody>
      </p:sp>
      <p:sp>
        <p:nvSpPr>
          <p:cNvPr id="6" name="CasellaDiTesto 2">
            <a:extLst>
              <a:ext uri="{FF2B5EF4-FFF2-40B4-BE49-F238E27FC236}">
                <a16:creationId xmlns:a16="http://schemas.microsoft.com/office/drawing/2014/main" id="{C797BE23-EAB2-F644-AA85-E9617A15CFE5}"/>
              </a:ext>
            </a:extLst>
          </p:cNvPr>
          <p:cNvSpPr txBox="1"/>
          <p:nvPr/>
        </p:nvSpPr>
        <p:spPr>
          <a:xfrm>
            <a:off x="298888" y="2621596"/>
            <a:ext cx="4993548" cy="338554"/>
          </a:xfrm>
          <a:prstGeom prst="rect">
            <a:avLst/>
          </a:prstGeom>
          <a:noFill/>
        </p:spPr>
        <p:txBody>
          <a:bodyPr wrap="square" rtlCol="0">
            <a:spAutoFit/>
          </a:bodyPr>
          <a:lstStyle/>
          <a:p>
            <a:pPr algn="just"/>
            <a:r>
              <a:rPr lang="en-GB" sz="1600" b="1" dirty="0">
                <a:latin typeface="Arial"/>
                <a:cs typeface="Arial"/>
              </a:rPr>
              <a:t>Wake functions and wake potentials</a:t>
            </a:r>
          </a:p>
        </p:txBody>
      </p:sp>
      <p:sp>
        <p:nvSpPr>
          <p:cNvPr id="7" name="CasellaDiTesto 2">
            <a:extLst>
              <a:ext uri="{FF2B5EF4-FFF2-40B4-BE49-F238E27FC236}">
                <a16:creationId xmlns:a16="http://schemas.microsoft.com/office/drawing/2014/main" id="{17567198-848F-2A43-A67E-A5A75FA3867D}"/>
              </a:ext>
            </a:extLst>
          </p:cNvPr>
          <p:cNvSpPr txBox="1"/>
          <p:nvPr/>
        </p:nvSpPr>
        <p:spPr>
          <a:xfrm>
            <a:off x="298888" y="4274349"/>
            <a:ext cx="7016312" cy="338554"/>
          </a:xfrm>
          <a:prstGeom prst="rect">
            <a:avLst/>
          </a:prstGeom>
          <a:noFill/>
        </p:spPr>
        <p:txBody>
          <a:bodyPr wrap="square" rtlCol="0">
            <a:spAutoFit/>
          </a:bodyPr>
          <a:lstStyle/>
          <a:p>
            <a:pPr algn="just"/>
            <a:r>
              <a:rPr lang="en-GB" sz="1600" b="1" dirty="0">
                <a:solidFill>
                  <a:srgbClr val="FF0000"/>
                </a:solidFill>
                <a:latin typeface="Arial"/>
                <a:cs typeface="Arial"/>
              </a:rPr>
              <a:t>General concepts and few examples </a:t>
            </a:r>
            <a:r>
              <a:rPr lang="en-GB" sz="1600" b="1" dirty="0">
                <a:latin typeface="Arial"/>
                <a:cs typeface="Arial"/>
              </a:rPr>
              <a:t>(next lecture dedicated to them) </a:t>
            </a:r>
          </a:p>
        </p:txBody>
      </p:sp>
      <p:sp>
        <p:nvSpPr>
          <p:cNvPr id="10" name="CasellaDiTesto 2">
            <a:extLst>
              <a:ext uri="{FF2B5EF4-FFF2-40B4-BE49-F238E27FC236}">
                <a16:creationId xmlns:a16="http://schemas.microsoft.com/office/drawing/2014/main" id="{DD4F6F18-98A4-904B-BD96-5C10807D45FA}"/>
              </a:ext>
            </a:extLst>
          </p:cNvPr>
          <p:cNvSpPr txBox="1"/>
          <p:nvPr/>
        </p:nvSpPr>
        <p:spPr>
          <a:xfrm>
            <a:off x="298887" y="3324861"/>
            <a:ext cx="4993548" cy="584775"/>
          </a:xfrm>
          <a:prstGeom prst="rect">
            <a:avLst/>
          </a:prstGeom>
          <a:noFill/>
        </p:spPr>
        <p:txBody>
          <a:bodyPr wrap="square" rtlCol="0">
            <a:spAutoFit/>
          </a:bodyPr>
          <a:lstStyle/>
          <a:p>
            <a:r>
              <a:rPr lang="en-GB" sz="1600" b="1" dirty="0">
                <a:latin typeface="Arial"/>
                <a:cs typeface="Arial"/>
              </a:rPr>
              <a:t>Longitudinal and transverse coupling impedance:</a:t>
            </a:r>
          </a:p>
          <a:p>
            <a:r>
              <a:rPr lang="en-GB" sz="1600" b="1" dirty="0">
                <a:latin typeface="Arial"/>
                <a:cs typeface="Arial"/>
              </a:rPr>
              <a:t>main properties and </a:t>
            </a:r>
            <a:r>
              <a:rPr lang="en-GB" sz="1600" b="1" dirty="0">
                <a:solidFill>
                  <a:srgbClr val="FF0000"/>
                </a:solidFill>
                <a:latin typeface="Arial"/>
                <a:cs typeface="Arial"/>
              </a:rPr>
              <a:t>relevant formulae</a:t>
            </a:r>
          </a:p>
        </p:txBody>
      </p:sp>
      <p:sp>
        <p:nvSpPr>
          <p:cNvPr id="3" name="CasellaDiTesto 2">
            <a:extLst>
              <a:ext uri="{FF2B5EF4-FFF2-40B4-BE49-F238E27FC236}">
                <a16:creationId xmlns:a16="http://schemas.microsoft.com/office/drawing/2014/main" id="{8C558244-4E14-6915-74BD-93CF728FE86E}"/>
              </a:ext>
            </a:extLst>
          </p:cNvPr>
          <p:cNvSpPr txBox="1"/>
          <p:nvPr/>
        </p:nvSpPr>
        <p:spPr>
          <a:xfrm>
            <a:off x="298887" y="4892568"/>
            <a:ext cx="4993548" cy="338554"/>
          </a:xfrm>
          <a:prstGeom prst="rect">
            <a:avLst/>
          </a:prstGeom>
          <a:noFill/>
        </p:spPr>
        <p:txBody>
          <a:bodyPr wrap="square" rtlCol="0">
            <a:spAutoFit/>
          </a:bodyPr>
          <a:lstStyle/>
          <a:p>
            <a:pPr algn="just"/>
            <a:r>
              <a:rPr lang="en-GB" sz="1600" b="1" dirty="0">
                <a:latin typeface="Arial"/>
                <a:cs typeface="Arial"/>
              </a:rPr>
              <a:t>Discussion with:</a:t>
            </a:r>
          </a:p>
        </p:txBody>
      </p:sp>
      <p:sp>
        <p:nvSpPr>
          <p:cNvPr id="11" name="CasellaDiTesto 2">
            <a:extLst>
              <a:ext uri="{FF2B5EF4-FFF2-40B4-BE49-F238E27FC236}">
                <a16:creationId xmlns:a16="http://schemas.microsoft.com/office/drawing/2014/main" id="{C692FD1E-6499-1EE4-CDA5-085777E67CCF}"/>
              </a:ext>
            </a:extLst>
          </p:cNvPr>
          <p:cNvSpPr txBox="1"/>
          <p:nvPr/>
        </p:nvSpPr>
        <p:spPr>
          <a:xfrm>
            <a:off x="298887" y="5261133"/>
            <a:ext cx="8546224" cy="830997"/>
          </a:xfrm>
          <a:prstGeom prst="rect">
            <a:avLst/>
          </a:prstGeom>
          <a:noFill/>
        </p:spPr>
        <p:txBody>
          <a:bodyPr wrap="square" rtlCol="0">
            <a:spAutoFit/>
          </a:bodyPr>
          <a:lstStyle/>
          <a:p>
            <a:pPr algn="just"/>
            <a:r>
              <a:rPr lang="en-GB" sz="1600" b="1" dirty="0">
                <a:latin typeface="Arial"/>
                <a:cs typeface="Arial"/>
              </a:rPr>
              <a:t>L. Palumbo, M. </a:t>
            </a:r>
            <a:r>
              <a:rPr lang="en-GB" sz="1600" b="1" dirty="0" err="1">
                <a:latin typeface="Arial"/>
                <a:cs typeface="Arial"/>
              </a:rPr>
              <a:t>Migliorati</a:t>
            </a:r>
            <a:r>
              <a:rPr lang="en-GB" sz="1600" b="1" dirty="0">
                <a:latin typeface="Arial"/>
                <a:cs typeface="Arial"/>
              </a:rPr>
              <a:t>, A. Curcio (Sapienza)</a:t>
            </a:r>
          </a:p>
          <a:p>
            <a:pPr algn="just"/>
            <a:r>
              <a:rPr lang="en-GB" sz="1600" b="1" dirty="0">
                <a:latin typeface="Arial"/>
                <a:cs typeface="Arial"/>
              </a:rPr>
              <a:t>J. Byrd (ANL)  </a:t>
            </a:r>
          </a:p>
          <a:p>
            <a:pPr algn="just"/>
            <a:r>
              <a:rPr lang="en-GB" sz="1600" b="1" dirty="0">
                <a:latin typeface="Arial"/>
                <a:cs typeface="Arial"/>
              </a:rPr>
              <a:t>C. </a:t>
            </a:r>
            <a:r>
              <a:rPr lang="en-GB" sz="1600" b="1" dirty="0" err="1">
                <a:latin typeface="Arial"/>
                <a:cs typeface="Arial"/>
              </a:rPr>
              <a:t>Antuono</a:t>
            </a:r>
            <a:r>
              <a:rPr lang="en-GB" sz="1600" b="1" dirty="0">
                <a:latin typeface="Arial"/>
                <a:cs typeface="Arial"/>
              </a:rPr>
              <a:t>, M. </a:t>
            </a:r>
            <a:r>
              <a:rPr lang="en-GB" sz="1600" b="1" dirty="0" err="1">
                <a:latin typeface="Arial"/>
                <a:cs typeface="Arial"/>
              </a:rPr>
              <a:t>Neroni</a:t>
            </a:r>
            <a:r>
              <a:rPr lang="en-GB" sz="1600" b="1" dirty="0">
                <a:latin typeface="Arial"/>
                <a:cs typeface="Arial"/>
              </a:rPr>
              <a:t> (CERN)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DED6E76E-6448-9424-346B-3F63349DD4DF}"/>
              </a:ext>
            </a:extLst>
          </p:cNvPr>
          <p:cNvPicPr>
            <a:picLocks noChangeAspect="1"/>
          </p:cNvPicPr>
          <p:nvPr/>
        </p:nvPicPr>
        <p:blipFill>
          <a:blip r:embed="rId2"/>
          <a:stretch>
            <a:fillRect/>
          </a:stretch>
        </p:blipFill>
        <p:spPr>
          <a:xfrm>
            <a:off x="265434" y="1026173"/>
            <a:ext cx="4713097" cy="3446780"/>
          </a:xfrm>
          <a:prstGeom prst="rect">
            <a:avLst/>
          </a:prstGeom>
        </p:spPr>
      </p:pic>
      <p:pic>
        <p:nvPicPr>
          <p:cNvPr id="22" name="Picture 21">
            <a:extLst>
              <a:ext uri="{FF2B5EF4-FFF2-40B4-BE49-F238E27FC236}">
                <a16:creationId xmlns:a16="http://schemas.microsoft.com/office/drawing/2014/main" id="{FAC2C5A9-22DD-F128-449D-375B7527C746}"/>
              </a:ext>
            </a:extLst>
          </p:cNvPr>
          <p:cNvPicPr>
            <a:picLocks noChangeAspect="1"/>
          </p:cNvPicPr>
          <p:nvPr/>
        </p:nvPicPr>
        <p:blipFill rotWithShape="1">
          <a:blip r:embed="rId3"/>
          <a:srcRect t="5498" r="5123"/>
          <a:stretch/>
        </p:blipFill>
        <p:spPr>
          <a:xfrm>
            <a:off x="4671438" y="2531364"/>
            <a:ext cx="4166675" cy="3145420"/>
          </a:xfrm>
          <a:prstGeom prst="rect">
            <a:avLst/>
          </a:prstGeom>
        </p:spPr>
      </p:pic>
      <p:sp>
        <p:nvSpPr>
          <p:cNvPr id="6" name="TextBox 5">
            <a:extLst>
              <a:ext uri="{FF2B5EF4-FFF2-40B4-BE49-F238E27FC236}">
                <a16:creationId xmlns:a16="http://schemas.microsoft.com/office/drawing/2014/main" id="{49343BA2-86A0-7ACB-C500-277D3BBDB787}"/>
              </a:ext>
            </a:extLst>
          </p:cNvPr>
          <p:cNvSpPr txBox="1"/>
          <p:nvPr/>
        </p:nvSpPr>
        <p:spPr>
          <a:xfrm>
            <a:off x="262814" y="5655701"/>
            <a:ext cx="8652585" cy="461665"/>
          </a:xfrm>
          <a:prstGeom prst="rect">
            <a:avLst/>
          </a:prstGeom>
          <a:noFill/>
        </p:spPr>
        <p:txBody>
          <a:bodyPr wrap="square" rtlCol="0">
            <a:spAutoFit/>
          </a:bodyPr>
          <a:lstStyle/>
          <a:p>
            <a:r>
              <a:rPr lang="en-GB" sz="1200" dirty="0"/>
              <a:t>A. Curcio, </a:t>
            </a:r>
            <a:r>
              <a:rPr lang="en-GB" sz="1200" i="1" dirty="0"/>
              <a:t>A rigorous study of the longitudinal beam coupling impedance of a cylindrical lossy pipe in normal and anomalous regimes</a:t>
            </a:r>
            <a:r>
              <a:rPr lang="en-GB" sz="1200" dirty="0"/>
              <a:t>, submitted to PRAB (2025).</a:t>
            </a:r>
          </a:p>
        </p:txBody>
      </p:sp>
      <p:sp>
        <p:nvSpPr>
          <p:cNvPr id="8" name="TextBox 7">
            <a:extLst>
              <a:ext uri="{FF2B5EF4-FFF2-40B4-BE49-F238E27FC236}">
                <a16:creationId xmlns:a16="http://schemas.microsoft.com/office/drawing/2014/main" id="{0E95FC93-41EA-F689-2D70-A50100FD5813}"/>
              </a:ext>
            </a:extLst>
          </p:cNvPr>
          <p:cNvSpPr txBox="1"/>
          <p:nvPr/>
        </p:nvSpPr>
        <p:spPr>
          <a:xfrm>
            <a:off x="250383" y="713829"/>
            <a:ext cx="2506264" cy="307777"/>
          </a:xfrm>
          <a:prstGeom prst="rect">
            <a:avLst/>
          </a:prstGeom>
          <a:noFill/>
        </p:spPr>
        <p:txBody>
          <a:bodyPr wrap="none" rtlCol="0">
            <a:spAutoFit/>
          </a:bodyPr>
          <a:lstStyle/>
          <a:p>
            <a:pPr algn="r"/>
            <a:r>
              <a:rPr lang="en-GB" sz="1400" dirty="0"/>
              <a:t>Courtesy of A. Curcio, SAPIENZA</a:t>
            </a:r>
          </a:p>
        </p:txBody>
      </p:sp>
      <p:sp>
        <p:nvSpPr>
          <p:cNvPr id="9" name="CasellaDiTesto 2">
            <a:extLst>
              <a:ext uri="{FF2B5EF4-FFF2-40B4-BE49-F238E27FC236}">
                <a16:creationId xmlns:a16="http://schemas.microsoft.com/office/drawing/2014/main" id="{26D25403-EA07-7340-7232-37AEBBA08351}"/>
              </a:ext>
            </a:extLst>
          </p:cNvPr>
          <p:cNvSpPr txBox="1"/>
          <p:nvPr/>
        </p:nvSpPr>
        <p:spPr>
          <a:xfrm>
            <a:off x="5409939" y="3901006"/>
            <a:ext cx="1527502" cy="646331"/>
          </a:xfrm>
          <a:prstGeom prst="rect">
            <a:avLst/>
          </a:prstGeom>
          <a:noFill/>
        </p:spPr>
        <p:txBody>
          <a:bodyPr wrap="square" rtlCol="0">
            <a:spAutoFit/>
          </a:bodyPr>
          <a:lstStyle/>
          <a:p>
            <a:pPr algn="just"/>
            <a:r>
              <a:rPr lang="en-GB" sz="1200" dirty="0">
                <a:solidFill>
                  <a:srgbClr val="FF0000"/>
                </a:solidFill>
                <a:latin typeface="Arial"/>
                <a:cs typeface="Arial"/>
              </a:rPr>
              <a:t>Real and imaginary part are identical at low frequencies</a:t>
            </a:r>
          </a:p>
        </p:txBody>
      </p:sp>
      <p:sp>
        <p:nvSpPr>
          <p:cNvPr id="10" name="CasellaDiTesto 2">
            <a:extLst>
              <a:ext uri="{FF2B5EF4-FFF2-40B4-BE49-F238E27FC236}">
                <a16:creationId xmlns:a16="http://schemas.microsoft.com/office/drawing/2014/main" id="{41D7C401-AC41-398D-A0FE-B3468981A932}"/>
              </a:ext>
            </a:extLst>
          </p:cNvPr>
          <p:cNvSpPr txBox="1"/>
          <p:nvPr/>
        </p:nvSpPr>
        <p:spPr>
          <a:xfrm>
            <a:off x="809772" y="1486909"/>
            <a:ext cx="2599870" cy="307777"/>
          </a:xfrm>
          <a:prstGeom prst="rect">
            <a:avLst/>
          </a:prstGeom>
          <a:noFill/>
        </p:spPr>
        <p:txBody>
          <a:bodyPr wrap="square" rtlCol="0">
            <a:spAutoFit/>
          </a:bodyPr>
          <a:lstStyle/>
          <a:p>
            <a:pPr algn="just"/>
            <a:r>
              <a:rPr lang="en-GB" sz="1400" b="1" dirty="0">
                <a:latin typeface="Arial"/>
                <a:cs typeface="Arial"/>
              </a:rPr>
              <a:t>Longitudinal wake potential </a:t>
            </a:r>
          </a:p>
        </p:txBody>
      </p:sp>
      <p:sp>
        <p:nvSpPr>
          <p:cNvPr id="11" name="Oval 10">
            <a:extLst>
              <a:ext uri="{FF2B5EF4-FFF2-40B4-BE49-F238E27FC236}">
                <a16:creationId xmlns:a16="http://schemas.microsoft.com/office/drawing/2014/main" id="{607FADD3-4F20-A944-F834-A4EAADB0F1C8}"/>
              </a:ext>
            </a:extLst>
          </p:cNvPr>
          <p:cNvSpPr/>
          <p:nvPr/>
        </p:nvSpPr>
        <p:spPr>
          <a:xfrm>
            <a:off x="3692787" y="3141964"/>
            <a:ext cx="312821" cy="312821"/>
          </a:xfrm>
          <a:prstGeom prst="ellipse">
            <a:avLst/>
          </a:prstGeom>
          <a:solidFill>
            <a:srgbClr val="0070C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 name="Straight Arrow Connector 11">
            <a:extLst>
              <a:ext uri="{FF2B5EF4-FFF2-40B4-BE49-F238E27FC236}">
                <a16:creationId xmlns:a16="http://schemas.microsoft.com/office/drawing/2014/main" id="{07426402-0D17-46C3-C007-242DB86663D9}"/>
              </a:ext>
            </a:extLst>
          </p:cNvPr>
          <p:cNvCxnSpPr>
            <a:cxnSpLocks/>
          </p:cNvCxnSpPr>
          <p:nvPr/>
        </p:nvCxnSpPr>
        <p:spPr>
          <a:xfrm flipH="1">
            <a:off x="3902067" y="3300949"/>
            <a:ext cx="620124" cy="0"/>
          </a:xfrm>
          <a:prstGeom prst="straightConnector1">
            <a:avLst/>
          </a:prstGeom>
          <a:ln w="57150">
            <a:solidFill>
              <a:schemeClr val="tx1"/>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9012E855-3C84-9F41-0331-1045F1EE5FAE}"/>
                  </a:ext>
                </a:extLst>
              </p:cNvPr>
              <p:cNvSpPr/>
              <p:nvPr/>
            </p:nvSpPr>
            <p:spPr>
              <a:xfrm>
                <a:off x="3948167" y="2784464"/>
                <a:ext cx="44294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sz="2800" b="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𝑐</m:t>
                          </m:r>
                        </m:e>
                      </m:acc>
                    </m:oMath>
                  </m:oMathPara>
                </a14:m>
                <a:endParaRPr lang="en-GB" sz="2800" dirty="0">
                  <a:solidFill>
                    <a:schemeClr val="tx1"/>
                  </a:solidFill>
                </a:endParaRPr>
              </a:p>
            </p:txBody>
          </p:sp>
        </mc:Choice>
        <mc:Fallback xmlns="">
          <p:sp>
            <p:nvSpPr>
              <p:cNvPr id="13" name="Rectangle 12">
                <a:extLst>
                  <a:ext uri="{FF2B5EF4-FFF2-40B4-BE49-F238E27FC236}">
                    <a16:creationId xmlns:a16="http://schemas.microsoft.com/office/drawing/2014/main" id="{9012E855-3C84-9F41-0331-1045F1EE5FAE}"/>
                  </a:ext>
                </a:extLst>
              </p:cNvPr>
              <p:cNvSpPr>
                <a:spLocks noRot="1" noChangeAspect="1" noMove="1" noResize="1" noEditPoints="1" noAdjustHandles="1" noChangeArrowheads="1" noChangeShapeType="1" noTextEdit="1"/>
              </p:cNvSpPr>
              <p:nvPr/>
            </p:nvSpPr>
            <p:spPr>
              <a:xfrm>
                <a:off x="3948167" y="2784464"/>
                <a:ext cx="442942" cy="523220"/>
              </a:xfrm>
              <a:prstGeom prst="rect">
                <a:avLst/>
              </a:prstGeom>
              <a:blipFill>
                <a:blip r:embed="rId4"/>
                <a:stretch>
                  <a:fillRect t="-23810"/>
                </a:stretch>
              </a:blipFill>
            </p:spPr>
            <p:txBody>
              <a:bodyPr/>
              <a:lstStyle/>
              <a:p>
                <a:r>
                  <a:rPr lang="en-IT">
                    <a:noFill/>
                  </a:rPr>
                  <a:t> </a:t>
                </a:r>
              </a:p>
            </p:txBody>
          </p:sp>
        </mc:Fallback>
      </mc:AlternateContent>
      <p:pic>
        <p:nvPicPr>
          <p:cNvPr id="14" name="Picture 13">
            <a:extLst>
              <a:ext uri="{FF2B5EF4-FFF2-40B4-BE49-F238E27FC236}">
                <a16:creationId xmlns:a16="http://schemas.microsoft.com/office/drawing/2014/main" id="{47D47BEC-2489-6A35-A6B3-1A3084A15DBA}"/>
              </a:ext>
            </a:extLst>
          </p:cNvPr>
          <p:cNvPicPr>
            <a:picLocks noChangeAspect="1"/>
          </p:cNvPicPr>
          <p:nvPr/>
        </p:nvPicPr>
        <p:blipFill>
          <a:blip r:embed="rId5"/>
          <a:stretch>
            <a:fillRect/>
          </a:stretch>
        </p:blipFill>
        <p:spPr>
          <a:xfrm>
            <a:off x="5476284" y="867717"/>
            <a:ext cx="3080815" cy="15759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907BBD2-D086-3649-29B4-18BF5B4A217C}"/>
                  </a:ext>
                </a:extLst>
              </p:cNvPr>
              <p:cNvSpPr txBox="1"/>
              <p:nvPr/>
            </p:nvSpPr>
            <p:spPr>
              <a:xfrm rot="20109417">
                <a:off x="5462109" y="3050721"/>
                <a:ext cx="987130" cy="465769"/>
              </a:xfrm>
              <a:prstGeom prst="rect">
                <a:avLst/>
              </a:prstGeom>
              <a:noFill/>
            </p:spPr>
            <p:txBody>
              <a:bodyPr wrap="none" rtlCol="0">
                <a:spAutoFit/>
              </a:bodyPr>
              <a:lstStyle/>
              <a:p>
                <a14:m>
                  <m:oMath xmlns:m="http://schemas.openxmlformats.org/officeDocument/2006/math">
                    <m:r>
                      <a:rPr lang="en-US" sz="2400" b="0" i="1" smtClean="0">
                        <a:solidFill>
                          <a:schemeClr val="tx1"/>
                        </a:solidFill>
                        <a:latin typeface="Cambria Math" panose="02040503050406030204" pitchFamily="18" charset="0"/>
                      </a:rPr>
                      <m:t>∝</m:t>
                    </m:r>
                    <m:rad>
                      <m:radPr>
                        <m:degHide m:val="on"/>
                        <m:ctrlPr>
                          <a:rPr lang="en-US" sz="2400" b="0" i="1" smtClean="0">
                            <a:solidFill>
                              <a:schemeClr val="tx1"/>
                            </a:solidFill>
                            <a:latin typeface="Cambria Math" panose="02040503050406030204" pitchFamily="18" charset="0"/>
                          </a:rPr>
                        </m:ctrlPr>
                      </m:radPr>
                      <m:deg/>
                      <m:e>
                        <m:r>
                          <a:rPr lang="en-US" sz="2400" b="0" i="1" smtClean="0">
                            <a:solidFill>
                              <a:schemeClr val="tx1"/>
                            </a:solidFill>
                            <a:latin typeface="Cambria Math" panose="02040503050406030204" pitchFamily="18" charset="0"/>
                          </a:rPr>
                          <m:t>𝜔</m:t>
                        </m:r>
                      </m:e>
                    </m:rad>
                  </m:oMath>
                </a14:m>
                <a:r>
                  <a:rPr lang="en-IT" sz="2400" dirty="0"/>
                  <a:t> </a:t>
                </a:r>
              </a:p>
            </p:txBody>
          </p:sp>
        </mc:Choice>
        <mc:Fallback xmlns="">
          <p:sp>
            <p:nvSpPr>
              <p:cNvPr id="15" name="TextBox 14">
                <a:extLst>
                  <a:ext uri="{FF2B5EF4-FFF2-40B4-BE49-F238E27FC236}">
                    <a16:creationId xmlns:a16="http://schemas.microsoft.com/office/drawing/2014/main" id="{F907BBD2-D086-3649-29B4-18BF5B4A217C}"/>
                  </a:ext>
                </a:extLst>
              </p:cNvPr>
              <p:cNvSpPr txBox="1">
                <a:spLocks noRot="1" noChangeAspect="1" noMove="1" noResize="1" noEditPoints="1" noAdjustHandles="1" noChangeArrowheads="1" noChangeShapeType="1" noTextEdit="1"/>
              </p:cNvSpPr>
              <p:nvPr/>
            </p:nvSpPr>
            <p:spPr>
              <a:xfrm rot="20109417">
                <a:off x="5462109" y="3050721"/>
                <a:ext cx="987130" cy="465769"/>
              </a:xfrm>
              <a:prstGeom prst="rect">
                <a:avLst/>
              </a:prstGeom>
              <a:blipFill>
                <a:blip r:embed="rId6"/>
                <a:stretch>
                  <a:fillRect/>
                </a:stretch>
              </a:blipFill>
            </p:spPr>
            <p:txBody>
              <a:bodyPr/>
              <a:lstStyle/>
              <a:p>
                <a:r>
                  <a:rPr lang="en-IT">
                    <a:noFill/>
                  </a:rPr>
                  <a:t> </a:t>
                </a:r>
              </a:p>
            </p:txBody>
          </p:sp>
        </mc:Fallback>
      </mc:AlternateContent>
      <p:sp>
        <p:nvSpPr>
          <p:cNvPr id="16" name="CasellaDiTesto 2">
            <a:extLst>
              <a:ext uri="{FF2B5EF4-FFF2-40B4-BE49-F238E27FC236}">
                <a16:creationId xmlns:a16="http://schemas.microsoft.com/office/drawing/2014/main" id="{9B89B95B-9A2C-C9F2-DB1C-256FB8086BDA}"/>
              </a:ext>
            </a:extLst>
          </p:cNvPr>
          <p:cNvSpPr txBox="1"/>
          <p:nvPr/>
        </p:nvSpPr>
        <p:spPr>
          <a:xfrm>
            <a:off x="330059" y="4701118"/>
            <a:ext cx="1936864" cy="307777"/>
          </a:xfrm>
          <a:prstGeom prst="rect">
            <a:avLst/>
          </a:prstGeom>
          <a:noFill/>
        </p:spPr>
        <p:txBody>
          <a:bodyPr wrap="square" rtlCol="0">
            <a:spAutoFit/>
          </a:bodyPr>
          <a:lstStyle/>
          <a:p>
            <a:pPr algn="just"/>
            <a:r>
              <a:rPr lang="en-GB" sz="1400" b="1" dirty="0">
                <a:latin typeface="Arial"/>
                <a:cs typeface="Arial"/>
              </a:rPr>
              <a:t>AC conductivity</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041E815-2B21-EE11-B8B6-267E503D95E2}"/>
                  </a:ext>
                </a:extLst>
              </p:cNvPr>
              <p:cNvSpPr txBox="1"/>
              <p:nvPr/>
            </p:nvSpPr>
            <p:spPr>
              <a:xfrm>
                <a:off x="2365950" y="4519370"/>
                <a:ext cx="1804147" cy="67127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𝜎</m:t>
                          </m:r>
                        </m:e>
                        <m:sub>
                          <m:r>
                            <a:rPr lang="en-US" sz="2000" b="0" i="1" smtClean="0">
                              <a:solidFill>
                                <a:schemeClr val="tx1"/>
                              </a:solidFill>
                              <a:latin typeface="Cambria Math" panose="02040503050406030204" pitchFamily="18" charset="0"/>
                            </a:rPr>
                            <m:t>𝐴𝐶</m:t>
                          </m:r>
                        </m:sub>
                      </m:sSub>
                      <m:r>
                        <a:rPr lang="en-US" sz="2000" b="0" i="1" smtClean="0">
                          <a:solidFill>
                            <a:schemeClr val="tx1"/>
                          </a:solidFill>
                          <a:latin typeface="Cambria Math" panose="02040503050406030204" pitchFamily="18" charset="0"/>
                        </a:rPr>
                        <m:t>=</m:t>
                      </m:r>
                      <m:f>
                        <m:fPr>
                          <m:ctrlPr>
                            <a:rPr lang="en-US" sz="2000" b="0" i="1" smtClean="0">
                              <a:solidFill>
                                <a:schemeClr val="tx1"/>
                              </a:solidFill>
                              <a:latin typeface="Cambria Math" panose="02040503050406030204" pitchFamily="18" charset="0"/>
                            </a:rPr>
                          </m:ctrlPr>
                        </m:fPr>
                        <m:num>
                          <m:r>
                            <a:rPr lang="en-US" sz="2000" b="0" i="1" smtClean="0">
                              <a:solidFill>
                                <a:schemeClr val="tx1"/>
                              </a:solidFill>
                              <a:latin typeface="Cambria Math" panose="02040503050406030204" pitchFamily="18" charset="0"/>
                            </a:rPr>
                            <m:t>𝜎</m:t>
                          </m:r>
                        </m:num>
                        <m:den>
                          <m:r>
                            <a:rPr lang="en-US" sz="2000" b="0" i="1" smtClean="0">
                              <a:solidFill>
                                <a:schemeClr val="tx1"/>
                              </a:solidFill>
                              <a:latin typeface="Cambria Math" panose="02040503050406030204" pitchFamily="18" charset="0"/>
                            </a:rPr>
                            <m:t>1+</m:t>
                          </m:r>
                          <m:r>
                            <a:rPr lang="en-US" sz="2000" b="0" i="1" smtClean="0">
                              <a:solidFill>
                                <a:schemeClr val="tx1"/>
                              </a:solidFill>
                              <a:latin typeface="Cambria Math" panose="02040503050406030204" pitchFamily="18" charset="0"/>
                            </a:rPr>
                            <m:t>𝑗</m:t>
                          </m:r>
                          <m:r>
                            <a:rPr lang="en-US" sz="2000" b="0" i="1" smtClean="0">
                              <a:solidFill>
                                <a:schemeClr val="tx1"/>
                              </a:solidFill>
                              <a:latin typeface="Cambria Math" panose="02040503050406030204" pitchFamily="18" charset="0"/>
                            </a:rPr>
                            <m:t>𝜔𝜏</m:t>
                          </m:r>
                        </m:den>
                      </m:f>
                    </m:oMath>
                  </m:oMathPara>
                </a14:m>
                <a:endParaRPr lang="en-IT" sz="2000" dirty="0"/>
              </a:p>
            </p:txBody>
          </p:sp>
        </mc:Choice>
        <mc:Fallback xmlns="">
          <p:sp>
            <p:nvSpPr>
              <p:cNvPr id="17" name="TextBox 16">
                <a:extLst>
                  <a:ext uri="{FF2B5EF4-FFF2-40B4-BE49-F238E27FC236}">
                    <a16:creationId xmlns:a16="http://schemas.microsoft.com/office/drawing/2014/main" id="{F041E815-2B21-EE11-B8B6-267E503D95E2}"/>
                  </a:ext>
                </a:extLst>
              </p:cNvPr>
              <p:cNvSpPr txBox="1">
                <a:spLocks noRot="1" noChangeAspect="1" noMove="1" noResize="1" noEditPoints="1" noAdjustHandles="1" noChangeArrowheads="1" noChangeShapeType="1" noTextEdit="1"/>
              </p:cNvSpPr>
              <p:nvPr/>
            </p:nvSpPr>
            <p:spPr>
              <a:xfrm>
                <a:off x="2365950" y="4519370"/>
                <a:ext cx="1804147" cy="671274"/>
              </a:xfrm>
              <a:prstGeom prst="rect">
                <a:avLst/>
              </a:prstGeom>
              <a:blipFill>
                <a:blip r:embed="rId7"/>
                <a:stretch>
                  <a:fillRect b="-9259"/>
                </a:stretch>
              </a:blipFill>
            </p:spPr>
            <p:txBody>
              <a:bodyPr/>
              <a:lstStyle/>
              <a:p>
                <a:r>
                  <a:rPr lang="en-IT">
                    <a:noFill/>
                  </a:rPr>
                  <a:t> </a:t>
                </a:r>
              </a:p>
            </p:txBody>
          </p:sp>
        </mc:Fallback>
      </mc:AlternateContent>
      <p:sp>
        <p:nvSpPr>
          <p:cNvPr id="18" name="CasellaDiTesto 14">
            <a:extLst>
              <a:ext uri="{FF2B5EF4-FFF2-40B4-BE49-F238E27FC236}">
                <a16:creationId xmlns:a16="http://schemas.microsoft.com/office/drawing/2014/main" id="{2D0C487C-A98A-4D32-7A5A-6EAEFE6ED7F3}"/>
              </a:ext>
            </a:extLst>
          </p:cNvPr>
          <p:cNvSpPr txBox="1"/>
          <p:nvPr/>
        </p:nvSpPr>
        <p:spPr>
          <a:xfrm>
            <a:off x="1538467" y="90906"/>
            <a:ext cx="6067110"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RESISTIVE WALL: DRUDE MODEL</a:t>
            </a:r>
          </a:p>
        </p:txBody>
      </p:sp>
      <p:sp>
        <p:nvSpPr>
          <p:cNvPr id="19" name="CasellaDiTesto 2">
            <a:extLst>
              <a:ext uri="{FF2B5EF4-FFF2-40B4-BE49-F238E27FC236}">
                <a16:creationId xmlns:a16="http://schemas.microsoft.com/office/drawing/2014/main" id="{E102D9A9-84C8-5B99-DDDC-FC401F02A588}"/>
              </a:ext>
            </a:extLst>
          </p:cNvPr>
          <p:cNvSpPr txBox="1"/>
          <p:nvPr/>
        </p:nvSpPr>
        <p:spPr>
          <a:xfrm>
            <a:off x="5502876" y="4713510"/>
            <a:ext cx="1341628" cy="523220"/>
          </a:xfrm>
          <a:prstGeom prst="rect">
            <a:avLst/>
          </a:prstGeom>
          <a:noFill/>
        </p:spPr>
        <p:txBody>
          <a:bodyPr wrap="square" rtlCol="0">
            <a:spAutoFit/>
          </a:bodyPr>
          <a:lstStyle/>
          <a:p>
            <a:pPr algn="just"/>
            <a:r>
              <a:rPr lang="en-GB" sz="1400" b="1" dirty="0">
                <a:latin typeface="Arial"/>
                <a:cs typeface="Arial"/>
              </a:rPr>
              <a:t>Longitudinal </a:t>
            </a:r>
          </a:p>
          <a:p>
            <a:pPr algn="just"/>
            <a:r>
              <a:rPr lang="en-GB" sz="1400" b="1" dirty="0">
                <a:latin typeface="Arial"/>
                <a:cs typeface="Arial"/>
              </a:rPr>
              <a:t>Impedance</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EB60CB1F-2A36-8D27-939E-0CE7323B5933}"/>
                  </a:ext>
                </a:extLst>
              </p:cNvPr>
              <p:cNvSpPr txBox="1"/>
              <p:nvPr/>
            </p:nvSpPr>
            <p:spPr>
              <a:xfrm>
                <a:off x="305887" y="5162592"/>
                <a:ext cx="2672704" cy="369332"/>
              </a:xfrm>
              <a:prstGeom prst="rect">
                <a:avLst/>
              </a:prstGeom>
              <a:noFill/>
            </p:spPr>
            <p:txBody>
              <a:bodyPr wrap="square">
                <a:spAutoFit/>
              </a:bodyPr>
              <a:lstStyle/>
              <a:p>
                <a14:m>
                  <m:oMath xmlns:m="http://schemas.openxmlformats.org/officeDocument/2006/math">
                    <m:r>
                      <a:rPr lang="en-US" sz="1800" b="0" i="1" smtClean="0">
                        <a:solidFill>
                          <a:schemeClr val="tx1"/>
                        </a:solidFill>
                        <a:latin typeface="Cambria Math" panose="02040503050406030204" pitchFamily="18" charset="0"/>
                      </a:rPr>
                      <m:t>𝜏</m:t>
                    </m:r>
                    <m:r>
                      <a:rPr lang="en-US" sz="1800" b="0" i="1" smtClean="0">
                        <a:solidFill>
                          <a:schemeClr val="tx1"/>
                        </a:solidFill>
                        <a:latin typeface="Cambria Math" panose="02040503050406030204" pitchFamily="18" charset="0"/>
                      </a:rPr>
                      <m:t>=27</m:t>
                    </m:r>
                    <m:r>
                      <a:rPr lang="en-US" sz="1800" b="0" i="1" smtClean="0">
                        <a:solidFill>
                          <a:schemeClr val="tx1"/>
                        </a:solidFill>
                        <a:latin typeface="Cambria Math" panose="02040503050406030204" pitchFamily="18" charset="0"/>
                      </a:rPr>
                      <m:t>𝑓𝑠</m:t>
                    </m:r>
                  </m:oMath>
                </a14:m>
                <a:r>
                  <a:rPr lang="en-IT" dirty="0"/>
                  <a:t> for copper</a:t>
                </a:r>
              </a:p>
            </p:txBody>
          </p:sp>
        </mc:Choice>
        <mc:Fallback xmlns="">
          <p:sp>
            <p:nvSpPr>
              <p:cNvPr id="26" name="TextBox 25">
                <a:extLst>
                  <a:ext uri="{FF2B5EF4-FFF2-40B4-BE49-F238E27FC236}">
                    <a16:creationId xmlns:a16="http://schemas.microsoft.com/office/drawing/2014/main" id="{EB60CB1F-2A36-8D27-939E-0CE7323B5933}"/>
                  </a:ext>
                </a:extLst>
              </p:cNvPr>
              <p:cNvSpPr txBox="1">
                <a:spLocks noRot="1" noChangeAspect="1" noMove="1" noResize="1" noEditPoints="1" noAdjustHandles="1" noChangeArrowheads="1" noChangeShapeType="1" noTextEdit="1"/>
              </p:cNvSpPr>
              <p:nvPr/>
            </p:nvSpPr>
            <p:spPr>
              <a:xfrm>
                <a:off x="305887" y="5162592"/>
                <a:ext cx="2672704" cy="369332"/>
              </a:xfrm>
              <a:prstGeom prst="rect">
                <a:avLst/>
              </a:prstGeom>
              <a:blipFill>
                <a:blip r:embed="rId8"/>
                <a:stretch>
                  <a:fillRect t="-6667" b="-26667"/>
                </a:stretch>
              </a:blipFill>
            </p:spPr>
            <p:txBody>
              <a:bodyPr/>
              <a:lstStyle/>
              <a:p>
                <a:r>
                  <a:rPr lang="en-IT">
                    <a:noFill/>
                  </a:rPr>
                  <a:t> </a:t>
                </a:r>
              </a:p>
            </p:txBody>
          </p:sp>
        </mc:Fallback>
      </mc:AlternateContent>
    </p:spTree>
    <p:extLst>
      <p:ext uri="{BB962C8B-B14F-4D97-AF65-F5344CB8AC3E}">
        <p14:creationId xmlns:p14="http://schemas.microsoft.com/office/powerpoint/2010/main" val="40432750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5">
            <a:extLst>
              <a:ext uri="{FF2B5EF4-FFF2-40B4-BE49-F238E27FC236}">
                <a16:creationId xmlns:a16="http://schemas.microsoft.com/office/drawing/2014/main" id="{BDDDBE42-917A-A98B-B0EC-A873BCE2965C}"/>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466389" y="2849208"/>
            <a:ext cx="4302527" cy="2972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asellaDiTesto 14">
            <a:extLst>
              <a:ext uri="{FF2B5EF4-FFF2-40B4-BE49-F238E27FC236}">
                <a16:creationId xmlns:a16="http://schemas.microsoft.com/office/drawing/2014/main" id="{BCF9512C-A21E-20B9-55C1-3C2D51423AC9}"/>
              </a:ext>
            </a:extLst>
          </p:cNvPr>
          <p:cNvSpPr txBox="1"/>
          <p:nvPr/>
        </p:nvSpPr>
        <p:spPr>
          <a:xfrm>
            <a:off x="712926" y="90906"/>
            <a:ext cx="7718202" cy="523220"/>
          </a:xfrm>
          <a:prstGeom prst="rect">
            <a:avLst/>
          </a:prstGeom>
          <a:noFill/>
        </p:spPr>
        <p:txBody>
          <a:bodyPr wrap="none">
            <a:spAutoFit/>
          </a:bodyPr>
          <a:lstStyle/>
          <a:p>
            <a:pPr algn="ctr">
              <a:defRPr/>
            </a:pPr>
            <a:r>
              <a:rPr lang="en-US" sz="2800" b="1">
                <a:solidFill>
                  <a:srgbClr val="1F497D"/>
                </a:solidFill>
                <a:effectLst>
                  <a:outerShdw blurRad="38100" dist="38100" dir="2700000" algn="tl">
                    <a:srgbClr val="000000">
                      <a:alpha val="43137"/>
                    </a:srgbClr>
                  </a:outerShdw>
                </a:effectLst>
                <a:latin typeface="Arial" pitchFamily="34" charset="0"/>
              </a:rPr>
              <a:t>CAVITY IMPEDANCE </a:t>
            </a:r>
            <a:r>
              <a:rPr lang="en-US" sz="2800" b="1" dirty="0">
                <a:solidFill>
                  <a:srgbClr val="1F497D"/>
                </a:solidFill>
                <a:effectLst>
                  <a:outerShdw blurRad="38100" dist="38100" dir="2700000" algn="tl">
                    <a:srgbClr val="000000">
                      <a:alpha val="43137"/>
                    </a:srgbClr>
                  </a:outerShdw>
                </a:effectLst>
                <a:latin typeface="Arial" pitchFamily="34" charset="0"/>
              </a:rPr>
              <a:t>AND WAKE FUNCTION</a:t>
            </a:r>
          </a:p>
        </p:txBody>
      </p:sp>
      <p:pic>
        <p:nvPicPr>
          <p:cNvPr id="19" name="Picture 18">
            <a:extLst>
              <a:ext uri="{FF2B5EF4-FFF2-40B4-BE49-F238E27FC236}">
                <a16:creationId xmlns:a16="http://schemas.microsoft.com/office/drawing/2014/main" id="{D9F0C52E-3342-91C7-A431-ED51AA81A9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1847" y="622565"/>
            <a:ext cx="3702717" cy="2371827"/>
          </a:xfrm>
          <a:prstGeom prst="rect">
            <a:avLst/>
          </a:prstGeom>
        </p:spPr>
      </p:pic>
      <p:pic>
        <p:nvPicPr>
          <p:cNvPr id="21" name="Picture 3">
            <a:extLst>
              <a:ext uri="{FF2B5EF4-FFF2-40B4-BE49-F238E27FC236}">
                <a16:creationId xmlns:a16="http://schemas.microsoft.com/office/drawing/2014/main" id="{E2970AEC-226F-4EFA-96D4-116E66653D12}"/>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7608" y="3111181"/>
            <a:ext cx="4003100" cy="2678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a:extLst>
              <a:ext uri="{FF2B5EF4-FFF2-40B4-BE49-F238E27FC236}">
                <a16:creationId xmlns:a16="http://schemas.microsoft.com/office/drawing/2014/main" id="{E16EBFC6-C93B-B1E3-31A6-A866D47E3450}"/>
              </a:ext>
            </a:extLst>
          </p:cNvPr>
          <p:cNvSpPr txBox="1"/>
          <p:nvPr/>
        </p:nvSpPr>
        <p:spPr>
          <a:xfrm>
            <a:off x="1324336" y="3305735"/>
            <a:ext cx="2169782" cy="338554"/>
          </a:xfrm>
          <a:prstGeom prst="rect">
            <a:avLst/>
          </a:prstGeom>
          <a:noFill/>
        </p:spPr>
        <p:txBody>
          <a:bodyPr wrap="square" rtlCol="0">
            <a:spAutoFit/>
          </a:bodyPr>
          <a:lstStyle/>
          <a:p>
            <a:pPr algn="ctr" defTabSz="914400" fontAlgn="base">
              <a:spcBef>
                <a:spcPct val="0"/>
              </a:spcBef>
              <a:spcAft>
                <a:spcPct val="0"/>
              </a:spcAft>
            </a:pPr>
            <a:r>
              <a:rPr lang="en-US" sz="1600" b="1" dirty="0">
                <a:solidFill>
                  <a:srgbClr val="4D4D4D"/>
                </a:solidFill>
                <a:latin typeface="Arial" panose="020B0604020202020204" pitchFamily="34" charset="0"/>
              </a:rPr>
              <a:t>Wake function</a:t>
            </a:r>
          </a:p>
        </p:txBody>
      </p:sp>
      <p:sp>
        <p:nvSpPr>
          <p:cNvPr id="23" name="TextBox 22">
            <a:extLst>
              <a:ext uri="{FF2B5EF4-FFF2-40B4-BE49-F238E27FC236}">
                <a16:creationId xmlns:a16="http://schemas.microsoft.com/office/drawing/2014/main" id="{9A22D4E2-C669-921D-A195-0B23CBF65A5D}"/>
              </a:ext>
            </a:extLst>
          </p:cNvPr>
          <p:cNvSpPr txBox="1"/>
          <p:nvPr/>
        </p:nvSpPr>
        <p:spPr>
          <a:xfrm>
            <a:off x="5750637" y="2714233"/>
            <a:ext cx="2944009" cy="338554"/>
          </a:xfrm>
          <a:prstGeom prst="rect">
            <a:avLst/>
          </a:prstGeom>
          <a:noFill/>
        </p:spPr>
        <p:txBody>
          <a:bodyPr wrap="square" rtlCol="0">
            <a:spAutoFit/>
          </a:bodyPr>
          <a:lstStyle>
            <a:defPPr>
              <a:defRPr lang="en-US"/>
            </a:defPPr>
            <a:lvl1pPr algn="ctr">
              <a:defRPr sz="1400" b="1">
                <a:solidFill>
                  <a:schemeClr val="accent6"/>
                </a:solidFill>
              </a:defRPr>
            </a:lvl1pPr>
          </a:lstStyle>
          <a:p>
            <a:pPr defTabSz="914400" fontAlgn="base">
              <a:spcBef>
                <a:spcPct val="0"/>
              </a:spcBef>
              <a:spcAft>
                <a:spcPct val="0"/>
              </a:spcAft>
            </a:pPr>
            <a:r>
              <a:rPr lang="en-US" sz="1600" dirty="0">
                <a:solidFill>
                  <a:srgbClr val="4D4D4D"/>
                </a:solidFill>
                <a:latin typeface="Arial" panose="020B0604020202020204" pitchFamily="34" charset="0"/>
              </a:rPr>
              <a:t>Longitudinal Impedance</a:t>
            </a:r>
          </a:p>
        </p:txBody>
      </p:sp>
      <p:sp>
        <p:nvSpPr>
          <p:cNvPr id="24" name="TextBox 23">
            <a:extLst>
              <a:ext uri="{FF2B5EF4-FFF2-40B4-BE49-F238E27FC236}">
                <a16:creationId xmlns:a16="http://schemas.microsoft.com/office/drawing/2014/main" id="{08403A4C-846E-5673-FF08-E2E554C75FE3}"/>
              </a:ext>
            </a:extLst>
          </p:cNvPr>
          <p:cNvSpPr txBox="1"/>
          <p:nvPr/>
        </p:nvSpPr>
        <p:spPr>
          <a:xfrm>
            <a:off x="6784790" y="3263295"/>
            <a:ext cx="875705" cy="369674"/>
          </a:xfrm>
          <a:prstGeom prst="rect">
            <a:avLst/>
          </a:prstGeom>
          <a:noFill/>
        </p:spPr>
        <p:txBody>
          <a:bodyPr wrap="square" rtlCol="0">
            <a:spAutoFit/>
          </a:bodyPr>
          <a:lstStyle/>
          <a:p>
            <a:pPr defTabSz="914400" fontAlgn="base">
              <a:spcBef>
                <a:spcPct val="0"/>
              </a:spcBef>
              <a:spcAft>
                <a:spcPct val="0"/>
              </a:spcAft>
            </a:pPr>
            <a:r>
              <a:rPr lang="en-US" dirty="0">
                <a:solidFill>
                  <a:srgbClr val="0055A0">
                    <a:lumMod val="60000"/>
                    <a:lumOff val="40000"/>
                  </a:srgbClr>
                </a:solidFill>
                <a:latin typeface="Arial" panose="020B0604020202020204" pitchFamily="34" charset="0"/>
              </a:rPr>
              <a:t>real</a:t>
            </a:r>
          </a:p>
        </p:txBody>
      </p:sp>
      <p:sp>
        <p:nvSpPr>
          <p:cNvPr id="25" name="TextBox 24">
            <a:extLst>
              <a:ext uri="{FF2B5EF4-FFF2-40B4-BE49-F238E27FC236}">
                <a16:creationId xmlns:a16="http://schemas.microsoft.com/office/drawing/2014/main" id="{303BA4C1-F077-CF3C-8D9E-DA48D155D958}"/>
              </a:ext>
            </a:extLst>
          </p:cNvPr>
          <p:cNvSpPr txBox="1"/>
          <p:nvPr/>
        </p:nvSpPr>
        <p:spPr>
          <a:xfrm>
            <a:off x="7139964" y="4117733"/>
            <a:ext cx="1315678" cy="369674"/>
          </a:xfrm>
          <a:prstGeom prst="rect">
            <a:avLst/>
          </a:prstGeom>
          <a:noFill/>
        </p:spPr>
        <p:txBody>
          <a:bodyPr wrap="square" rtlCol="0">
            <a:spAutoFit/>
          </a:bodyPr>
          <a:lstStyle/>
          <a:p>
            <a:pPr defTabSz="914400" fontAlgn="base">
              <a:spcBef>
                <a:spcPct val="0"/>
              </a:spcBef>
              <a:spcAft>
                <a:spcPct val="0"/>
              </a:spcAft>
            </a:pPr>
            <a:r>
              <a:rPr lang="en-US" dirty="0">
                <a:solidFill>
                  <a:srgbClr val="DEA900"/>
                </a:solidFill>
                <a:latin typeface="Arial" panose="020B0604020202020204" pitchFamily="34" charset="0"/>
              </a:rPr>
              <a:t>imaginary</a:t>
            </a:r>
          </a:p>
        </p:txBody>
      </p:sp>
      <p:sp>
        <p:nvSpPr>
          <p:cNvPr id="26" name="TextBox 25">
            <a:extLst>
              <a:ext uri="{FF2B5EF4-FFF2-40B4-BE49-F238E27FC236}">
                <a16:creationId xmlns:a16="http://schemas.microsoft.com/office/drawing/2014/main" id="{47AE2168-83CC-A5EA-50ED-D9C487E851D8}"/>
              </a:ext>
            </a:extLst>
          </p:cNvPr>
          <p:cNvSpPr txBox="1"/>
          <p:nvPr/>
        </p:nvSpPr>
        <p:spPr>
          <a:xfrm>
            <a:off x="1466030" y="5789843"/>
            <a:ext cx="6211958" cy="338554"/>
          </a:xfrm>
          <a:prstGeom prst="rect">
            <a:avLst/>
          </a:prstGeom>
          <a:noFill/>
        </p:spPr>
        <p:txBody>
          <a:bodyPr wrap="none" rtlCol="0">
            <a:spAutoFit/>
          </a:bodyPr>
          <a:lstStyle/>
          <a:p>
            <a:pPr algn="ctr" defTabSz="914400" fontAlgn="base">
              <a:spcBef>
                <a:spcPct val="0"/>
              </a:spcBef>
              <a:spcAft>
                <a:spcPct val="0"/>
              </a:spcAft>
            </a:pPr>
            <a:r>
              <a:rPr lang="en-US" sz="1600" b="1" dirty="0">
                <a:latin typeface="Arial" panose="020B0604020202020204" pitchFamily="34" charset="0"/>
              </a:rPr>
              <a:t>Similar definitions for transverse wake function or impedance</a:t>
            </a:r>
          </a:p>
        </p:txBody>
      </p:sp>
      <p:sp>
        <p:nvSpPr>
          <p:cNvPr id="27" name="TextBox 26">
            <a:extLst>
              <a:ext uri="{FF2B5EF4-FFF2-40B4-BE49-F238E27FC236}">
                <a16:creationId xmlns:a16="http://schemas.microsoft.com/office/drawing/2014/main" id="{4632E850-6BE3-9410-A2D4-A328F2388E38}"/>
              </a:ext>
            </a:extLst>
          </p:cNvPr>
          <p:cNvSpPr txBox="1"/>
          <p:nvPr/>
        </p:nvSpPr>
        <p:spPr>
          <a:xfrm>
            <a:off x="6034511" y="690093"/>
            <a:ext cx="2925609" cy="307777"/>
          </a:xfrm>
          <a:prstGeom prst="rect">
            <a:avLst/>
          </a:prstGeom>
          <a:noFill/>
        </p:spPr>
        <p:txBody>
          <a:bodyPr wrap="none" rtlCol="0">
            <a:spAutoFit/>
          </a:bodyPr>
          <a:lstStyle/>
          <a:p>
            <a:pPr algn="r"/>
            <a:r>
              <a:rPr lang="en-GB" sz="1400" dirty="0"/>
              <a:t>Courtesy of N. </a:t>
            </a:r>
            <a:r>
              <a:rPr lang="en-GB" sz="1400" dirty="0" err="1"/>
              <a:t>Biancacci</a:t>
            </a:r>
            <a:r>
              <a:rPr lang="en-GB" sz="1400" dirty="0"/>
              <a:t>, JUAS lecture</a:t>
            </a:r>
          </a:p>
        </p:txBody>
      </p:sp>
    </p:spTree>
    <p:extLst>
      <p:ext uri="{BB962C8B-B14F-4D97-AF65-F5344CB8AC3E}">
        <p14:creationId xmlns:p14="http://schemas.microsoft.com/office/powerpoint/2010/main" val="3041252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14">
            <a:extLst>
              <a:ext uri="{FF2B5EF4-FFF2-40B4-BE49-F238E27FC236}">
                <a16:creationId xmlns:a16="http://schemas.microsoft.com/office/drawing/2014/main" id="{513F5097-4EAD-C841-AE9C-136049E4A58C}"/>
              </a:ext>
            </a:extLst>
          </p:cNvPr>
          <p:cNvSpPr txBox="1"/>
          <p:nvPr/>
        </p:nvSpPr>
        <p:spPr>
          <a:xfrm>
            <a:off x="183935" y="90906"/>
            <a:ext cx="8776185"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CAVITY HOM: IMPEDANCE AND WAKE FUNCTION</a:t>
            </a:r>
          </a:p>
        </p:txBody>
      </p:sp>
      <p:pic>
        <p:nvPicPr>
          <p:cNvPr id="2" name="Picture 1">
            <a:extLst>
              <a:ext uri="{FF2B5EF4-FFF2-40B4-BE49-F238E27FC236}">
                <a16:creationId xmlns:a16="http://schemas.microsoft.com/office/drawing/2014/main" id="{5663E85C-CE12-7E48-A783-294F180D650D}"/>
              </a:ext>
            </a:extLst>
          </p:cNvPr>
          <p:cNvPicPr>
            <a:picLocks noChangeAspect="1"/>
          </p:cNvPicPr>
          <p:nvPr/>
        </p:nvPicPr>
        <p:blipFill>
          <a:blip r:embed="rId2"/>
          <a:stretch>
            <a:fillRect/>
          </a:stretch>
        </p:blipFill>
        <p:spPr>
          <a:xfrm>
            <a:off x="388352" y="1084514"/>
            <a:ext cx="3280701" cy="2392613"/>
          </a:xfrm>
          <a:prstGeom prst="rect">
            <a:avLst/>
          </a:prstGeom>
        </p:spPr>
      </p:pic>
      <p:pic>
        <p:nvPicPr>
          <p:cNvPr id="5" name="Picture 4">
            <a:extLst>
              <a:ext uri="{FF2B5EF4-FFF2-40B4-BE49-F238E27FC236}">
                <a16:creationId xmlns:a16="http://schemas.microsoft.com/office/drawing/2014/main" id="{9AEA1847-54B5-7448-B718-2EBAB77064C5}"/>
              </a:ext>
            </a:extLst>
          </p:cNvPr>
          <p:cNvPicPr>
            <a:picLocks noChangeAspect="1"/>
          </p:cNvPicPr>
          <p:nvPr/>
        </p:nvPicPr>
        <p:blipFill>
          <a:blip r:embed="rId3"/>
          <a:stretch>
            <a:fillRect/>
          </a:stretch>
        </p:blipFill>
        <p:spPr>
          <a:xfrm>
            <a:off x="4386179" y="1132361"/>
            <a:ext cx="3940774" cy="2392613"/>
          </a:xfrm>
          <a:prstGeom prst="rect">
            <a:avLst/>
          </a:prstGeom>
        </p:spPr>
      </p:pic>
      <p:pic>
        <p:nvPicPr>
          <p:cNvPr id="6" name="Picture 5">
            <a:extLst>
              <a:ext uri="{FF2B5EF4-FFF2-40B4-BE49-F238E27FC236}">
                <a16:creationId xmlns:a16="http://schemas.microsoft.com/office/drawing/2014/main" id="{226741FD-2BFB-A04C-9F6F-034A5AE4263A}"/>
              </a:ext>
            </a:extLst>
          </p:cNvPr>
          <p:cNvPicPr>
            <a:picLocks noChangeAspect="1"/>
          </p:cNvPicPr>
          <p:nvPr/>
        </p:nvPicPr>
        <p:blipFill rotWithShape="1">
          <a:blip r:embed="rId4"/>
          <a:srcRect t="4217" b="-1"/>
          <a:stretch/>
        </p:blipFill>
        <p:spPr>
          <a:xfrm>
            <a:off x="3777257" y="4333543"/>
            <a:ext cx="5061625" cy="1746797"/>
          </a:xfrm>
          <a:prstGeom prst="rect">
            <a:avLst/>
          </a:prstGeom>
        </p:spPr>
      </p:pic>
      <p:pic>
        <p:nvPicPr>
          <p:cNvPr id="7" name="Picture 6">
            <a:extLst>
              <a:ext uri="{FF2B5EF4-FFF2-40B4-BE49-F238E27FC236}">
                <a16:creationId xmlns:a16="http://schemas.microsoft.com/office/drawing/2014/main" id="{8C42D054-F5DE-4249-BD10-C9D69647C522}"/>
              </a:ext>
            </a:extLst>
          </p:cNvPr>
          <p:cNvPicPr>
            <a:picLocks noChangeAspect="1"/>
          </p:cNvPicPr>
          <p:nvPr/>
        </p:nvPicPr>
        <p:blipFill>
          <a:blip r:embed="rId5"/>
          <a:stretch>
            <a:fillRect/>
          </a:stretch>
        </p:blipFill>
        <p:spPr>
          <a:xfrm>
            <a:off x="387661" y="3524974"/>
            <a:ext cx="1308100" cy="914400"/>
          </a:xfrm>
          <a:prstGeom prst="rect">
            <a:avLst/>
          </a:prstGeom>
        </p:spPr>
      </p:pic>
      <p:pic>
        <p:nvPicPr>
          <p:cNvPr id="8" name="Picture 7">
            <a:extLst>
              <a:ext uri="{FF2B5EF4-FFF2-40B4-BE49-F238E27FC236}">
                <a16:creationId xmlns:a16="http://schemas.microsoft.com/office/drawing/2014/main" id="{3E41435D-CA6D-1040-98E9-C58E50DB964D}"/>
              </a:ext>
            </a:extLst>
          </p:cNvPr>
          <p:cNvPicPr>
            <a:picLocks noChangeAspect="1"/>
          </p:cNvPicPr>
          <p:nvPr/>
        </p:nvPicPr>
        <p:blipFill>
          <a:blip r:embed="rId6"/>
          <a:stretch>
            <a:fillRect/>
          </a:stretch>
        </p:blipFill>
        <p:spPr>
          <a:xfrm>
            <a:off x="2094360" y="3524974"/>
            <a:ext cx="1257300" cy="914400"/>
          </a:xfrm>
          <a:prstGeom prst="rect">
            <a:avLst/>
          </a:prstGeom>
        </p:spPr>
      </p:pic>
      <p:pic>
        <p:nvPicPr>
          <p:cNvPr id="9" name="Picture 8">
            <a:extLst>
              <a:ext uri="{FF2B5EF4-FFF2-40B4-BE49-F238E27FC236}">
                <a16:creationId xmlns:a16="http://schemas.microsoft.com/office/drawing/2014/main" id="{056DC21D-702B-6641-A408-0F0A6EB97CD9}"/>
              </a:ext>
            </a:extLst>
          </p:cNvPr>
          <p:cNvPicPr>
            <a:picLocks noChangeAspect="1"/>
          </p:cNvPicPr>
          <p:nvPr/>
        </p:nvPicPr>
        <p:blipFill>
          <a:blip r:embed="rId7"/>
          <a:stretch>
            <a:fillRect/>
          </a:stretch>
        </p:blipFill>
        <p:spPr>
          <a:xfrm>
            <a:off x="3804256" y="3366068"/>
            <a:ext cx="4950471" cy="883654"/>
          </a:xfrm>
          <a:prstGeom prst="rect">
            <a:avLst/>
          </a:prstGeom>
        </p:spPr>
      </p:pic>
      <p:pic>
        <p:nvPicPr>
          <p:cNvPr id="10" name="Picture 9">
            <a:extLst>
              <a:ext uri="{FF2B5EF4-FFF2-40B4-BE49-F238E27FC236}">
                <a16:creationId xmlns:a16="http://schemas.microsoft.com/office/drawing/2014/main" id="{C346CD7C-47E3-7541-9EB2-A1619DC5BC73}"/>
              </a:ext>
            </a:extLst>
          </p:cNvPr>
          <p:cNvPicPr>
            <a:picLocks noChangeAspect="1"/>
          </p:cNvPicPr>
          <p:nvPr/>
        </p:nvPicPr>
        <p:blipFill>
          <a:blip r:embed="rId8"/>
          <a:stretch>
            <a:fillRect/>
          </a:stretch>
        </p:blipFill>
        <p:spPr>
          <a:xfrm>
            <a:off x="387661" y="4442631"/>
            <a:ext cx="1689100" cy="609600"/>
          </a:xfrm>
          <a:prstGeom prst="rect">
            <a:avLst/>
          </a:prstGeom>
        </p:spPr>
      </p:pic>
      <p:pic>
        <p:nvPicPr>
          <p:cNvPr id="11" name="Picture 10">
            <a:extLst>
              <a:ext uri="{FF2B5EF4-FFF2-40B4-BE49-F238E27FC236}">
                <a16:creationId xmlns:a16="http://schemas.microsoft.com/office/drawing/2014/main" id="{C8B3311D-8101-8342-B4D4-C7D8BB718BC6}"/>
              </a:ext>
            </a:extLst>
          </p:cNvPr>
          <p:cNvPicPr>
            <a:picLocks noChangeAspect="1"/>
          </p:cNvPicPr>
          <p:nvPr/>
        </p:nvPicPr>
        <p:blipFill>
          <a:blip r:embed="rId9"/>
          <a:stretch>
            <a:fillRect/>
          </a:stretch>
        </p:blipFill>
        <p:spPr>
          <a:xfrm>
            <a:off x="744323" y="5174394"/>
            <a:ext cx="1201420" cy="935990"/>
          </a:xfrm>
          <a:prstGeom prst="rect">
            <a:avLst/>
          </a:prstGeom>
        </p:spPr>
      </p:pic>
      <p:sp>
        <p:nvSpPr>
          <p:cNvPr id="12" name="CasellaDiTesto 2">
            <a:extLst>
              <a:ext uri="{FF2B5EF4-FFF2-40B4-BE49-F238E27FC236}">
                <a16:creationId xmlns:a16="http://schemas.microsoft.com/office/drawing/2014/main" id="{A29684BD-920A-4944-B074-E79D2429EE91}"/>
              </a:ext>
            </a:extLst>
          </p:cNvPr>
          <p:cNvSpPr txBox="1"/>
          <p:nvPr/>
        </p:nvSpPr>
        <p:spPr>
          <a:xfrm>
            <a:off x="258907" y="745960"/>
            <a:ext cx="8596994" cy="338554"/>
          </a:xfrm>
          <a:prstGeom prst="rect">
            <a:avLst/>
          </a:prstGeom>
          <a:noFill/>
        </p:spPr>
        <p:txBody>
          <a:bodyPr wrap="square" rtlCol="0">
            <a:spAutoFit/>
          </a:bodyPr>
          <a:lstStyle/>
          <a:p>
            <a:pPr algn="just"/>
            <a:r>
              <a:rPr lang="en-GB" sz="1600" b="1" dirty="0">
                <a:latin typeface="Arial"/>
                <a:cs typeface="Arial"/>
              </a:rPr>
              <a:t>Effect of high order mode (HOM) in cavities (e.g. crab cavities) but also </a:t>
            </a:r>
            <a:r>
              <a:rPr lang="en-GB" sz="1600" b="1" dirty="0">
                <a:solidFill>
                  <a:srgbClr val="FF0000"/>
                </a:solidFill>
                <a:latin typeface="Arial"/>
                <a:cs typeface="Arial"/>
              </a:rPr>
              <a:t>trapped modes</a:t>
            </a:r>
          </a:p>
        </p:txBody>
      </p:sp>
      <p:sp>
        <p:nvSpPr>
          <p:cNvPr id="4" name="TextBox 3">
            <a:extLst>
              <a:ext uri="{FF2B5EF4-FFF2-40B4-BE49-F238E27FC236}">
                <a16:creationId xmlns:a16="http://schemas.microsoft.com/office/drawing/2014/main" id="{565F2A80-B2BF-0F2E-3081-EFC4417DA279}"/>
              </a:ext>
            </a:extLst>
          </p:cNvPr>
          <p:cNvSpPr txBox="1"/>
          <p:nvPr/>
        </p:nvSpPr>
        <p:spPr>
          <a:xfrm>
            <a:off x="2173934" y="5270816"/>
            <a:ext cx="2212245" cy="646331"/>
          </a:xfrm>
          <a:prstGeom prst="rect">
            <a:avLst/>
          </a:prstGeom>
          <a:noFill/>
        </p:spPr>
        <p:txBody>
          <a:bodyPr wrap="square" rtlCol="0">
            <a:spAutoFit/>
          </a:bodyPr>
          <a:lstStyle/>
          <a:p>
            <a:r>
              <a:rPr lang="en-IT" dirty="0"/>
              <a:t>Number of oscillation before decaying</a:t>
            </a:r>
          </a:p>
        </p:txBody>
      </p:sp>
    </p:spTree>
    <p:extLst>
      <p:ext uri="{BB962C8B-B14F-4D97-AF65-F5344CB8AC3E}">
        <p14:creationId xmlns:p14="http://schemas.microsoft.com/office/powerpoint/2010/main" val="42657570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BEF8F3-420E-E0B2-82F4-685A7071BEBD}"/>
              </a:ext>
            </a:extLst>
          </p:cNvPr>
          <p:cNvPicPr>
            <a:picLocks noChangeAspect="1"/>
          </p:cNvPicPr>
          <p:nvPr/>
        </p:nvPicPr>
        <p:blipFill>
          <a:blip r:embed="rId2"/>
          <a:stretch>
            <a:fillRect/>
          </a:stretch>
        </p:blipFill>
        <p:spPr>
          <a:xfrm>
            <a:off x="363071" y="761626"/>
            <a:ext cx="4775028" cy="2621803"/>
          </a:xfrm>
          <a:prstGeom prst="rect">
            <a:avLst/>
          </a:prstGeom>
        </p:spPr>
      </p:pic>
      <p:pic>
        <p:nvPicPr>
          <p:cNvPr id="3" name="Picture 2">
            <a:extLst>
              <a:ext uri="{FF2B5EF4-FFF2-40B4-BE49-F238E27FC236}">
                <a16:creationId xmlns:a16="http://schemas.microsoft.com/office/drawing/2014/main" id="{6FB1F81D-5AFF-BC77-E22A-D53347DE34CF}"/>
              </a:ext>
            </a:extLst>
          </p:cNvPr>
          <p:cNvPicPr>
            <a:picLocks noChangeAspect="1"/>
          </p:cNvPicPr>
          <p:nvPr/>
        </p:nvPicPr>
        <p:blipFill>
          <a:blip r:embed="rId3"/>
          <a:stretch>
            <a:fillRect/>
          </a:stretch>
        </p:blipFill>
        <p:spPr>
          <a:xfrm>
            <a:off x="3666513" y="3505200"/>
            <a:ext cx="5152516" cy="2558910"/>
          </a:xfrm>
          <a:prstGeom prst="rect">
            <a:avLst/>
          </a:prstGeom>
        </p:spPr>
      </p:pic>
      <p:sp>
        <p:nvSpPr>
          <p:cNvPr id="4" name="CasellaDiTesto 14">
            <a:extLst>
              <a:ext uri="{FF2B5EF4-FFF2-40B4-BE49-F238E27FC236}">
                <a16:creationId xmlns:a16="http://schemas.microsoft.com/office/drawing/2014/main" id="{B3762E10-FEC5-2776-AC4B-8BDC220A8A8D}"/>
              </a:ext>
            </a:extLst>
          </p:cNvPr>
          <p:cNvSpPr txBox="1"/>
          <p:nvPr/>
        </p:nvSpPr>
        <p:spPr>
          <a:xfrm>
            <a:off x="253381" y="90906"/>
            <a:ext cx="8637301"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CAVITY IMPEDANCE </a:t>
            </a:r>
            <a:r>
              <a:rPr lang="en-US" sz="2800" b="1">
                <a:solidFill>
                  <a:srgbClr val="1F497D"/>
                </a:solidFill>
                <a:effectLst>
                  <a:outerShdw blurRad="38100" dist="38100" dir="2700000" algn="tl">
                    <a:srgbClr val="000000">
                      <a:alpha val="43137"/>
                    </a:srgbClr>
                  </a:outerShdw>
                </a:effectLst>
                <a:latin typeface="Arial" pitchFamily="34" charset="0"/>
              </a:rPr>
              <a:t>AND HILBERT </a:t>
            </a:r>
            <a:r>
              <a:rPr lang="en-US" sz="2800" b="1" dirty="0">
                <a:solidFill>
                  <a:srgbClr val="1F497D"/>
                </a:solidFill>
                <a:effectLst>
                  <a:outerShdw blurRad="38100" dist="38100" dir="2700000" algn="tl">
                    <a:srgbClr val="000000">
                      <a:alpha val="43137"/>
                    </a:srgbClr>
                  </a:outerShdw>
                </a:effectLst>
                <a:latin typeface="Arial" pitchFamily="34" charset="0"/>
              </a:rPr>
              <a:t>TRANSFORM</a:t>
            </a:r>
          </a:p>
        </p:txBody>
      </p:sp>
    </p:spTree>
    <p:extLst>
      <p:ext uri="{BB962C8B-B14F-4D97-AF65-F5344CB8AC3E}">
        <p14:creationId xmlns:p14="http://schemas.microsoft.com/office/powerpoint/2010/main" val="12124868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81363E1-2EFC-B601-6E78-1D9320E5B5B6}"/>
              </a:ext>
            </a:extLst>
          </p:cNvPr>
          <p:cNvPicPr>
            <a:picLocks noChangeAspect="1"/>
          </p:cNvPicPr>
          <p:nvPr/>
        </p:nvPicPr>
        <p:blipFill>
          <a:blip r:embed="rId2"/>
          <a:stretch>
            <a:fillRect/>
          </a:stretch>
        </p:blipFill>
        <p:spPr>
          <a:xfrm>
            <a:off x="2282671" y="754145"/>
            <a:ext cx="1782168" cy="1545597"/>
          </a:xfrm>
          <a:prstGeom prst="rect">
            <a:avLst/>
          </a:prstGeom>
        </p:spPr>
      </p:pic>
      <p:pic>
        <p:nvPicPr>
          <p:cNvPr id="4" name="Picture 3">
            <a:extLst>
              <a:ext uri="{FF2B5EF4-FFF2-40B4-BE49-F238E27FC236}">
                <a16:creationId xmlns:a16="http://schemas.microsoft.com/office/drawing/2014/main" id="{399CE6D3-9B15-F064-163B-9D56ED4503A8}"/>
              </a:ext>
            </a:extLst>
          </p:cNvPr>
          <p:cNvPicPr>
            <a:picLocks noChangeAspect="1"/>
          </p:cNvPicPr>
          <p:nvPr/>
        </p:nvPicPr>
        <p:blipFill>
          <a:blip r:embed="rId3"/>
          <a:stretch>
            <a:fillRect/>
          </a:stretch>
        </p:blipFill>
        <p:spPr>
          <a:xfrm>
            <a:off x="2256510" y="2625564"/>
            <a:ext cx="1849555" cy="1562803"/>
          </a:xfrm>
          <a:prstGeom prst="rect">
            <a:avLst/>
          </a:prstGeom>
        </p:spPr>
      </p:pic>
      <p:pic>
        <p:nvPicPr>
          <p:cNvPr id="5" name="Picture 4">
            <a:extLst>
              <a:ext uri="{FF2B5EF4-FFF2-40B4-BE49-F238E27FC236}">
                <a16:creationId xmlns:a16="http://schemas.microsoft.com/office/drawing/2014/main" id="{AB2E1536-329F-FA9F-3FA9-928DF386BBC8}"/>
              </a:ext>
            </a:extLst>
          </p:cNvPr>
          <p:cNvPicPr>
            <a:picLocks noChangeAspect="1"/>
          </p:cNvPicPr>
          <p:nvPr/>
        </p:nvPicPr>
        <p:blipFill>
          <a:blip r:embed="rId4"/>
          <a:stretch>
            <a:fillRect/>
          </a:stretch>
        </p:blipFill>
        <p:spPr>
          <a:xfrm>
            <a:off x="6782550" y="754145"/>
            <a:ext cx="1297556" cy="1605815"/>
          </a:xfrm>
          <a:prstGeom prst="rect">
            <a:avLst/>
          </a:prstGeom>
        </p:spPr>
      </p:pic>
      <p:pic>
        <p:nvPicPr>
          <p:cNvPr id="6" name="Picture 5">
            <a:extLst>
              <a:ext uri="{FF2B5EF4-FFF2-40B4-BE49-F238E27FC236}">
                <a16:creationId xmlns:a16="http://schemas.microsoft.com/office/drawing/2014/main" id="{893EB291-4E5D-645B-11C4-35F7567B9350}"/>
              </a:ext>
            </a:extLst>
          </p:cNvPr>
          <p:cNvPicPr>
            <a:picLocks noChangeAspect="1"/>
          </p:cNvPicPr>
          <p:nvPr/>
        </p:nvPicPr>
        <p:blipFill>
          <a:blip r:embed="rId5"/>
          <a:stretch>
            <a:fillRect/>
          </a:stretch>
        </p:blipFill>
        <p:spPr>
          <a:xfrm>
            <a:off x="6507341" y="2660352"/>
            <a:ext cx="1914075" cy="1405088"/>
          </a:xfrm>
          <a:prstGeom prst="rect">
            <a:avLst/>
          </a:prstGeom>
        </p:spPr>
      </p:pic>
      <p:sp>
        <p:nvSpPr>
          <p:cNvPr id="7" name="CasellaDiTesto 2">
            <a:extLst>
              <a:ext uri="{FF2B5EF4-FFF2-40B4-BE49-F238E27FC236}">
                <a16:creationId xmlns:a16="http://schemas.microsoft.com/office/drawing/2014/main" id="{A1B6EB73-A1A9-7C1C-CEC8-C51910964B7D}"/>
              </a:ext>
            </a:extLst>
          </p:cNvPr>
          <p:cNvSpPr txBox="1"/>
          <p:nvPr/>
        </p:nvSpPr>
        <p:spPr>
          <a:xfrm>
            <a:off x="536553" y="1029763"/>
            <a:ext cx="1470633" cy="646331"/>
          </a:xfrm>
          <a:prstGeom prst="rect">
            <a:avLst/>
          </a:prstGeom>
          <a:noFill/>
        </p:spPr>
        <p:txBody>
          <a:bodyPr wrap="square" rtlCol="0">
            <a:spAutoFit/>
          </a:bodyPr>
          <a:lstStyle/>
          <a:p>
            <a:r>
              <a:rPr lang="en-GB" sz="1800" dirty="0">
                <a:effectLst/>
                <a:latin typeface="CMR10"/>
              </a:rPr>
              <a:t>Andy Sessler </a:t>
            </a:r>
          </a:p>
          <a:p>
            <a:r>
              <a:rPr lang="en-GB" sz="1800" dirty="0">
                <a:effectLst/>
                <a:latin typeface="CMR10"/>
              </a:rPr>
              <a:t>(1928-2014)</a:t>
            </a:r>
            <a:endParaRPr lang="en-GB" sz="1600" dirty="0"/>
          </a:p>
        </p:txBody>
      </p:sp>
      <p:sp>
        <p:nvSpPr>
          <p:cNvPr id="8" name="CasellaDiTesto 2">
            <a:extLst>
              <a:ext uri="{FF2B5EF4-FFF2-40B4-BE49-F238E27FC236}">
                <a16:creationId xmlns:a16="http://schemas.microsoft.com/office/drawing/2014/main" id="{8F50C69B-3D38-8C1F-E458-2FA6E04A67A2}"/>
              </a:ext>
            </a:extLst>
          </p:cNvPr>
          <p:cNvSpPr txBox="1"/>
          <p:nvPr/>
        </p:nvSpPr>
        <p:spPr>
          <a:xfrm>
            <a:off x="4806985" y="1029763"/>
            <a:ext cx="1587465" cy="646331"/>
          </a:xfrm>
          <a:prstGeom prst="rect">
            <a:avLst/>
          </a:prstGeom>
          <a:noFill/>
        </p:spPr>
        <p:txBody>
          <a:bodyPr wrap="square" rtlCol="0">
            <a:spAutoFit/>
          </a:bodyPr>
          <a:lstStyle/>
          <a:p>
            <a:r>
              <a:rPr lang="en-GB" sz="1800" dirty="0">
                <a:effectLst/>
                <a:latin typeface="CMR10"/>
              </a:rPr>
              <a:t>Bruno </a:t>
            </a:r>
            <a:r>
              <a:rPr lang="en-GB" sz="1800" dirty="0" err="1">
                <a:effectLst/>
                <a:latin typeface="CMR10"/>
              </a:rPr>
              <a:t>Zotter</a:t>
            </a:r>
            <a:r>
              <a:rPr lang="en-GB" sz="1800" dirty="0">
                <a:effectLst/>
                <a:latin typeface="CMR10"/>
              </a:rPr>
              <a:t> </a:t>
            </a:r>
          </a:p>
          <a:p>
            <a:r>
              <a:rPr lang="en-GB" sz="1800" dirty="0">
                <a:effectLst/>
                <a:latin typeface="CMR10"/>
              </a:rPr>
              <a:t>(1932-2015)</a:t>
            </a:r>
            <a:endParaRPr lang="en-GB" sz="1600" dirty="0"/>
          </a:p>
        </p:txBody>
      </p:sp>
      <p:sp>
        <p:nvSpPr>
          <p:cNvPr id="9" name="CasellaDiTesto 2">
            <a:extLst>
              <a:ext uri="{FF2B5EF4-FFF2-40B4-BE49-F238E27FC236}">
                <a16:creationId xmlns:a16="http://schemas.microsoft.com/office/drawing/2014/main" id="{E18EB011-E4F1-9B7E-EE37-91BE86AE4117}"/>
              </a:ext>
            </a:extLst>
          </p:cNvPr>
          <p:cNvSpPr txBox="1"/>
          <p:nvPr/>
        </p:nvSpPr>
        <p:spPr>
          <a:xfrm>
            <a:off x="307895" y="2967458"/>
            <a:ext cx="1782168" cy="646331"/>
          </a:xfrm>
          <a:prstGeom prst="rect">
            <a:avLst/>
          </a:prstGeom>
          <a:noFill/>
        </p:spPr>
        <p:txBody>
          <a:bodyPr wrap="square" rtlCol="0">
            <a:spAutoFit/>
          </a:bodyPr>
          <a:lstStyle/>
          <a:p>
            <a:r>
              <a:rPr lang="en-GB" sz="1800" dirty="0">
                <a:effectLst/>
                <a:latin typeface="CMR10"/>
              </a:rPr>
              <a:t>Albert Hoffmann </a:t>
            </a:r>
          </a:p>
          <a:p>
            <a:r>
              <a:rPr lang="en-GB" sz="1800" dirty="0">
                <a:effectLst/>
                <a:latin typeface="CMR10"/>
              </a:rPr>
              <a:t>(1932-2018)</a:t>
            </a:r>
            <a:endParaRPr lang="en-GB" sz="1600" dirty="0"/>
          </a:p>
        </p:txBody>
      </p:sp>
      <p:sp>
        <p:nvSpPr>
          <p:cNvPr id="10" name="CasellaDiTesto 2">
            <a:extLst>
              <a:ext uri="{FF2B5EF4-FFF2-40B4-BE49-F238E27FC236}">
                <a16:creationId xmlns:a16="http://schemas.microsoft.com/office/drawing/2014/main" id="{A86CDD15-FA41-98E3-0F68-4603B4AA12A4}"/>
              </a:ext>
            </a:extLst>
          </p:cNvPr>
          <p:cNvSpPr txBox="1"/>
          <p:nvPr/>
        </p:nvSpPr>
        <p:spPr>
          <a:xfrm>
            <a:off x="4806985" y="2967458"/>
            <a:ext cx="1570044" cy="646331"/>
          </a:xfrm>
          <a:prstGeom prst="rect">
            <a:avLst/>
          </a:prstGeom>
          <a:noFill/>
        </p:spPr>
        <p:txBody>
          <a:bodyPr wrap="square" rtlCol="0">
            <a:spAutoFit/>
          </a:bodyPr>
          <a:lstStyle/>
          <a:p>
            <a:r>
              <a:rPr lang="en-GB" sz="1800" dirty="0">
                <a:effectLst/>
                <a:latin typeface="CMR10"/>
              </a:rPr>
              <a:t>Yong Ho Chin </a:t>
            </a:r>
          </a:p>
          <a:p>
            <a:r>
              <a:rPr lang="en-GB" sz="1800" dirty="0">
                <a:effectLst/>
                <a:latin typeface="CMR10"/>
              </a:rPr>
              <a:t>(1958-2019)</a:t>
            </a:r>
            <a:endParaRPr lang="en-GB" sz="1600" dirty="0"/>
          </a:p>
        </p:txBody>
      </p:sp>
      <p:sp>
        <p:nvSpPr>
          <p:cNvPr id="11" name="CasellaDiTesto 2">
            <a:extLst>
              <a:ext uri="{FF2B5EF4-FFF2-40B4-BE49-F238E27FC236}">
                <a16:creationId xmlns:a16="http://schemas.microsoft.com/office/drawing/2014/main" id="{EFB438E9-2E59-4430-E006-C3CFDE5178C3}"/>
              </a:ext>
            </a:extLst>
          </p:cNvPr>
          <p:cNvSpPr txBox="1"/>
          <p:nvPr/>
        </p:nvSpPr>
        <p:spPr>
          <a:xfrm>
            <a:off x="259015" y="4905153"/>
            <a:ext cx="1748171" cy="646331"/>
          </a:xfrm>
          <a:prstGeom prst="rect">
            <a:avLst/>
          </a:prstGeom>
          <a:noFill/>
        </p:spPr>
        <p:txBody>
          <a:bodyPr wrap="square" rtlCol="0">
            <a:spAutoFit/>
          </a:bodyPr>
          <a:lstStyle/>
          <a:p>
            <a:r>
              <a:rPr lang="en-GB" sz="1800" dirty="0">
                <a:effectLst/>
                <a:latin typeface="CMR10"/>
              </a:rPr>
              <a:t>Vittorio Vaccaro </a:t>
            </a:r>
          </a:p>
          <a:p>
            <a:r>
              <a:rPr lang="en-GB" sz="1800" dirty="0">
                <a:effectLst/>
                <a:latin typeface="CMR10"/>
              </a:rPr>
              <a:t>(1941-2023)</a:t>
            </a:r>
            <a:endParaRPr lang="en-GB" sz="1600" dirty="0"/>
          </a:p>
        </p:txBody>
      </p:sp>
      <p:sp>
        <p:nvSpPr>
          <p:cNvPr id="12" name="CasellaDiTesto 2">
            <a:extLst>
              <a:ext uri="{FF2B5EF4-FFF2-40B4-BE49-F238E27FC236}">
                <a16:creationId xmlns:a16="http://schemas.microsoft.com/office/drawing/2014/main" id="{930DE54C-6E71-1853-F8EC-81D355475521}"/>
              </a:ext>
            </a:extLst>
          </p:cNvPr>
          <p:cNvSpPr txBox="1"/>
          <p:nvPr/>
        </p:nvSpPr>
        <p:spPr>
          <a:xfrm>
            <a:off x="4806985" y="4905153"/>
            <a:ext cx="1748171" cy="646331"/>
          </a:xfrm>
          <a:prstGeom prst="rect">
            <a:avLst/>
          </a:prstGeom>
          <a:noFill/>
        </p:spPr>
        <p:txBody>
          <a:bodyPr wrap="square" rtlCol="0">
            <a:spAutoFit/>
          </a:bodyPr>
          <a:lstStyle/>
          <a:p>
            <a:r>
              <a:rPr lang="en-GB" sz="1800" dirty="0">
                <a:effectLst/>
                <a:latin typeface="CMR10"/>
              </a:rPr>
              <a:t>Fritz </a:t>
            </a:r>
            <a:r>
              <a:rPr lang="en-GB" sz="1800" dirty="0" err="1">
                <a:effectLst/>
                <a:latin typeface="CMR10"/>
              </a:rPr>
              <a:t>Caspers</a:t>
            </a:r>
            <a:r>
              <a:rPr lang="en-GB" sz="1800" dirty="0">
                <a:effectLst/>
                <a:latin typeface="CMR10"/>
              </a:rPr>
              <a:t> </a:t>
            </a:r>
          </a:p>
          <a:p>
            <a:r>
              <a:rPr lang="en-GB" sz="1800" dirty="0">
                <a:effectLst/>
                <a:latin typeface="CMR10"/>
              </a:rPr>
              <a:t>(1950-2025)</a:t>
            </a:r>
            <a:endParaRPr lang="en-GB" sz="1600" dirty="0"/>
          </a:p>
        </p:txBody>
      </p:sp>
      <p:pic>
        <p:nvPicPr>
          <p:cNvPr id="13" name="Picture 12">
            <a:extLst>
              <a:ext uri="{FF2B5EF4-FFF2-40B4-BE49-F238E27FC236}">
                <a16:creationId xmlns:a16="http://schemas.microsoft.com/office/drawing/2014/main" id="{36BBC371-94A2-31C5-2BD2-67C065895C97}"/>
              </a:ext>
            </a:extLst>
          </p:cNvPr>
          <p:cNvPicPr>
            <a:picLocks noChangeAspect="1"/>
          </p:cNvPicPr>
          <p:nvPr/>
        </p:nvPicPr>
        <p:blipFill>
          <a:blip r:embed="rId6"/>
          <a:stretch>
            <a:fillRect/>
          </a:stretch>
        </p:blipFill>
        <p:spPr>
          <a:xfrm>
            <a:off x="2334085" y="4465428"/>
            <a:ext cx="1679339" cy="1574380"/>
          </a:xfrm>
          <a:prstGeom prst="rect">
            <a:avLst/>
          </a:prstGeom>
        </p:spPr>
      </p:pic>
      <p:pic>
        <p:nvPicPr>
          <p:cNvPr id="14" name="Picture 13">
            <a:extLst>
              <a:ext uri="{FF2B5EF4-FFF2-40B4-BE49-F238E27FC236}">
                <a16:creationId xmlns:a16="http://schemas.microsoft.com/office/drawing/2014/main" id="{76A5502F-6A22-B66F-317C-F4D2BDD042BD}"/>
              </a:ext>
            </a:extLst>
          </p:cNvPr>
          <p:cNvPicPr>
            <a:picLocks noChangeAspect="1"/>
          </p:cNvPicPr>
          <p:nvPr/>
        </p:nvPicPr>
        <p:blipFill>
          <a:blip r:embed="rId7"/>
          <a:stretch>
            <a:fillRect/>
          </a:stretch>
        </p:blipFill>
        <p:spPr>
          <a:xfrm>
            <a:off x="6593728" y="4246204"/>
            <a:ext cx="1682599" cy="1735921"/>
          </a:xfrm>
          <a:prstGeom prst="rect">
            <a:avLst/>
          </a:prstGeom>
        </p:spPr>
      </p:pic>
      <p:sp>
        <p:nvSpPr>
          <p:cNvPr id="15" name="TextBox 14">
            <a:extLst>
              <a:ext uri="{FF2B5EF4-FFF2-40B4-BE49-F238E27FC236}">
                <a16:creationId xmlns:a16="http://schemas.microsoft.com/office/drawing/2014/main" id="{FC1F2105-39C9-9056-A41D-0F1B246A19BD}"/>
              </a:ext>
            </a:extLst>
          </p:cNvPr>
          <p:cNvSpPr txBox="1"/>
          <p:nvPr/>
        </p:nvSpPr>
        <p:spPr>
          <a:xfrm>
            <a:off x="195182" y="5868782"/>
            <a:ext cx="1875835" cy="253916"/>
          </a:xfrm>
          <a:prstGeom prst="rect">
            <a:avLst/>
          </a:prstGeom>
          <a:noFill/>
        </p:spPr>
        <p:txBody>
          <a:bodyPr wrap="none" rtlCol="0">
            <a:spAutoFit/>
          </a:bodyPr>
          <a:lstStyle/>
          <a:p>
            <a:pPr algn="r"/>
            <a:r>
              <a:rPr lang="en-GB" sz="1050" dirty="0"/>
              <a:t>Adapted from B. Salvant, CERN</a:t>
            </a:r>
          </a:p>
        </p:txBody>
      </p:sp>
      <p:sp>
        <p:nvSpPr>
          <p:cNvPr id="16" name="CasellaDiTesto 14">
            <a:extLst>
              <a:ext uri="{FF2B5EF4-FFF2-40B4-BE49-F238E27FC236}">
                <a16:creationId xmlns:a16="http://schemas.microsoft.com/office/drawing/2014/main" id="{77DD40A9-3E60-00BB-BAE4-CDD6F9415652}"/>
              </a:ext>
            </a:extLst>
          </p:cNvPr>
          <p:cNvSpPr txBox="1"/>
          <p:nvPr/>
        </p:nvSpPr>
        <p:spPr>
          <a:xfrm>
            <a:off x="1138782" y="90906"/>
            <a:ext cx="6866495" cy="523220"/>
          </a:xfrm>
          <a:prstGeom prst="rect">
            <a:avLst/>
          </a:prstGeom>
          <a:noFill/>
        </p:spPr>
        <p:txBody>
          <a:bodyPr wrap="none">
            <a:spAutoFit/>
          </a:bodyPr>
          <a:lstStyle/>
          <a:p>
            <a:pPr algn="ctr">
              <a:defRPr/>
            </a:pPr>
            <a:r>
              <a:rPr lang="en-US" sz="2800" b="1" dirty="0">
                <a:solidFill>
                  <a:srgbClr val="FF0000"/>
                </a:solidFill>
                <a:effectLst>
                  <a:outerShdw blurRad="38100" dist="38100" dir="2700000" algn="tl">
                    <a:srgbClr val="000000">
                      <a:alpha val="43137"/>
                    </a:srgbClr>
                  </a:outerShdw>
                </a:effectLst>
                <a:latin typeface="Arial" pitchFamily="34" charset="0"/>
              </a:rPr>
              <a:t>IMPEDANCE FAMILY</a:t>
            </a:r>
            <a:r>
              <a:rPr lang="en-US" sz="2800" b="1" dirty="0">
                <a:solidFill>
                  <a:srgbClr val="1F497D"/>
                </a:solidFill>
                <a:effectLst>
                  <a:outerShdw blurRad="38100" dist="38100" dir="2700000" algn="tl">
                    <a:srgbClr val="000000">
                      <a:alpha val="43137"/>
                    </a:srgbClr>
                  </a:outerShdw>
                </a:effectLst>
                <a:latin typeface="Arial" pitchFamily="34" charset="0"/>
              </a:rPr>
              <a:t> IS GRATEFUL TO </a:t>
            </a:r>
          </a:p>
        </p:txBody>
      </p:sp>
    </p:spTree>
    <p:extLst>
      <p:ext uri="{BB962C8B-B14F-4D97-AF65-F5344CB8AC3E}">
        <p14:creationId xmlns:p14="http://schemas.microsoft.com/office/powerpoint/2010/main" val="15075191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EDA42C35-7A0E-C84D-84A8-0C4E0A79430C}"/>
              </a:ext>
            </a:extLst>
          </p:cNvPr>
          <p:cNvSpPr txBox="1"/>
          <p:nvPr/>
        </p:nvSpPr>
        <p:spPr>
          <a:xfrm>
            <a:off x="3153187" y="90906"/>
            <a:ext cx="2837636"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CONCLUSIONS</a:t>
            </a:r>
          </a:p>
        </p:txBody>
      </p:sp>
      <p:sp>
        <p:nvSpPr>
          <p:cNvPr id="3" name="CasellaDiTesto 2">
            <a:extLst>
              <a:ext uri="{FF2B5EF4-FFF2-40B4-BE49-F238E27FC236}">
                <a16:creationId xmlns:a16="http://schemas.microsoft.com/office/drawing/2014/main" id="{8B0F2981-8CC6-9349-9DD3-DEB848EE0D4E}"/>
              </a:ext>
            </a:extLst>
          </p:cNvPr>
          <p:cNvSpPr txBox="1"/>
          <p:nvPr/>
        </p:nvSpPr>
        <p:spPr>
          <a:xfrm>
            <a:off x="298887" y="911575"/>
            <a:ext cx="7283013" cy="338554"/>
          </a:xfrm>
          <a:prstGeom prst="rect">
            <a:avLst/>
          </a:prstGeom>
          <a:noFill/>
        </p:spPr>
        <p:txBody>
          <a:bodyPr wrap="square" rtlCol="0">
            <a:spAutoFit/>
          </a:bodyPr>
          <a:lstStyle/>
          <a:p>
            <a:pPr algn="just"/>
            <a:r>
              <a:rPr lang="en-GB" sz="1600" b="1" dirty="0">
                <a:latin typeface="Arial"/>
                <a:cs typeface="Arial"/>
              </a:rPr>
              <a:t>Reminded the </a:t>
            </a:r>
            <a:r>
              <a:rPr lang="en-GB" sz="1600" b="1" dirty="0">
                <a:solidFill>
                  <a:srgbClr val="FF0000"/>
                </a:solidFill>
                <a:latin typeface="Arial"/>
                <a:cs typeface="Arial"/>
              </a:rPr>
              <a:t>basic properties</a:t>
            </a:r>
            <a:r>
              <a:rPr lang="en-GB" sz="1600" b="1" dirty="0">
                <a:latin typeface="Arial"/>
                <a:cs typeface="Arial"/>
              </a:rPr>
              <a:t> and the main approximations</a:t>
            </a:r>
          </a:p>
        </p:txBody>
      </p:sp>
      <p:sp>
        <p:nvSpPr>
          <p:cNvPr id="4" name="CasellaDiTesto 2">
            <a:extLst>
              <a:ext uri="{FF2B5EF4-FFF2-40B4-BE49-F238E27FC236}">
                <a16:creationId xmlns:a16="http://schemas.microsoft.com/office/drawing/2014/main" id="{22BFC356-A46C-5E42-8B08-96E1F39F397C}"/>
              </a:ext>
            </a:extLst>
          </p:cNvPr>
          <p:cNvSpPr txBox="1"/>
          <p:nvPr/>
        </p:nvSpPr>
        <p:spPr>
          <a:xfrm>
            <a:off x="298888" y="5720246"/>
            <a:ext cx="8546223" cy="338554"/>
          </a:xfrm>
          <a:prstGeom prst="rect">
            <a:avLst/>
          </a:prstGeom>
          <a:noFill/>
        </p:spPr>
        <p:txBody>
          <a:bodyPr wrap="square" rtlCol="0">
            <a:spAutoFit/>
          </a:bodyPr>
          <a:lstStyle/>
          <a:p>
            <a:pPr algn="ctr"/>
            <a:r>
              <a:rPr lang="en-GB" sz="1600" b="1" dirty="0">
                <a:solidFill>
                  <a:srgbClr val="FF0000"/>
                </a:solidFill>
                <a:latin typeface="Arial"/>
                <a:cs typeface="Arial"/>
              </a:rPr>
              <a:t>Impedance optimisation is a lively field (even beyond my expectations …)</a:t>
            </a:r>
          </a:p>
        </p:txBody>
      </p:sp>
      <p:sp>
        <p:nvSpPr>
          <p:cNvPr id="6" name="CasellaDiTesto 2">
            <a:extLst>
              <a:ext uri="{FF2B5EF4-FFF2-40B4-BE49-F238E27FC236}">
                <a16:creationId xmlns:a16="http://schemas.microsoft.com/office/drawing/2014/main" id="{59070B7C-4F0E-A842-9011-C5D76791C225}"/>
              </a:ext>
            </a:extLst>
          </p:cNvPr>
          <p:cNvSpPr txBox="1"/>
          <p:nvPr/>
        </p:nvSpPr>
        <p:spPr>
          <a:xfrm>
            <a:off x="298888" y="2931960"/>
            <a:ext cx="6317812" cy="1077218"/>
          </a:xfrm>
          <a:prstGeom prst="rect">
            <a:avLst/>
          </a:prstGeom>
          <a:noFill/>
        </p:spPr>
        <p:txBody>
          <a:bodyPr wrap="square" rtlCol="0">
            <a:spAutoFit/>
          </a:bodyPr>
          <a:lstStyle/>
          <a:p>
            <a:r>
              <a:rPr lang="en-GB" sz="1600" b="1" dirty="0">
                <a:latin typeface="Arial"/>
                <a:cs typeface="Arial"/>
              </a:rPr>
              <a:t>Given the </a:t>
            </a:r>
            <a:r>
              <a:rPr lang="en-GB" sz="1600" b="1" dirty="0">
                <a:solidFill>
                  <a:srgbClr val="FF0000"/>
                </a:solidFill>
                <a:latin typeface="Arial"/>
                <a:cs typeface="Arial"/>
              </a:rPr>
              <a:t>definitions</a:t>
            </a:r>
            <a:r>
              <a:rPr lang="en-GB" sz="1600" b="1" dirty="0">
                <a:latin typeface="Arial"/>
                <a:cs typeface="Arial"/>
              </a:rPr>
              <a:t> needed for the advanced applications (and next lectures). </a:t>
            </a:r>
          </a:p>
          <a:p>
            <a:endParaRPr lang="en-GB" sz="1600" b="1" dirty="0">
              <a:latin typeface="Arial"/>
              <a:cs typeface="Arial"/>
            </a:endParaRPr>
          </a:p>
          <a:p>
            <a:r>
              <a:rPr lang="en-GB" sz="1600" b="1" dirty="0">
                <a:solidFill>
                  <a:srgbClr val="FF0000"/>
                </a:solidFill>
                <a:latin typeface="Arial"/>
                <a:cs typeface="Arial"/>
              </a:rPr>
              <a:t>Hadron beams</a:t>
            </a:r>
            <a:r>
              <a:rPr lang="en-GB" sz="1600" b="1" dirty="0">
                <a:latin typeface="Arial"/>
                <a:cs typeface="Arial"/>
              </a:rPr>
              <a:t> are concerned with </a:t>
            </a:r>
            <a:r>
              <a:rPr lang="en-GB" sz="1600" b="1" dirty="0">
                <a:solidFill>
                  <a:srgbClr val="FF0000"/>
                </a:solidFill>
                <a:latin typeface="Arial"/>
                <a:cs typeface="Arial"/>
              </a:rPr>
              <a:t>low frequencies</a:t>
            </a:r>
          </a:p>
        </p:txBody>
      </p:sp>
      <p:grpSp>
        <p:nvGrpSpPr>
          <p:cNvPr id="25" name="Group 24">
            <a:extLst>
              <a:ext uri="{FF2B5EF4-FFF2-40B4-BE49-F238E27FC236}">
                <a16:creationId xmlns:a16="http://schemas.microsoft.com/office/drawing/2014/main" id="{752BA8E2-872A-C326-EB40-CA7BE8FBB0A4}"/>
              </a:ext>
            </a:extLst>
          </p:cNvPr>
          <p:cNvGrpSpPr/>
          <p:nvPr/>
        </p:nvGrpSpPr>
        <p:grpSpPr>
          <a:xfrm>
            <a:off x="694896" y="1382064"/>
            <a:ext cx="7699803" cy="1377707"/>
            <a:chOff x="694896" y="1382064"/>
            <a:chExt cx="7699803" cy="1377707"/>
          </a:xfrm>
        </p:grpSpPr>
        <p:sp>
          <p:nvSpPr>
            <p:cNvPr id="5" name="CasellaDiTesto 2">
              <a:extLst>
                <a:ext uri="{FF2B5EF4-FFF2-40B4-BE49-F238E27FC236}">
                  <a16:creationId xmlns:a16="http://schemas.microsoft.com/office/drawing/2014/main" id="{915C0628-028A-80E6-9A91-EC1BFE1CF27D}"/>
                </a:ext>
              </a:extLst>
            </p:cNvPr>
            <p:cNvSpPr txBox="1"/>
            <p:nvPr/>
          </p:nvSpPr>
          <p:spPr>
            <a:xfrm>
              <a:off x="707595" y="1382064"/>
              <a:ext cx="5490003" cy="338554"/>
            </a:xfrm>
            <a:prstGeom prst="rect">
              <a:avLst/>
            </a:prstGeom>
            <a:noFill/>
          </p:spPr>
          <p:txBody>
            <a:bodyPr wrap="square" rtlCol="0">
              <a:spAutoFit/>
            </a:bodyPr>
            <a:lstStyle/>
            <a:p>
              <a:r>
                <a:rPr lang="en-GB" sz="1600" b="1" dirty="0">
                  <a:latin typeface="Arial"/>
                  <a:cs typeface="Arial"/>
                </a:rPr>
                <a:t>Rigid beam approximation and kick approximation</a:t>
              </a:r>
            </a:p>
          </p:txBody>
        </p:sp>
        <p:sp>
          <p:nvSpPr>
            <p:cNvPr id="23" name="CasellaDiTesto 2">
              <a:extLst>
                <a:ext uri="{FF2B5EF4-FFF2-40B4-BE49-F238E27FC236}">
                  <a16:creationId xmlns:a16="http://schemas.microsoft.com/office/drawing/2014/main" id="{F18C4D66-14D0-8CA6-3DC4-193C85F2970E}"/>
                </a:ext>
              </a:extLst>
            </p:cNvPr>
            <p:cNvSpPr txBox="1"/>
            <p:nvPr/>
          </p:nvSpPr>
          <p:spPr>
            <a:xfrm>
              <a:off x="694896" y="1898969"/>
              <a:ext cx="5490003" cy="338554"/>
            </a:xfrm>
            <a:prstGeom prst="rect">
              <a:avLst/>
            </a:prstGeom>
            <a:noFill/>
          </p:spPr>
          <p:txBody>
            <a:bodyPr wrap="square" rtlCol="0">
              <a:spAutoFit/>
            </a:bodyPr>
            <a:lstStyle/>
            <a:p>
              <a:r>
                <a:rPr lang="en-GB" sz="1600" b="1" dirty="0">
                  <a:solidFill>
                    <a:srgbClr val="FF0000"/>
                  </a:solidFill>
                  <a:latin typeface="Arial"/>
                  <a:cs typeface="Arial"/>
                </a:rPr>
                <a:t>Panofsky-Wenzel theorem</a:t>
              </a:r>
              <a:endParaRPr lang="en-GB" sz="1600" b="1" dirty="0">
                <a:latin typeface="Arial"/>
                <a:cs typeface="Arial"/>
              </a:endParaRPr>
            </a:p>
          </p:txBody>
        </p:sp>
        <mc:AlternateContent xmlns:mc="http://schemas.openxmlformats.org/markup-compatibility/2006" xmlns:a14="http://schemas.microsoft.com/office/drawing/2010/main">
          <mc:Choice Requires="a14">
            <p:sp>
              <p:nvSpPr>
                <p:cNvPr id="24" name="CasellaDiTesto 2">
                  <a:extLst>
                    <a:ext uri="{FF2B5EF4-FFF2-40B4-BE49-F238E27FC236}">
                      <a16:creationId xmlns:a16="http://schemas.microsoft.com/office/drawing/2014/main" id="{F6B3B4DD-30EB-2713-4E25-18806DC082B0}"/>
                    </a:ext>
                  </a:extLst>
                </p:cNvPr>
                <p:cNvSpPr txBox="1"/>
                <p:nvPr/>
              </p:nvSpPr>
              <p:spPr>
                <a:xfrm>
                  <a:off x="694896" y="2421217"/>
                  <a:ext cx="7699803" cy="338554"/>
                </a:xfrm>
                <a:prstGeom prst="rect">
                  <a:avLst/>
                </a:prstGeom>
                <a:noFill/>
              </p:spPr>
              <p:txBody>
                <a:bodyPr wrap="square" rtlCol="0">
                  <a:spAutoFit/>
                </a:bodyPr>
                <a:lstStyle/>
                <a:p>
                  <a:r>
                    <a:rPr lang="en-GB" sz="1600" b="1" dirty="0">
                      <a:solidFill>
                        <a:schemeClr val="tx1"/>
                      </a:solidFill>
                      <a:latin typeface="Arial"/>
                      <a:cs typeface="Arial"/>
                    </a:rPr>
                    <a:t>Wakefunctions and impedances are harmonic functions of </a:t>
                  </a:r>
                  <a14:m>
                    <m:oMath xmlns:m="http://schemas.openxmlformats.org/officeDocument/2006/math">
                      <m:acc>
                        <m:accPr>
                          <m:chr m:val="⃗"/>
                          <m:ctrlPr>
                            <a:rPr lang="en-US" sz="1600" b="1" i="1" smtClean="0">
                              <a:solidFill>
                                <a:schemeClr val="tx1"/>
                              </a:solidFill>
                              <a:latin typeface="Cambria Math" panose="02040503050406030204" pitchFamily="18" charset="0"/>
                              <a:cs typeface="Arial"/>
                            </a:rPr>
                          </m:ctrlPr>
                        </m:accPr>
                        <m:e>
                          <m:r>
                            <a:rPr lang="en-US" sz="1600" b="1" i="1" smtClean="0">
                              <a:solidFill>
                                <a:schemeClr val="tx1"/>
                              </a:solidFill>
                              <a:latin typeface="Cambria Math" panose="02040503050406030204" pitchFamily="18" charset="0"/>
                              <a:cs typeface="Arial"/>
                            </a:rPr>
                            <m:t>𝒓</m:t>
                          </m:r>
                        </m:e>
                      </m:acc>
                      <m:r>
                        <a:rPr lang="en-US" sz="1600" b="1" i="1" dirty="0" smtClean="0">
                          <a:solidFill>
                            <a:schemeClr val="tx1"/>
                          </a:solidFill>
                          <a:latin typeface="Cambria Math" panose="02040503050406030204" pitchFamily="18" charset="0"/>
                          <a:cs typeface="Arial"/>
                        </a:rPr>
                        <m:t>, </m:t>
                      </m:r>
                      <m:acc>
                        <m:accPr>
                          <m:chr m:val="⃗"/>
                          <m:ctrlPr>
                            <a:rPr lang="en-US" sz="1600" b="1" i="1" dirty="0" smtClean="0">
                              <a:solidFill>
                                <a:schemeClr val="tx1"/>
                              </a:solidFill>
                              <a:latin typeface="Cambria Math" panose="02040503050406030204" pitchFamily="18" charset="0"/>
                              <a:cs typeface="Arial"/>
                            </a:rPr>
                          </m:ctrlPr>
                        </m:accPr>
                        <m:e>
                          <m:sSub>
                            <m:sSubPr>
                              <m:ctrlPr>
                                <a:rPr lang="en-US" sz="1600" b="1" i="1" dirty="0" smtClean="0">
                                  <a:solidFill>
                                    <a:schemeClr val="tx1"/>
                                  </a:solidFill>
                                  <a:latin typeface="Cambria Math" panose="02040503050406030204" pitchFamily="18" charset="0"/>
                                  <a:cs typeface="Arial"/>
                                </a:rPr>
                              </m:ctrlPr>
                            </m:sSubPr>
                            <m:e>
                              <m:r>
                                <a:rPr lang="en-US" sz="1600" b="1" i="1" dirty="0" smtClean="0">
                                  <a:solidFill>
                                    <a:schemeClr val="tx1"/>
                                  </a:solidFill>
                                  <a:latin typeface="Cambria Math" panose="02040503050406030204" pitchFamily="18" charset="0"/>
                                  <a:cs typeface="Arial"/>
                                </a:rPr>
                                <m:t>𝒓</m:t>
                              </m:r>
                            </m:e>
                            <m:sub>
                              <m:r>
                                <a:rPr lang="en-US" sz="1600" b="1" i="1" dirty="0" smtClean="0">
                                  <a:solidFill>
                                    <a:schemeClr val="tx1"/>
                                  </a:solidFill>
                                  <a:latin typeface="Cambria Math" panose="02040503050406030204" pitchFamily="18" charset="0"/>
                                  <a:cs typeface="Arial"/>
                                </a:rPr>
                                <m:t>𝟎</m:t>
                              </m:r>
                            </m:sub>
                          </m:sSub>
                        </m:e>
                      </m:acc>
                    </m:oMath>
                  </a14:m>
                  <a:r>
                    <a:rPr lang="en-GB" sz="1600" b="1" dirty="0">
                      <a:solidFill>
                        <a:schemeClr val="tx1"/>
                      </a:solidFill>
                      <a:latin typeface="Arial"/>
                      <a:cs typeface="Arial"/>
                    </a:rPr>
                    <a:t> </a:t>
                  </a:r>
                </a:p>
              </p:txBody>
            </p:sp>
          </mc:Choice>
          <mc:Fallback xmlns="">
            <p:sp>
              <p:nvSpPr>
                <p:cNvPr id="24" name="CasellaDiTesto 2">
                  <a:extLst>
                    <a:ext uri="{FF2B5EF4-FFF2-40B4-BE49-F238E27FC236}">
                      <a16:creationId xmlns:a16="http://schemas.microsoft.com/office/drawing/2014/main" id="{F6B3B4DD-30EB-2713-4E25-18806DC082B0}"/>
                    </a:ext>
                  </a:extLst>
                </p:cNvPr>
                <p:cNvSpPr txBox="1">
                  <a:spLocks noRot="1" noChangeAspect="1" noMove="1" noResize="1" noEditPoints="1" noAdjustHandles="1" noChangeArrowheads="1" noChangeShapeType="1" noTextEdit="1"/>
                </p:cNvSpPr>
                <p:nvPr/>
              </p:nvSpPr>
              <p:spPr>
                <a:xfrm>
                  <a:off x="694896" y="2421217"/>
                  <a:ext cx="7699803" cy="338554"/>
                </a:xfrm>
                <a:prstGeom prst="rect">
                  <a:avLst/>
                </a:prstGeom>
                <a:blipFill>
                  <a:blip r:embed="rId2"/>
                  <a:stretch>
                    <a:fillRect l="-329" t="-3571" b="-25000"/>
                  </a:stretch>
                </a:blipFill>
              </p:spPr>
              <p:txBody>
                <a:bodyPr/>
                <a:lstStyle/>
                <a:p>
                  <a:r>
                    <a:rPr lang="en-IT">
                      <a:noFill/>
                    </a:rPr>
                    <a:t> </a:t>
                  </a:r>
                </a:p>
              </p:txBody>
            </p:sp>
          </mc:Fallback>
        </mc:AlternateContent>
      </p:gr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45AD757D-848E-D277-B5A9-ECB16F43A263}"/>
                  </a:ext>
                </a:extLst>
              </p:cNvPr>
              <p:cNvSpPr txBox="1"/>
              <p:nvPr/>
            </p:nvSpPr>
            <p:spPr>
              <a:xfrm>
                <a:off x="6777613" y="1637359"/>
                <a:ext cx="1820050" cy="523220"/>
              </a:xfrm>
              <a:prstGeom prst="rect">
                <a:avLst/>
              </a:prstGeom>
              <a:solidFill>
                <a:srgbClr val="FF0000"/>
              </a:solid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800" b="0" i="0" smtClean="0">
                          <a:solidFill>
                            <a:srgbClr val="FFFF00"/>
                          </a:solidFill>
                          <a:latin typeface="Cambria Math" panose="02040503050406030204" pitchFamily="18" charset="0"/>
                        </a:rPr>
                        <m:t>∇</m:t>
                      </m:r>
                      <m:r>
                        <a:rPr lang="en-US" sz="2800" b="0" i="1" smtClean="0">
                          <a:solidFill>
                            <a:srgbClr val="FFFF00"/>
                          </a:solidFill>
                          <a:latin typeface="Cambria Math" panose="02040503050406030204" pitchFamily="18" charset="0"/>
                        </a:rPr>
                        <m:t>×</m:t>
                      </m:r>
                      <m:r>
                        <m:rPr>
                          <m:sty m:val="p"/>
                        </m:rPr>
                        <a:rPr lang="en-US" sz="2800" b="0" i="0" smtClean="0">
                          <a:solidFill>
                            <a:srgbClr val="FFFF00"/>
                          </a:solidFill>
                          <a:latin typeface="Cambria Math" panose="02040503050406030204" pitchFamily="18" charset="0"/>
                        </a:rPr>
                        <m:t>Δ</m:t>
                      </m:r>
                      <m:acc>
                        <m:accPr>
                          <m:chr m:val="⃗"/>
                          <m:ctrlPr>
                            <a:rPr lang="en-US" sz="2800" b="0" i="1" smtClean="0">
                              <a:solidFill>
                                <a:srgbClr val="FFFF00"/>
                              </a:solidFill>
                              <a:latin typeface="Cambria Math" panose="02040503050406030204" pitchFamily="18" charset="0"/>
                            </a:rPr>
                          </m:ctrlPr>
                        </m:accPr>
                        <m:e>
                          <m:r>
                            <a:rPr lang="en-US" sz="2800" b="0" i="1" smtClean="0">
                              <a:solidFill>
                                <a:srgbClr val="FFFF00"/>
                              </a:solidFill>
                              <a:latin typeface="Cambria Math" panose="02040503050406030204" pitchFamily="18" charset="0"/>
                            </a:rPr>
                            <m:t>𝑝</m:t>
                          </m:r>
                        </m:e>
                      </m:acc>
                      <m:r>
                        <a:rPr lang="en-US" sz="2800" b="0" i="0" smtClean="0">
                          <a:solidFill>
                            <a:srgbClr val="FFFF00"/>
                          </a:solidFill>
                          <a:latin typeface="Cambria Math" panose="02040503050406030204" pitchFamily="18" charset="0"/>
                        </a:rPr>
                        <m:t>=0</m:t>
                      </m:r>
                    </m:oMath>
                  </m:oMathPara>
                </a14:m>
                <a:endParaRPr lang="en-GB" sz="2800" dirty="0">
                  <a:solidFill>
                    <a:srgbClr val="FFFF00"/>
                  </a:solidFill>
                </a:endParaRPr>
              </a:p>
            </p:txBody>
          </p:sp>
        </mc:Choice>
        <mc:Fallback xmlns="">
          <p:sp>
            <p:nvSpPr>
              <p:cNvPr id="27" name="TextBox 26">
                <a:extLst>
                  <a:ext uri="{FF2B5EF4-FFF2-40B4-BE49-F238E27FC236}">
                    <a16:creationId xmlns:a16="http://schemas.microsoft.com/office/drawing/2014/main" id="{45AD757D-848E-D277-B5A9-ECB16F43A263}"/>
                  </a:ext>
                </a:extLst>
              </p:cNvPr>
              <p:cNvSpPr txBox="1">
                <a:spLocks noRot="1" noChangeAspect="1" noMove="1" noResize="1" noEditPoints="1" noAdjustHandles="1" noChangeArrowheads="1" noChangeShapeType="1" noTextEdit="1"/>
              </p:cNvSpPr>
              <p:nvPr/>
            </p:nvSpPr>
            <p:spPr>
              <a:xfrm>
                <a:off x="6777613" y="1637359"/>
                <a:ext cx="1820050" cy="523220"/>
              </a:xfrm>
              <a:prstGeom prst="rect">
                <a:avLst/>
              </a:prstGeom>
              <a:blipFill>
                <a:blip r:embed="rId3"/>
                <a:stretch>
                  <a:fillRect t="-24390" b="-12195"/>
                </a:stretch>
              </a:blipFill>
            </p:spPr>
            <p:txBody>
              <a:bodyPr/>
              <a:lstStyle/>
              <a:p>
                <a:r>
                  <a:rPr lang="en-IT">
                    <a:noFill/>
                  </a:rPr>
                  <a:t> </a:t>
                </a:r>
              </a:p>
            </p:txBody>
          </p:sp>
        </mc:Fallback>
      </mc:AlternateContent>
      <p:pic>
        <p:nvPicPr>
          <p:cNvPr id="28" name="Picture 4">
            <a:extLst>
              <a:ext uri="{FF2B5EF4-FFF2-40B4-BE49-F238E27FC236}">
                <a16:creationId xmlns:a16="http://schemas.microsoft.com/office/drawing/2014/main" id="{8B2C3181-4097-9099-52BF-61356E124BD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490078" y="2755134"/>
            <a:ext cx="1132241" cy="11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 name="Group 29">
            <a:extLst>
              <a:ext uri="{FF2B5EF4-FFF2-40B4-BE49-F238E27FC236}">
                <a16:creationId xmlns:a16="http://schemas.microsoft.com/office/drawing/2014/main" id="{DCD0E2A7-3981-62B5-0AE6-59ED5F6D3D84}"/>
              </a:ext>
            </a:extLst>
          </p:cNvPr>
          <p:cNvGrpSpPr/>
          <p:nvPr/>
        </p:nvGrpSpPr>
        <p:grpSpPr>
          <a:xfrm>
            <a:off x="298887" y="4023968"/>
            <a:ext cx="8459922" cy="1654901"/>
            <a:chOff x="298887" y="4023968"/>
            <a:chExt cx="8459922" cy="1654901"/>
          </a:xfrm>
        </p:grpSpPr>
        <p:grpSp>
          <p:nvGrpSpPr>
            <p:cNvPr id="26" name="Group 25">
              <a:extLst>
                <a:ext uri="{FF2B5EF4-FFF2-40B4-BE49-F238E27FC236}">
                  <a16:creationId xmlns:a16="http://schemas.microsoft.com/office/drawing/2014/main" id="{36F7FB0E-84E0-403B-93FB-88BC1244BF02}"/>
                </a:ext>
              </a:extLst>
            </p:cNvPr>
            <p:cNvGrpSpPr/>
            <p:nvPr/>
          </p:nvGrpSpPr>
          <p:grpSpPr>
            <a:xfrm>
              <a:off x="298887" y="4023968"/>
              <a:ext cx="7168713" cy="1383577"/>
              <a:chOff x="298887" y="4023968"/>
              <a:chExt cx="7168713" cy="1383577"/>
            </a:xfrm>
          </p:grpSpPr>
          <p:sp>
            <p:nvSpPr>
              <p:cNvPr id="7" name="CasellaDiTesto 2">
                <a:extLst>
                  <a:ext uri="{FF2B5EF4-FFF2-40B4-BE49-F238E27FC236}">
                    <a16:creationId xmlns:a16="http://schemas.microsoft.com/office/drawing/2014/main" id="{3F540559-4BBE-9946-B83B-A8E0FF049DEC}"/>
                  </a:ext>
                </a:extLst>
              </p:cNvPr>
              <p:cNvSpPr txBox="1"/>
              <p:nvPr/>
            </p:nvSpPr>
            <p:spPr>
              <a:xfrm>
                <a:off x="298887" y="4023968"/>
                <a:ext cx="7168713" cy="338554"/>
              </a:xfrm>
              <a:prstGeom prst="rect">
                <a:avLst/>
              </a:prstGeom>
              <a:noFill/>
            </p:spPr>
            <p:txBody>
              <a:bodyPr wrap="square" rtlCol="0">
                <a:spAutoFit/>
              </a:bodyPr>
              <a:lstStyle/>
              <a:p>
                <a:r>
                  <a:rPr lang="en-GB" sz="1600" b="1" dirty="0">
                    <a:latin typeface="Arial"/>
                    <a:cs typeface="Arial"/>
                  </a:rPr>
                  <a:t>Examples with the </a:t>
                </a:r>
                <a:r>
                  <a:rPr lang="en-GB" sz="1600" b="1" dirty="0">
                    <a:solidFill>
                      <a:srgbClr val="FF0000"/>
                    </a:solidFill>
                    <a:latin typeface="Arial"/>
                    <a:cs typeface="Arial"/>
                  </a:rPr>
                  <a:t>two most common</a:t>
                </a:r>
                <a:r>
                  <a:rPr lang="en-GB" sz="1600" b="1" dirty="0">
                    <a:latin typeface="Arial"/>
                    <a:cs typeface="Arial"/>
                  </a:rPr>
                  <a:t> impedance sources:</a:t>
                </a:r>
              </a:p>
            </p:txBody>
          </p:sp>
          <p:sp>
            <p:nvSpPr>
              <p:cNvPr id="8" name="CasellaDiTesto 2">
                <a:extLst>
                  <a:ext uri="{FF2B5EF4-FFF2-40B4-BE49-F238E27FC236}">
                    <a16:creationId xmlns:a16="http://schemas.microsoft.com/office/drawing/2014/main" id="{0B64405F-CD03-334E-BC11-9CE64EB58CDE}"/>
                  </a:ext>
                </a:extLst>
              </p:cNvPr>
              <p:cNvSpPr txBox="1"/>
              <p:nvPr/>
            </p:nvSpPr>
            <p:spPr>
              <a:xfrm>
                <a:off x="694897" y="4421220"/>
                <a:ext cx="3635804" cy="338554"/>
              </a:xfrm>
              <a:prstGeom prst="rect">
                <a:avLst/>
              </a:prstGeom>
              <a:noFill/>
            </p:spPr>
            <p:txBody>
              <a:bodyPr wrap="square" rtlCol="0">
                <a:spAutoFit/>
              </a:bodyPr>
              <a:lstStyle/>
              <a:p>
                <a:r>
                  <a:rPr lang="en-GB" sz="1600" b="1" dirty="0">
                    <a:latin typeface="Arial"/>
                    <a:cs typeface="Arial"/>
                  </a:rPr>
                  <a:t>Resistive wall</a:t>
                </a:r>
              </a:p>
            </p:txBody>
          </p:sp>
          <p:sp>
            <p:nvSpPr>
              <p:cNvPr id="9" name="CasellaDiTesto 2">
                <a:extLst>
                  <a:ext uri="{FF2B5EF4-FFF2-40B4-BE49-F238E27FC236}">
                    <a16:creationId xmlns:a16="http://schemas.microsoft.com/office/drawing/2014/main" id="{5AFF4717-766A-7448-AF04-1525B30EDDB8}"/>
                  </a:ext>
                </a:extLst>
              </p:cNvPr>
              <p:cNvSpPr txBox="1"/>
              <p:nvPr/>
            </p:nvSpPr>
            <p:spPr>
              <a:xfrm>
                <a:off x="694896" y="5068991"/>
                <a:ext cx="5566203" cy="338554"/>
              </a:xfrm>
              <a:prstGeom prst="rect">
                <a:avLst/>
              </a:prstGeom>
              <a:noFill/>
            </p:spPr>
            <p:txBody>
              <a:bodyPr wrap="square" rtlCol="0">
                <a:spAutoFit/>
              </a:bodyPr>
              <a:lstStyle/>
              <a:p>
                <a:r>
                  <a:rPr lang="en-GB" sz="1600" b="1" dirty="0">
                    <a:latin typeface="Arial"/>
                    <a:cs typeface="Arial"/>
                  </a:rPr>
                  <a:t>Cavity high order modes (and trapped modes)</a:t>
                </a:r>
              </a:p>
            </p:txBody>
          </p:sp>
        </p:grpSp>
        <p:pic>
          <p:nvPicPr>
            <p:cNvPr id="29" name="Picture 28">
              <a:extLst>
                <a:ext uri="{FF2B5EF4-FFF2-40B4-BE49-F238E27FC236}">
                  <a16:creationId xmlns:a16="http://schemas.microsoft.com/office/drawing/2014/main" id="{3DD5B36F-FD14-03CE-4D09-C6F86940222D}"/>
                </a:ext>
              </a:extLst>
            </p:cNvPr>
            <p:cNvPicPr>
              <a:picLocks noChangeAspect="1"/>
            </p:cNvPicPr>
            <p:nvPr/>
          </p:nvPicPr>
          <p:blipFill>
            <a:blip r:embed="rId5"/>
            <a:stretch>
              <a:fillRect/>
            </a:stretch>
          </p:blipFill>
          <p:spPr>
            <a:xfrm>
              <a:off x="6311898" y="4193245"/>
              <a:ext cx="2446911" cy="1485624"/>
            </a:xfrm>
            <a:prstGeom prst="rect">
              <a:avLst/>
            </a:prstGeom>
          </p:spPr>
        </p:pic>
      </p:grpSp>
    </p:spTree>
    <p:extLst>
      <p:ext uri="{BB962C8B-B14F-4D97-AF65-F5344CB8AC3E}">
        <p14:creationId xmlns:p14="http://schemas.microsoft.com/office/powerpoint/2010/main" val="1654923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ppt_x"/>
                                          </p:val>
                                        </p:tav>
                                        <p:tav tm="100000">
                                          <p:val>
                                            <p:strVal val="#ppt_x"/>
                                          </p:val>
                                        </p:tav>
                                      </p:tavLst>
                                    </p:anim>
                                    <p:anim calcmode="lin" valueType="num">
                                      <p:cBhvr additive="base">
                                        <p:cTn id="3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1"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ppt_x"/>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6" grpId="0"/>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037ACAF-678D-4740-98B2-AB1C63B7293A}"/>
              </a:ext>
            </a:extLst>
          </p:cNvPr>
          <p:cNvPicPr>
            <a:picLocks noChangeAspect="1"/>
          </p:cNvPicPr>
          <p:nvPr/>
        </p:nvPicPr>
        <p:blipFill rotWithShape="1">
          <a:blip r:embed="rId2"/>
          <a:srcRect t="26158" r="65030" b="20231"/>
          <a:stretch/>
        </p:blipFill>
        <p:spPr>
          <a:xfrm>
            <a:off x="920315" y="3115309"/>
            <a:ext cx="2274455" cy="1064327"/>
          </a:xfrm>
          <a:prstGeom prst="rect">
            <a:avLst/>
          </a:prstGeom>
        </p:spPr>
      </p:pic>
      <p:sp>
        <p:nvSpPr>
          <p:cNvPr id="3" name="TextBox 2">
            <a:extLst>
              <a:ext uri="{FF2B5EF4-FFF2-40B4-BE49-F238E27FC236}">
                <a16:creationId xmlns:a16="http://schemas.microsoft.com/office/drawing/2014/main" id="{F1DC42B3-1AD5-194B-A076-4086C9E90BF6}"/>
              </a:ext>
            </a:extLst>
          </p:cNvPr>
          <p:cNvSpPr txBox="1"/>
          <p:nvPr/>
        </p:nvSpPr>
        <p:spPr>
          <a:xfrm>
            <a:off x="1193465" y="719614"/>
            <a:ext cx="2313454" cy="369332"/>
          </a:xfrm>
          <a:prstGeom prst="rect">
            <a:avLst/>
          </a:prstGeom>
          <a:noFill/>
        </p:spPr>
        <p:txBody>
          <a:bodyPr wrap="none" rtlCol="0">
            <a:spAutoFit/>
          </a:bodyPr>
          <a:lstStyle/>
          <a:p>
            <a:pPr algn="ctr"/>
            <a:r>
              <a:rPr lang="en-US" b="1" dirty="0">
                <a:solidFill>
                  <a:srgbClr val="FF0000"/>
                </a:solidFill>
              </a:rPr>
              <a:t>Beam manipulation</a:t>
            </a:r>
          </a:p>
        </p:txBody>
      </p:sp>
      <p:sp>
        <p:nvSpPr>
          <p:cNvPr id="4" name="TextBox 3">
            <a:extLst>
              <a:ext uri="{FF2B5EF4-FFF2-40B4-BE49-F238E27FC236}">
                <a16:creationId xmlns:a16="http://schemas.microsoft.com/office/drawing/2014/main" id="{EF0805F4-7DAA-E64F-A90E-581E9D225B71}"/>
              </a:ext>
            </a:extLst>
          </p:cNvPr>
          <p:cNvSpPr txBox="1"/>
          <p:nvPr/>
        </p:nvSpPr>
        <p:spPr>
          <a:xfrm>
            <a:off x="308598" y="1725071"/>
            <a:ext cx="3982388" cy="646331"/>
          </a:xfrm>
          <a:prstGeom prst="rect">
            <a:avLst/>
          </a:prstGeom>
          <a:noFill/>
        </p:spPr>
        <p:txBody>
          <a:bodyPr wrap="square" rtlCol="0">
            <a:spAutoFit/>
          </a:bodyPr>
          <a:lstStyle/>
          <a:p>
            <a:r>
              <a:rPr lang="en-US" u="sng" dirty="0"/>
              <a:t>External sources </a:t>
            </a:r>
            <a:r>
              <a:rPr lang="en-US" dirty="0"/>
              <a:t>acting on the beam through EM fields.</a:t>
            </a:r>
          </a:p>
        </p:txBody>
      </p:sp>
      <p:sp>
        <p:nvSpPr>
          <p:cNvPr id="5" name="TextBox 4">
            <a:extLst>
              <a:ext uri="{FF2B5EF4-FFF2-40B4-BE49-F238E27FC236}">
                <a16:creationId xmlns:a16="http://schemas.microsoft.com/office/drawing/2014/main" id="{A62DE494-0364-6B4B-B15E-C76838E625EC}"/>
              </a:ext>
            </a:extLst>
          </p:cNvPr>
          <p:cNvSpPr txBox="1"/>
          <p:nvPr/>
        </p:nvSpPr>
        <p:spPr>
          <a:xfrm>
            <a:off x="5758820" y="711910"/>
            <a:ext cx="1954381" cy="369332"/>
          </a:xfrm>
          <a:prstGeom prst="rect">
            <a:avLst/>
          </a:prstGeom>
          <a:noFill/>
        </p:spPr>
        <p:txBody>
          <a:bodyPr wrap="none" rtlCol="0">
            <a:spAutoFit/>
          </a:bodyPr>
          <a:lstStyle/>
          <a:p>
            <a:pPr algn="ctr"/>
            <a:r>
              <a:rPr lang="en-US" b="1" dirty="0">
                <a:solidFill>
                  <a:srgbClr val="FF0000"/>
                </a:solidFill>
              </a:rPr>
              <a:t>Parasitic effects</a:t>
            </a:r>
          </a:p>
        </p:txBody>
      </p:sp>
      <p:sp>
        <p:nvSpPr>
          <p:cNvPr id="6" name="TextBox 5">
            <a:extLst>
              <a:ext uri="{FF2B5EF4-FFF2-40B4-BE49-F238E27FC236}">
                <a16:creationId xmlns:a16="http://schemas.microsoft.com/office/drawing/2014/main" id="{60B5BE7A-B9D9-FA4B-87EB-E62E3A12EB54}"/>
              </a:ext>
            </a:extLst>
          </p:cNvPr>
          <p:cNvSpPr txBox="1"/>
          <p:nvPr/>
        </p:nvSpPr>
        <p:spPr>
          <a:xfrm>
            <a:off x="4880243" y="1189765"/>
            <a:ext cx="3619241" cy="369332"/>
          </a:xfrm>
          <a:prstGeom prst="rect">
            <a:avLst/>
          </a:prstGeom>
          <a:noFill/>
        </p:spPr>
        <p:txBody>
          <a:bodyPr wrap="square" rtlCol="0">
            <a:spAutoFit/>
          </a:bodyPr>
          <a:lstStyle/>
          <a:p>
            <a:r>
              <a:rPr lang="en-US" b="1" dirty="0"/>
              <a:t>Wakefields and coupling impedance</a:t>
            </a:r>
          </a:p>
        </p:txBody>
      </p:sp>
      <p:sp>
        <p:nvSpPr>
          <p:cNvPr id="7" name="TextBox 6">
            <a:extLst>
              <a:ext uri="{FF2B5EF4-FFF2-40B4-BE49-F238E27FC236}">
                <a16:creationId xmlns:a16="http://schemas.microsoft.com/office/drawing/2014/main" id="{BFE46C0A-1C3D-4745-967E-C9F5734AF80F}"/>
              </a:ext>
            </a:extLst>
          </p:cNvPr>
          <p:cNvSpPr txBox="1"/>
          <p:nvPr/>
        </p:nvSpPr>
        <p:spPr>
          <a:xfrm>
            <a:off x="4663664" y="3152527"/>
            <a:ext cx="4144695" cy="369332"/>
          </a:xfrm>
          <a:prstGeom prst="rect">
            <a:avLst/>
          </a:prstGeom>
          <a:noFill/>
        </p:spPr>
        <p:txBody>
          <a:bodyPr wrap="square" rtlCol="0">
            <a:spAutoFit/>
          </a:bodyPr>
          <a:lstStyle/>
          <a:p>
            <a:r>
              <a:rPr lang="en-US" dirty="0"/>
              <a:t>Extraction of beam energy  (e.g. klystron)</a:t>
            </a:r>
          </a:p>
        </p:txBody>
      </p:sp>
      <p:sp>
        <p:nvSpPr>
          <p:cNvPr id="8" name="TextBox 7">
            <a:extLst>
              <a:ext uri="{FF2B5EF4-FFF2-40B4-BE49-F238E27FC236}">
                <a16:creationId xmlns:a16="http://schemas.microsoft.com/office/drawing/2014/main" id="{7C4CBC33-3639-A44F-83A8-FD93C96C9EFD}"/>
              </a:ext>
            </a:extLst>
          </p:cNvPr>
          <p:cNvSpPr txBox="1"/>
          <p:nvPr/>
        </p:nvSpPr>
        <p:spPr>
          <a:xfrm>
            <a:off x="308598" y="1193901"/>
            <a:ext cx="3942105" cy="369332"/>
          </a:xfrm>
          <a:prstGeom prst="rect">
            <a:avLst/>
          </a:prstGeom>
          <a:noFill/>
        </p:spPr>
        <p:txBody>
          <a:bodyPr wrap="none" rtlCol="0">
            <a:spAutoFit/>
          </a:bodyPr>
          <a:lstStyle/>
          <a:p>
            <a:r>
              <a:rPr lang="en-US" b="1" dirty="0"/>
              <a:t>Particle acceleration, deflection </a:t>
            </a:r>
            <a:r>
              <a:rPr lang="mr-IN" b="1" dirty="0"/>
              <a:t>…</a:t>
            </a:r>
            <a:endParaRPr lang="en-US" b="1" dirty="0"/>
          </a:p>
        </p:txBody>
      </p:sp>
      <p:sp>
        <p:nvSpPr>
          <p:cNvPr id="9" name="TextBox 8">
            <a:extLst>
              <a:ext uri="{FF2B5EF4-FFF2-40B4-BE49-F238E27FC236}">
                <a16:creationId xmlns:a16="http://schemas.microsoft.com/office/drawing/2014/main" id="{7C96DD24-61B8-EE4A-A8F9-3AC5CC91CC70}"/>
              </a:ext>
            </a:extLst>
          </p:cNvPr>
          <p:cNvSpPr txBox="1"/>
          <p:nvPr/>
        </p:nvSpPr>
        <p:spPr>
          <a:xfrm>
            <a:off x="4815258" y="2568133"/>
            <a:ext cx="2032727" cy="369332"/>
          </a:xfrm>
          <a:prstGeom prst="rect">
            <a:avLst/>
          </a:prstGeom>
          <a:noFill/>
        </p:spPr>
        <p:txBody>
          <a:bodyPr wrap="square" rtlCol="0">
            <a:spAutoFit/>
          </a:bodyPr>
          <a:lstStyle/>
          <a:p>
            <a:r>
              <a:rPr lang="en-US" dirty="0"/>
              <a:t>Beam Instabilities</a:t>
            </a:r>
          </a:p>
        </p:txBody>
      </p:sp>
      <p:sp>
        <p:nvSpPr>
          <p:cNvPr id="10" name="TextBox 9">
            <a:extLst>
              <a:ext uri="{FF2B5EF4-FFF2-40B4-BE49-F238E27FC236}">
                <a16:creationId xmlns:a16="http://schemas.microsoft.com/office/drawing/2014/main" id="{A259655B-CA0A-D340-81FD-A92E22E9EF94}"/>
              </a:ext>
            </a:extLst>
          </p:cNvPr>
          <p:cNvSpPr txBox="1"/>
          <p:nvPr/>
        </p:nvSpPr>
        <p:spPr>
          <a:xfrm>
            <a:off x="7361778" y="2558109"/>
            <a:ext cx="1462798" cy="369332"/>
          </a:xfrm>
          <a:prstGeom prst="rect">
            <a:avLst/>
          </a:prstGeom>
          <a:noFill/>
        </p:spPr>
        <p:txBody>
          <a:bodyPr wrap="square" rtlCol="0">
            <a:spAutoFit/>
          </a:bodyPr>
          <a:lstStyle/>
          <a:p>
            <a:r>
              <a:rPr lang="en-US" dirty="0"/>
              <a:t>Diagnostics</a:t>
            </a:r>
          </a:p>
        </p:txBody>
      </p:sp>
      <p:sp>
        <p:nvSpPr>
          <p:cNvPr id="11" name="TextBox 10">
            <a:extLst>
              <a:ext uri="{FF2B5EF4-FFF2-40B4-BE49-F238E27FC236}">
                <a16:creationId xmlns:a16="http://schemas.microsoft.com/office/drawing/2014/main" id="{11A63ACC-24E3-2943-8736-D5021A7B491D}"/>
              </a:ext>
            </a:extLst>
          </p:cNvPr>
          <p:cNvSpPr txBox="1"/>
          <p:nvPr/>
        </p:nvSpPr>
        <p:spPr>
          <a:xfrm>
            <a:off x="308598" y="2629774"/>
            <a:ext cx="3877985" cy="369332"/>
          </a:xfrm>
          <a:prstGeom prst="rect">
            <a:avLst/>
          </a:prstGeom>
          <a:noFill/>
        </p:spPr>
        <p:txBody>
          <a:bodyPr wrap="none" rtlCol="0">
            <a:spAutoFit/>
          </a:bodyPr>
          <a:lstStyle/>
          <a:p>
            <a:r>
              <a:rPr lang="en-US" dirty="0"/>
              <a:t>RF devices (cavities or waveguides)</a:t>
            </a:r>
          </a:p>
        </p:txBody>
      </p:sp>
      <p:pic>
        <p:nvPicPr>
          <p:cNvPr id="12" name="Picture 11">
            <a:extLst>
              <a:ext uri="{FF2B5EF4-FFF2-40B4-BE49-F238E27FC236}">
                <a16:creationId xmlns:a16="http://schemas.microsoft.com/office/drawing/2014/main" id="{F53C2D9F-246B-2B42-94D8-E88EF4869D0E}"/>
              </a:ext>
            </a:extLst>
          </p:cNvPr>
          <p:cNvPicPr>
            <a:picLocks noChangeAspect="1"/>
          </p:cNvPicPr>
          <p:nvPr/>
        </p:nvPicPr>
        <p:blipFill rotWithShape="1">
          <a:blip r:embed="rId2"/>
          <a:srcRect l="56640" r="2297"/>
          <a:stretch/>
        </p:blipFill>
        <p:spPr>
          <a:xfrm>
            <a:off x="929736" y="4329166"/>
            <a:ext cx="2270811" cy="1687905"/>
          </a:xfrm>
          <a:prstGeom prst="rect">
            <a:avLst/>
          </a:prstGeom>
        </p:spPr>
      </p:pic>
      <p:cxnSp>
        <p:nvCxnSpPr>
          <p:cNvPr id="13" name="Straight Connector 12">
            <a:extLst>
              <a:ext uri="{FF2B5EF4-FFF2-40B4-BE49-F238E27FC236}">
                <a16:creationId xmlns:a16="http://schemas.microsoft.com/office/drawing/2014/main" id="{70F680B4-1E9B-6040-9876-61461F6309C9}"/>
              </a:ext>
            </a:extLst>
          </p:cNvPr>
          <p:cNvCxnSpPr/>
          <p:nvPr/>
        </p:nvCxnSpPr>
        <p:spPr>
          <a:xfrm flipH="1">
            <a:off x="4340679" y="1020850"/>
            <a:ext cx="9742" cy="4589362"/>
          </a:xfrm>
          <a:prstGeom prst="line">
            <a:avLst/>
          </a:prstGeom>
          <a:ln>
            <a:solidFill>
              <a:schemeClr val="tx1"/>
            </a:solidFill>
            <a:prstDash val="lgDash"/>
          </a:ln>
        </p:spPr>
        <p:style>
          <a:lnRef idx="2">
            <a:schemeClr val="accent1"/>
          </a:lnRef>
          <a:fillRef idx="0">
            <a:schemeClr val="accent1"/>
          </a:fillRef>
          <a:effectRef idx="1">
            <a:schemeClr val="accent1"/>
          </a:effectRef>
          <a:fontRef idx="minor">
            <a:schemeClr val="tx1"/>
          </a:fontRef>
        </p:style>
      </p:cxnSp>
      <p:pic>
        <p:nvPicPr>
          <p:cNvPr id="14" name="Picture 13" descr="latex-image-1.pdf">
            <a:extLst>
              <a:ext uri="{FF2B5EF4-FFF2-40B4-BE49-F238E27FC236}">
                <a16:creationId xmlns:a16="http://schemas.microsoft.com/office/drawing/2014/main" id="{138F7FCF-D916-8047-89D2-83EA3E03109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39960" y="4340018"/>
            <a:ext cx="2960151" cy="674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5" descr="latex-image-1.pdf">
            <a:extLst>
              <a:ext uri="{FF2B5EF4-FFF2-40B4-BE49-F238E27FC236}">
                <a16:creationId xmlns:a16="http://schemas.microsoft.com/office/drawing/2014/main" id="{A3F71D67-7F77-7F4C-9373-B9809F6D2A2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39960" y="3789708"/>
            <a:ext cx="1503081" cy="352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a:extLst>
              <a:ext uri="{FF2B5EF4-FFF2-40B4-BE49-F238E27FC236}">
                <a16:creationId xmlns:a16="http://schemas.microsoft.com/office/drawing/2014/main" id="{16531A75-57AB-C745-AC81-DFD0997D1332}"/>
              </a:ext>
            </a:extLst>
          </p:cNvPr>
          <p:cNvPicPr>
            <a:picLocks noChangeAspect="1"/>
          </p:cNvPicPr>
          <p:nvPr/>
        </p:nvPicPr>
        <p:blipFill>
          <a:blip r:embed="rId5"/>
          <a:stretch>
            <a:fillRect/>
          </a:stretch>
        </p:blipFill>
        <p:spPr>
          <a:xfrm>
            <a:off x="5335656" y="5386244"/>
            <a:ext cx="3488920" cy="575180"/>
          </a:xfrm>
          <a:prstGeom prst="rect">
            <a:avLst/>
          </a:prstGeom>
        </p:spPr>
      </p:pic>
      <p:sp>
        <p:nvSpPr>
          <p:cNvPr id="17" name="TextBox 16">
            <a:extLst>
              <a:ext uri="{FF2B5EF4-FFF2-40B4-BE49-F238E27FC236}">
                <a16:creationId xmlns:a16="http://schemas.microsoft.com/office/drawing/2014/main" id="{0AA053CF-1127-624C-8F77-6DA43881D5B6}"/>
              </a:ext>
            </a:extLst>
          </p:cNvPr>
          <p:cNvSpPr txBox="1"/>
          <p:nvPr/>
        </p:nvSpPr>
        <p:spPr>
          <a:xfrm>
            <a:off x="4880242" y="1725071"/>
            <a:ext cx="4144695" cy="646331"/>
          </a:xfrm>
          <a:prstGeom prst="rect">
            <a:avLst/>
          </a:prstGeom>
          <a:noFill/>
        </p:spPr>
        <p:txBody>
          <a:bodyPr wrap="square" rtlCol="0">
            <a:spAutoFit/>
          </a:bodyPr>
          <a:lstStyle/>
          <a:p>
            <a:r>
              <a:rPr lang="en-US" u="sng" dirty="0"/>
              <a:t>The beam itself is the source </a:t>
            </a:r>
            <a:r>
              <a:rPr lang="en-US" dirty="0"/>
              <a:t>of EM fields</a:t>
            </a:r>
          </a:p>
        </p:txBody>
      </p:sp>
      <p:sp>
        <p:nvSpPr>
          <p:cNvPr id="18" name="TextBox 17">
            <a:extLst>
              <a:ext uri="{FF2B5EF4-FFF2-40B4-BE49-F238E27FC236}">
                <a16:creationId xmlns:a16="http://schemas.microsoft.com/office/drawing/2014/main" id="{FF61ED96-807E-0248-B9E4-D6261A78F4D6}"/>
              </a:ext>
            </a:extLst>
          </p:cNvPr>
          <p:cNvSpPr txBox="1"/>
          <p:nvPr/>
        </p:nvSpPr>
        <p:spPr>
          <a:xfrm>
            <a:off x="4450373" y="5346488"/>
            <a:ext cx="992494" cy="646331"/>
          </a:xfrm>
          <a:prstGeom prst="rect">
            <a:avLst/>
          </a:prstGeom>
          <a:noFill/>
        </p:spPr>
        <p:txBody>
          <a:bodyPr wrap="square" rtlCol="0">
            <a:spAutoFit/>
          </a:bodyPr>
          <a:lstStyle/>
          <a:p>
            <a:r>
              <a:rPr lang="en-US" dirty="0"/>
              <a:t>Point</a:t>
            </a:r>
          </a:p>
          <a:p>
            <a:r>
              <a:rPr lang="en-US" dirty="0"/>
              <a:t>charge </a:t>
            </a:r>
          </a:p>
        </p:txBody>
      </p:sp>
      <p:sp>
        <p:nvSpPr>
          <p:cNvPr id="19" name="CasellaDiTesto 14">
            <a:extLst>
              <a:ext uri="{FF2B5EF4-FFF2-40B4-BE49-F238E27FC236}">
                <a16:creationId xmlns:a16="http://schemas.microsoft.com/office/drawing/2014/main" id="{F93406DE-26A0-3849-A6CF-D732D615D10A}"/>
              </a:ext>
            </a:extLst>
          </p:cNvPr>
          <p:cNvSpPr txBox="1"/>
          <p:nvPr/>
        </p:nvSpPr>
        <p:spPr>
          <a:xfrm>
            <a:off x="682065" y="68129"/>
            <a:ext cx="7536615"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PARTICLE </a:t>
            </a:r>
            <a:r>
              <a:rPr lang="en-US" sz="2800" b="1" dirty="0">
                <a:solidFill>
                  <a:srgbClr val="FF0000"/>
                </a:solidFill>
                <a:effectLst>
                  <a:outerShdw blurRad="38100" dist="38100" dir="2700000" algn="tl">
                    <a:srgbClr val="000000">
                      <a:alpha val="43137"/>
                    </a:srgbClr>
                  </a:outerShdw>
                </a:effectLst>
                <a:latin typeface="Arial" pitchFamily="34" charset="0"/>
              </a:rPr>
              <a:t>INTERACTION</a:t>
            </a:r>
            <a:r>
              <a:rPr lang="en-US" sz="2800" b="1" dirty="0">
                <a:solidFill>
                  <a:srgbClr val="1F497D"/>
                </a:solidFill>
                <a:effectLst>
                  <a:outerShdw blurRad="38100" dist="38100" dir="2700000" algn="tl">
                    <a:srgbClr val="000000">
                      <a:alpha val="43137"/>
                    </a:srgbClr>
                  </a:outerShdw>
                </a:effectLst>
                <a:latin typeface="Arial" pitchFamily="34" charset="0"/>
              </a:rPr>
              <a:t> WITH EM FIELDS</a:t>
            </a:r>
          </a:p>
        </p:txBody>
      </p:sp>
    </p:spTree>
    <p:extLst>
      <p:ext uri="{BB962C8B-B14F-4D97-AF65-F5344CB8AC3E}">
        <p14:creationId xmlns:p14="http://schemas.microsoft.com/office/powerpoint/2010/main" val="321952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ppt_x"/>
                                          </p:val>
                                        </p:tav>
                                        <p:tav tm="100000">
                                          <p:val>
                                            <p:strVal val="#ppt_x"/>
                                          </p:val>
                                        </p:tav>
                                      </p:tavLst>
                                    </p:anim>
                                    <p:anim calcmode="lin" valueType="num">
                                      <p:cBhvr additive="base">
                                        <p:cTn id="36" dur="50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P spid="10" grpId="0"/>
      <p:bldP spid="11"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FR101_M4">
            <a:hlinkClick r:id="" action="ppaction://media"/>
            <a:extLst>
              <a:ext uri="{FF2B5EF4-FFF2-40B4-BE49-F238E27FC236}">
                <a16:creationId xmlns:a16="http://schemas.microsoft.com/office/drawing/2014/main" id="{D1AD8BEF-71A2-604C-BB47-377070887D57}"/>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90308" y="1143826"/>
            <a:ext cx="8166711" cy="4083356"/>
          </a:xfrm>
          <a:prstGeom prst="rect">
            <a:avLst/>
          </a:prstGeom>
        </p:spPr>
      </p:pic>
      <p:sp>
        <p:nvSpPr>
          <p:cNvPr id="4" name="CasellaDiTesto 5">
            <a:extLst>
              <a:ext uri="{FF2B5EF4-FFF2-40B4-BE49-F238E27FC236}">
                <a16:creationId xmlns:a16="http://schemas.microsoft.com/office/drawing/2014/main" id="{F7749AAF-6D60-C148-A65D-FBD4831C9C18}"/>
              </a:ext>
            </a:extLst>
          </p:cNvPr>
          <p:cNvSpPr txBox="1">
            <a:spLocks noChangeArrowheads="1"/>
          </p:cNvSpPr>
          <p:nvPr/>
        </p:nvSpPr>
        <p:spPr bwMode="auto">
          <a:xfrm>
            <a:off x="5125987" y="1021912"/>
            <a:ext cx="245291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r>
              <a:rPr lang="en-GB" altLang="x-none" sz="1400" b="1" dirty="0"/>
              <a:t>Courtesy of Cho Ng, SLAC</a:t>
            </a:r>
          </a:p>
        </p:txBody>
      </p:sp>
      <p:pic>
        <p:nvPicPr>
          <p:cNvPr id="5" name="Picture 4">
            <a:extLst>
              <a:ext uri="{FF2B5EF4-FFF2-40B4-BE49-F238E27FC236}">
                <a16:creationId xmlns:a16="http://schemas.microsoft.com/office/drawing/2014/main" id="{A43BAC2D-DB73-2D42-81CB-F63A2F1C52B9}"/>
              </a:ext>
            </a:extLst>
          </p:cNvPr>
          <p:cNvPicPr>
            <a:picLocks noChangeAspect="1"/>
          </p:cNvPicPr>
          <p:nvPr/>
        </p:nvPicPr>
        <p:blipFill>
          <a:blip r:embed="rId5"/>
          <a:stretch>
            <a:fillRect/>
          </a:stretch>
        </p:blipFill>
        <p:spPr>
          <a:xfrm>
            <a:off x="694480" y="895743"/>
            <a:ext cx="7943478" cy="4795310"/>
          </a:xfrm>
          <a:prstGeom prst="rect">
            <a:avLst/>
          </a:prstGeom>
        </p:spPr>
      </p:pic>
      <p:cxnSp>
        <p:nvCxnSpPr>
          <p:cNvPr id="6" name="Straight Arrow Connector 5">
            <a:extLst>
              <a:ext uri="{FF2B5EF4-FFF2-40B4-BE49-F238E27FC236}">
                <a16:creationId xmlns:a16="http://schemas.microsoft.com/office/drawing/2014/main" id="{6B83D40F-5D20-8745-94EB-900D897AAA1C}"/>
              </a:ext>
            </a:extLst>
          </p:cNvPr>
          <p:cNvCxnSpPr/>
          <p:nvPr/>
        </p:nvCxnSpPr>
        <p:spPr>
          <a:xfrm>
            <a:off x="386980" y="2784143"/>
            <a:ext cx="6218536" cy="3123521"/>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AB7E3610-E505-FD45-A7CC-F00A1E66381E}"/>
              </a:ext>
            </a:extLst>
          </p:cNvPr>
          <p:cNvSpPr txBox="1"/>
          <p:nvPr/>
        </p:nvSpPr>
        <p:spPr>
          <a:xfrm rot="1559235">
            <a:off x="2543288" y="4253738"/>
            <a:ext cx="1326004" cy="369332"/>
          </a:xfrm>
          <a:prstGeom prst="rect">
            <a:avLst/>
          </a:prstGeom>
          <a:noFill/>
        </p:spPr>
        <p:txBody>
          <a:bodyPr wrap="none" rtlCol="0">
            <a:spAutoFit/>
          </a:bodyPr>
          <a:lstStyle/>
          <a:p>
            <a:r>
              <a:rPr lang="en-GB" b="1" dirty="0"/>
              <a:t>beam axis</a:t>
            </a:r>
          </a:p>
        </p:txBody>
      </p:sp>
      <p:sp>
        <p:nvSpPr>
          <p:cNvPr id="8" name="TextBox 7">
            <a:extLst>
              <a:ext uri="{FF2B5EF4-FFF2-40B4-BE49-F238E27FC236}">
                <a16:creationId xmlns:a16="http://schemas.microsoft.com/office/drawing/2014/main" id="{C03A0384-B1A5-9E45-AA7A-6C28248F33A2}"/>
              </a:ext>
            </a:extLst>
          </p:cNvPr>
          <p:cNvSpPr txBox="1"/>
          <p:nvPr/>
        </p:nvSpPr>
        <p:spPr>
          <a:xfrm rot="1440000">
            <a:off x="2476933" y="1802371"/>
            <a:ext cx="4254671" cy="646331"/>
          </a:xfrm>
          <a:prstGeom prst="rect">
            <a:avLst/>
          </a:prstGeom>
          <a:noFill/>
        </p:spPr>
        <p:txBody>
          <a:bodyPr wrap="square" rtlCol="0">
            <a:spAutoFit/>
          </a:bodyPr>
          <a:lstStyle/>
          <a:p>
            <a:pPr algn="ctr"/>
            <a:r>
              <a:rPr lang="en-GB" b="1" dirty="0">
                <a:solidFill>
                  <a:srgbClr val="FF0000"/>
                </a:solidFill>
              </a:rPr>
              <a:t>Discontinuities on the beam pipe </a:t>
            </a:r>
            <a:r>
              <a:rPr lang="en-GB" b="1" dirty="0"/>
              <a:t>(accelerating structure not powered)</a:t>
            </a:r>
          </a:p>
        </p:txBody>
      </p:sp>
      <p:sp>
        <p:nvSpPr>
          <p:cNvPr id="2" name="TextBox 1">
            <a:extLst>
              <a:ext uri="{FF2B5EF4-FFF2-40B4-BE49-F238E27FC236}">
                <a16:creationId xmlns:a16="http://schemas.microsoft.com/office/drawing/2014/main" id="{917A84E7-360F-2346-A174-3722D71947C0}"/>
              </a:ext>
            </a:extLst>
          </p:cNvPr>
          <p:cNvSpPr txBox="1"/>
          <p:nvPr/>
        </p:nvSpPr>
        <p:spPr>
          <a:xfrm>
            <a:off x="267919" y="5292805"/>
            <a:ext cx="3615254" cy="646331"/>
          </a:xfrm>
          <a:prstGeom prst="rect">
            <a:avLst/>
          </a:prstGeom>
          <a:noFill/>
        </p:spPr>
        <p:txBody>
          <a:bodyPr wrap="square" rtlCol="0">
            <a:spAutoFit/>
          </a:bodyPr>
          <a:lstStyle/>
          <a:p>
            <a:pPr algn="ctr"/>
            <a:r>
              <a:rPr lang="en-US" b="1" dirty="0"/>
              <a:t>Particle in accelerators are charged, thus they are </a:t>
            </a:r>
            <a:r>
              <a:rPr lang="en-US" b="1" dirty="0">
                <a:solidFill>
                  <a:srgbClr val="FF0000"/>
                </a:solidFill>
              </a:rPr>
              <a:t>sources of EM fields </a:t>
            </a:r>
            <a:r>
              <a:rPr lang="mr-IN" b="1" dirty="0"/>
              <a:t>…</a:t>
            </a:r>
            <a:endParaRPr lang="en-US" b="1" dirty="0"/>
          </a:p>
        </p:txBody>
      </p:sp>
      <p:sp>
        <p:nvSpPr>
          <p:cNvPr id="9" name="CasellaDiTesto 14">
            <a:extLst>
              <a:ext uri="{FF2B5EF4-FFF2-40B4-BE49-F238E27FC236}">
                <a16:creationId xmlns:a16="http://schemas.microsoft.com/office/drawing/2014/main" id="{274CF43C-EC71-4B4F-8D0A-86466A6CB486}"/>
              </a:ext>
            </a:extLst>
          </p:cNvPr>
          <p:cNvSpPr txBox="1"/>
          <p:nvPr/>
        </p:nvSpPr>
        <p:spPr>
          <a:xfrm>
            <a:off x="946055" y="62058"/>
            <a:ext cx="7316426"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PARASITIC EFFECTS: THE </a:t>
            </a:r>
            <a:r>
              <a:rPr lang="en-US" sz="2800" b="1" dirty="0">
                <a:solidFill>
                  <a:srgbClr val="FF0000"/>
                </a:solidFill>
                <a:effectLst>
                  <a:outerShdw blurRad="38100" dist="38100" dir="2700000" algn="tl">
                    <a:srgbClr val="000000">
                      <a:alpha val="43137"/>
                    </a:srgbClr>
                  </a:outerShdw>
                </a:effectLst>
                <a:latin typeface="Arial" pitchFamily="34" charset="0"/>
              </a:rPr>
              <a:t>WAKEFIELDS</a:t>
            </a:r>
          </a:p>
        </p:txBody>
      </p:sp>
    </p:spTree>
    <p:extLst>
      <p:ext uri="{BB962C8B-B14F-4D97-AF65-F5344CB8AC3E}">
        <p14:creationId xmlns:p14="http://schemas.microsoft.com/office/powerpoint/2010/main" val="204564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333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3"/>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3"/>
                                        </p:tgtEl>
                                      </p:cBhvr>
                                    </p:cmd>
                                  </p:childTnLst>
                                </p:cTn>
                              </p:par>
                            </p:childTnLst>
                          </p:cTn>
                        </p:par>
                      </p:childTnLst>
                    </p:cTn>
                  </p:par>
                </p:childTnLst>
              </p:cTn>
              <p:nextCondLst>
                <p:cond evt="onClick" delay="0">
                  <p:tgtEl>
                    <p:spTgt spid="3"/>
                  </p:tgtEl>
                </p:cond>
              </p:nextCondLst>
            </p:seq>
            <p:video>
              <p:cMediaNode vol="80000">
                <p:cTn id="15" repeatCount="indefinite" fill="hold" display="0">
                  <p:stCondLst>
                    <p:cond delay="indefinite"/>
                  </p:stCondLst>
                </p:cTn>
                <p:tgtEl>
                  <p:spTgt spid="3"/>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EDA42C35-7A0E-C84D-84A8-0C4E0A79430C}"/>
              </a:ext>
            </a:extLst>
          </p:cNvPr>
          <p:cNvSpPr txBox="1"/>
          <p:nvPr/>
        </p:nvSpPr>
        <p:spPr>
          <a:xfrm>
            <a:off x="720664" y="39672"/>
            <a:ext cx="7702686"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WAKEFIELD AND </a:t>
            </a:r>
            <a:r>
              <a:rPr lang="en-US" sz="2800" b="1" dirty="0">
                <a:solidFill>
                  <a:srgbClr val="FF0000"/>
                </a:solidFill>
                <a:effectLst>
                  <a:outerShdw blurRad="38100" dist="38100" dir="2700000" algn="tl">
                    <a:srgbClr val="000000">
                      <a:alpha val="43137"/>
                    </a:srgbClr>
                  </a:outerShdw>
                </a:effectLst>
                <a:latin typeface="Arial" pitchFamily="34" charset="0"/>
              </a:rPr>
              <a:t>ENERGY CONSERVATION</a:t>
            </a:r>
          </a:p>
        </p:txBody>
      </p:sp>
      <p:sp>
        <p:nvSpPr>
          <p:cNvPr id="4" name="TextBox 3">
            <a:extLst>
              <a:ext uri="{FF2B5EF4-FFF2-40B4-BE49-F238E27FC236}">
                <a16:creationId xmlns:a16="http://schemas.microsoft.com/office/drawing/2014/main" id="{69C240BD-2635-C741-8210-B872CDD0B86F}"/>
              </a:ext>
            </a:extLst>
          </p:cNvPr>
          <p:cNvSpPr txBox="1"/>
          <p:nvPr/>
        </p:nvSpPr>
        <p:spPr>
          <a:xfrm>
            <a:off x="214745" y="5421257"/>
            <a:ext cx="8714509" cy="646331"/>
          </a:xfrm>
          <a:prstGeom prst="rect">
            <a:avLst/>
          </a:prstGeom>
          <a:noFill/>
        </p:spPr>
        <p:txBody>
          <a:bodyPr wrap="square" rtlCol="0">
            <a:spAutoFit/>
          </a:bodyPr>
          <a:lstStyle/>
          <a:p>
            <a:r>
              <a:rPr lang="en-US" b="1" dirty="0"/>
              <a:t>The principle is used in general purpose RF sources (e.g. </a:t>
            </a:r>
            <a:r>
              <a:rPr lang="en-US" b="1" dirty="0">
                <a:solidFill>
                  <a:srgbClr val="FF0000"/>
                </a:solidFill>
              </a:rPr>
              <a:t>klystrons</a:t>
            </a:r>
            <a:r>
              <a:rPr lang="en-US" b="1" dirty="0"/>
              <a:t>) as well as for direct particle acceleration (e.g. </a:t>
            </a:r>
            <a:r>
              <a:rPr lang="en-US" b="1" dirty="0">
                <a:solidFill>
                  <a:srgbClr val="FF0000"/>
                </a:solidFill>
              </a:rPr>
              <a:t>particle wakefield accelerators</a:t>
            </a:r>
            <a:r>
              <a:rPr lang="en-US" b="1" dirty="0"/>
              <a:t>)</a:t>
            </a:r>
          </a:p>
        </p:txBody>
      </p:sp>
      <p:pic>
        <p:nvPicPr>
          <p:cNvPr id="5" name="FR101_M5">
            <a:hlinkClick r:id="" action="ppaction://media"/>
            <a:extLst>
              <a:ext uri="{FF2B5EF4-FFF2-40B4-BE49-F238E27FC236}">
                <a16:creationId xmlns:a16="http://schemas.microsoft.com/office/drawing/2014/main" id="{85EAD558-935C-8943-B4B0-C53681253AB4}"/>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23313" y="754408"/>
            <a:ext cx="8297374" cy="4667273"/>
          </a:xfrm>
          <a:prstGeom prst="rect">
            <a:avLst/>
          </a:prstGeom>
        </p:spPr>
      </p:pic>
      <p:sp>
        <p:nvSpPr>
          <p:cNvPr id="6" name="CasellaDiTesto 5">
            <a:extLst>
              <a:ext uri="{FF2B5EF4-FFF2-40B4-BE49-F238E27FC236}">
                <a16:creationId xmlns:a16="http://schemas.microsoft.com/office/drawing/2014/main" id="{7E3DDED1-E11D-2047-BD2B-890560F0514B}"/>
              </a:ext>
            </a:extLst>
          </p:cNvPr>
          <p:cNvSpPr txBox="1">
            <a:spLocks noChangeArrowheads="1"/>
          </p:cNvSpPr>
          <p:nvPr/>
        </p:nvSpPr>
        <p:spPr bwMode="auto">
          <a:xfrm>
            <a:off x="5102837" y="790412"/>
            <a:ext cx="27815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128"/>
              </a:defRPr>
            </a:lvl1pPr>
            <a:lvl2pPr marL="37931725" indent="-37474525" eaLnBrk="0" hangingPunct="0">
              <a:defRPr sz="2400">
                <a:solidFill>
                  <a:schemeClr val="tx1"/>
                </a:solidFill>
                <a:latin typeface="Arial" charset="0"/>
                <a:ea typeface="ヒラギノ角ゴ Pro W3" charset="-128"/>
              </a:defRPr>
            </a:lvl2pPr>
            <a:lvl3pPr eaLnBrk="0" hangingPunct="0">
              <a:defRPr sz="2400">
                <a:solidFill>
                  <a:schemeClr val="tx1"/>
                </a:solidFill>
                <a:latin typeface="Arial" charset="0"/>
                <a:ea typeface="ヒラギノ角ゴ Pro W3" charset="-128"/>
              </a:defRPr>
            </a:lvl3pPr>
            <a:lvl4pPr eaLnBrk="0" hangingPunct="0">
              <a:defRPr sz="2400">
                <a:solidFill>
                  <a:schemeClr val="tx1"/>
                </a:solidFill>
                <a:latin typeface="Arial" charset="0"/>
                <a:ea typeface="ヒラギノ角ゴ Pro W3" charset="-128"/>
              </a:defRPr>
            </a:lvl4pPr>
            <a:lvl5pPr eaLnBrk="0" hangingPunct="0">
              <a:defRPr sz="2400">
                <a:solidFill>
                  <a:schemeClr val="tx1"/>
                </a:solidFill>
                <a:latin typeface="Arial" charset="0"/>
                <a:ea typeface="ヒラギノ角ゴ Pro W3" charset="-128"/>
              </a:defRPr>
            </a:lvl5pPr>
            <a:lvl6pPr marL="457200" eaLnBrk="0" fontAlgn="base" hangingPunct="0">
              <a:spcBef>
                <a:spcPct val="0"/>
              </a:spcBef>
              <a:spcAft>
                <a:spcPct val="0"/>
              </a:spcAft>
              <a:defRPr sz="2400">
                <a:solidFill>
                  <a:schemeClr val="tx1"/>
                </a:solidFill>
                <a:latin typeface="Arial" charset="0"/>
                <a:ea typeface="ヒラギノ角ゴ Pro W3" charset="-128"/>
              </a:defRPr>
            </a:lvl6pPr>
            <a:lvl7pPr marL="914400" eaLnBrk="0" fontAlgn="base" hangingPunct="0">
              <a:spcBef>
                <a:spcPct val="0"/>
              </a:spcBef>
              <a:spcAft>
                <a:spcPct val="0"/>
              </a:spcAft>
              <a:defRPr sz="2400">
                <a:solidFill>
                  <a:schemeClr val="tx1"/>
                </a:solidFill>
                <a:latin typeface="Arial" charset="0"/>
                <a:ea typeface="ヒラギノ角ゴ Pro W3" charset="-128"/>
              </a:defRPr>
            </a:lvl7pPr>
            <a:lvl8pPr marL="1371600" eaLnBrk="0" fontAlgn="base" hangingPunct="0">
              <a:spcBef>
                <a:spcPct val="0"/>
              </a:spcBef>
              <a:spcAft>
                <a:spcPct val="0"/>
              </a:spcAft>
              <a:defRPr sz="2400">
                <a:solidFill>
                  <a:schemeClr val="tx1"/>
                </a:solidFill>
                <a:latin typeface="Arial" charset="0"/>
                <a:ea typeface="ヒラギノ角ゴ Pro W3" charset="-128"/>
              </a:defRPr>
            </a:lvl8pPr>
            <a:lvl9pPr marL="1828800" eaLnBrk="0" fontAlgn="base" hangingPunct="0">
              <a:spcBef>
                <a:spcPct val="0"/>
              </a:spcBef>
              <a:spcAft>
                <a:spcPct val="0"/>
              </a:spcAft>
              <a:defRPr sz="2400">
                <a:solidFill>
                  <a:schemeClr val="tx1"/>
                </a:solidFill>
                <a:latin typeface="Arial" charset="0"/>
                <a:ea typeface="ヒラギノ角ゴ Pro W3" charset="-128"/>
              </a:defRPr>
            </a:lvl9pPr>
          </a:lstStyle>
          <a:p>
            <a:pPr eaLnBrk="1" hangingPunct="1"/>
            <a:r>
              <a:rPr lang="en-GB" altLang="x-none" sz="1600" b="1"/>
              <a:t>Courtesy of Cho Ng, SLAC</a:t>
            </a:r>
          </a:p>
        </p:txBody>
      </p:sp>
      <p:pic>
        <p:nvPicPr>
          <p:cNvPr id="7" name="Picture 2" descr="http://clic-study.web.cern.ch/sites/clic-study.web.cern.ch/themes/cliccern/img/logos/CLIClogo.png">
            <a:extLst>
              <a:ext uri="{FF2B5EF4-FFF2-40B4-BE49-F238E27FC236}">
                <a16:creationId xmlns:a16="http://schemas.microsoft.com/office/drawing/2014/main" id="{FC761DC3-56AE-6F40-8A59-BF9992512E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5786" y="1523492"/>
            <a:ext cx="1468582" cy="146858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C6D0B51-D864-3846-A99C-D54D77846499}"/>
              </a:ext>
            </a:extLst>
          </p:cNvPr>
          <p:cNvSpPr txBox="1"/>
          <p:nvPr/>
        </p:nvSpPr>
        <p:spPr>
          <a:xfrm>
            <a:off x="214746" y="4485851"/>
            <a:ext cx="4577174" cy="646331"/>
          </a:xfrm>
          <a:prstGeom prst="rect">
            <a:avLst/>
          </a:prstGeom>
          <a:noFill/>
        </p:spPr>
        <p:txBody>
          <a:bodyPr wrap="square" rtlCol="0">
            <a:spAutoFit/>
          </a:bodyPr>
          <a:lstStyle/>
          <a:p>
            <a:r>
              <a:rPr lang="en-US" b="1" dirty="0"/>
              <a:t>Wakefields extract beam energy to electromagnetic fields</a:t>
            </a:r>
          </a:p>
        </p:txBody>
      </p:sp>
    </p:spTree>
    <p:extLst>
      <p:ext uri="{BB962C8B-B14F-4D97-AF65-F5344CB8AC3E}">
        <p14:creationId xmlns:p14="http://schemas.microsoft.com/office/powerpoint/2010/main" val="415932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repeatCount="indefinite" fill="hold" display="0">
                  <p:stCondLst>
                    <p:cond delay="indefinite"/>
                  </p:stCondLst>
                </p:cTn>
                <p:tgtEl>
                  <p:spTgt spid="5"/>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4">
            <a:extLst>
              <a:ext uri="{FF2B5EF4-FFF2-40B4-BE49-F238E27FC236}">
                <a16:creationId xmlns:a16="http://schemas.microsoft.com/office/drawing/2014/main" id="{EDA42C35-7A0E-C84D-84A8-0C4E0A79430C}"/>
              </a:ext>
            </a:extLst>
          </p:cNvPr>
          <p:cNvSpPr txBox="1"/>
          <p:nvPr/>
        </p:nvSpPr>
        <p:spPr>
          <a:xfrm>
            <a:off x="1853376" y="69450"/>
            <a:ext cx="5437258"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A PERTURBATIVE APPROACH</a:t>
            </a:r>
          </a:p>
        </p:txBody>
      </p:sp>
      <p:sp>
        <p:nvSpPr>
          <p:cNvPr id="5" name="CasellaDiTesto 2">
            <a:extLst>
              <a:ext uri="{FF2B5EF4-FFF2-40B4-BE49-F238E27FC236}">
                <a16:creationId xmlns:a16="http://schemas.microsoft.com/office/drawing/2014/main" id="{27337B16-1D36-8A4D-9A6E-F07054312C2F}"/>
              </a:ext>
            </a:extLst>
          </p:cNvPr>
          <p:cNvSpPr txBox="1"/>
          <p:nvPr/>
        </p:nvSpPr>
        <p:spPr>
          <a:xfrm>
            <a:off x="231895" y="5771593"/>
            <a:ext cx="8695537" cy="338554"/>
          </a:xfrm>
          <a:prstGeom prst="rect">
            <a:avLst/>
          </a:prstGeom>
          <a:solidFill>
            <a:schemeClr val="bg1"/>
          </a:solidFill>
        </p:spPr>
        <p:txBody>
          <a:bodyPr wrap="square" rtlCol="0">
            <a:spAutoFit/>
          </a:bodyPr>
          <a:lstStyle/>
          <a:p>
            <a:pPr algn="just"/>
            <a:r>
              <a:rPr lang="en-GB" sz="1600" i="1" dirty="0">
                <a:latin typeface="Arial"/>
                <a:cs typeface="Arial"/>
              </a:rPr>
              <a:t>A. Chao, Lecture Notes on Special Topics in Accelerator Physics</a:t>
            </a:r>
          </a:p>
        </p:txBody>
      </p:sp>
      <p:sp>
        <p:nvSpPr>
          <p:cNvPr id="3" name="TextBox 2">
            <a:extLst>
              <a:ext uri="{FF2B5EF4-FFF2-40B4-BE49-F238E27FC236}">
                <a16:creationId xmlns:a16="http://schemas.microsoft.com/office/drawing/2014/main" id="{9FB0F626-E8C4-4A49-9830-500B77E4CEB9}"/>
              </a:ext>
            </a:extLst>
          </p:cNvPr>
          <p:cNvSpPr txBox="1"/>
          <p:nvPr/>
        </p:nvSpPr>
        <p:spPr>
          <a:xfrm>
            <a:off x="336884" y="796863"/>
            <a:ext cx="8470231" cy="4770537"/>
          </a:xfrm>
          <a:prstGeom prst="rect">
            <a:avLst/>
          </a:prstGeom>
          <a:solidFill>
            <a:schemeClr val="bg1"/>
          </a:solidFill>
        </p:spPr>
        <p:txBody>
          <a:bodyPr wrap="square" rtlCol="0">
            <a:spAutoFit/>
          </a:bodyPr>
          <a:lstStyle/>
          <a:p>
            <a:pPr algn="just"/>
            <a:r>
              <a:rPr lang="en-GB" sz="1600" b="1" dirty="0">
                <a:latin typeface="Arial" panose="020B0604020202020204" pitchFamily="34" charset="0"/>
                <a:cs typeface="Arial" panose="020B0604020202020204" pitchFamily="34" charset="0"/>
              </a:rPr>
              <a:t>Accelerator physics is similar to plasma physics; they use, for instance, </a:t>
            </a:r>
            <a:r>
              <a:rPr lang="en-GB" sz="1600" b="1" dirty="0" err="1">
                <a:latin typeface="Arial" panose="020B0604020202020204" pitchFamily="34" charset="0"/>
                <a:cs typeface="Arial" panose="020B0604020202020204" pitchFamily="34" charset="0"/>
              </a:rPr>
              <a:t>Vlasov</a:t>
            </a:r>
            <a:r>
              <a:rPr lang="en-GB" sz="1600" b="1" dirty="0">
                <a:latin typeface="Arial" panose="020B0604020202020204" pitchFamily="34" charset="0"/>
                <a:cs typeface="Arial" panose="020B0604020202020204" pitchFamily="34" charset="0"/>
              </a:rPr>
              <a:t> equation. Both involve nonlinear dynamics (</a:t>
            </a:r>
            <a:r>
              <a:rPr lang="en-GB" sz="1600" b="1" dirty="0">
                <a:solidFill>
                  <a:srgbClr val="FF0000"/>
                </a:solidFill>
                <a:latin typeface="Arial" panose="020B0604020202020204" pitchFamily="34" charset="0"/>
                <a:cs typeface="Arial" panose="020B0604020202020204" pitchFamily="34" charset="0"/>
              </a:rPr>
              <a:t>single-particle effects</a:t>
            </a:r>
            <a:r>
              <a:rPr lang="en-GB" sz="1600" b="1" dirty="0">
                <a:latin typeface="Arial" panose="020B0604020202020204" pitchFamily="34" charset="0"/>
                <a:cs typeface="Arial" panose="020B0604020202020204" pitchFamily="34" charset="0"/>
              </a:rPr>
              <a:t>) and collective instabilities (</a:t>
            </a:r>
            <a:r>
              <a:rPr lang="en-GB" sz="1600" b="1" dirty="0">
                <a:solidFill>
                  <a:srgbClr val="FF0000"/>
                </a:solidFill>
                <a:latin typeface="Arial" panose="020B0604020202020204" pitchFamily="34" charset="0"/>
                <a:cs typeface="Arial" panose="020B0604020202020204" pitchFamily="34" charset="0"/>
              </a:rPr>
              <a:t>multi-particle effects</a:t>
            </a:r>
            <a:r>
              <a:rPr lang="en-GB" sz="1600" b="1" dirty="0">
                <a:latin typeface="Arial" panose="020B0604020202020204" pitchFamily="34" charset="0"/>
                <a:cs typeface="Arial" panose="020B0604020202020204" pitchFamily="34" charset="0"/>
              </a:rPr>
              <a:t>). However, there is an important difference: </a:t>
            </a:r>
          </a:p>
          <a:p>
            <a:pPr algn="just"/>
            <a:endParaRPr lang="en-GB" sz="1600" b="1" dirty="0">
              <a:latin typeface="Arial" panose="020B0604020202020204" pitchFamily="34" charset="0"/>
              <a:cs typeface="Arial" panose="020B0604020202020204" pitchFamily="34" charset="0"/>
            </a:endParaRPr>
          </a:p>
          <a:p>
            <a:pPr algn="just"/>
            <a:r>
              <a:rPr lang="en-GB" sz="1600" b="1" dirty="0">
                <a:latin typeface="Arial" panose="020B0604020202020204" pitchFamily="34" charset="0"/>
                <a:cs typeface="Arial" panose="020B0604020202020204" pitchFamily="34" charset="0"/>
              </a:rPr>
              <a:t>beam self fields &gt; external applied fields    (plasma) </a:t>
            </a:r>
          </a:p>
          <a:p>
            <a:pPr algn="just"/>
            <a:r>
              <a:rPr lang="en-GB" sz="1600" b="1" dirty="0">
                <a:solidFill>
                  <a:srgbClr val="FF0000"/>
                </a:solidFill>
                <a:latin typeface="Arial" panose="020B0604020202020204" pitchFamily="34" charset="0"/>
                <a:cs typeface="Arial" panose="020B0604020202020204" pitchFamily="34" charset="0"/>
              </a:rPr>
              <a:t>beam self fields &lt;&lt; external applied fields </a:t>
            </a:r>
            <a:r>
              <a:rPr lang="en-GB" sz="1600" b="1" dirty="0">
                <a:latin typeface="Arial" panose="020B0604020202020204" pitchFamily="34" charset="0"/>
                <a:cs typeface="Arial" panose="020B0604020202020204" pitchFamily="34" charset="0"/>
              </a:rPr>
              <a:t>(accelerators) </a:t>
            </a:r>
          </a:p>
          <a:p>
            <a:pPr algn="just"/>
            <a:endParaRPr lang="en-GB" sz="1600" b="1" dirty="0">
              <a:latin typeface="Arial" panose="020B0604020202020204" pitchFamily="34" charset="0"/>
              <a:cs typeface="Arial" panose="020B0604020202020204" pitchFamily="34" charset="0"/>
            </a:endParaRPr>
          </a:p>
          <a:p>
            <a:pPr algn="just"/>
            <a:r>
              <a:rPr lang="en-GB" sz="1600" b="1" dirty="0">
                <a:latin typeface="Arial" panose="020B0604020202020204" pitchFamily="34" charset="0"/>
                <a:cs typeface="Arial" panose="020B0604020202020204" pitchFamily="34" charset="0"/>
              </a:rPr>
              <a:t>This difference means </a:t>
            </a:r>
            <a:r>
              <a:rPr lang="en-GB" sz="1600" b="1" dirty="0">
                <a:solidFill>
                  <a:srgbClr val="FF0000"/>
                </a:solidFill>
                <a:latin typeface="Arial" panose="020B0604020202020204" pitchFamily="34" charset="0"/>
                <a:cs typeface="Arial" panose="020B0604020202020204" pitchFamily="34" charset="0"/>
              </a:rPr>
              <a:t>perturbation techniques </a:t>
            </a:r>
            <a:r>
              <a:rPr lang="en-GB" sz="1600" b="1" dirty="0">
                <a:latin typeface="Arial" panose="020B0604020202020204" pitchFamily="34" charset="0"/>
                <a:cs typeface="Arial" panose="020B0604020202020204" pitchFamily="34" charset="0"/>
              </a:rPr>
              <a:t>are applicable to accelerators with </a:t>
            </a:r>
          </a:p>
          <a:p>
            <a:pPr algn="just"/>
            <a:endParaRPr lang="en-GB" sz="1600" b="1" dirty="0">
              <a:latin typeface="Arial" panose="020B0604020202020204" pitchFamily="34" charset="0"/>
              <a:cs typeface="Arial" panose="020B0604020202020204" pitchFamily="34" charset="0"/>
            </a:endParaRPr>
          </a:p>
          <a:p>
            <a:pPr algn="just"/>
            <a:r>
              <a:rPr lang="en-GB" sz="1600" b="1" dirty="0">
                <a:latin typeface="Arial" panose="020B0604020202020204" pitchFamily="34" charset="0"/>
                <a:cs typeface="Arial" panose="020B0604020202020204" pitchFamily="34" charset="0"/>
              </a:rPr>
              <a:t>unperturbed motion = external fields (cavities, magnets, …) </a:t>
            </a:r>
          </a:p>
          <a:p>
            <a:pPr algn="just"/>
            <a:r>
              <a:rPr lang="en-GB" sz="1600" b="1" dirty="0">
                <a:latin typeface="Arial" panose="020B0604020202020204" pitchFamily="34" charset="0"/>
                <a:cs typeface="Arial" panose="020B0604020202020204" pitchFamily="34" charset="0"/>
              </a:rPr>
              <a:t>perturbed motion = self fields or "</a:t>
            </a:r>
            <a:r>
              <a:rPr lang="en-GB" sz="1600" b="1" dirty="0">
                <a:solidFill>
                  <a:srgbClr val="FF0000"/>
                </a:solidFill>
                <a:latin typeface="Arial" panose="020B0604020202020204" pitchFamily="34" charset="0"/>
                <a:cs typeface="Arial" panose="020B0604020202020204" pitchFamily="34" charset="0"/>
              </a:rPr>
              <a:t>wakefields</a:t>
            </a:r>
            <a:r>
              <a:rPr lang="en-GB" sz="1600" b="1" dirty="0">
                <a:latin typeface="Arial" panose="020B0604020202020204" pitchFamily="34" charset="0"/>
                <a:cs typeface="Arial" panose="020B0604020202020204" pitchFamily="34" charset="0"/>
              </a:rPr>
              <a:t>" </a:t>
            </a:r>
          </a:p>
          <a:p>
            <a:pPr algn="just"/>
            <a:endParaRPr lang="en-GB" sz="1600" b="1" dirty="0">
              <a:latin typeface="Arial" panose="020B0604020202020204" pitchFamily="34" charset="0"/>
              <a:cs typeface="Arial" panose="020B0604020202020204" pitchFamily="34" charset="0"/>
            </a:endParaRPr>
          </a:p>
          <a:p>
            <a:pPr algn="just"/>
            <a:r>
              <a:rPr lang="en-GB" sz="1600" b="1" dirty="0">
                <a:latin typeface="Arial" panose="020B0604020202020204" pitchFamily="34" charset="0"/>
                <a:cs typeface="Arial" panose="020B0604020202020204" pitchFamily="34" charset="0"/>
              </a:rPr>
              <a:t>In fact, in accelerator physics, a </a:t>
            </a:r>
            <a:r>
              <a:rPr lang="en-GB" sz="1600" b="1" dirty="0">
                <a:solidFill>
                  <a:srgbClr val="FF0000"/>
                </a:solidFill>
                <a:latin typeface="Arial" panose="020B0604020202020204" pitchFamily="34" charset="0"/>
                <a:cs typeface="Arial" panose="020B0604020202020204" pitchFamily="34" charset="0"/>
              </a:rPr>
              <a:t>first order perturbation</a:t>
            </a:r>
            <a:r>
              <a:rPr lang="en-GB" sz="1600" b="1" dirty="0">
                <a:latin typeface="Arial" panose="020B0604020202020204" pitchFamily="34" charset="0"/>
                <a:cs typeface="Arial" panose="020B0604020202020204" pitchFamily="34" charset="0"/>
              </a:rPr>
              <a:t> often suffices. </a:t>
            </a:r>
          </a:p>
          <a:p>
            <a:pPr algn="just"/>
            <a:endParaRPr lang="en-GB" sz="1600" b="1" dirty="0">
              <a:latin typeface="Arial" panose="020B0604020202020204" pitchFamily="34" charset="0"/>
              <a:cs typeface="Arial" panose="020B0604020202020204" pitchFamily="34" charset="0"/>
            </a:endParaRPr>
          </a:p>
          <a:p>
            <a:pPr algn="just"/>
            <a:r>
              <a:rPr lang="en-GB" sz="1600" b="1" dirty="0">
                <a:latin typeface="Arial" panose="020B0604020202020204" pitchFamily="34" charset="0"/>
                <a:cs typeface="Arial" panose="020B0604020202020204" pitchFamily="34" charset="0"/>
              </a:rPr>
              <a:t>It is important to appreciate the fact that </a:t>
            </a:r>
            <a:r>
              <a:rPr lang="en-GB" sz="1600" b="1" dirty="0">
                <a:solidFill>
                  <a:srgbClr val="FF0000"/>
                </a:solidFill>
                <a:latin typeface="Arial" panose="020B0604020202020204" pitchFamily="34" charset="0"/>
                <a:cs typeface="Arial" panose="020B0604020202020204" pitchFamily="34" charset="0"/>
              </a:rPr>
              <a:t>instability analysis </a:t>
            </a:r>
            <a:r>
              <a:rPr lang="en-GB" sz="1600" b="1" dirty="0">
                <a:latin typeface="Arial" panose="020B0604020202020204" pitchFamily="34" charset="0"/>
                <a:cs typeface="Arial" panose="020B0604020202020204" pitchFamily="34" charset="0"/>
              </a:rPr>
              <a:t>in accelerators is based on the validity of this perturbation technique. </a:t>
            </a:r>
          </a:p>
          <a:p>
            <a:pPr algn="just"/>
            <a:endParaRPr lang="en-GB" sz="1600" b="1" dirty="0">
              <a:latin typeface="Arial" panose="020B0604020202020204" pitchFamily="34" charset="0"/>
              <a:cs typeface="Arial" panose="020B0604020202020204" pitchFamily="34" charset="0"/>
            </a:endParaRPr>
          </a:p>
          <a:p>
            <a:pPr algn="just"/>
            <a:r>
              <a:rPr lang="en-GB" sz="1600" b="1" dirty="0">
                <a:latin typeface="Arial" panose="020B0604020202020204" pitchFamily="34" charset="0"/>
                <a:cs typeface="Arial" panose="020B0604020202020204" pitchFamily="34" charset="0"/>
              </a:rPr>
              <a:t>In particular, the concept of wakefield is based on the validity of this perturbation technique as applied to </a:t>
            </a:r>
            <a:r>
              <a:rPr lang="en-GB" sz="1600" b="1" dirty="0">
                <a:solidFill>
                  <a:srgbClr val="FF0000"/>
                </a:solidFill>
                <a:latin typeface="Arial" panose="020B0604020202020204" pitchFamily="34" charset="0"/>
                <a:cs typeface="Arial" panose="020B0604020202020204" pitchFamily="34" charset="0"/>
              </a:rPr>
              <a:t>high energy accelerators</a:t>
            </a:r>
            <a:r>
              <a:rPr lang="en-GB" sz="1600"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487237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2A322D9-25A6-814D-B24A-8CD79903F781}"/>
              </a:ext>
            </a:extLst>
          </p:cNvPr>
          <p:cNvPicPr>
            <a:picLocks noChangeAspect="1"/>
          </p:cNvPicPr>
          <p:nvPr/>
        </p:nvPicPr>
        <p:blipFill>
          <a:blip r:embed="rId2"/>
          <a:stretch>
            <a:fillRect/>
          </a:stretch>
        </p:blipFill>
        <p:spPr>
          <a:xfrm>
            <a:off x="727594" y="1990295"/>
            <a:ext cx="7680960" cy="2915920"/>
          </a:xfrm>
          <a:prstGeom prst="rect">
            <a:avLst/>
          </a:prstGeom>
        </p:spPr>
      </p:pic>
      <p:sp>
        <p:nvSpPr>
          <p:cNvPr id="2" name="CasellaDiTesto 14">
            <a:extLst>
              <a:ext uri="{FF2B5EF4-FFF2-40B4-BE49-F238E27FC236}">
                <a16:creationId xmlns:a16="http://schemas.microsoft.com/office/drawing/2014/main" id="{EDA42C35-7A0E-C84D-84A8-0C4E0A79430C}"/>
              </a:ext>
            </a:extLst>
          </p:cNvPr>
          <p:cNvSpPr txBox="1"/>
          <p:nvPr/>
        </p:nvSpPr>
        <p:spPr>
          <a:xfrm>
            <a:off x="1406726" y="90906"/>
            <a:ext cx="6330579" cy="523220"/>
          </a:xfrm>
          <a:prstGeom prst="rect">
            <a:avLst/>
          </a:prstGeom>
          <a:noFill/>
        </p:spPr>
        <p:txBody>
          <a:bodyPr wrap="none">
            <a:spAutoFit/>
          </a:bodyPr>
          <a:lstStyle/>
          <a:p>
            <a:pPr algn="ctr">
              <a:defRPr/>
            </a:pPr>
            <a:r>
              <a:rPr lang="en-US" sz="2800" b="1" dirty="0">
                <a:solidFill>
                  <a:srgbClr val="1F497D"/>
                </a:solidFill>
                <a:effectLst>
                  <a:outerShdw blurRad="38100" dist="38100" dir="2700000" algn="tl">
                    <a:srgbClr val="000000">
                      <a:alpha val="43137"/>
                    </a:srgbClr>
                  </a:outerShdw>
                </a:effectLst>
                <a:latin typeface="Arial" pitchFamily="34" charset="0"/>
              </a:rPr>
              <a:t>BEAM - STRUCTURE INTERACTION</a:t>
            </a:r>
          </a:p>
        </p:txBody>
      </p:sp>
      <p:sp>
        <p:nvSpPr>
          <p:cNvPr id="7" name="TextBox 6">
            <a:extLst>
              <a:ext uri="{FF2B5EF4-FFF2-40B4-BE49-F238E27FC236}">
                <a16:creationId xmlns:a16="http://schemas.microsoft.com/office/drawing/2014/main" id="{A885238E-BB25-704F-9F74-6CD1DA7116B6}"/>
              </a:ext>
            </a:extLst>
          </p:cNvPr>
          <p:cNvSpPr txBox="1"/>
          <p:nvPr/>
        </p:nvSpPr>
        <p:spPr>
          <a:xfrm>
            <a:off x="1531993" y="1324340"/>
            <a:ext cx="1552925" cy="338554"/>
          </a:xfrm>
          <a:prstGeom prst="rect">
            <a:avLst/>
          </a:prstGeom>
          <a:noFill/>
        </p:spPr>
        <p:txBody>
          <a:bodyPr wrap="square" rtlCol="0">
            <a:spAutoFit/>
          </a:bodyPr>
          <a:lstStyle/>
          <a:p>
            <a:pPr algn="ctr"/>
            <a:r>
              <a:rPr lang="en-GB" sz="1600" b="1" dirty="0">
                <a:latin typeface="Arial" panose="020B0604020202020204" pitchFamily="34" charset="0"/>
                <a:cs typeface="Arial" panose="020B0604020202020204" pitchFamily="34" charset="0"/>
              </a:rPr>
              <a:t>Smooth Pipe</a:t>
            </a:r>
          </a:p>
        </p:txBody>
      </p:sp>
      <p:sp>
        <p:nvSpPr>
          <p:cNvPr id="8" name="TextBox 7">
            <a:extLst>
              <a:ext uri="{FF2B5EF4-FFF2-40B4-BE49-F238E27FC236}">
                <a16:creationId xmlns:a16="http://schemas.microsoft.com/office/drawing/2014/main" id="{AC12C036-81E2-5B4C-AE94-C20C09108FDE}"/>
              </a:ext>
            </a:extLst>
          </p:cNvPr>
          <p:cNvSpPr txBox="1"/>
          <p:nvPr/>
        </p:nvSpPr>
        <p:spPr>
          <a:xfrm>
            <a:off x="5351362" y="1324340"/>
            <a:ext cx="2109953" cy="338554"/>
          </a:xfrm>
          <a:prstGeom prst="rect">
            <a:avLst/>
          </a:prstGeom>
          <a:noFill/>
        </p:spPr>
        <p:txBody>
          <a:bodyPr wrap="square" rtlCol="0">
            <a:spAutoFit/>
          </a:bodyPr>
          <a:lstStyle/>
          <a:p>
            <a:pPr algn="ctr"/>
            <a:r>
              <a:rPr lang="en-GB" sz="1600" b="1" dirty="0">
                <a:latin typeface="Arial" panose="020B0604020202020204" pitchFamily="34" charset="0"/>
                <a:cs typeface="Arial" panose="020B0604020202020204" pitchFamily="34" charset="0"/>
              </a:rPr>
              <a:t>Pipe with structure</a:t>
            </a:r>
          </a:p>
        </p:txBody>
      </p:sp>
      <p:sp>
        <p:nvSpPr>
          <p:cNvPr id="9" name="TextBox 8">
            <a:extLst>
              <a:ext uri="{FF2B5EF4-FFF2-40B4-BE49-F238E27FC236}">
                <a16:creationId xmlns:a16="http://schemas.microsoft.com/office/drawing/2014/main" id="{59860A5E-A998-8741-9D2E-FEC3A9311641}"/>
              </a:ext>
            </a:extLst>
          </p:cNvPr>
          <p:cNvSpPr txBox="1"/>
          <p:nvPr/>
        </p:nvSpPr>
        <p:spPr>
          <a:xfrm>
            <a:off x="1335041" y="1723833"/>
            <a:ext cx="1946829" cy="338554"/>
          </a:xfrm>
          <a:prstGeom prst="rect">
            <a:avLst/>
          </a:prstGeom>
          <a:noFill/>
        </p:spPr>
        <p:txBody>
          <a:bodyPr wrap="square" rtlCol="0">
            <a:spAutoFit/>
          </a:bodyPr>
          <a:lstStyle/>
          <a:p>
            <a:pPr algn="ctr"/>
            <a:r>
              <a:rPr lang="en-GB" sz="1600" b="1" dirty="0">
                <a:solidFill>
                  <a:srgbClr val="FF0000"/>
                </a:solidFill>
                <a:latin typeface="Arial" panose="020B0604020202020204" pitchFamily="34" charset="0"/>
                <a:cs typeface="Arial" panose="020B0604020202020204" pitchFamily="34" charset="0"/>
              </a:rPr>
              <a:t>No wakefield</a:t>
            </a:r>
          </a:p>
        </p:txBody>
      </p:sp>
      <p:sp>
        <p:nvSpPr>
          <p:cNvPr id="10" name="TextBox 9">
            <a:extLst>
              <a:ext uri="{FF2B5EF4-FFF2-40B4-BE49-F238E27FC236}">
                <a16:creationId xmlns:a16="http://schemas.microsoft.com/office/drawing/2014/main" id="{E097B209-0416-CD4D-8F93-27E8B393436B}"/>
              </a:ext>
            </a:extLst>
          </p:cNvPr>
          <p:cNvSpPr txBox="1"/>
          <p:nvPr/>
        </p:nvSpPr>
        <p:spPr>
          <a:xfrm>
            <a:off x="5432924" y="1723833"/>
            <a:ext cx="1946829" cy="338554"/>
          </a:xfrm>
          <a:prstGeom prst="rect">
            <a:avLst/>
          </a:prstGeom>
          <a:noFill/>
        </p:spPr>
        <p:txBody>
          <a:bodyPr wrap="square" rtlCol="0">
            <a:spAutoFit/>
          </a:bodyPr>
          <a:lstStyle/>
          <a:p>
            <a:pPr algn="ctr"/>
            <a:r>
              <a:rPr lang="en-GB" sz="1600" b="1" dirty="0">
                <a:solidFill>
                  <a:srgbClr val="FF0000"/>
                </a:solidFill>
                <a:latin typeface="Arial" panose="020B0604020202020204" pitchFamily="34" charset="0"/>
                <a:cs typeface="Arial" panose="020B0604020202020204" pitchFamily="34" charset="0"/>
              </a:rPr>
              <a:t>Wakefield</a:t>
            </a:r>
          </a:p>
        </p:txBody>
      </p:sp>
      <p:sp>
        <p:nvSpPr>
          <p:cNvPr id="13" name="TextBox 12">
            <a:extLst>
              <a:ext uri="{FF2B5EF4-FFF2-40B4-BE49-F238E27FC236}">
                <a16:creationId xmlns:a16="http://schemas.microsoft.com/office/drawing/2014/main" id="{C8085E66-802F-6344-846D-6DF8185E8F96}"/>
              </a:ext>
            </a:extLst>
          </p:cNvPr>
          <p:cNvSpPr txBox="1"/>
          <p:nvPr/>
        </p:nvSpPr>
        <p:spPr>
          <a:xfrm>
            <a:off x="290848" y="4930279"/>
            <a:ext cx="8578516" cy="1077218"/>
          </a:xfrm>
          <a:prstGeom prst="rect">
            <a:avLst/>
          </a:prstGeom>
          <a:noFill/>
        </p:spPr>
        <p:txBody>
          <a:bodyPr wrap="square" rtlCol="0">
            <a:spAutoFit/>
          </a:bodyPr>
          <a:lstStyle/>
          <a:p>
            <a:pPr algn="just"/>
            <a:r>
              <a:rPr lang="en-GB" sz="1600" b="1" dirty="0">
                <a:latin typeface="Arial" panose="020B0604020202020204" pitchFamily="34" charset="0"/>
                <a:cs typeface="Arial" panose="020B0604020202020204" pitchFamily="34" charset="0"/>
              </a:rPr>
              <a:t>Beam-structure interaction is a difficult problem in general. Its solution often involves numerical solution using </a:t>
            </a:r>
            <a:r>
              <a:rPr lang="en-GB" sz="1600" b="1" dirty="0">
                <a:solidFill>
                  <a:srgbClr val="FF0000"/>
                </a:solidFill>
                <a:latin typeface="Arial" panose="020B0604020202020204" pitchFamily="34" charset="0"/>
                <a:cs typeface="Arial" panose="020B0604020202020204" pitchFamily="34" charset="0"/>
              </a:rPr>
              <a:t>particle-in-cell (PIC) codes</a:t>
            </a:r>
            <a:r>
              <a:rPr lang="en-GB" sz="1600" b="1" dirty="0">
                <a:latin typeface="Arial" panose="020B0604020202020204" pitchFamily="34" charset="0"/>
                <a:cs typeface="Arial" panose="020B0604020202020204" pitchFamily="34" charset="0"/>
              </a:rPr>
              <a:t>. Applying PIC codes is reasonable for small devices such as electron guns and klystrons, but becomes </a:t>
            </a:r>
            <a:r>
              <a:rPr lang="en-GB" sz="1600" b="1" dirty="0">
                <a:solidFill>
                  <a:srgbClr val="FF0000"/>
                </a:solidFill>
                <a:latin typeface="Arial" panose="020B0604020202020204" pitchFamily="34" charset="0"/>
                <a:cs typeface="Arial" panose="020B0604020202020204" pitchFamily="34" charset="0"/>
              </a:rPr>
              <a:t>impractical for large accelerators</a:t>
            </a:r>
            <a:r>
              <a:rPr lang="en-GB" sz="1600" b="1" dirty="0">
                <a:latin typeface="Arial" panose="020B0604020202020204" pitchFamily="34" charset="0"/>
                <a:cs typeface="Arial" panose="020B0604020202020204" pitchFamily="34" charset="0"/>
              </a:rPr>
              <a:t>. </a:t>
            </a:r>
          </a:p>
        </p:txBody>
      </p:sp>
      <p:sp>
        <p:nvSpPr>
          <p:cNvPr id="14" name="TextBox 13">
            <a:extLst>
              <a:ext uri="{FF2B5EF4-FFF2-40B4-BE49-F238E27FC236}">
                <a16:creationId xmlns:a16="http://schemas.microsoft.com/office/drawing/2014/main" id="{334E0462-C9A3-3341-8915-D2651C59F647}"/>
              </a:ext>
            </a:extLst>
          </p:cNvPr>
          <p:cNvSpPr txBox="1"/>
          <p:nvPr/>
        </p:nvSpPr>
        <p:spPr>
          <a:xfrm>
            <a:off x="290848" y="822086"/>
            <a:ext cx="7856621" cy="338554"/>
          </a:xfrm>
          <a:prstGeom prst="rect">
            <a:avLst/>
          </a:prstGeom>
          <a:noFill/>
        </p:spPr>
        <p:txBody>
          <a:bodyPr wrap="square" rtlCol="0">
            <a:spAutoFit/>
          </a:bodyPr>
          <a:lstStyle/>
          <a:p>
            <a:r>
              <a:rPr lang="en-GB" sz="1600" b="1" dirty="0">
                <a:latin typeface="Arial" panose="020B0604020202020204" pitchFamily="34" charset="0"/>
                <a:cs typeface="Arial" panose="020B0604020202020204" pitchFamily="34" charset="0"/>
              </a:rPr>
              <a:t>Most wakefields are generated by </a:t>
            </a:r>
            <a:r>
              <a:rPr lang="en-GB" sz="1600" b="1" dirty="0">
                <a:solidFill>
                  <a:srgbClr val="FF0000"/>
                </a:solidFill>
                <a:latin typeface="Arial" panose="020B0604020202020204" pitchFamily="34" charset="0"/>
                <a:cs typeface="Arial" panose="020B0604020202020204" pitchFamily="34" charset="0"/>
              </a:rPr>
              <a:t>beam-structure interaction</a:t>
            </a:r>
            <a:r>
              <a:rPr lang="en-GB" sz="1600"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9684194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30736</TotalTime>
  <Words>3237</Words>
  <Application>Microsoft Macintosh PowerPoint</Application>
  <PresentationFormat>On-screen Show (4:3)</PresentationFormat>
  <Paragraphs>511</Paragraphs>
  <Slides>45</Slides>
  <Notes>0</Notes>
  <HiddenSlides>0</HiddenSlides>
  <MMClips>2</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45</vt:i4>
      </vt:variant>
    </vt:vector>
  </HeadingPairs>
  <TitlesOfParts>
    <vt:vector size="52" baseType="lpstr">
      <vt:lpstr>Arial</vt:lpstr>
      <vt:lpstr>Calibri</vt:lpstr>
      <vt:lpstr>Cambria Math</vt:lpstr>
      <vt:lpstr>CMR10</vt:lpstr>
      <vt:lpstr>Symbol</vt:lpstr>
      <vt:lpstr>Tema di Office</vt:lpstr>
      <vt:lpstr>1_Tema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Andrea Mostacci</dc:creator>
  <cp:lastModifiedBy>Andrea Mostacci</cp:lastModifiedBy>
  <cp:revision>521</cp:revision>
  <cp:lastPrinted>2025-06-15T20:21:32Z</cp:lastPrinted>
  <dcterms:created xsi:type="dcterms:W3CDTF">2011-09-08T07:00:05Z</dcterms:created>
  <dcterms:modified xsi:type="dcterms:W3CDTF">2025-06-16T08:49:37Z</dcterms:modified>
</cp:coreProperties>
</file>