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tags/tag19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30.xml" ContentType="application/vnd.openxmlformats-officedocument.presentationml.notesSlide+xml"/>
  <Override PartName="/ppt/tags/tag37.xml" ContentType="application/vnd.openxmlformats-officedocument.presentationml.tags+xml"/>
  <Override PartName="/ppt/notesSlides/notesSlide31.xml" ContentType="application/vnd.openxmlformats-officedocument.presentationml.notesSlide+xml"/>
  <Override PartName="/ppt/tags/tag38.xml" ContentType="application/vnd.openxmlformats-officedocument.presentationml.tags+xml"/>
  <Override PartName="/ppt/notesSlides/notesSlide32.xml" ContentType="application/vnd.openxmlformats-officedocument.presentationml.notesSlide+xml"/>
  <Override PartName="/ppt/tags/tag39.xml" ContentType="application/vnd.openxmlformats-officedocument.presentationml.tags+xml"/>
  <Override PartName="/ppt/notesSlides/notesSlide33.xml" ContentType="application/vnd.openxmlformats-officedocument.presentationml.notesSlide+xml"/>
  <Override PartName="/ppt/tags/tag40.xml" ContentType="application/vnd.openxmlformats-officedocument.presentationml.tags+xml"/>
  <Override PartName="/ppt/notesSlides/notesSlide34.xml" ContentType="application/vnd.openxmlformats-officedocument.presentationml.notesSlide+xml"/>
  <Override PartName="/ppt/tags/tag41.xml" ContentType="application/vnd.openxmlformats-officedocument.presentationml.tags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6"/>
  </p:notesMasterIdLst>
  <p:sldIdLst>
    <p:sldId id="256" r:id="rId2"/>
    <p:sldId id="819" r:id="rId3"/>
    <p:sldId id="848" r:id="rId4"/>
    <p:sldId id="847" r:id="rId5"/>
    <p:sldId id="850" r:id="rId6"/>
    <p:sldId id="851" r:id="rId7"/>
    <p:sldId id="394" r:id="rId8"/>
    <p:sldId id="854" r:id="rId9"/>
    <p:sldId id="853" r:id="rId10"/>
    <p:sldId id="893" r:id="rId11"/>
    <p:sldId id="343" r:id="rId12"/>
    <p:sldId id="855" r:id="rId13"/>
    <p:sldId id="856" r:id="rId14"/>
    <p:sldId id="892" r:id="rId15"/>
    <p:sldId id="890" r:id="rId16"/>
    <p:sldId id="857" r:id="rId17"/>
    <p:sldId id="858" r:id="rId18"/>
    <p:sldId id="860" r:id="rId19"/>
    <p:sldId id="861" r:id="rId20"/>
    <p:sldId id="863" r:id="rId21"/>
    <p:sldId id="875" r:id="rId22"/>
    <p:sldId id="864" r:id="rId23"/>
    <p:sldId id="865" r:id="rId24"/>
    <p:sldId id="866" r:id="rId25"/>
    <p:sldId id="873" r:id="rId26"/>
    <p:sldId id="837" r:id="rId27"/>
    <p:sldId id="901" r:id="rId28"/>
    <p:sldId id="838" r:id="rId29"/>
    <p:sldId id="839" r:id="rId30"/>
    <p:sldId id="840" r:id="rId31"/>
    <p:sldId id="881" r:id="rId32"/>
    <p:sldId id="883" r:id="rId33"/>
    <p:sldId id="884" r:id="rId34"/>
    <p:sldId id="885" r:id="rId35"/>
    <p:sldId id="898" r:id="rId36"/>
    <p:sldId id="899" r:id="rId37"/>
    <p:sldId id="876" r:id="rId38"/>
    <p:sldId id="868" r:id="rId39"/>
    <p:sldId id="869" r:id="rId40"/>
    <p:sldId id="888" r:id="rId41"/>
    <p:sldId id="904" r:id="rId42"/>
    <p:sldId id="894" r:id="rId43"/>
    <p:sldId id="896" r:id="rId44"/>
    <p:sldId id="905" r:id="rId45"/>
    <p:sldId id="267" r:id="rId46"/>
    <p:sldId id="909" r:id="rId47"/>
    <p:sldId id="911" r:id="rId48"/>
    <p:sldId id="912" r:id="rId49"/>
    <p:sldId id="908" r:id="rId50"/>
    <p:sldId id="913" r:id="rId51"/>
    <p:sldId id="443" r:id="rId52"/>
    <p:sldId id="907" r:id="rId53"/>
    <p:sldId id="862" r:id="rId54"/>
    <p:sldId id="362" r:id="rId55"/>
    <p:sldId id="345" r:id="rId56"/>
    <p:sldId id="792" r:id="rId57"/>
    <p:sldId id="793" r:id="rId58"/>
    <p:sldId id="802" r:id="rId59"/>
    <p:sldId id="652" r:id="rId60"/>
    <p:sldId id="568" r:id="rId61"/>
    <p:sldId id="867" r:id="rId62"/>
    <p:sldId id="879" r:id="rId63"/>
    <p:sldId id="880" r:id="rId64"/>
    <p:sldId id="886" r:id="rId6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B050"/>
    <a:srgbClr val="263D6E"/>
    <a:srgbClr val="FFF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F3114-BCD7-4536-8183-FED0C75B8CD7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58AF4-63E7-4257-8C35-568CF6D7E7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88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8217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7949E-B1FB-4629-B3B6-E9CD876B8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62B012-ED0B-98A2-A604-6F641B6632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FBE0B3-BB0D-0887-7466-6828D8879B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3874D-D2A5-314F-FEE8-E705E0AE1F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772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29C84C-34B4-6340-C925-60A434282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7B7504-D8DB-8E20-0F0B-98BFA875B7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D8B2D0-7793-6015-D8ED-2CD512E2EC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5CD30A-8F99-8D7F-F70F-B09786F235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38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D97A7-E35A-9D48-AA78-4E4FA90F6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60204A-C5E3-9E6B-8BA8-6B7D805E5B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A4070F-0EA0-4927-9F8D-58B988891B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5E826D-7620-558B-2837-3D64E64566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79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478AEB-D9F8-2F6C-689B-7427CCD3CE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B22131-5989-F46C-12E1-3DD50E74AB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298A53-804C-94EC-56DA-94AB7BD8D5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4D7D48-D29F-9CB0-9EFA-6542912714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7788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A7818B-28A4-4FED-36AC-1915A3D07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19003E-C7FD-DE12-0DF3-BB4A8E67D0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AC3E73-1CD1-8F4D-A1C6-71818BDCFD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632C7-9CC2-3F4B-D503-101BFD4346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8183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09787C-361A-729F-9C8C-122E6E6CB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9BE052-4786-D25C-C995-919A574EBF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C21CB6-0A0A-C6AA-744F-B425DFC6B7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967D4-2CDF-148D-F2D9-389B54F38E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8681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25969-57C6-F140-0FC0-52BCBC834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6FD5A0-D1B7-1669-E9CF-EBD7FD115B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26379D-2152-3AC0-84D7-F3DCDDAEDC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725-14B1-6584-DBED-A50B43D71E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8901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BAF58-72B1-1D81-80E4-5F466AADF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102717-BE39-30A6-7603-ADEBD7B370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97BCBE-659F-61A4-A381-CDFF4DF88E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A66F7D-720D-6E06-F67C-05B8316C01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9025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4338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450DD-4208-B805-7CA3-E31D63783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C72FA-734A-B46D-A14F-E2A3CD065F0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0403EC-F5FE-1808-CA46-BBF1EA2926E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3F5E1E-112D-922F-37CE-418091E808B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137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69E25-A7BC-434E-8C75-EB6B53B90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AD1F94-825F-82F4-16DE-4ABF1729526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B20752-1BEE-30C4-DCC7-4049682297A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B7B255-E8DB-EBA3-F462-506ABD2F3B7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495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E6904-F09B-26A8-4A3D-8261D0CE9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D030C-60D5-297C-B776-DAE3C21A1F9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B3A217-82FE-6FA3-18C6-5F41EE7CB06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3ACC3F-917F-CFD9-D9EA-9DB5C9AAE68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425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FDEEB-1958-1759-D8B1-01BA9E222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F50707-8341-CBE5-0B72-9C0E3026CCA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FA609D-0C02-32AF-925C-78AD56587F0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A88885-12CB-3385-A56A-56A9AB6C444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224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1916CF-D2F7-E831-DD05-83364AEFD1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AC926D-57B9-F7A4-846F-37C56BFCC63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6894DA-BE30-0E4D-CC09-10D45F30F2A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4A936B-58E9-D24A-3A17-490C694C3DB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4677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91FFC-C7AA-8A08-6910-2765CC476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238956-79A7-74D0-23A8-C4206E15FD8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9380A6-1E45-1FEA-24B7-6174F767DF2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3CC2BF-20D7-29C5-7C80-805A9B7B4FC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706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18667-6ADE-89A5-6F55-297B32180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F083B-93F4-3951-D3D6-E82CCBD2895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8CA932-3911-D34F-32ED-C16BBFBE7B9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387704-0B75-9335-AF65-F77C4761103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047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65F7E5-78D1-138C-FFF0-AD0A141A7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92D927-7FB4-F171-D854-045BED9F3BD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07C645-38C0-16B2-B97B-9BEEADF08C6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719779-13D7-01E8-CB30-DB54B7DAD42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903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D0706E-A0EF-A66C-D40B-9BC7B5D6B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1DB1BC-5E92-D038-EEA0-436F9CA7D53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F94FF8-42E5-3F0E-E966-A8A208807B0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C5D3E6-5BAE-CF03-2520-C1ACCF641C7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0110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17A75-894F-7EBB-77CE-9BFBF41C2D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5C8BE4-8EBC-952E-9184-EDA63C28F8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DEFC2B-DBD5-E79B-2087-AF1EEEC1D3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7BBEA3-19F2-AD3A-AAC5-C5217540DE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1103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D15F5D-EAEE-552D-5CA4-74B0D2A77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F82670-7E0D-09EF-4133-738C8A59F7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BE4A7F-FC90-1CDA-3FB1-6FD6035041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3B185-D840-2B85-CDFA-A45B42BFC8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8467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E0BB3-40D5-29BD-EB38-259EC81EC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A7CCEF-E9F7-F39C-EF9D-E4F2DB2C30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2AD9C0-C38C-338C-97BA-4D34D918B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339B9-9375-36ED-D383-C2E19C7B7F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693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63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E1DA8-95DF-A568-BC31-EBFB37204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B413AF-604D-7830-8558-7B6D2A8B5C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F719BA-D59C-C459-1E4C-3840B7211C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CD1F4B-5E64-DBF1-96BC-C2991E1F30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5597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3132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41F5B9-077D-59A6-3473-17A5CBDCA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5ADE66-FB8E-F3B6-6509-81713CD84CD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A86BF8-5C1E-8DB9-0179-15390B51C77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35C20C-EA90-292C-960D-7B2F39CB8FF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004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CA181-582C-B6CD-6BD4-8E46EF6CC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EEBC8A-60C8-1818-4853-24F9847EAC6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CA5DE0-CF08-CB0A-3631-21C84116E7D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ED4E7D-DAA4-A098-7CF4-AC60D727F0D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8487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B9BAE-3842-FBDC-4992-9CF642097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CDD43-7580-1C72-F6BB-797E94F8EA4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7CC0CD-D2EA-95BC-14BE-59A45870DC6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A77A6B-3DC5-655C-7B34-8F88EAE5191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0974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6F022-9148-2466-39A8-E79F96E962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BCE399-FF11-94DF-B503-7585C50A2F9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5E1994-25B1-4617-83E1-960D42C07EFF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4D50A7-281D-F6E7-B088-07A006CB0B9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A8171D-B0ED-ED99-3A1D-056D1D82F6C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873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B99358-0AC1-697C-97FF-56167BD4B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6340E6-11C5-C498-FB10-42F5F247A6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C90951-0654-BFF9-B800-9314711BE3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564925-ACD0-4508-D8A6-019AE58ABB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219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9CD11-5681-AE7B-CED5-6A0EF77DA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184FA1-8E5D-0F5F-A594-CB7026BFDE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D2330F-BDB8-540F-A67F-01291DA26D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0DD205-090A-DA9A-8EAA-FE199A82F5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366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89776-E9E7-A9F0-3E03-A04F57BFC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C2AD27-C610-FD74-B69A-F6B0162871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881548-7DFC-028C-43E2-EA307F7DBB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43735A-8AFF-DC16-2374-AF20286460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590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2C0CD-AC04-F0B0-CCDC-921720E17E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8601A5-E36B-9631-DA19-1C74059ED6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937998-D8BF-6EBA-E18D-F94CDD1C49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E3B25-01E2-6967-433E-A1CEF8EFE4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549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D7C28-6A61-DB71-1FA6-D604767AE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B21E1F-40A3-E640-CDD4-B801DBBB45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213408-87F9-FE58-B2BE-A47947E8B9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1229C-62EA-F49B-754F-1140E244C6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8317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A8B0B-001A-D61B-50D7-A2B9EE337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3ADE50-CAB4-4FC3-52D6-C67CED6B3C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215259-BB5A-7ABD-6EE5-00A5BC669D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4C521-C170-AFE1-0477-FA59264510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8AF4-63E7-4257-8C35-568CF6D7E78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66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22000">
              <a:srgbClr val="F9FCFE"/>
            </a:gs>
            <a:gs pos="29000">
              <a:schemeClr val="bg1"/>
            </a:gs>
            <a:gs pos="26000">
              <a:srgbClr val="1F4E79"/>
            </a:gs>
            <a:gs pos="4000">
              <a:schemeClr val="bg1"/>
            </a:gs>
            <a:gs pos="93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2296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55574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C6E9-FB2F-426D-AA6E-BF65448B07FB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" y="314287"/>
            <a:ext cx="1164657" cy="1139513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060205" y="692669"/>
            <a:ext cx="6137710" cy="761131"/>
          </a:xfrm>
        </p:spPr>
        <p:txBody>
          <a:bodyPr>
            <a:normAutofit/>
          </a:bodyPr>
          <a:lstStyle>
            <a:lvl1pPr marL="0" indent="0" algn="ctr">
              <a:buNone/>
              <a:defRPr sz="2200" i="1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5975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4500" y="141093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5408" y="187588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5EFD-20CC-4F90-981E-2B7348FA2D5C}" type="datetime1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65F59A2-100F-260C-FC37-F755AD0A6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576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C555-5530-40D1-A726-019AF9E7052B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062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6234-07B2-4946-A239-D715884537D3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744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71BF-848A-4030-B389-DB0B2518036F}" type="datetime1">
              <a:rPr lang="en-GB" smtClean="0"/>
              <a:t>18/06/2025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45BE1B3-8AFC-4A6B-A388-DC23A38756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D895AD1-1D6A-753E-497E-5E4D7EE42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30011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1CEF7-D847-4FAF-87B4-CD2D69C81062}" type="datetime1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1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36"/>
            <a:ext cx="10515600" cy="1325563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496499"/>
            <a:ext cx="2743200" cy="365125"/>
          </a:xfrm>
        </p:spPr>
        <p:txBody>
          <a:bodyPr/>
          <a:lstStyle/>
          <a:p>
            <a:fld id="{12459269-479B-45AB-84DC-2A8151784F04}" type="datetime1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496499"/>
            <a:ext cx="4114800" cy="365125"/>
          </a:xfrm>
        </p:spPr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96499"/>
            <a:ext cx="2743200" cy="365125"/>
          </a:xfrm>
        </p:spPr>
        <p:txBody>
          <a:bodyPr/>
          <a:lstStyle/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53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8BF7-02F0-4C7D-9D57-76E59FE77B45}" type="datetime1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357812-70AD-A339-6C12-A7DE358B7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754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6194F-E16A-40C4-B4D9-ADD5DD477C15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770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2C18-1A43-4289-A4AE-EC2339DA816E}" type="datetime1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46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A5A1-8EC4-4B8B-9EA1-8FCDC71F554B}" type="datetime1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55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DAEA0-C1EF-4331-82D1-99586841DE1F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271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E6EF-495D-4E87-A300-FD78075D1853}" type="datetime1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185DAAA-0E30-3487-53E3-6B76681FA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579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0" y="1410937"/>
            <a:ext cx="6172200" cy="4873625"/>
          </a:xfrm>
        </p:spPr>
        <p:txBody>
          <a:bodyPr/>
          <a:lstStyle>
            <a:lvl1pPr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03" y="1893577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31BC9-29E4-4207-9922-B904C6BE667C}" type="datetime1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0DDB448-8C66-97AC-31C7-2DA48EB2C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817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13000">
              <a:srgbClr val="F9FCFE"/>
            </a:gs>
            <a:gs pos="15000">
              <a:schemeClr val="accent1">
                <a:lumMod val="50000"/>
              </a:schemeClr>
            </a:gs>
            <a:gs pos="17000">
              <a:schemeClr val="bg1"/>
            </a:gs>
            <a:gs pos="4000">
              <a:schemeClr val="bg1"/>
            </a:gs>
            <a:gs pos="95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993DED6-3C47-4CF3-92CE-401F1113FED1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702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/>
              <a:t>F. Asvesta | Space Charge in Circular Machines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3FA9A8C-59C6-43F6-BBC3-2A91D440A8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833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5" r:id="rId13"/>
    <p:sldLayoutId id="2147483676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2.xml"/><Relationship Id="rId7" Type="http://schemas.openxmlformats.org/officeDocument/2006/relationships/hyperlink" Target="https://www.sciencedirect.com/science/article/pii/S0168900206000428?via=ihub" TargetMode="Externa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Relationship Id="rId6" Type="http://schemas.openxmlformats.org/officeDocument/2006/relationships/hyperlink" Target="https://journals.aps.org/prab/abstract/10.1103/PhysRevSTAB.6.124201" TargetMode="Externa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Relationship Id="rId6" Type="http://schemas.openxmlformats.org/officeDocument/2006/relationships/image" Target="../media/image20.png"/><Relationship Id="rId5" Type="http://schemas.openxmlformats.org/officeDocument/2006/relationships/hyperlink" Target="https://www.sciencedirect.com/science/article/abs/pii/S0168900206000337" TargetMode="External"/><Relationship Id="rId4" Type="http://schemas.openxmlformats.org/officeDocument/2006/relationships/hyperlink" Target="https://journals.aps.org/prab/abstract/10.1103/PhysRevSTAB.6.12420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22.png"/><Relationship Id="rId5" Type="http://schemas.openxmlformats.org/officeDocument/2006/relationships/image" Target="../media/image6.png"/><Relationship Id="rId4" Type="http://schemas.openxmlformats.org/officeDocument/2006/relationships/hyperlink" Target="http://bib-pubdb1.desy.de/record/320505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23.png"/><Relationship Id="rId4" Type="http://schemas.openxmlformats.org/officeDocument/2006/relationships/hyperlink" Target="https://indico.cern.ch/event/1380440/contributions/6176599/attachments/2971266/5229510/nonlinear_CAS2024a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24.png"/><Relationship Id="rId4" Type="http://schemas.openxmlformats.org/officeDocument/2006/relationships/hyperlink" Target="https://indico.cern.ch/event/1380440/contributions/6176599/attachments/2971266/5229510/nonlinear_CAS2024a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hyperlink" Target="https://iopscience.iop.org/issue/1367-2630/8/11" TargetMode="External"/><Relationship Id="rId5" Type="http://schemas.openxmlformats.org/officeDocument/2006/relationships/hyperlink" Target="https://www.sciencedirect.com/science/article/pii/S0168900296008844" TargetMode="External"/><Relationship Id="rId4" Type="http://schemas.openxmlformats.org/officeDocument/2006/relationships/hyperlink" Target="https://cds.cern.ch/record/695942?ln=en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9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2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26.png"/><Relationship Id="rId4" Type="http://schemas.openxmlformats.org/officeDocument/2006/relationships/hyperlink" Target="https://cds.cern.ch/record/275769/files/CERN-68-38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56988/contributions/5713289/attachments/2936108/5158017/Susanna2_Spacecharge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0.png"/><Relationship Id="rId12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270.png"/><Relationship Id="rId11" Type="http://schemas.openxmlformats.org/officeDocument/2006/relationships/image" Target="../media/image32.png"/><Relationship Id="rId5" Type="http://schemas.openxmlformats.org/officeDocument/2006/relationships/image" Target="../media/image29.png"/><Relationship Id="rId10" Type="http://schemas.openxmlformats.org/officeDocument/2006/relationships/image" Target="../media/image310.png"/><Relationship Id="rId4" Type="http://schemas.openxmlformats.org/officeDocument/2006/relationships/image" Target="../media/image271.png"/><Relationship Id="rId9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39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0.png"/><Relationship Id="rId12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35.png"/><Relationship Id="rId11" Type="http://schemas.openxmlformats.org/officeDocument/2006/relationships/image" Target="../media/image31.png"/><Relationship Id="rId5" Type="http://schemas.openxmlformats.org/officeDocument/2006/relationships/image" Target="../media/image29.png"/><Relationship Id="rId10" Type="http://schemas.openxmlformats.org/officeDocument/2006/relationships/image" Target="../media/image37.png"/><Relationship Id="rId4" Type="http://schemas.openxmlformats.org/officeDocument/2006/relationships/image" Target="../media/image34.png"/><Relationship Id="rId9" Type="http://schemas.openxmlformats.org/officeDocument/2006/relationships/image" Target="../media/image32.png"/><Relationship Id="rId1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hyperlink" Target="https://journals.aps.org/prab/pdf/10.1103/PhysRevAccelBeams.25.121001" TargetMode="External"/><Relationship Id="rId9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cds.cern.ch/record/941316/files/p305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gif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7.pn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66.png"/><Relationship Id="rId12" Type="http://schemas.openxmlformats.org/officeDocument/2006/relationships/image" Target="../media/image6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6" Type="http://schemas.openxmlformats.org/officeDocument/2006/relationships/image" Target="../media/image60.png"/><Relationship Id="rId11" Type="http://schemas.openxmlformats.org/officeDocument/2006/relationships/image" Target="../media/image64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3.png"/><Relationship Id="rId4" Type="http://schemas.openxmlformats.org/officeDocument/2006/relationships/image" Target="../media/image58.png"/><Relationship Id="rId9" Type="http://schemas.openxmlformats.org/officeDocument/2006/relationships/image" Target="../media/image62.png"/><Relationship Id="rId14" Type="http://schemas.openxmlformats.org/officeDocument/2006/relationships/image" Target="../media/image6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png"/><Relationship Id="rId18" Type="http://schemas.openxmlformats.org/officeDocument/2006/relationships/image" Target="../media/image83.png"/><Relationship Id="rId26" Type="http://schemas.openxmlformats.org/officeDocument/2006/relationships/image" Target="../media/image91.png"/><Relationship Id="rId3" Type="http://schemas.openxmlformats.org/officeDocument/2006/relationships/notesSlide" Target="../notesSlides/notesSlide20.xml"/><Relationship Id="rId21" Type="http://schemas.openxmlformats.org/officeDocument/2006/relationships/image" Target="../media/image86.png"/><Relationship Id="rId7" Type="http://schemas.openxmlformats.org/officeDocument/2006/relationships/image" Target="../media/image78.png"/><Relationship Id="rId12" Type="http://schemas.openxmlformats.org/officeDocument/2006/relationships/image" Target="../media/image76.png"/><Relationship Id="rId17" Type="http://schemas.openxmlformats.org/officeDocument/2006/relationships/image" Target="../media/image82.png"/><Relationship Id="rId25" Type="http://schemas.openxmlformats.org/officeDocument/2006/relationships/image" Target="../media/image9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1.png"/><Relationship Id="rId20" Type="http://schemas.openxmlformats.org/officeDocument/2006/relationships/image" Target="../media/image85.png"/><Relationship Id="rId29" Type="http://schemas.openxmlformats.org/officeDocument/2006/relationships/image" Target="../media/image94.png"/><Relationship Id="rId1" Type="http://schemas.openxmlformats.org/officeDocument/2006/relationships/tags" Target="../tags/tag21.xml"/><Relationship Id="rId6" Type="http://schemas.openxmlformats.org/officeDocument/2006/relationships/image" Target="../media/image71.png"/><Relationship Id="rId11" Type="http://schemas.openxmlformats.org/officeDocument/2006/relationships/image" Target="../media/image75.png"/><Relationship Id="rId24" Type="http://schemas.openxmlformats.org/officeDocument/2006/relationships/image" Target="../media/image89.png"/><Relationship Id="rId5" Type="http://schemas.openxmlformats.org/officeDocument/2006/relationships/image" Target="../media/image70.png"/><Relationship Id="rId15" Type="http://schemas.openxmlformats.org/officeDocument/2006/relationships/image" Target="../media/image80.png"/><Relationship Id="rId23" Type="http://schemas.openxmlformats.org/officeDocument/2006/relationships/image" Target="../media/image88.png"/><Relationship Id="rId28" Type="http://schemas.openxmlformats.org/officeDocument/2006/relationships/image" Target="../media/image93.png"/><Relationship Id="rId10" Type="http://schemas.openxmlformats.org/officeDocument/2006/relationships/image" Target="../media/image74.png"/><Relationship Id="rId19" Type="http://schemas.openxmlformats.org/officeDocument/2006/relationships/image" Target="../media/image84.png"/><Relationship Id="rId4" Type="http://schemas.openxmlformats.org/officeDocument/2006/relationships/image" Target="../media/image58.png"/><Relationship Id="rId9" Type="http://schemas.openxmlformats.org/officeDocument/2006/relationships/image" Target="../media/image73.png"/><Relationship Id="rId14" Type="http://schemas.openxmlformats.org/officeDocument/2006/relationships/image" Target="../media/image79.png"/><Relationship Id="rId22" Type="http://schemas.openxmlformats.org/officeDocument/2006/relationships/image" Target="../media/image87.png"/><Relationship Id="rId27" Type="http://schemas.openxmlformats.org/officeDocument/2006/relationships/image" Target="../media/image9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13" Type="http://schemas.openxmlformats.org/officeDocument/2006/relationships/image" Target="../media/image104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03.png"/><Relationship Id="rId12" Type="http://schemas.openxmlformats.org/officeDocument/2006/relationships/image" Target="../media/image10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6" Type="http://schemas.openxmlformats.org/officeDocument/2006/relationships/image" Target="../media/image97.png"/><Relationship Id="rId11" Type="http://schemas.openxmlformats.org/officeDocument/2006/relationships/image" Target="../media/image101.png"/><Relationship Id="rId5" Type="http://schemas.openxmlformats.org/officeDocument/2006/relationships/image" Target="../media/image96.png"/><Relationship Id="rId10" Type="http://schemas.openxmlformats.org/officeDocument/2006/relationships/image" Target="../media/image100.png"/><Relationship Id="rId4" Type="http://schemas.openxmlformats.org/officeDocument/2006/relationships/image" Target="../media/image95.png"/><Relationship Id="rId9" Type="http://schemas.openxmlformats.org/officeDocument/2006/relationships/image" Target="../media/image9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5" Type="http://schemas.openxmlformats.org/officeDocument/2006/relationships/image" Target="../media/image105.gif"/><Relationship Id="rId4" Type="http://schemas.openxmlformats.org/officeDocument/2006/relationships/image" Target="../media/image75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Relationship Id="rId5" Type="http://schemas.openxmlformats.org/officeDocument/2006/relationships/image" Target="../media/image106.gif"/><Relationship Id="rId4" Type="http://schemas.openxmlformats.org/officeDocument/2006/relationships/image" Target="../media/image75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1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56988/contributions/5713289/attachments/2936108/5158017/Susanna2_Spacecharge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cademic.oup.com/book/11694/chapter/160655593" TargetMode="External"/><Relationship Id="rId5" Type="http://schemas.openxmlformats.org/officeDocument/2006/relationships/image" Target="../media/image8.gif"/><Relationship Id="rId4" Type="http://schemas.openxmlformats.org/officeDocument/2006/relationships/hyperlink" Target="https://inspirehep.net/literature/48302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Relationship Id="rId5" Type="http://schemas.openxmlformats.org/officeDocument/2006/relationships/image" Target="../media/image106.gif"/><Relationship Id="rId4" Type="http://schemas.openxmlformats.org/officeDocument/2006/relationships/image" Target="../media/image105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Relationship Id="rId6" Type="http://schemas.openxmlformats.org/officeDocument/2006/relationships/image" Target="../media/image120.png"/><Relationship Id="rId5" Type="http://schemas.openxmlformats.org/officeDocument/2006/relationships/image" Target="../media/image119.gif"/><Relationship Id="rId4" Type="http://schemas.openxmlformats.org/officeDocument/2006/relationships/image" Target="../media/image11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hyperlink" Target="https://cds.cern.ch/record/1976692/files/CERN-ACC-2014-0337.pdf" TargetMode="Externa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iopscience.iop.org/article/10.1088/1674-1137/39/12/127002" TargetMode="External"/><Relationship Id="rId13" Type="http://schemas.openxmlformats.org/officeDocument/2006/relationships/image" Target="../media/image127.png"/><Relationship Id="rId3" Type="http://schemas.openxmlformats.org/officeDocument/2006/relationships/notesSlide" Target="../notesSlides/notesSlide28.xml"/><Relationship Id="rId7" Type="http://schemas.openxmlformats.org/officeDocument/2006/relationships/hyperlink" Target="https://accelconf.web.cern.ch/ipac2017/papers/thpik113.pdf" TargetMode="External"/><Relationship Id="rId12" Type="http://schemas.openxmlformats.org/officeDocument/2006/relationships/image" Target="../media/image1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6" Type="http://schemas.openxmlformats.org/officeDocument/2006/relationships/hyperlink" Target="https://inspirehep.net/files/6df2cfaec1f75c2b6d06c6908ce61c58" TargetMode="External"/><Relationship Id="rId11" Type="http://schemas.openxmlformats.org/officeDocument/2006/relationships/image" Target="../media/image125.png"/><Relationship Id="rId5" Type="http://schemas.openxmlformats.org/officeDocument/2006/relationships/hyperlink" Target="https://accelconf.web.cern.ch/pac2009/papers/tu6pfp068.pdf" TargetMode="External"/><Relationship Id="rId10" Type="http://schemas.openxmlformats.org/officeDocument/2006/relationships/hyperlink" Target="https://conference.sns.gov/event/335/contributions/500/attachments/878/8165/PSBRFOpimisationsPDF.pdf" TargetMode="External"/><Relationship Id="rId4" Type="http://schemas.openxmlformats.org/officeDocument/2006/relationships/image" Target="../media/image123.png"/><Relationship Id="rId9" Type="http://schemas.openxmlformats.org/officeDocument/2006/relationships/image" Target="../media/image12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1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6" Type="http://schemas.openxmlformats.org/officeDocument/2006/relationships/image" Target="../media/image128.png"/><Relationship Id="rId5" Type="http://schemas.openxmlformats.org/officeDocument/2006/relationships/hyperlink" Target="https://accelconf.web.cern.ch/hb2023/papers/wea2i1.pdf" TargetMode="External"/><Relationship Id="rId4" Type="http://schemas.openxmlformats.org/officeDocument/2006/relationships/hyperlink" Target="https://cds.cern.ch/record/2841816/files/document.pdf" TargetMode="External"/><Relationship Id="rId9" Type="http://schemas.openxmlformats.org/officeDocument/2006/relationships/image" Target="../media/image131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4" Type="http://schemas.openxmlformats.org/officeDocument/2006/relationships/hyperlink" Target="https://dx.doi.org/10.1103/PhysRevSTAB.17.124201?_gl=1*10ekhhb*_gcl_au*MTQ0MTc5NTAxNi4xNzQ5NTQ4NjI0*_ga*NzI5MTE0MjMyLjE2MjM2NTk2MTY.*_ga_ZS5V2B2DR1*czE3NTAwNjUzMzEkbzU3JGcwJHQxNzUwMDY1MzM3JGo1NCRsMCRoMTEwOTg4MDA1OQ..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22227/files/198005132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4" Type="http://schemas.openxmlformats.org/officeDocument/2006/relationships/image" Target="../media/image13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kli.web.cern.ch/" TargetMode="External"/><Relationship Id="rId2" Type="http://schemas.openxmlformats.org/officeDocument/2006/relationships/hyperlink" Target="https://indico.cern.ch/event/1356988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362960/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849995/files/CERN-PS-99-012-DI.pdf" TargetMode="External"/><Relationship Id="rId13" Type="http://schemas.openxmlformats.org/officeDocument/2006/relationships/hyperlink" Target="https://dx.doi.org/10.1103/PhysRevSTAB.17.124201?_gl=1*10ekhhb*_gcl_au*MTQ0MTc5NTAxNi4xNzQ5NTQ4NjI0*_ga*NzI5MTE0MjMyLjE2MjM2NTk2MTY.*_ga_ZS5V2B2DR1*czE3NTAwNjUzMzEkbzU3JGcwJHQxNzUwMDY1MzM3JGo1NCRsMCRoMTEwOTg4MDA1OQ.." TargetMode="External"/><Relationship Id="rId18" Type="http://schemas.openxmlformats.org/officeDocument/2006/relationships/hyperlink" Target="https://journals.aps.org/prab/pdf/10.1103/PhysRevAccelBeams.25.121001" TargetMode="External"/><Relationship Id="rId3" Type="http://schemas.openxmlformats.org/officeDocument/2006/relationships/hyperlink" Target="https://cds.cern.ch/record/275769/files/CERN-68-38.pdf" TargetMode="External"/><Relationship Id="rId21" Type="http://schemas.openxmlformats.org/officeDocument/2006/relationships/hyperlink" Target="https://accelconf.web.cern.ch/hb2023/papers/wea2i1.pdf" TargetMode="External"/><Relationship Id="rId7" Type="http://schemas.openxmlformats.org/officeDocument/2006/relationships/hyperlink" Target="https://dx.doi.org/10.1016/S0168-9002(96)00884-4?_gl=1*oh5sp9*_gcl_au*MTQ0MTc5NTAxNi4xNzQ5NTQ4NjI0*_ga*NzI5MTE0MjMyLjE2MjM2NTk2MTY.*_ga_ZS5V2B2DR1*czE3NTAwNjE0NDckbzU2JGcwJHQxNzUwMDYxNDUxJGo1NiRsMCRoMTA3ODk3ODU4OA.." TargetMode="External"/><Relationship Id="rId12" Type="http://schemas.openxmlformats.org/officeDocument/2006/relationships/hyperlink" Target="https://dx.doi.org/10.1016/j.nima.2006.01.031" TargetMode="External"/><Relationship Id="rId17" Type="http://schemas.openxmlformats.org/officeDocument/2006/relationships/hyperlink" Target="https://cds.cern.ch/record/2841816/files/document.pdf" TargetMode="External"/><Relationship Id="rId2" Type="http://schemas.openxmlformats.org/officeDocument/2006/relationships/hyperlink" Target="https://inspirehep.net/literature/48302" TargetMode="External"/><Relationship Id="rId16" Type="http://schemas.openxmlformats.org/officeDocument/2006/relationships/hyperlink" Target="https://dx.doi.org/10.1103/PhysRevAccelBeams.23.091001" TargetMode="External"/><Relationship Id="rId20" Type="http://schemas.openxmlformats.org/officeDocument/2006/relationships/hyperlink" Target="https://inspirehep.net/files/6df2cfaec1f75c2b6d06c6908ce61c5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122227/files/198005132.pdf" TargetMode="External"/><Relationship Id="rId11" Type="http://schemas.openxmlformats.org/officeDocument/2006/relationships/hyperlink" Target="https://dx.doi.org/10.1016/j.nima.2006.01.029" TargetMode="External"/><Relationship Id="rId5" Type="http://schemas.openxmlformats.org/officeDocument/2006/relationships/hyperlink" Target="http://bib-pubdb1.desy.de/record/320505" TargetMode="External"/><Relationship Id="rId15" Type="http://schemas.openxmlformats.org/officeDocument/2006/relationships/hyperlink" Target="https://github.com/fasvesta/tune-spread" TargetMode="External"/><Relationship Id="rId10" Type="http://schemas.openxmlformats.org/officeDocument/2006/relationships/hyperlink" Target="https://dx.doi.org/10.1088/1367-2630/8/11/291" TargetMode="External"/><Relationship Id="rId19" Type="http://schemas.openxmlformats.org/officeDocument/2006/relationships/hyperlink" Target="https://conference.sns.gov/event/335/contributions/500/attachments/878/8165/PSBRFOpimisationsPDF.pdf" TargetMode="External"/><Relationship Id="rId4" Type="http://schemas.openxmlformats.org/officeDocument/2006/relationships/hyperlink" Target="https://cds.cern.ch/record/695942?ln=en" TargetMode="External"/><Relationship Id="rId9" Type="http://schemas.openxmlformats.org/officeDocument/2006/relationships/hyperlink" Target="https://dx.doi.org/10.1103/PhysRevSTAB.6.124201" TargetMode="External"/><Relationship Id="rId14" Type="http://schemas.openxmlformats.org/officeDocument/2006/relationships/hyperlink" Target="https://cds.cern.ch/record/2696190" TargetMode="Externa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4" Type="http://schemas.openxmlformats.org/officeDocument/2006/relationships/image" Target="../media/image25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8.xml"/><Relationship Id="rId6" Type="http://schemas.openxmlformats.org/officeDocument/2006/relationships/image" Target="NUL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13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7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07.png"/><Relationship Id="rId9" Type="http://schemas.openxmlformats.org/officeDocument/2006/relationships/image" Target="../media/image14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1.png"/><Relationship Id="rId5" Type="http://schemas.openxmlformats.org/officeDocument/2006/relationships/image" Target="../media/image430.png"/><Relationship Id="rId4" Type="http://schemas.openxmlformats.org/officeDocument/2006/relationships/image" Target="../media/image14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1.png"/><Relationship Id="rId5" Type="http://schemas.openxmlformats.org/officeDocument/2006/relationships/image" Target="../media/image480.png"/><Relationship Id="rId4" Type="http://schemas.openxmlformats.org/officeDocument/2006/relationships/image" Target="../media/image14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5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56.emf"/><Relationship Id="rId17" Type="http://schemas.openxmlformats.org/officeDocument/2006/relationships/oleObject" Target="../embeddings/oleObject8.bin"/><Relationship Id="rId2" Type="http://schemas.openxmlformats.org/officeDocument/2006/relationships/image" Target="../media/image151.png"/><Relationship Id="rId16" Type="http://schemas.openxmlformats.org/officeDocument/2006/relationships/image" Target="../media/image15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55.emf"/><Relationship Id="rId19" Type="http://schemas.openxmlformats.org/officeDocument/2006/relationships/image" Target="../media/image160.png"/><Relationship Id="rId4" Type="http://schemas.openxmlformats.org/officeDocument/2006/relationships/image" Target="../media/image152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5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13" Type="http://schemas.openxmlformats.org/officeDocument/2006/relationships/image" Target="../media/image168.png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1620.png"/><Relationship Id="rId12" Type="http://schemas.openxmlformats.org/officeDocument/2006/relationships/image" Target="../media/image167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8.xml"/><Relationship Id="rId6" Type="http://schemas.openxmlformats.org/officeDocument/2006/relationships/image" Target="../media/image162.png"/><Relationship Id="rId11" Type="http://schemas.openxmlformats.org/officeDocument/2006/relationships/image" Target="../media/image166.png"/><Relationship Id="rId5" Type="http://schemas.openxmlformats.org/officeDocument/2006/relationships/image" Target="../media/image161.png"/><Relationship Id="rId10" Type="http://schemas.openxmlformats.org/officeDocument/2006/relationships/image" Target="../media/image165.png"/><Relationship Id="rId4" Type="http://schemas.openxmlformats.org/officeDocument/2006/relationships/image" Target="../media/image630.png"/><Relationship Id="rId9" Type="http://schemas.openxmlformats.org/officeDocument/2006/relationships/image" Target="../media/image164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png"/><Relationship Id="rId13" Type="http://schemas.openxmlformats.org/officeDocument/2006/relationships/image" Target="../media/image177.png"/><Relationship Id="rId18" Type="http://schemas.openxmlformats.org/officeDocument/2006/relationships/image" Target="../media/image182.png"/><Relationship Id="rId3" Type="http://schemas.openxmlformats.org/officeDocument/2006/relationships/notesSlide" Target="../notesSlides/notesSlide33.xml"/><Relationship Id="rId21" Type="http://schemas.openxmlformats.org/officeDocument/2006/relationships/image" Target="../media/image185.png"/><Relationship Id="rId7" Type="http://schemas.openxmlformats.org/officeDocument/2006/relationships/image" Target="../media/image171.png"/><Relationship Id="rId12" Type="http://schemas.openxmlformats.org/officeDocument/2006/relationships/image" Target="../media/image176.png"/><Relationship Id="rId17" Type="http://schemas.openxmlformats.org/officeDocument/2006/relationships/image" Target="../media/image181.png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180.png"/><Relationship Id="rId20" Type="http://schemas.openxmlformats.org/officeDocument/2006/relationships/image" Target="../media/image184.png"/><Relationship Id="rId1" Type="http://schemas.openxmlformats.org/officeDocument/2006/relationships/tags" Target="../tags/tag39.xml"/><Relationship Id="rId6" Type="http://schemas.openxmlformats.org/officeDocument/2006/relationships/image" Target="../media/image170.png"/><Relationship Id="rId11" Type="http://schemas.openxmlformats.org/officeDocument/2006/relationships/image" Target="../media/image175.png"/><Relationship Id="rId5" Type="http://schemas.openxmlformats.org/officeDocument/2006/relationships/image" Target="../media/image169.png"/><Relationship Id="rId15" Type="http://schemas.openxmlformats.org/officeDocument/2006/relationships/image" Target="../media/image179.png"/><Relationship Id="rId23" Type="http://schemas.openxmlformats.org/officeDocument/2006/relationships/image" Target="../media/image1870.png"/><Relationship Id="rId10" Type="http://schemas.openxmlformats.org/officeDocument/2006/relationships/image" Target="../media/image174.png"/><Relationship Id="rId19" Type="http://schemas.openxmlformats.org/officeDocument/2006/relationships/image" Target="../media/image183.png"/><Relationship Id="rId4" Type="http://schemas.openxmlformats.org/officeDocument/2006/relationships/image" Target="../media/image750.png"/><Relationship Id="rId9" Type="http://schemas.openxmlformats.org/officeDocument/2006/relationships/image" Target="../media/image173.png"/><Relationship Id="rId14" Type="http://schemas.openxmlformats.org/officeDocument/2006/relationships/image" Target="../media/image178.png"/><Relationship Id="rId22" Type="http://schemas.openxmlformats.org/officeDocument/2006/relationships/image" Target="../media/image186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13" Type="http://schemas.openxmlformats.org/officeDocument/2006/relationships/image" Target="../media/image1960.png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189.png"/><Relationship Id="rId12" Type="http://schemas.openxmlformats.org/officeDocument/2006/relationships/image" Target="../media/image194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0.xml"/><Relationship Id="rId6" Type="http://schemas.openxmlformats.org/officeDocument/2006/relationships/image" Target="../media/image188.png"/><Relationship Id="rId11" Type="http://schemas.openxmlformats.org/officeDocument/2006/relationships/image" Target="../media/image193.png"/><Relationship Id="rId5" Type="http://schemas.openxmlformats.org/officeDocument/2006/relationships/image" Target="../media/image187.png"/><Relationship Id="rId10" Type="http://schemas.openxmlformats.org/officeDocument/2006/relationships/image" Target="../media/image192.png"/><Relationship Id="rId4" Type="http://schemas.openxmlformats.org/officeDocument/2006/relationships/image" Target="../media/image750.png"/><Relationship Id="rId9" Type="http://schemas.openxmlformats.org/officeDocument/2006/relationships/image" Target="../media/image19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1.xml"/><Relationship Id="rId6" Type="http://schemas.openxmlformats.org/officeDocument/2006/relationships/image" Target="../media/image196.gif"/><Relationship Id="rId5" Type="http://schemas.openxmlformats.org/officeDocument/2006/relationships/image" Target="../media/image195.gif"/><Relationship Id="rId4" Type="http://schemas.openxmlformats.org/officeDocument/2006/relationships/image" Target="../media/image7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hyperlink" Target="cds.cern.ch/record/941316/files/p305.pdf" TargetMode="Externa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3.png"/><Relationship Id="rId5" Type="http://schemas.openxmlformats.org/officeDocument/2006/relationships/hyperlink" Target="https://kli.web.cern.ch/USPAS_Lectures_Collective_Effects/Lectures/USPAS_02_Space_Charge.pdf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cds.cern.ch/record/941316/files/p305.pdf" TargetMode="Externa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B5C195B-6CD0-FA69-A0B5-A776B1C863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2960"/>
            <a:ext cx="9144000" cy="2387600"/>
          </a:xfrm>
        </p:spPr>
        <p:txBody>
          <a:bodyPr/>
          <a:lstStyle/>
          <a:p>
            <a:r>
              <a:rPr lang="en-GB" dirty="0"/>
              <a:t>Space Charge </a:t>
            </a:r>
            <a:br>
              <a:rPr lang="en-GB" dirty="0"/>
            </a:br>
            <a:r>
              <a:rPr lang="en-GB" i="1" dirty="0"/>
              <a:t>in Circular Machines</a:t>
            </a:r>
            <a:endParaRPr lang="en-US" i="1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5702E48-E03F-D263-B2CA-52B578E703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55574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Foteini Asvesta</a:t>
            </a:r>
          </a:p>
          <a:p>
            <a:r>
              <a:rPr lang="en-GB" dirty="0"/>
              <a:t>CAS: Intensity Limitations in Hadron Beams </a:t>
            </a:r>
          </a:p>
          <a:p>
            <a:r>
              <a:rPr lang="en-GB" dirty="0"/>
              <a:t>Borovets, Bulgaria, 15–27 Jun 2025</a:t>
            </a:r>
          </a:p>
          <a:p>
            <a:endParaRPr lang="en-US" dirty="0"/>
          </a:p>
        </p:txBody>
      </p:sp>
      <p:pic>
        <p:nvPicPr>
          <p:cNvPr id="1026" name="Picture 2" descr="CAS_logo">
            <a:extLst>
              <a:ext uri="{FF2B5EF4-FFF2-40B4-BE49-F238E27FC236}">
                <a16:creationId xmlns:a16="http://schemas.microsoft.com/office/drawing/2014/main" id="{140EE54E-7DFF-7424-2E46-FDEF71C69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6049" y="280989"/>
            <a:ext cx="1838325" cy="117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776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E9CB9-1F9A-8DBD-0F69-A343BF5E8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B841A-2588-E04D-F0FE-8DAA9D86DF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4918"/>
            <a:ext cx="10515600" cy="1325563"/>
          </a:xfrm>
        </p:spPr>
        <p:txBody>
          <a:bodyPr>
            <a:normAutofit/>
          </a:bodyPr>
          <a:lstStyle/>
          <a:p>
            <a:pPr indent="-639720">
              <a:buClr>
                <a:srgbClr val="203864"/>
              </a:buClr>
            </a:pPr>
            <a:r>
              <a:rPr lang="en-US" dirty="0"/>
              <a:t>Impact on the beam</a:t>
            </a:r>
            <a:endParaRPr lang="en-US" spc="-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16EE92-062B-1F36-C89A-A544F1357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5BE1B3-8AFC-4A6B-A388-DC23A387567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95E094-56A6-B67B-E05D-AE161C49A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2766C-7AEF-4B5B-93B5-67293B520172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18/06/2025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99B91E-BD46-5066-8165-1C260BE38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Asvesta | Space Charge in Circular Machines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1-s2.0-S0168900206000428-main.pdf">
            <a:extLst>
              <a:ext uri="{FF2B5EF4-FFF2-40B4-BE49-F238E27FC236}">
                <a16:creationId xmlns:a16="http://schemas.microsoft.com/office/drawing/2014/main" id="{83C4965B-8459-D05D-9968-2E910BBFE3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6" t="8058" r="52865" b="75654"/>
          <a:stretch/>
        </p:blipFill>
        <p:spPr>
          <a:xfrm>
            <a:off x="954344" y="3204393"/>
            <a:ext cx="2457306" cy="2581589"/>
          </a:xfrm>
          <a:prstGeom prst="rect">
            <a:avLst/>
          </a:prstGeom>
        </p:spPr>
      </p:pic>
      <p:pic>
        <p:nvPicPr>
          <p:cNvPr id="8" name="Picture 7" descr="1-s2.0-S0168900206000428-main.pdf">
            <a:extLst>
              <a:ext uri="{FF2B5EF4-FFF2-40B4-BE49-F238E27FC236}">
                <a16:creationId xmlns:a16="http://schemas.microsoft.com/office/drawing/2014/main" id="{79011B66-6AA9-F578-27C4-B458D6AF7A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8" t="7793" r="9067" b="75311"/>
          <a:stretch/>
        </p:blipFill>
        <p:spPr>
          <a:xfrm>
            <a:off x="7018877" y="3204393"/>
            <a:ext cx="4225862" cy="26866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4752EF-69FD-736F-D604-B90CFA195905}"/>
              </a:ext>
            </a:extLst>
          </p:cNvPr>
          <p:cNvSpPr txBox="1"/>
          <p:nvPr/>
        </p:nvSpPr>
        <p:spPr>
          <a:xfrm>
            <a:off x="55529" y="5922901"/>
            <a:ext cx="2042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6"/>
              </a:rPr>
              <a:t>G. Franchetti et al. (2003)</a:t>
            </a:r>
            <a:endParaRPr lang="en-US" sz="1400" dirty="0"/>
          </a:p>
          <a:p>
            <a:r>
              <a:rPr lang="en-US" sz="1400" dirty="0">
                <a:hlinkClick r:id="rId7"/>
              </a:rPr>
              <a:t>E. Metral et al. (2006)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C095EF0-C2A2-0A33-E2F8-57DD403C3381}"/>
                  </a:ext>
                </a:extLst>
              </p:cNvPr>
              <p:cNvSpPr/>
              <p:nvPr/>
            </p:nvSpPr>
            <p:spPr>
              <a:xfrm>
                <a:off x="353568" y="1257696"/>
                <a:ext cx="11945112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Crossing of a known </a:t>
                </a:r>
                <a:r>
                  <a:rPr lang="en-US" sz="2000" dirty="0" err="1">
                    <a:solidFill>
                      <a:schemeClr val="accent5">
                        <a:lumMod val="50000"/>
                      </a:schemeClr>
                    </a:solidFill>
                  </a:rPr>
                  <a:t>octupolar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resonance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=6.25</m:t>
                    </m:r>
                  </m:oMath>
                </a14:m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 in the PS</a:t>
                </a:r>
              </a:p>
              <a:p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Two regimes defined: </a:t>
                </a: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sz="2000" b="1" dirty="0">
                    <a:solidFill>
                      <a:srgbClr val="C00000"/>
                    </a:solidFill>
                  </a:rPr>
                  <a:t>Beam loss &amp; bunch shortening</a:t>
                </a:r>
                <a:r>
                  <a:rPr lang="en-US" sz="2000" dirty="0">
                    <a:solidFill>
                      <a:srgbClr val="C00000"/>
                    </a:solidFill>
                  </a:rPr>
                  <a:t> 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for bare machine working points close to or slightly above the resonance</a:t>
                </a: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sz="2000" b="1" dirty="0">
                    <a:solidFill>
                      <a:srgbClr val="00B050"/>
                    </a:solidFill>
                  </a:rPr>
                  <a:t>Transverse emittance blow-up 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(of the core) further above the resonance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C095EF0-C2A2-0A33-E2F8-57DD403C33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68" y="1257696"/>
                <a:ext cx="11945112" cy="1323439"/>
              </a:xfrm>
              <a:prstGeom prst="rect">
                <a:avLst/>
              </a:prstGeom>
              <a:blipFill>
                <a:blip r:embed="rId8"/>
                <a:stretch>
                  <a:fillRect l="-510" t="-2304" b="-7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1-s2.0-S0168900206000428-main.pdf">
            <a:extLst>
              <a:ext uri="{FF2B5EF4-FFF2-40B4-BE49-F238E27FC236}">
                <a16:creationId xmlns:a16="http://schemas.microsoft.com/office/drawing/2014/main" id="{F5AC0E50-666B-BD56-CA1A-0D9717EC0F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" t="8058" r="72956" b="75654"/>
          <a:stretch/>
        </p:blipFill>
        <p:spPr>
          <a:xfrm>
            <a:off x="4102607" y="3234530"/>
            <a:ext cx="2505509" cy="258158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5BE1243-4D62-3AC4-4A28-CD09E0B11421}"/>
              </a:ext>
            </a:extLst>
          </p:cNvPr>
          <p:cNvSpPr txBox="1"/>
          <p:nvPr/>
        </p:nvSpPr>
        <p:spPr>
          <a:xfrm>
            <a:off x="1195778" y="5041943"/>
            <a:ext cx="327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BDF15C-1119-77E9-C569-31BC1C90D86B}"/>
              </a:ext>
            </a:extLst>
          </p:cNvPr>
          <p:cNvSpPr txBox="1"/>
          <p:nvPr/>
        </p:nvSpPr>
        <p:spPr>
          <a:xfrm>
            <a:off x="4414762" y="5041944"/>
            <a:ext cx="40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D9E32C4-27F8-78D0-4CFB-45250568A200}"/>
              </a:ext>
            </a:extLst>
          </p:cNvPr>
          <p:cNvSpPr/>
          <p:nvPr/>
        </p:nvSpPr>
        <p:spPr>
          <a:xfrm>
            <a:off x="8154844" y="4641798"/>
            <a:ext cx="1039528" cy="84702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4133696-BF08-B2AE-0B8B-E0EA963BE10E}"/>
              </a:ext>
            </a:extLst>
          </p:cNvPr>
          <p:cNvSpPr/>
          <p:nvPr/>
        </p:nvSpPr>
        <p:spPr>
          <a:xfrm>
            <a:off x="8814261" y="3398075"/>
            <a:ext cx="1039528" cy="84702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>
            <a:extLst>
              <a:ext uri="{FF2B5EF4-FFF2-40B4-BE49-F238E27FC236}">
                <a16:creationId xmlns:a16="http://schemas.microsoft.com/office/drawing/2014/main" id="{BC5EEFFC-7B89-C36E-468D-0D45C0E0C4A9}"/>
              </a:ext>
            </a:extLst>
          </p:cNvPr>
          <p:cNvSpPr/>
          <p:nvPr/>
        </p:nvSpPr>
        <p:spPr>
          <a:xfrm rot="10800000">
            <a:off x="8562226" y="5597015"/>
            <a:ext cx="387366" cy="77687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64CD7BC3-D0FD-A449-8A4B-2E7D7260738A}"/>
              </a:ext>
            </a:extLst>
          </p:cNvPr>
          <p:cNvSpPr/>
          <p:nvPr/>
        </p:nvSpPr>
        <p:spPr>
          <a:xfrm>
            <a:off x="9140342" y="2576996"/>
            <a:ext cx="387366" cy="776878"/>
          </a:xfrm>
          <a:prstGeom prst="downArrow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036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8200" y="4918"/>
            <a:ext cx="10515600" cy="1325563"/>
          </a:xfrm>
        </p:spPr>
        <p:txBody>
          <a:bodyPr>
            <a:normAutofit/>
          </a:bodyPr>
          <a:lstStyle/>
          <a:p>
            <a:pPr indent="-639720">
              <a:buClr>
                <a:srgbClr val="203864"/>
              </a:buClr>
            </a:pPr>
            <a:r>
              <a:rPr lang="en-US" dirty="0"/>
              <a:t>Impact on the beam</a:t>
            </a:r>
            <a:endParaRPr lang="en-US" spc="-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5BE1B3-8AFC-4A6B-A388-DC23A387567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8DDEA-5D30-4F22-A784-91F997E528FB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18/06/2025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Asvesta | Space Charge in Circular Machines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872" y="5939557"/>
            <a:ext cx="2533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4"/>
              </a:rPr>
              <a:t>G. Franchetti et al. (2003)</a:t>
            </a:r>
            <a:endParaRPr lang="en-US" sz="1400" dirty="0"/>
          </a:p>
          <a:p>
            <a:r>
              <a:rPr lang="it-IT" sz="1400" dirty="0">
                <a:hlinkClick r:id="rId5"/>
              </a:rPr>
              <a:t>G. Franchetti, I. Hofmann (2006)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221706" y="1163164"/>
            <a:ext cx="11734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The dynamic process leading to these regimes of losses &amp; blow-up in the presence of space charge was identified as the “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periodic resonance crossing”.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This arises from the longitudinal dependency of space charge.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EAEC78-A525-39C3-5257-2A12230192E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50468"/>
          <a:stretch/>
        </p:blipFill>
        <p:spPr>
          <a:xfrm>
            <a:off x="9114633" y="3339942"/>
            <a:ext cx="2959482" cy="288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F6ABAA-9B12-A816-8030-D94AF498A2E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2193"/>
          <a:stretch/>
        </p:blipFill>
        <p:spPr>
          <a:xfrm>
            <a:off x="5219871" y="3240673"/>
            <a:ext cx="2856353" cy="288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D22DFFC-D3DD-3177-2E5E-3045F499CBE2}"/>
              </a:ext>
            </a:extLst>
          </p:cNvPr>
          <p:cNvSpPr txBox="1"/>
          <p:nvPr/>
        </p:nvSpPr>
        <p:spPr>
          <a:xfrm>
            <a:off x="221706" y="2202767"/>
            <a:ext cx="4998165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">
              <a:lnSpc>
                <a:spcPct val="100000"/>
              </a:lnSpc>
              <a:buClr>
                <a:srgbClr val="203864"/>
              </a:buClr>
            </a:pPr>
            <a:r>
              <a:rPr lang="en-US" sz="22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As the </a:t>
            </a:r>
            <a:r>
              <a:rPr lang="en-US" sz="2200" b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tune modulates </a:t>
            </a:r>
            <a:r>
              <a:rPr lang="en-US" sz="22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with the synchrotron period: </a:t>
            </a:r>
          </a:p>
          <a:p>
            <a:pPr marL="800460" lvl="1" indent="-342900">
              <a:buClr>
                <a:srgbClr val="203864"/>
              </a:buClr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particles approach a </a:t>
            </a:r>
            <a:r>
              <a:rPr lang="en-US" sz="2000" b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driven resonance</a:t>
            </a:r>
          </a:p>
          <a:p>
            <a:pPr marL="800460" lvl="1" indent="-342900">
              <a:buClr>
                <a:srgbClr val="203864"/>
              </a:buClr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The </a:t>
            </a:r>
            <a:r>
              <a:rPr lang="en-US" sz="20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emittance (action) of the particles modulates 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when the particles are </a:t>
            </a:r>
            <a:r>
              <a:rPr lang="en-US" sz="20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trapped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 in the resonance </a:t>
            </a:r>
          </a:p>
          <a:p>
            <a:pPr marL="800460" lvl="1" indent="-342900">
              <a:buClr>
                <a:srgbClr val="203864"/>
              </a:buClr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The process repeats with </a:t>
            </a:r>
            <a:r>
              <a:rPr lang="en-US" sz="20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2x the synchrotron oscillation period</a:t>
            </a:r>
          </a:p>
          <a:p>
            <a:pPr marL="800460" lvl="1" indent="-342900">
              <a:buClr>
                <a:srgbClr val="203864"/>
              </a:buClr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Alternatively, particles can get </a:t>
            </a:r>
            <a:r>
              <a:rPr lang="en-US" sz="20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scattered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 instead of trapped, for fast synchrotron motion resulting in non-adiabatic crossing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CB15C4-A216-11B7-613E-F9FB31CFB207}"/>
              </a:ext>
            </a:extLst>
          </p:cNvPr>
          <p:cNvSpPr txBox="1"/>
          <p:nvPr/>
        </p:nvSpPr>
        <p:spPr>
          <a:xfrm>
            <a:off x="6230112" y="2372045"/>
            <a:ext cx="4950376" cy="83099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360">
              <a:lnSpc>
                <a:spcPct val="100000"/>
              </a:lnSpc>
              <a:buClr>
                <a:srgbClr val="203864"/>
              </a:buClr>
            </a:pPr>
            <a:r>
              <a:rPr lang="en-US" sz="2400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This </a:t>
            </a:r>
            <a:r>
              <a:rPr lang="en-US" sz="2400" i="1" spc="-1" dirty="0" err="1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behaviour</a:t>
            </a:r>
            <a:r>
              <a:rPr lang="en-US" sz="2400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 can be described with the </a:t>
            </a:r>
            <a:r>
              <a:rPr lang="en-US" sz="24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incoherent space charge effects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7E477DE-8AE0-8A0B-D804-46A9BC8B25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9000" y="3343328"/>
            <a:ext cx="2743200" cy="311944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627EA5A-F81B-31E0-BC73-22E879797CF7}"/>
              </a:ext>
            </a:extLst>
          </p:cNvPr>
          <p:cNvSpPr txBox="1"/>
          <p:nvPr/>
        </p:nvSpPr>
        <p:spPr>
          <a:xfrm>
            <a:off x="8837047" y="4372896"/>
            <a:ext cx="969052" cy="307777"/>
          </a:xfrm>
          <a:prstGeom prst="rect">
            <a:avLst/>
          </a:prstGeom>
          <a:solidFill>
            <a:srgbClr val="FFFB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scattering</a:t>
            </a:r>
            <a:endParaRPr lang="en-GB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371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556F7-6756-9D2B-557B-494101FAC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115C6-3603-4C2E-CCF8-4037B3B9D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6C7C-9718-4E67-BFF4-627C60A2E6E8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008EE7-7397-A5AD-6F63-9A7829343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A7F03-631F-C5A1-297A-1E784F252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7E5F850-1130-A744-8C91-CB768B0D2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92" y="1196969"/>
            <a:ext cx="11832172" cy="4902079"/>
          </a:xfrm>
        </p:spPr>
        <p:txBody>
          <a:bodyPr>
            <a:noAutofit/>
          </a:bodyPr>
          <a:lstStyle/>
          <a:p>
            <a:pPr marL="343260" indent="-342900">
              <a:lnSpc>
                <a:spcPct val="100000"/>
              </a:lnSpc>
              <a:buClr>
                <a:srgbClr val="203864"/>
              </a:buClr>
            </a:pPr>
            <a:r>
              <a:rPr lang="en-US" sz="2200" spc="-1" dirty="0">
                <a:uFill>
                  <a:solidFill>
                    <a:srgbClr val="FFFFFF"/>
                  </a:solidFill>
                </a:uFill>
              </a:rPr>
              <a:t>Study of </a:t>
            </a:r>
            <a:r>
              <a:rPr lang="en-US" sz="2200" b="1" i="1" spc="-1" dirty="0">
                <a:uFill>
                  <a:solidFill>
                    <a:srgbClr val="FFFFFF"/>
                  </a:solidFill>
                </a:uFill>
              </a:rPr>
              <a:t>individual particles </a:t>
            </a:r>
            <a:r>
              <a:rPr lang="en-US" sz="2200" spc="-1" dirty="0">
                <a:uFill>
                  <a:solidFill>
                    <a:srgbClr val="FFFFFF"/>
                  </a:solidFill>
                </a:uFill>
              </a:rPr>
              <a:t>under the influence of the </a:t>
            </a:r>
            <a:r>
              <a:rPr lang="en-US" sz="2200" b="1" i="1" spc="-1" dirty="0">
                <a:uFill>
                  <a:solidFill>
                    <a:srgbClr val="FFFFFF"/>
                  </a:solidFill>
                </a:uFill>
              </a:rPr>
              <a:t>collective space charge force</a:t>
            </a:r>
          </a:p>
          <a:p>
            <a:pPr marL="343260" indent="-342900">
              <a:lnSpc>
                <a:spcPct val="100000"/>
              </a:lnSpc>
              <a:buClr>
                <a:srgbClr val="203864"/>
              </a:buClr>
            </a:pPr>
            <a:r>
              <a:rPr lang="en-US" sz="2200" spc="-1" dirty="0">
                <a:uFill>
                  <a:solidFill>
                    <a:srgbClr val="FFFFFF"/>
                  </a:solidFill>
                </a:uFill>
              </a:rPr>
              <a:t>The analysis can be done using the </a:t>
            </a:r>
            <a:r>
              <a:rPr lang="en-US" sz="2200" b="1" i="1" spc="-1" dirty="0">
                <a:uFill>
                  <a:solidFill>
                    <a:srgbClr val="FFFFFF"/>
                  </a:solidFill>
                </a:uFill>
              </a:rPr>
              <a:t>Hamiltonian formalism</a:t>
            </a:r>
          </a:p>
          <a:p>
            <a:pPr marL="343260" indent="-342900">
              <a:lnSpc>
                <a:spcPct val="100000"/>
              </a:lnSpc>
              <a:buClr>
                <a:srgbClr val="203864"/>
              </a:buClr>
            </a:pPr>
            <a:r>
              <a:rPr lang="en-US" sz="2200" spc="-1" dirty="0">
                <a:uFill>
                  <a:solidFill>
                    <a:srgbClr val="FFFFFF"/>
                  </a:solidFill>
                </a:uFill>
              </a:rPr>
              <a:t>The collective space charge effect can be included in the Hamiltonian as a </a:t>
            </a:r>
            <a:r>
              <a:rPr lang="en-US" sz="2200" b="1" i="1" spc="-1" dirty="0">
                <a:uFill>
                  <a:solidFill>
                    <a:srgbClr val="FFFFFF"/>
                  </a:solidFill>
                </a:uFill>
              </a:rPr>
              <a:t>potential</a:t>
            </a:r>
          </a:p>
          <a:p>
            <a:pPr marL="800460" lvl="1" indent="-342900">
              <a:lnSpc>
                <a:spcPct val="100000"/>
              </a:lnSpc>
              <a:buClr>
                <a:srgbClr val="203864"/>
              </a:buClr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For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Gaussian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distributions in </a:t>
            </a:r>
            <a:r>
              <a:rPr lang="en-US" sz="2000" spc="-1" dirty="0" err="1">
                <a:uFill>
                  <a:solidFill>
                    <a:srgbClr val="FFFFFF"/>
                  </a:solidFill>
                </a:uFill>
              </a:rPr>
              <a:t>x,y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&amp; z, the potential</a:t>
            </a:r>
            <a:r>
              <a:rPr lang="el-GR" sz="2000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is (</a:t>
            </a:r>
            <a:r>
              <a:rPr lang="en-US" sz="2000" i="1" dirty="0">
                <a:hlinkClick r:id="rId4"/>
              </a:rPr>
              <a:t>S. </a:t>
            </a:r>
            <a:r>
              <a:rPr lang="en-US" sz="2000" i="1" dirty="0" err="1">
                <a:hlinkClick r:id="rId4"/>
              </a:rPr>
              <a:t>Kheifets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):</a:t>
            </a:r>
          </a:p>
          <a:p>
            <a:pPr marL="800460" lvl="1" indent="-342900">
              <a:lnSpc>
                <a:spcPct val="100000"/>
              </a:lnSpc>
              <a:buClr>
                <a:srgbClr val="203864"/>
              </a:buClr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  <a:p>
            <a:pPr marL="457560" lvl="1" indent="0">
              <a:lnSpc>
                <a:spcPct val="100000"/>
              </a:lnSpc>
              <a:buClr>
                <a:srgbClr val="203864"/>
              </a:buClr>
              <a:buNone/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  <a:p>
            <a:pPr marL="457560" lvl="1" indent="0">
              <a:lnSpc>
                <a:spcPct val="100000"/>
              </a:lnSpc>
              <a:buClr>
                <a:srgbClr val="203864"/>
              </a:buClr>
              <a:buNone/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  <a:p>
            <a:pPr marL="342900" indent="-342900"/>
            <a:r>
              <a:rPr lang="en-US" sz="2200" dirty="0">
                <a:latin typeface="Calibri "/>
              </a:rPr>
              <a:t>All the dependencies can be identified in the above equation: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alibri "/>
              </a:rPr>
              <a:t>Transverse Action (Amplitude)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000" dirty="0">
                <a:solidFill>
                  <a:srgbClr val="00B050"/>
                </a:solidFill>
                <a:latin typeface="Calibri "/>
              </a:rPr>
              <a:t>Energy</a:t>
            </a:r>
            <a:endParaRPr lang="en-US" sz="2000" dirty="0">
              <a:solidFill>
                <a:srgbClr val="C00000"/>
              </a:solidFill>
              <a:latin typeface="Calibri "/>
            </a:endParaRPr>
          </a:p>
          <a:p>
            <a:pPr marL="800091" lvl="1" indent="-342891">
              <a:buFont typeface="+mj-lt"/>
              <a:buAutoNum type="arabicPeriod"/>
            </a:pPr>
            <a:r>
              <a:rPr lang="en-US" sz="2000" dirty="0">
                <a:solidFill>
                  <a:srgbClr val="7030A0"/>
                </a:solidFill>
                <a:latin typeface="Calibri "/>
              </a:rPr>
              <a:t>Transverse Beam Size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000" dirty="0">
                <a:solidFill>
                  <a:srgbClr val="C00000"/>
                </a:solidFill>
                <a:latin typeface="Calibri "/>
              </a:rPr>
              <a:t>Bunch Intensity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  <a:latin typeface="Calibri "/>
              </a:rPr>
              <a:t>Longitudinal Parameters/Action</a:t>
            </a:r>
            <a:endParaRPr lang="en-US" sz="2000" dirty="0">
              <a:solidFill>
                <a:srgbClr val="C00000"/>
              </a:solidFill>
              <a:latin typeface="Calibri "/>
            </a:endParaRPr>
          </a:p>
          <a:p>
            <a:pPr marL="800460" lvl="1" indent="-342900">
              <a:lnSpc>
                <a:spcPct val="100000"/>
              </a:lnSpc>
              <a:buClr>
                <a:srgbClr val="203864"/>
              </a:buClr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B18BB4-4F77-2134-C2C3-E976744D775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91" r="3521"/>
          <a:stretch/>
        </p:blipFill>
        <p:spPr>
          <a:xfrm>
            <a:off x="7952866" y="4034581"/>
            <a:ext cx="3730588" cy="20644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ED983CC-B67F-F990-4417-EC14B8A3EEEF}"/>
                  </a:ext>
                </a:extLst>
              </p:cNvPr>
              <p:cNvSpPr/>
              <p:nvPr/>
            </p:nvSpPr>
            <p:spPr>
              <a:xfrm>
                <a:off x="1783162" y="2823419"/>
                <a:ext cx="6753511" cy="11226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Helvetica Neue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l-GR" sz="20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l-GR" sz="20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nary>
                      <m:nary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−1+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sup>
                            </m:sSup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Sup>
                                      <m:sSubSupPr>
                                        <m:ctrlP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rad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endParaRPr lang="en-US" dirty="0">
                  <a:latin typeface="Helvetica Neue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ED983CC-B67F-F990-4417-EC14B8A3EE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3162" y="2823419"/>
                <a:ext cx="6753511" cy="11226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9">
            <a:extLst>
              <a:ext uri="{FF2B5EF4-FFF2-40B4-BE49-F238E27FC236}">
                <a16:creationId xmlns:a16="http://schemas.microsoft.com/office/drawing/2014/main" id="{0182E369-AF46-9B19-BC46-82BFD7AF5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incoherent approach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558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059536-881F-FC42-4064-084EF84D9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7EA94-B857-4468-B93F-C3D822D9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555B-8342-4DBD-AF64-24C726F083BA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24FA2-8691-2BBC-0FFB-1D0B5CEFB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D1044-44A0-9077-C445-A412DA6CA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B798285F-FA2C-FFF0-1598-B97D78053F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60393"/>
                <a:ext cx="11832172" cy="4902079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200" dirty="0">
                    <a:ea typeface="ＭＳ Ｐゴシック" charset="0"/>
                    <a:cs typeface="ＭＳ Ｐゴシック" charset="0"/>
                  </a:rPr>
                  <a:t>The state of a system in classical mechanics can be described by the </a:t>
                </a:r>
                <a:r>
                  <a:rPr lang="en-US" sz="2200" dirty="0" err="1">
                    <a:ea typeface="ＭＳ Ｐゴシック" charset="0"/>
                    <a:cs typeface="ＭＳ Ｐゴシック" charset="0"/>
                  </a:rPr>
                  <a:t>Langrangian</a:t>
                </a:r>
                <a:r>
                  <a:rPr lang="en-US" sz="2200" dirty="0">
                    <a:ea typeface="ＭＳ Ｐゴシック" charset="0"/>
                    <a:cs typeface="ＭＳ Ｐゴシック" charset="0"/>
                  </a:rPr>
                  <a:t>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2200" dirty="0">
                  <a:ea typeface="ＭＳ Ｐゴシック" charset="0"/>
                  <a:cs typeface="ＭＳ Ｐゴシック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2200" dirty="0">
                    <a:latin typeface="Calibri "/>
                    <a:ea typeface="ＭＳ Ｐゴシック" charset="0"/>
                    <a:cs typeface="ＭＳ Ｐゴシック" charset="0"/>
                  </a:rPr>
                  <a:t>For our application we use the </a:t>
                </a:r>
                <a:r>
                  <a:rPr lang="en-US" sz="2200" b="1" dirty="0">
                    <a:latin typeface="Calibri "/>
                    <a:ea typeface="ＭＳ Ｐゴシック" charset="0"/>
                    <a:cs typeface="ＭＳ Ｐゴシック" charset="0"/>
                  </a:rPr>
                  <a:t>Legendre</a:t>
                </a:r>
                <a:r>
                  <a:rPr lang="en-US" sz="2200" dirty="0">
                    <a:latin typeface="Calibri "/>
                    <a:ea typeface="ＭＳ Ｐゴシック" charset="0"/>
                    <a:cs typeface="ＭＳ Ｐゴシック" charset="0"/>
                  </a:rPr>
                  <a:t> </a:t>
                </a:r>
                <a:r>
                  <a:rPr lang="en-US" sz="2200" b="1" dirty="0">
                    <a:latin typeface="Calibri "/>
                    <a:ea typeface="ＭＳ Ｐゴシック" charset="0"/>
                    <a:cs typeface="ＭＳ Ｐゴシック" charset="0"/>
                  </a:rPr>
                  <a:t>transformation</a:t>
                </a:r>
                <a:r>
                  <a:rPr lang="en-US" sz="2200" dirty="0">
                    <a:latin typeface="Calibri "/>
                    <a:ea typeface="ＭＳ Ｐゴシック" charset="0"/>
                    <a:cs typeface="ＭＳ Ｐゴシック" charset="0"/>
                  </a:rPr>
                  <a:t> of the </a:t>
                </a:r>
                <a:r>
                  <a:rPr lang="en-US" sz="2200" dirty="0" err="1">
                    <a:latin typeface="Calibri "/>
                    <a:ea typeface="ＭＳ Ｐゴシック" charset="0"/>
                    <a:cs typeface="ＭＳ Ｐゴシック" charset="0"/>
                  </a:rPr>
                  <a:t>Lagrangian</a:t>
                </a:r>
                <a:r>
                  <a:rPr lang="en-US" sz="2200" dirty="0">
                    <a:latin typeface="Calibri "/>
                    <a:ea typeface="ＭＳ Ｐゴシック" charset="0"/>
                    <a:cs typeface="ＭＳ Ｐゴシック" charset="0"/>
                  </a:rPr>
                  <a:t>, i.e. the </a:t>
                </a:r>
                <a:r>
                  <a:rPr lang="en-US" sz="2200" b="1" i="1" dirty="0">
                    <a:latin typeface="Calibri "/>
                    <a:ea typeface="ＭＳ Ｐゴシック" charset="0"/>
                    <a:cs typeface="ＭＳ Ｐゴシック" charset="0"/>
                  </a:rPr>
                  <a:t>Hamiltonian</a:t>
                </a:r>
                <a:r>
                  <a:rPr lang="en-US" sz="2200" dirty="0">
                    <a:latin typeface="Calibri "/>
                    <a:ea typeface="ＭＳ Ｐゴシック" charset="0"/>
                    <a:cs typeface="ＭＳ Ｐゴシック" charset="0"/>
                  </a:rPr>
                  <a:t>:</a:t>
                </a:r>
                <a:endParaRPr lang="en-US" sz="2200" b="1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̇"/>
                              <m:ctrlP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</m:acc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200" b="0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2200" dirty="0">
                    <a:ea typeface="ＭＳ Ｐゴシック" charset="0"/>
                    <a:cs typeface="ＭＳ Ｐゴシック" charset="0"/>
                  </a:rPr>
                  <a:t>    where: </a:t>
                </a:r>
                <a14:m>
                  <m:oMath xmlns:m="http://schemas.openxmlformats.org/officeDocument/2006/math">
                    <m:r>
                      <a:rPr lang="en-US" sz="2200" b="0" i="1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200" dirty="0">
                    <a:ea typeface="ＭＳ Ｐゴシック" charset="0"/>
                    <a:cs typeface="ＭＳ Ｐゴシック" charset="0"/>
                  </a:rPr>
                  <a:t>, the generalized coordinate &amp;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ea typeface="ＭＳ Ｐゴシック" charset="0"/>
                    <a:cs typeface="ＭＳ Ｐゴシック" charset="0"/>
                  </a:rPr>
                  <a:t>the </a:t>
                </a:r>
                <a:r>
                  <a:rPr lang="en-US" sz="2200" b="1" dirty="0">
                    <a:ea typeface="ＭＳ Ｐゴシック" charset="0"/>
                    <a:cs typeface="ＭＳ Ｐゴシック" charset="0"/>
                  </a:rPr>
                  <a:t>generalised momenta</a:t>
                </a:r>
                <a:r>
                  <a:rPr lang="en-US" sz="2200" dirty="0">
                    <a:ea typeface="ＭＳ Ｐゴシック" charset="0"/>
                    <a:cs typeface="ＭＳ Ｐゴシック" charset="0"/>
                  </a:rPr>
                  <a:t> 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200" dirty="0"/>
                  <a:t>The equations of motion can be derived from the </a:t>
                </a:r>
                <a:r>
                  <a:rPr lang="en-US" sz="2200" dirty="0">
                    <a:latin typeface="Calibri "/>
                    <a:ea typeface="ＭＳ Ｐゴシック" charset="0"/>
                    <a:cs typeface="ＭＳ Ｐゴシック" charset="0"/>
                  </a:rPr>
                  <a:t>Hamiltonian as:</a:t>
                </a:r>
                <a:endParaRPr lang="en-US" sz="2200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200" dirty="0"/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sz="2200" dirty="0">
                    <a:ea typeface="ＭＳ Ｐゴシック" charset="0"/>
                    <a:cs typeface="ＭＳ Ｐゴシック" charset="0"/>
                  </a:rPr>
                  <a:t>The variables </a:t>
                </a:r>
                <a14:m>
                  <m:oMath xmlns:m="http://schemas.openxmlformats.org/officeDocument/2006/math"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1(,...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1(,...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, −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>
                    <a:ea typeface="ＭＳ Ｐゴシック" charset="0"/>
                    <a:cs typeface="ＭＳ Ｐゴシック" charset="0"/>
                  </a:rPr>
                  <a:t> are called canonical conjugates and </a:t>
                </a:r>
                <a:r>
                  <a:rPr lang="en-US" sz="2200" b="1" i="1" dirty="0">
                    <a:ea typeface="ＭＳ Ｐゴシック" charset="0"/>
                    <a:cs typeface="ＭＳ Ｐゴシック" charset="0"/>
                  </a:rPr>
                  <a:t>define the evolution of the system in phase space</a:t>
                </a: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sz="2200" dirty="0">
                    <a:ea typeface="ＭＳ Ｐゴシック" charset="0"/>
                    <a:cs typeface="ＭＳ Ｐゴシック" charset="0"/>
                  </a:rPr>
                  <a:t>These variables have the property of </a:t>
                </a:r>
                <a:r>
                  <a:rPr lang="en-US" sz="2200" b="1" i="1" dirty="0">
                    <a:ea typeface="ＭＳ Ｐゴシック" charset="0"/>
                    <a:cs typeface="ＭＳ Ｐゴシック" charset="0"/>
                  </a:rPr>
                  <a:t>preserving volume in phase space</a:t>
                </a:r>
                <a:r>
                  <a:rPr lang="en-US" sz="2200" dirty="0">
                    <a:ea typeface="ＭＳ Ｐゴシック" charset="0"/>
                    <a:cs typeface="ＭＳ Ｐゴシック" charset="0"/>
                  </a:rPr>
                  <a:t> </a:t>
                </a:r>
                <a:r>
                  <a:rPr lang="en-US" sz="2200" dirty="0">
                    <a:ea typeface="ＭＳ Ｐゴシック" charset="0"/>
                    <a:cs typeface="ＭＳ Ｐゴシック" charset="0"/>
                    <a:sym typeface="Wingdings" panose="05000000000000000000" pitchFamily="2" charset="2"/>
                  </a:rPr>
                  <a:t></a:t>
                </a:r>
                <a:r>
                  <a:rPr lang="en-US" sz="2200" dirty="0">
                    <a:ea typeface="ＭＳ Ｐゴシック" charset="0"/>
                    <a:cs typeface="ＭＳ Ｐゴシック" charset="0"/>
                  </a:rPr>
                  <a:t> </a:t>
                </a:r>
                <a:r>
                  <a:rPr lang="en-US" sz="2200" b="1" dirty="0">
                    <a:ea typeface="ＭＳ Ｐゴシック" charset="0"/>
                    <a:cs typeface="ＭＳ Ｐゴシック" charset="0"/>
                  </a:rPr>
                  <a:t>Liouville’s theorem </a:t>
                </a:r>
                <a:endParaRPr lang="en-US" sz="2200" dirty="0"/>
              </a:p>
              <a:p>
                <a:pPr marL="0" indent="0">
                  <a:buNone/>
                </a:pPr>
                <a:r>
                  <a:rPr lang="en-US" sz="2000" i="1" dirty="0">
                    <a:hlinkClick r:id="rId4"/>
                  </a:rPr>
                  <a:t>Y. </a:t>
                </a:r>
                <a:r>
                  <a:rPr lang="en-US" sz="2000" i="1" dirty="0" err="1">
                    <a:hlinkClick r:id="rId4"/>
                  </a:rPr>
                  <a:t>Papaphilippou</a:t>
                </a:r>
                <a:r>
                  <a:rPr lang="en-US" sz="2000" i="1" dirty="0">
                    <a:hlinkClick r:id="rId4"/>
                  </a:rPr>
                  <a:t>, “Non Linear Dynamics”</a:t>
                </a:r>
                <a:endParaRPr lang="en-US" sz="2000" i="1" dirty="0"/>
              </a:p>
              <a:p>
                <a:endParaRPr lang="en-US" sz="2200" dirty="0"/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B798285F-FA2C-FFF0-1598-B97D78053F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60393"/>
                <a:ext cx="11832172" cy="4902079"/>
              </a:xfrm>
              <a:blipFill>
                <a:blip r:embed="rId5"/>
                <a:stretch>
                  <a:fillRect l="-567" t="-745" r="-155" b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6">
            <a:extLst>
              <a:ext uri="{FF2B5EF4-FFF2-40B4-BE49-F238E27FC236}">
                <a16:creationId xmlns:a16="http://schemas.microsoft.com/office/drawing/2014/main" id="{CA4D0A86-D316-09B0-5BAA-041671425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US" dirty="0"/>
            </a:br>
            <a:r>
              <a:rPr lang="en-US" dirty="0"/>
              <a:t>The Hamiltonian Formalism</a:t>
            </a:r>
            <a:br>
              <a:rPr lang="en-US" dirty="0"/>
            </a:b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076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214F6-DD5F-E3BA-4CDF-BDDBFA8789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726D8C-F9BF-B1D9-93FC-84669E27A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DD0B-7EB2-4D53-B0A5-3B1A153EC5FF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9E3B8-4AD9-9AB3-82B3-30FBBF2F7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F29D8-D130-4877-CAC1-622F8B493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EB557908-5C2F-7AB5-0461-624488FF81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11832172" cy="4902079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GB" sz="2200" dirty="0">
                    <a:ea typeface="ＭＳ Ｐゴシック" charset="0"/>
                    <a:cs typeface="ＭＳ Ｐゴシック" charset="0"/>
                  </a:rPr>
                  <a:t>The general non-linear Hamiltonian in an accelerator ring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GB" sz="2200" dirty="0">
                    <a:ea typeface="ＭＳ Ｐゴシック" charset="0"/>
                    <a:cs typeface="ＭＳ Ｐゴシック" charset="0"/>
                  </a:rPr>
                  <a:t> can be written as: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200" b="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200" b="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sup>
                          </m:sSup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en-US" sz="22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sz="22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groupChr>
                      <m:groupChrPr>
                        <m:chr m:val="⇒"/>
                        <m:vertJc m:val="bot"/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2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𝑐𝑡𝑖𝑜𝑛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𝑎𝑛𝑔𝑙𝑒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𝑣𝑎𝑟𝑖𝑎𝑏𝑙𝑒𝑠</m:t>
                        </m:r>
                      </m:e>
                    </m:groupChr>
                  </m:oMath>
                </a14:m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200" b="0" i="1" smtClean="0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200" b="0" i="1" smtClean="0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US" sz="2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20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20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</m:oMath>
                </a14:m>
                <a:endParaRPr lang="en-US" sz="2200" dirty="0"/>
              </a:p>
              <a:p>
                <a:pPr lvl="3">
                  <a:defRPr/>
                </a:pPr>
                <a:r>
                  <a:rPr lang="en-US" sz="2200" b="1" i="1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Integrable part</a:t>
                </a:r>
              </a:p>
              <a:p>
                <a:pPr lvl="3">
                  <a:defRPr/>
                </a:pPr>
                <a:r>
                  <a:rPr lang="en-US" sz="2200" b="1" i="1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Non Linear terms: “multipoles” (periodic with C)</a:t>
                </a:r>
                <a:endParaRPr lang="en-US" sz="2200" dirty="0"/>
              </a:p>
              <a:p>
                <a:r>
                  <a:rPr lang="en-US" sz="2200" dirty="0"/>
                  <a:t>Treating the above terms one can identify: </a:t>
                </a:r>
              </a:p>
              <a:p>
                <a:pPr lvl="1"/>
                <a:r>
                  <a:rPr lang="en-US" sz="2200" b="1" i="1" dirty="0"/>
                  <a:t>resonance conditions </a:t>
                </a:r>
                <a:r>
                  <a:rPr lang="en-US" sz="2200" dirty="0"/>
                  <a:t>(Resonance Driving Terms) </a:t>
                </a:r>
              </a:p>
              <a:p>
                <a:pPr lvl="1"/>
                <a:r>
                  <a:rPr lang="en-US" sz="2200" dirty="0"/>
                  <a:t>sources of </a:t>
                </a:r>
                <a:r>
                  <a:rPr lang="en-US" sz="2200" b="1" i="1" dirty="0"/>
                  <a:t>detuning </a:t>
                </a:r>
                <a:r>
                  <a:rPr lang="en-US" sz="2200" i="1" dirty="0"/>
                  <a:t>(at 1</a:t>
                </a:r>
                <a:r>
                  <a:rPr lang="en-US" sz="2200" i="1" baseline="30000" dirty="0"/>
                  <a:t>st</a:t>
                </a:r>
                <a:r>
                  <a:rPr lang="en-US" sz="2200" i="1" dirty="0"/>
                  <a:t> order for all even multipoles)</a:t>
                </a:r>
                <a:endParaRPr lang="en-US" sz="2200" dirty="0">
                  <a:ea typeface="ＭＳ Ｐゴシック" charset="0"/>
                  <a:cs typeface="ＭＳ Ｐゴシック" charset="0"/>
                </a:endParaRPr>
              </a:p>
              <a:p>
                <a:pPr marL="0" indent="0">
                  <a:buNone/>
                </a:pPr>
                <a:endParaRPr lang="en-US" sz="2000" dirty="0">
                  <a:ea typeface="ＭＳ Ｐゴシック" charset="0"/>
                  <a:cs typeface="ＭＳ Ｐゴシック" charset="0"/>
                </a:endParaRPr>
              </a:p>
              <a:p>
                <a:pPr marL="0" indent="0">
                  <a:buNone/>
                </a:pPr>
                <a:r>
                  <a:rPr lang="en-US" sz="2000" i="1" dirty="0">
                    <a:hlinkClick r:id="rId4"/>
                  </a:rPr>
                  <a:t>Y. </a:t>
                </a:r>
                <a:r>
                  <a:rPr lang="en-US" sz="2000" i="1" dirty="0" err="1">
                    <a:hlinkClick r:id="rId4"/>
                  </a:rPr>
                  <a:t>Papaphilippou</a:t>
                </a:r>
                <a:r>
                  <a:rPr lang="en-US" sz="2000" i="1" dirty="0">
                    <a:hlinkClick r:id="rId4"/>
                  </a:rPr>
                  <a:t>, “Non Linear Dynamics”</a:t>
                </a:r>
                <a:endParaRPr lang="en-US" sz="2000" i="1" dirty="0"/>
              </a:p>
              <a:p>
                <a:endParaRPr lang="en-US" sz="2200" dirty="0"/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EB557908-5C2F-7AB5-0461-624488FF81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11832172" cy="4902079"/>
              </a:xfrm>
              <a:blipFill>
                <a:blip r:embed="rId5"/>
                <a:stretch>
                  <a:fillRect l="-567" t="-745" b="-53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1B4EDD38-E85D-6E83-1A21-DE190D3E8E9B}"/>
              </a:ext>
            </a:extLst>
          </p:cNvPr>
          <p:cNvSpPr/>
          <p:nvPr/>
        </p:nvSpPr>
        <p:spPr>
          <a:xfrm>
            <a:off x="4646410" y="1594420"/>
            <a:ext cx="2184158" cy="920180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8E2D739-28A8-033F-05D7-8E33136B5FFA}"/>
              </a:ext>
            </a:extLst>
          </p:cNvPr>
          <p:cNvSpPr/>
          <p:nvPr/>
        </p:nvSpPr>
        <p:spPr>
          <a:xfrm>
            <a:off x="6976872" y="1496884"/>
            <a:ext cx="2688336" cy="1017716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3596C8-D6DB-775B-C5C4-8600148F2DA9}"/>
              </a:ext>
            </a:extLst>
          </p:cNvPr>
          <p:cNvSpPr/>
          <p:nvPr/>
        </p:nvSpPr>
        <p:spPr>
          <a:xfrm>
            <a:off x="4606868" y="2842262"/>
            <a:ext cx="1419110" cy="920180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316A9F0-680D-B7A7-7E6B-482134FEBF02}"/>
              </a:ext>
            </a:extLst>
          </p:cNvPr>
          <p:cNvSpPr/>
          <p:nvPr/>
        </p:nvSpPr>
        <p:spPr>
          <a:xfrm>
            <a:off x="6096000" y="2978345"/>
            <a:ext cx="2380488" cy="648014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0F254F-D251-BDB9-D5DD-40BD9A005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US" dirty="0"/>
            </a:br>
            <a:r>
              <a:rPr lang="en-US" dirty="0"/>
              <a:t>The Hamiltonian Formalism</a:t>
            </a:r>
            <a:br>
              <a:rPr lang="en-US" dirty="0"/>
            </a:b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442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0D497-7F8F-50CE-5250-1C1F99C59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FE4B2-E8DF-E9B4-4EB9-7407B9178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BD58-558A-4F80-AA07-335F488A58CE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4438D-CEDB-4656-1BDD-02CB84F8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A6136-5871-1F4E-72C8-FD193351B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363421A4-5B84-A137-9AAB-16790B6819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11832172" cy="4902079"/>
              </a:xfrm>
            </p:spPr>
            <p:txBody>
              <a:bodyPr>
                <a:noAutofit/>
              </a:bodyPr>
              <a:lstStyle/>
              <a:p>
                <a:r>
                  <a:rPr lang="en-US" sz="2200" dirty="0"/>
                  <a:t>The integrable part of our Hamiltonian in action angle variables is: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200" dirty="0"/>
              </a:p>
              <a:p>
                <a:r>
                  <a:rPr lang="en-US" sz="2200" dirty="0"/>
                  <a:t>A </a:t>
                </a:r>
                <a:r>
                  <a:rPr lang="en-US" sz="2200" b="1" i="1" dirty="0"/>
                  <a:t>perturbing potential </a:t>
                </a:r>
                <a:r>
                  <a:rPr lang="en-US" sz="2200" dirty="0"/>
                  <a:t>can be included in the above:</a:t>
                </a:r>
                <a:br>
                  <a:rPr lang="en-US" sz="2200" dirty="0"/>
                </a:br>
                <a:r>
                  <a:rPr lang="en-US" sz="1600" i="1" dirty="0"/>
                  <a:t>Treatment as in </a:t>
                </a:r>
                <a:r>
                  <a:rPr lang="en-US" sz="1600" i="1" dirty="0">
                    <a:hlinkClick r:id="rId4"/>
                  </a:rPr>
                  <a:t>G. Guignard (1975)</a:t>
                </a:r>
                <a:r>
                  <a:rPr lang="en-US" sz="1600" i="1" dirty="0"/>
                  <a:t> ,</a:t>
                </a:r>
                <a:r>
                  <a:rPr lang="en-US" sz="1600" i="1" dirty="0">
                    <a:hlinkClick r:id="rId5"/>
                  </a:rPr>
                  <a:t> S. Machida</a:t>
                </a:r>
                <a:r>
                  <a:rPr lang="en-US" sz="1600" dirty="0">
                    <a:hlinkClick r:id="rId5"/>
                  </a:rPr>
                  <a:t> (1997)</a:t>
                </a:r>
                <a:r>
                  <a:rPr lang="en-US" sz="1600" dirty="0"/>
                  <a:t>, </a:t>
                </a:r>
                <a:r>
                  <a:rPr lang="en-US" sz="1600" i="1" dirty="0">
                    <a:hlinkClick r:id="rId6"/>
                  </a:rPr>
                  <a:t>S.Y. Lee et al</a:t>
                </a:r>
                <a:r>
                  <a:rPr lang="en-US" sz="1600" dirty="0">
                    <a:hlinkClick r:id="rId6"/>
                  </a:rPr>
                  <a:t>. (2006)</a:t>
                </a:r>
                <a:r>
                  <a:rPr lang="en-US" sz="1600" i="1" dirty="0"/>
                  <a:t>  </a:t>
                </a:r>
                <a:endParaRPr lang="en-US" sz="18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2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𝑝𝑒𝑟</m:t>
                          </m:r>
                        </m:sub>
                      </m:sSub>
                    </m:oMath>
                  </m:oMathPara>
                </a14:m>
                <a:endParaRPr lang="en-US" sz="2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r>
                  <a:rPr lang="en-US" sz="2200" dirty="0"/>
                  <a:t>To include the space charge potential as</a:t>
                </a:r>
                <a:r>
                  <a:rPr lang="en-US" sz="22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𝑝𝑒𝑟</m:t>
                        </m:r>
                      </m:sub>
                    </m:sSub>
                  </m:oMath>
                </a14:m>
                <a:r>
                  <a:rPr lang="en-US" sz="2200" dirty="0"/>
                  <a:t>:</a:t>
                </a:r>
              </a:p>
              <a:p>
                <a:pPr lvl="1"/>
                <a:r>
                  <a:rPr lang="en-US" sz="2200" spc="-1" dirty="0">
                    <a:uFill>
                      <a:solidFill>
                        <a:srgbClr val="FFFFFF"/>
                      </a:solidFill>
                    </a:uFill>
                  </a:rPr>
                  <a:t>The integrant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−1+</m:t>
                        </m:r>
                        <m:sSup>
                          <m:sSupPr>
                            <m:ctrlPr>
                              <a:rPr lang="en-US" sz="22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2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Sup>
                                  <m:sSubSupPr>
                                    <m:ctrlP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l-GR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den>
                            </m:f>
                            <m:r>
                              <a:rPr lang="en-US" sz="22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Sup>
                                  <m:sSubSupPr>
                                    <m:ctrlP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l-GR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  <m:sup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den>
                            </m:f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sz="22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Sup>
                                  <m:sSubSupPr>
                                    <m:ctrlP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l-GR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Sup>
                                  <m:sSubSupPr>
                                    <m:ctrlP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l-GR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  <m:sup>
                                    <m:r>
                                      <a:rPr lang="en-US" sz="2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2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rad>
                      </m:den>
                    </m:f>
                  </m:oMath>
                </a14:m>
                <a:r>
                  <a:rPr lang="en-US" sz="22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r>
                  <a:rPr lang="en-US" sz="2200" spc="-1" dirty="0">
                    <a:uFill>
                      <a:solidFill>
                        <a:srgbClr val="FFFFFF"/>
                      </a:solidFill>
                    </a:uFill>
                  </a:rPr>
                  <a:t>can be expanded in </a:t>
                </a:r>
                <a:r>
                  <a:rPr lang="en-US" sz="2200" b="1" i="1" spc="-1" dirty="0">
                    <a:uFill>
                      <a:solidFill>
                        <a:srgbClr val="FFFFFF"/>
                      </a:solidFill>
                    </a:uFill>
                  </a:rPr>
                  <a:t>Taylor</a:t>
                </a:r>
                <a:r>
                  <a:rPr lang="en-US" sz="2200" spc="-1" dirty="0">
                    <a:uFill>
                      <a:solidFill>
                        <a:srgbClr val="FFFFFF"/>
                      </a:solidFill>
                    </a:uFill>
                  </a:rPr>
                  <a:t> series in both x &amp; y</a:t>
                </a:r>
              </a:p>
              <a:p>
                <a:pPr lvl="2"/>
                <a:r>
                  <a:rPr lang="en-US" sz="2200" b="0" i="1" dirty="0">
                    <a:latin typeface="Calibri "/>
                  </a:rPr>
                  <a:t>For example, up to order 4 in x &amp; y:</a:t>
                </a:r>
              </a:p>
              <a:p>
                <a:pPr lvl="2"/>
                <a:endParaRPr lang="en-US" sz="700" b="0" i="1" dirty="0">
                  <a:latin typeface="Calibri "/>
                </a:endParaRPr>
              </a:p>
              <a:p>
                <a:pPr marL="914400" lvl="2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l-GR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rad>
                        </m:den>
                      </m:f>
                      <m:r>
                        <a:rPr lang="en-US" sz="18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l-GR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rad>
                        </m:den>
                      </m:f>
                    </m:oMath>
                  </m:oMathPara>
                </a14:m>
                <a:endParaRPr lang="en-US" sz="1800" i="1" dirty="0">
                  <a:solidFill>
                    <a:schemeClr val="accent5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914400" lvl="2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sz="18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rad>
                        </m:den>
                      </m:f>
                      <m:r>
                        <a:rPr lang="en-US" sz="18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sz="18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rad>
                        </m:den>
                      </m:f>
                      <m:r>
                        <a:rPr lang="en-US" sz="18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180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00" i="1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solidFill>
                                                <a:schemeClr val="accent5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chemeClr val="accent5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sz="1800" i="1">
                                                  <a:solidFill>
                                                    <a:schemeClr val="accent5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accent5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solidFill>
                                                    <a:schemeClr val="accent5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800" i="1">
                                                  <a:solidFill>
                                                    <a:schemeClr val="accent5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  <m:r>
                                            <a:rPr lang="en-US" sz="1800" i="1">
                                              <a:solidFill>
                                                <a:schemeClr val="accent5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chemeClr val="accent5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  <m:d>
                                        <m:dPr>
                                          <m:ctrlPr>
                                            <a:rPr lang="en-US" sz="1800" i="1">
                                              <a:solidFill>
                                                <a:schemeClr val="accent5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chemeClr val="accent5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sz="1800" i="1">
                                                  <a:solidFill>
                                                    <a:schemeClr val="accent5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chemeClr val="accent5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solidFill>
                                                    <a:schemeClr val="accent5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800" i="1">
                                                  <a:solidFill>
                                                    <a:schemeClr val="accent5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  <m:r>
                                            <a:rPr lang="en-US" sz="1800" i="1">
                                              <a:solidFill>
                                                <a:schemeClr val="accent5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chemeClr val="accent5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sz="1800" spc="-1" dirty="0"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363421A4-5B84-A137-9AAB-16790B6819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11832172" cy="4902079"/>
              </a:xfrm>
              <a:blipFill>
                <a:blip r:embed="rId7"/>
                <a:stretch>
                  <a:fillRect l="-567" t="-1491" b="-88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6">
            <a:extLst>
              <a:ext uri="{FF2B5EF4-FFF2-40B4-BE49-F238E27FC236}">
                <a16:creationId xmlns:a16="http://schemas.microsoft.com/office/drawing/2014/main" id="{2EF0D7CB-AAF1-AC59-1B73-59705F5D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US" dirty="0"/>
            </a:br>
            <a:r>
              <a:rPr lang="en-US" dirty="0"/>
              <a:t>The Hamiltonian Formalism</a:t>
            </a:r>
            <a:br>
              <a:rPr lang="en-US" dirty="0"/>
            </a:b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593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EBF39B-7158-05F1-F92C-F1D4328A0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CB9F2-5F3F-BE58-E862-21BB15A70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6609-2833-418D-A63B-4849B931303F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8FD44-BCBD-618D-E0BB-216202DEB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D3907-B797-27DB-9BB6-A8C499F58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ABF0FED1-97F7-A87B-3FEC-7566F3A6CF7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11832172" cy="4902079"/>
              </a:xfrm>
            </p:spPr>
            <p:txBody>
              <a:bodyPr>
                <a:noAutofit/>
              </a:bodyPr>
              <a:lstStyle/>
              <a:p>
                <a:r>
                  <a:rPr lang="en-US" sz="2200" dirty="0"/>
                  <a:t>To include the space charge potential as</a:t>
                </a:r>
                <a:r>
                  <a:rPr lang="en-US" sz="22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𝑝𝑒𝑟</m:t>
                        </m:r>
                      </m:sub>
                    </m:sSub>
                  </m:oMath>
                </a14:m>
                <a:r>
                  <a:rPr lang="en-US" sz="2200" dirty="0"/>
                  <a:t>:</a:t>
                </a:r>
              </a:p>
              <a:p>
                <a:endParaRPr lang="en-US" sz="1000" dirty="0"/>
              </a:p>
              <a:p>
                <a:pPr lvl="1"/>
                <a:r>
                  <a:rPr lang="en-US" sz="2200" spc="-1" dirty="0">
                    <a:uFill>
                      <a:solidFill>
                        <a:srgbClr val="FFFFFF"/>
                      </a:solidFill>
                    </a:uFill>
                  </a:rPr>
                  <a:t>The integral can then be evaluated </a:t>
                </a:r>
                <a:r>
                  <a:rPr lang="en-US" sz="2200" b="1" i="1" spc="-1" dirty="0">
                    <a:uFill>
                      <a:solidFill>
                        <a:srgbClr val="FFFFFF"/>
                      </a:solidFill>
                    </a:uFill>
                  </a:rPr>
                  <a:t>for each term</a:t>
                </a:r>
              </a:p>
              <a:p>
                <a:pPr lvl="2"/>
                <a:r>
                  <a:rPr lang="en-US" sz="2200" b="0" i="1" dirty="0">
                    <a:latin typeface="Calibri "/>
                  </a:rPr>
                  <a:t>For example, up to order 4 in x &amp; y:</a:t>
                </a:r>
              </a:p>
              <a:p>
                <a:pPr marL="914400" lvl="2" indent="0">
                  <a:buNone/>
                </a:pPr>
                <a:endParaRPr lang="en-US" sz="1000" b="0" i="1" dirty="0">
                  <a:latin typeface="Calibri "/>
                </a:endParaRPr>
              </a:p>
              <a:p>
                <a:pPr marL="45720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d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l-GR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457200" lvl="1" indent="0" algn="ctr">
                  <a:buNone/>
                </a:pPr>
                <a:endParaRPr lang="en-US" sz="10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2">
                  <a:defRPr/>
                </a:pPr>
                <a:r>
                  <a:rPr kumimoji="0" lang="en-US" sz="2200" b="0" i="0" u="none" strike="noStrike" kern="1200" cap="none" spc="-1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>
                      <a:solidFill>
                        <a:srgbClr val="FFFFFF"/>
                      </a:solidFill>
                    </a:uFill>
                    <a:latin typeface="Calibri" panose="020F0502020204030204"/>
                    <a:ea typeface="+mn-ea"/>
                    <a:cs typeface="+mn-cs"/>
                  </a:rPr>
                  <a:t>Note that in the potential:</a:t>
                </a: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/>
                  </a:rPr>
                  <a:t>the t</a:t>
                </a:r>
                <a:r>
                  <a:rPr kumimoji="0" lang="en-US" sz="2200" b="0" i="0" u="none" strike="noStrike" kern="1200" cap="none" spc="-1" normalizeH="0" baseline="0" noProof="0" dirty="0" err="1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>
                      <a:solidFill>
                        <a:srgbClr val="FFFFFF"/>
                      </a:solidFill>
                    </a:uFill>
                    <a:latin typeface="Calibri" panose="020F0502020204030204"/>
                    <a:ea typeface="+mn-ea"/>
                    <a:cs typeface="+mn-cs"/>
                  </a:rPr>
                  <a:t>erms</a:t>
                </a:r>
                <a:r>
                  <a:rPr kumimoji="0" lang="en-US" sz="2200" b="0" i="0" u="none" strike="noStrike" kern="1200" cap="none" spc="-1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>
                      <a:solidFill>
                        <a:srgbClr val="FFFFFF"/>
                      </a:solidFill>
                    </a:uFill>
                    <a:latin typeface="Calibri" panose="020F0502020204030204"/>
                    <a:ea typeface="+mn-ea"/>
                    <a:cs typeface="+mn-cs"/>
                  </a:rPr>
                  <a:t> can be described as </a:t>
                </a:r>
                <a:r>
                  <a:rPr kumimoji="0" lang="en-US" sz="2200" b="1" i="1" u="none" strike="noStrike" kern="1200" cap="none" spc="-1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>
                      <a:solidFill>
                        <a:srgbClr val="FFFFFF"/>
                      </a:solidFill>
                    </a:uFill>
                    <a:latin typeface="Calibri" panose="020F0502020204030204"/>
                    <a:ea typeface="+mn-ea"/>
                    <a:cs typeface="+mn-cs"/>
                  </a:rPr>
                  <a:t>multipoles</a:t>
                </a:r>
                <a:endParaRPr kumimoji="0" lang="en-US" sz="2200" b="0" i="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/>
                  </a:rPr>
                  <a:t>only </a:t>
                </a:r>
                <a:r>
                  <a:rPr lang="en-US" sz="2200" b="1" i="1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/>
                  </a:rPr>
                  <a:t>even terms </a:t>
                </a: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/>
                  </a:rPr>
                  <a:t>in both x &amp; y can be identified</a:t>
                </a: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/>
                  </a:rPr>
                  <a:t>the</a:t>
                </a:r>
                <a:r>
                  <a:rPr lang="en-US" sz="2200" b="1" i="1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/>
                  </a:rPr>
                  <a:t> sign is switched </a:t>
                </a: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/>
                  </a:rPr>
                  <a:t>in each order</a:t>
                </a:r>
              </a:p>
              <a:p>
                <a:pPr marL="1371600" lvl="3" indent="0">
                  <a:buNone/>
                  <a:defRPr/>
                </a:pPr>
                <a:endParaRPr lang="en-US" sz="10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  <a:latin typeface="Calibri" panose="020F0502020204030204"/>
                </a:endParaRPr>
              </a:p>
              <a:p>
                <a:pPr marL="457200" lvl="1" indent="0">
                  <a:buNone/>
                  <a:defRPr/>
                </a:pPr>
                <a:endParaRPr kumimoji="0" lang="en-US" sz="22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ABF0FED1-97F7-A87B-3FEC-7566F3A6CF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11832172" cy="4902079"/>
              </a:xfrm>
              <a:blipFill>
                <a:blip r:embed="rId4"/>
                <a:stretch>
                  <a:fillRect l="-567" t="-1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>
            <a:extLst>
              <a:ext uri="{FF2B5EF4-FFF2-40B4-BE49-F238E27FC236}">
                <a16:creationId xmlns:a16="http://schemas.microsoft.com/office/drawing/2014/main" id="{5B86CA5B-3C6E-9860-96FD-CFE41A2B6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8"/>
            <a:ext cx="10515600" cy="1325563"/>
          </a:xfrm>
        </p:spPr>
        <p:txBody>
          <a:bodyPr>
            <a:noAutofit/>
          </a:bodyPr>
          <a:lstStyle/>
          <a:p>
            <a:br>
              <a:rPr lang="en-US" sz="4000" dirty="0"/>
            </a:br>
            <a:r>
              <a:rPr lang="en-US" sz="4000" dirty="0"/>
              <a:t>The Hamiltonian </a:t>
            </a:r>
            <a:r>
              <a:rPr lang="en-US" dirty="0"/>
              <a:t>Formalism</a:t>
            </a:r>
            <a:br>
              <a:rPr lang="en-US" sz="4000" dirty="0"/>
            </a:br>
            <a:endParaRPr lang="en-US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86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840C14-5598-0045-8810-13E7CC1D4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A22B3-6658-EB4A-AFBE-23F9AB769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8517-7586-41D7-BA94-2D159B5620A8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0ADEA-8554-369D-F7DA-BD2C94D10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87C1F0-3FAE-B3B8-3C8A-63B64AD37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18371847-5B02-0BEA-1D8E-C26F183CEE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11832172" cy="4902079"/>
              </a:xfrm>
            </p:spPr>
            <p:txBody>
              <a:bodyPr>
                <a:noAutofit/>
              </a:bodyPr>
              <a:lstStyle/>
              <a:p>
                <a:r>
                  <a:rPr lang="en-US" sz="2200" dirty="0"/>
                  <a:t>To include the space charge potential as</a:t>
                </a:r>
                <a:r>
                  <a:rPr lang="en-US" sz="22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𝑝𝑒𝑟</m:t>
                        </m:r>
                      </m:sub>
                    </m:sSub>
                  </m:oMath>
                </a14:m>
                <a:r>
                  <a:rPr lang="en-US" sz="2200" dirty="0"/>
                  <a:t>:</a:t>
                </a:r>
              </a:p>
              <a:p>
                <a:endParaRPr lang="en-US" sz="10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  <a:latin typeface="Calibri" panose="020F0502020204030204"/>
                </a:endParaRPr>
              </a:p>
              <a:p>
                <a:pPr lvl="1">
                  <a:defRPr/>
                </a:pPr>
                <a:r>
                  <a:rPr lang="en-US" sz="2200" dirty="0"/>
                  <a:t>Carry out </a:t>
                </a:r>
                <a:r>
                  <a:rPr lang="en-US" sz="2200" dirty="0" err="1"/>
                  <a:t>Floquet</a:t>
                </a:r>
                <a:r>
                  <a:rPr lang="en-US" sz="2200" dirty="0"/>
                  <a:t> transformations to express the potential in action angle variables:</a:t>
                </a:r>
              </a:p>
              <a:p>
                <a:pPr marL="914400" lvl="2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(,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)=</m:t>
                      </m:r>
                      <m:rad>
                        <m:radPr>
                          <m:degHide m:val="on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2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l-GR" sz="2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(,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</m:e>
                      </m:ra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2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(,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kumimoji="0" lang="en-US" sz="22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lvl="2"/>
                <a:r>
                  <a:rPr lang="en-US" sz="2200" b="0" i="1" dirty="0">
                    <a:latin typeface="Calibri "/>
                  </a:rPr>
                  <a:t>For example, up to order 4 in x &amp; y:</a:t>
                </a:r>
              </a:p>
              <a:p>
                <a:pPr marL="914400" lvl="2" indent="0">
                  <a:buNone/>
                </a:pPr>
                <a:endParaRPr lang="en-US" sz="1000" b="0" i="1" dirty="0">
                  <a:latin typeface="Calibri "/>
                </a:endParaRPr>
              </a:p>
              <a:p>
                <a:pPr marL="45720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18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</m:d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sz="18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18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18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</m:d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d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</m:d>
                                        </m:sub>
                                      </m:sSub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</m:d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unc>
                                    <m:func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sz="18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</m:d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</m:e>
                              </m:d>
                            </m:e>
                          </m:d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(,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𝑂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d>
                    </m:oMath>
                  </m:oMathPara>
                </a14:m>
                <a:endParaRPr kumimoji="0" lang="en-US" sz="22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marL="457200" lvl="1" indent="0" algn="ctr">
                  <a:buNone/>
                </a:pPr>
                <a:endParaRPr kumimoji="0" lang="en-US" sz="10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lvl="2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Note from the “quadrupolar”</a:t>
                </a:r>
                <a14:m>
                  <m:oMath xmlns:m="http://schemas.openxmlformats.org/officeDocument/2006/math"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 term:</a:t>
                </a: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independent term </a:t>
                </a:r>
                <a:r>
                  <a:rPr lang="en-US" sz="2200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Detuning </a:t>
                </a:r>
                <a:endParaRPr lang="en-US" sz="2200" b="1" i="1" spc="-1" dirty="0">
                  <a:solidFill>
                    <a:schemeClr val="accent6">
                      <a:lumMod val="75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dependent terms </a:t>
                </a:r>
                <a:r>
                  <a:rPr lang="en-US" sz="2200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excitation (half integer)</a:t>
                </a:r>
                <a:endParaRPr lang="en-US" sz="2200" spc="-1" dirty="0">
                  <a:solidFill>
                    <a:schemeClr val="accent2">
                      <a:lumMod val="75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18371847-5B02-0BEA-1D8E-C26F183CEE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11832172" cy="4902079"/>
              </a:xfrm>
              <a:blipFill>
                <a:blip r:embed="rId4"/>
                <a:stretch>
                  <a:fillRect l="-567" t="-1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ACE8152B-41AE-55C6-FA4D-021209173AA9}"/>
              </a:ext>
            </a:extLst>
          </p:cNvPr>
          <p:cNvSpPr/>
          <p:nvPr/>
        </p:nvSpPr>
        <p:spPr>
          <a:xfrm>
            <a:off x="5505946" y="3648008"/>
            <a:ext cx="356616" cy="585216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059913E-BA0C-9F55-1CAE-9ABD59CAFAB8}"/>
              </a:ext>
            </a:extLst>
          </p:cNvPr>
          <p:cNvSpPr/>
          <p:nvPr/>
        </p:nvSpPr>
        <p:spPr>
          <a:xfrm>
            <a:off x="6096000" y="3538728"/>
            <a:ext cx="1298448" cy="713232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2CD58E8-2A21-CF53-DD38-F4E37C8B1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8"/>
            <a:ext cx="10515600" cy="1325563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dirty="0"/>
              <a:t>The Hamiltonian Formalism</a:t>
            </a:r>
            <a:br>
              <a:rPr lang="en-US" dirty="0"/>
            </a:b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01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64CC8-FF25-1F70-CE5D-4F06B57F4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AF911-6507-EC5F-2105-C84496C1B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893B-FD30-4460-9214-0DE92AE1E98B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58008-283F-0F46-FE9A-75CA2B8EB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E06E7-6F77-4750-DE8D-EBBC1938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18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25E51A4D-A2E7-D37E-B71B-7D0EAF0AB49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11428516" cy="4902079"/>
              </a:xfrm>
            </p:spPr>
            <p:txBody>
              <a:bodyPr>
                <a:noAutofit/>
              </a:bodyPr>
              <a:lstStyle/>
              <a:p>
                <a:r>
                  <a:rPr lang="en-US" sz="2200" dirty="0"/>
                  <a:t>To include the space charge potential as</a:t>
                </a:r>
                <a:r>
                  <a:rPr lang="en-US" sz="22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𝑝𝑒𝑟</m:t>
                        </m:r>
                      </m:sub>
                    </m:sSub>
                  </m:oMath>
                </a14:m>
                <a:r>
                  <a:rPr lang="en-US" sz="2200" dirty="0"/>
                  <a:t>:</a:t>
                </a:r>
                <a:endParaRPr kumimoji="0" lang="en-US" sz="22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lvl="2"/>
                <a:r>
                  <a:rPr lang="en-US" sz="2200" b="0" i="1" dirty="0">
                    <a:latin typeface="Calibri "/>
                  </a:rPr>
                  <a:t>For example, up to order 4 in x &amp; y:</a:t>
                </a:r>
              </a:p>
              <a:p>
                <a:pPr marL="914400" lvl="2" indent="0">
                  <a:buNone/>
                </a:pPr>
                <a:endParaRPr lang="en-US" sz="1000" b="0" i="1" dirty="0">
                  <a:latin typeface="Calibri "/>
                </a:endParaRPr>
              </a:p>
              <a:p>
                <a:pPr marL="45720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solidFill>
                                <a:srgbClr val="4472C4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rgbClr val="4472C4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𝑂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(,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i="1">
                              <a:solidFill>
                                <a:srgbClr val="4472C4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1800" i="1" smtClean="0">
                                  <a:solidFill>
                                    <a:srgbClr val="4472C4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>
                                      <a:solidFill>
                                        <a:srgbClr val="4472C4">
                                          <a:lumMod val="5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(,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r>
                                        <a:rPr lang="el-GR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(,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(2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(,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(,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4/2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800" i="1">
                                      <a:solidFill>
                                        <a:srgbClr val="4472C4">
                                          <a:lumMod val="5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(,</m:t>
                                      </m:r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sSup>
                                    <m:sSupPr>
                                      <m:ctrlP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(,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  <m:r>
                                            <a:rPr lang="el-GR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(,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l-GR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d>
                                <m:dPr>
                                  <m:ctrlPr>
                                    <a:rPr lang="el-GR" sz="1800" i="1">
                                      <a:solidFill>
                                        <a:srgbClr val="4472C4">
                                          <a:lumMod val="5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</m:den>
                                  </m:f>
                                  <m:r>
                                    <a:rPr lang="en-US" sz="1800" i="1">
                                      <a:solidFill>
                                        <a:srgbClr val="4472C4">
                                          <a:lumMod val="5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l-GR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func>
                                    <m:funcPr>
                                      <m:ctrlP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l-GR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(,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  <m:r>
                                    <a:rPr lang="en-US" sz="1800" i="1">
                                      <a:solidFill>
                                        <a:srgbClr val="4472C4">
                                          <a:lumMod val="5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l-GR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</m:den>
                                  </m:f>
                                  <m:func>
                                    <m:funcPr>
                                      <m:ctrlPr>
                                        <a:rPr lang="en-US" sz="1800" i="1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solidFill>
                                            <a:srgbClr val="4472C4">
                                              <a:lumMod val="5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solidFill>
                                                <a:srgbClr val="4472C4">
                                                  <a:lumMod val="50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4</m:t>
                                              </m:r>
                                              <m:r>
                                                <a:rPr lang="el-GR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(,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rgbClr val="4472C4">
                                                      <a:lumMod val="50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</m:e>
                              </m:d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sz="22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lvl="1" indent="0" algn="ctr">
                  <a:buNone/>
                </a:pPr>
                <a:endParaRPr kumimoji="0" lang="en-US" sz="22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marL="457200" lvl="1" indent="0" algn="ctr">
                  <a:buNone/>
                </a:pPr>
                <a:endParaRPr kumimoji="0" lang="en-US" sz="10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lvl="2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Note from the “octupolar”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term:</a:t>
                </a: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independent term	</a:t>
                </a:r>
                <a:r>
                  <a:rPr lang="en-US" sz="2200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Detuning (with amplitude)</a:t>
                </a:r>
                <a:endParaRPr lang="en-US" sz="2200" b="1" i="1" spc="-1" dirty="0">
                  <a:solidFill>
                    <a:schemeClr val="accent6">
                      <a:lumMod val="75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dependent terms </a:t>
                </a:r>
                <a:r>
                  <a:rPr lang="en-US" sz="2200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excitation (quarter integer)</a:t>
                </a: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dependent terms </a:t>
                </a:r>
                <a:r>
                  <a:rPr lang="en-US" sz="2200" spc="-1" dirty="0">
                    <a:solidFill>
                      <a:schemeClr val="bg2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bg2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excitation (half integer)</a:t>
                </a:r>
                <a:br>
                  <a:rPr lang="en-US" sz="2200" b="1" i="1" spc="-1" dirty="0">
                    <a:solidFill>
                      <a:schemeClr val="bg2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r>
                  <a:rPr lang="en-US" sz="2200" i="1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“Sub-resonances”: high order terms drive the lower order resonances</a:t>
                </a:r>
                <a:endParaRPr lang="en-US" sz="2200" spc="-1" dirty="0"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25E51A4D-A2E7-D37E-B71B-7D0EAF0AB4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11428516" cy="4902079"/>
              </a:xfrm>
              <a:blipFill>
                <a:blip r:embed="rId4"/>
                <a:stretch>
                  <a:fillRect l="-587" t="-1242" b="-74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8D91CDDF-7C79-5428-867B-C68CF44F8E08}"/>
              </a:ext>
            </a:extLst>
          </p:cNvPr>
          <p:cNvSpPr/>
          <p:nvPr/>
        </p:nvSpPr>
        <p:spPr>
          <a:xfrm>
            <a:off x="4962269" y="3063016"/>
            <a:ext cx="320040" cy="731967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2A1551-D1C7-FF45-22C2-86920826AF11}"/>
              </a:ext>
            </a:extLst>
          </p:cNvPr>
          <p:cNvSpPr/>
          <p:nvPr/>
        </p:nvSpPr>
        <p:spPr>
          <a:xfrm>
            <a:off x="7242849" y="3123521"/>
            <a:ext cx="1298448" cy="713232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1BE1405-1E65-5FBD-6EB9-3BDA6E46785A}"/>
              </a:ext>
            </a:extLst>
          </p:cNvPr>
          <p:cNvSpPr/>
          <p:nvPr/>
        </p:nvSpPr>
        <p:spPr>
          <a:xfrm>
            <a:off x="5544186" y="3169242"/>
            <a:ext cx="1298448" cy="621791"/>
          </a:xfrm>
          <a:prstGeom prst="ellipse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2645D88-FF12-E6AC-C1A8-EB50C4457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8"/>
            <a:ext cx="10515600" cy="1325563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dirty="0"/>
              <a:t>The Hamiltonian Formalism</a:t>
            </a:r>
            <a:br>
              <a:rPr lang="en-US" dirty="0"/>
            </a:b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688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380A67-504B-83A1-035D-01A60411D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8FF7E-466C-4EC2-C826-04AF884B7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031BC-B4E4-4C74-84F5-962FB61CA1A3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1E1F4-A625-DCD7-86E7-157420680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F6730-069A-22C7-1DE1-AE3E8AD58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031CB4D1-0917-2EC3-DF48-313737ADB5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12709996" cy="4902079"/>
              </a:xfrm>
            </p:spPr>
            <p:txBody>
              <a:bodyPr>
                <a:noAutofit/>
              </a:bodyPr>
              <a:lstStyle/>
              <a:p>
                <a:r>
                  <a:rPr lang="en-US" sz="2200" dirty="0"/>
                  <a:t>To include the space charge potential as</a:t>
                </a:r>
                <a:r>
                  <a:rPr lang="en-US" sz="22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𝑝𝑒𝑟</m:t>
                        </m:r>
                      </m:sub>
                    </m:sSub>
                  </m:oMath>
                </a14:m>
                <a:r>
                  <a:rPr lang="en-US" sz="2200" dirty="0"/>
                  <a:t>:</a:t>
                </a:r>
                <a:endParaRPr kumimoji="0" lang="en-US" sz="22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lvl="2"/>
                <a:r>
                  <a:rPr lang="en-US" sz="2200" b="0" i="1" dirty="0">
                    <a:latin typeface="Calibri "/>
                  </a:rPr>
                  <a:t>For example, up to order 4 in x &amp; y:</a:t>
                </a:r>
              </a:p>
              <a:p>
                <a:pPr marL="914400" lvl="2" indent="0">
                  <a:buNone/>
                </a:pPr>
                <a:endParaRPr lang="en-US" sz="1000" b="0" i="1" dirty="0">
                  <a:latin typeface="Calibri "/>
                </a:endParaRPr>
              </a:p>
              <a:p>
                <a:pPr marL="45720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solidFill>
                                <a:srgbClr val="4472C4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rgbClr val="4472C4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𝑂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(,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n-US" sz="1800" i="1" smtClean="0">
                                  <a:solidFill>
                                    <a:srgbClr val="4472C4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(,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800" i="1" smtClean="0">
                                  <a:solidFill>
                                    <a:srgbClr val="4472C4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</m:den>
                                  </m:f>
                                  <m:func>
                                    <m:func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</m:den>
                                  </m:f>
                                  <m:func>
                                    <m:func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  <m:func>
                                    <m:func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  <m:func>
                                    <m:func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sz="22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lvl="1" indent="0" algn="ctr">
                  <a:buNone/>
                </a:pPr>
                <a:endParaRPr kumimoji="0" lang="en-US" sz="22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marL="457200" lvl="1" indent="0" algn="ctr">
                  <a:buNone/>
                </a:pPr>
                <a:endParaRPr kumimoji="0" lang="en-US" sz="10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lvl="2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Note from the “coupling”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 term:</a:t>
                </a: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independent term </a:t>
                </a:r>
                <a:r>
                  <a:rPr lang="en-US" sz="2200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Detuning (coupling </a:t>
                </a:r>
                <a:r>
                  <a:rPr lang="en-US" sz="2200" b="1" i="1" spc="-1" dirty="0" err="1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x&amp;y</a:t>
                </a:r>
                <a:r>
                  <a:rPr lang="en-US" sz="2200" b="1" i="1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</a:t>
                </a:r>
                <a:endParaRPr lang="en-US" sz="2200" b="1" i="1" spc="-1" dirty="0">
                  <a:solidFill>
                    <a:schemeClr val="accent6">
                      <a:lumMod val="75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dependent terms </a:t>
                </a:r>
                <a:r>
                  <a:rPr lang="en-US" sz="2200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excitation (half integers)</a:t>
                </a: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dependent terms </a:t>
                </a:r>
                <a:r>
                  <a:rPr lang="en-US" sz="2200" spc="-1" dirty="0">
                    <a:solidFill>
                      <a:schemeClr val="bg2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bg2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excitation (coupling plus resonance)</a:t>
                </a: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dependent terms </a:t>
                </a:r>
                <a:r>
                  <a:rPr lang="en-US" sz="2200" spc="-1" dirty="0">
                    <a:solidFill>
                      <a:schemeClr val="accent1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accent1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excitation (coupling minus resonance: </a:t>
                </a:r>
                <a:r>
                  <a:rPr lang="fi-FI" sz="2400" i="1" dirty="0">
                    <a:hlinkClick r:id="rId4"/>
                  </a:rPr>
                  <a:t>Montague</a:t>
                </a:r>
                <a:r>
                  <a:rPr lang="en-US" sz="2200" b="1" i="1" spc="-1" dirty="0">
                    <a:solidFill>
                      <a:schemeClr val="accent1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</a:t>
                </a:r>
                <a:br>
                  <a:rPr lang="en-US" sz="2200" b="1" i="1" spc="-1" dirty="0">
                    <a:solidFill>
                      <a:schemeClr val="accent1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endParaRPr lang="en-US" sz="2200" spc="-1" dirty="0">
                  <a:solidFill>
                    <a:schemeClr val="accent1">
                      <a:lumMod val="75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031CB4D1-0917-2EC3-DF48-313737ADB5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12709996" cy="4902079"/>
              </a:xfrm>
              <a:blipFill>
                <a:blip r:embed="rId5"/>
                <a:stretch>
                  <a:fillRect l="-528" t="-1242" b="-109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396DD0B3-C70A-5858-5D49-3078F8611AEB}"/>
              </a:ext>
            </a:extLst>
          </p:cNvPr>
          <p:cNvSpPr/>
          <p:nvPr/>
        </p:nvSpPr>
        <p:spPr>
          <a:xfrm>
            <a:off x="10341700" y="3183737"/>
            <a:ext cx="320040" cy="731967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03B56DC-DD9E-25B3-7841-8974F65E9E77}"/>
              </a:ext>
            </a:extLst>
          </p:cNvPr>
          <p:cNvSpPr/>
          <p:nvPr/>
        </p:nvSpPr>
        <p:spPr>
          <a:xfrm>
            <a:off x="7645908" y="3092965"/>
            <a:ext cx="2481072" cy="913509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9CB0E19-83F4-0753-EA74-A21D64BD7B0E}"/>
              </a:ext>
            </a:extLst>
          </p:cNvPr>
          <p:cNvSpPr/>
          <p:nvPr/>
        </p:nvSpPr>
        <p:spPr>
          <a:xfrm>
            <a:off x="5385816" y="3081746"/>
            <a:ext cx="2048256" cy="822741"/>
          </a:xfrm>
          <a:prstGeom prst="ellipse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3F673A-A45E-EC50-0EC4-8F5A25CDC6E5}"/>
              </a:ext>
            </a:extLst>
          </p:cNvPr>
          <p:cNvSpPr/>
          <p:nvPr/>
        </p:nvSpPr>
        <p:spPr>
          <a:xfrm>
            <a:off x="3410712" y="3081747"/>
            <a:ext cx="1975104" cy="913509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4BDB575-A034-E983-ED8A-D1926E282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8"/>
            <a:ext cx="10515600" cy="1325563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dirty="0"/>
              <a:t>The Hamiltonian Formalism</a:t>
            </a:r>
            <a:br>
              <a:rPr lang="en-US" dirty="0"/>
            </a:b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230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1D93-F23F-1D7F-55B2-226D297B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	Reminder</a:t>
            </a:r>
            <a:r>
              <a:rPr lang="en-US" i="1" dirty="0"/>
              <a:t> / Disclaimer</a:t>
            </a:r>
            <a:endParaRPr lang="en-GB" i="1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A07A8-8DEE-FA72-4659-82ABE378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C708-1091-44AC-8E3D-0FA8F95E7C3B}" type="datetime1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1FBB6-3D4F-58E7-5637-11A41A40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00260-933D-A0F0-53EE-17367CF0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</a:t>
            </a:fld>
            <a:endParaRPr lang="en-GB"/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27496E2E-FAB0-613D-A407-F38CDD93636E}"/>
              </a:ext>
            </a:extLst>
          </p:cNvPr>
          <p:cNvSpPr txBox="1">
            <a:spLocks/>
          </p:cNvSpPr>
          <p:nvPr/>
        </p:nvSpPr>
        <p:spPr>
          <a:xfrm>
            <a:off x="262457" y="1325563"/>
            <a:ext cx="3533690" cy="47798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600" b="1" u="sng" dirty="0"/>
              <a:t>Space charge</a:t>
            </a:r>
            <a:endParaRPr lang="en-US" sz="32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200" dirty="0"/>
              <a:t>Too</a:t>
            </a:r>
            <a:r>
              <a:rPr lang="en-US" sz="3200" b="1" i="1" dirty="0"/>
              <a:t> complex </a:t>
            </a:r>
            <a:r>
              <a:rPr lang="en-US" sz="3200" i="1" dirty="0"/>
              <a:t>to fully cover…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000" i="1" dirty="0"/>
          </a:p>
          <a:p>
            <a:pPr marL="514350" indent="-514350">
              <a:buFont typeface="+mj-lt"/>
              <a:buAutoNum type="arabicPeriod"/>
            </a:pPr>
            <a:r>
              <a:rPr lang="en-US" sz="3200" i="1" dirty="0"/>
              <a:t>Different effects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23D5598-E56A-0261-4A92-D52C53B40AD1}"/>
              </a:ext>
            </a:extLst>
          </p:cNvPr>
          <p:cNvGrpSpPr/>
          <p:nvPr/>
        </p:nvGrpSpPr>
        <p:grpSpPr>
          <a:xfrm>
            <a:off x="8767944" y="2350117"/>
            <a:ext cx="3060000" cy="3600000"/>
            <a:chOff x="8767944" y="2350117"/>
            <a:chExt cx="3060000" cy="36000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EB9B1BD-4378-1F09-71DD-38367BBA64A6}"/>
                </a:ext>
              </a:extLst>
            </p:cNvPr>
            <p:cNvGrpSpPr/>
            <p:nvPr/>
          </p:nvGrpSpPr>
          <p:grpSpPr>
            <a:xfrm>
              <a:off x="8767944" y="2350117"/>
              <a:ext cx="3060000" cy="3600000"/>
              <a:chOff x="3101557" y="3177676"/>
              <a:chExt cx="2734512" cy="3208990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3A54FB3E-1986-019B-B4AD-E6CA2C2D47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83852" y="4266002"/>
                <a:ext cx="2569920" cy="192744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AB6E90E-091D-BE17-0463-8111FFB1A33E}"/>
                  </a:ext>
                </a:extLst>
              </p:cNvPr>
              <p:cNvSpPr txBox="1"/>
              <p:nvPr/>
            </p:nvSpPr>
            <p:spPr>
              <a:xfrm>
                <a:off x="3238349" y="3177676"/>
                <a:ext cx="2569920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/>
                  <a:t>Indirect</a:t>
                </a:r>
              </a:p>
              <a:p>
                <a:pPr algn="ctr"/>
                <a:r>
                  <a:rPr lang="en-US" sz="2000" dirty="0"/>
                  <a:t>(interaction with environment)</a:t>
                </a:r>
                <a:endParaRPr lang="en-GB" sz="2000" dirty="0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EFE784E-716F-AD4E-F7C3-FFEFD7E3C0C7}"/>
                  </a:ext>
                </a:extLst>
              </p:cNvPr>
              <p:cNvSpPr/>
              <p:nvPr/>
            </p:nvSpPr>
            <p:spPr>
              <a:xfrm>
                <a:off x="3101557" y="3177676"/>
                <a:ext cx="2734512" cy="3208990"/>
              </a:xfrm>
              <a:prstGeom prst="round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TextBox 22">
              <a:hlinkClick r:id="rId3"/>
              <a:extLst>
                <a:ext uri="{FF2B5EF4-FFF2-40B4-BE49-F238E27FC236}">
                  <a16:creationId xmlns:a16="http://schemas.microsoft.com/office/drawing/2014/main" id="{466AAA4D-4D74-12FF-3806-BEAC86FD0D84}"/>
                </a:ext>
              </a:extLst>
            </p:cNvPr>
            <p:cNvSpPr txBox="1"/>
            <p:nvPr/>
          </p:nvSpPr>
          <p:spPr>
            <a:xfrm>
              <a:off x="9102077" y="5548683"/>
              <a:ext cx="23917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hlinkClick r:id="rId3"/>
                </a:rPr>
                <a:t>K. Li, Collective effects</a:t>
              </a:r>
              <a:endParaRPr lang="en-GB" sz="140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57EE5B8-F200-1A8D-9B2B-30494B7F8DF5}"/>
              </a:ext>
            </a:extLst>
          </p:cNvPr>
          <p:cNvGrpSpPr/>
          <p:nvPr/>
        </p:nvGrpSpPr>
        <p:grpSpPr>
          <a:xfrm>
            <a:off x="4653374" y="1510290"/>
            <a:ext cx="3059999" cy="3600000"/>
            <a:chOff x="4653374" y="1510290"/>
            <a:chExt cx="3059999" cy="360000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BF38239-F8AF-8676-06F1-700278BFA307}"/>
                </a:ext>
              </a:extLst>
            </p:cNvPr>
            <p:cNvGrpSpPr/>
            <p:nvPr/>
          </p:nvGrpSpPr>
          <p:grpSpPr>
            <a:xfrm>
              <a:off x="4653374" y="1510290"/>
              <a:ext cx="3059999" cy="3600000"/>
              <a:chOff x="4653374" y="1510290"/>
              <a:chExt cx="3059999" cy="3600000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1CB09A75-3461-F2B9-536B-917980CC9DA9}"/>
                  </a:ext>
                </a:extLst>
              </p:cNvPr>
              <p:cNvGrpSpPr/>
              <p:nvPr/>
            </p:nvGrpSpPr>
            <p:grpSpPr>
              <a:xfrm>
                <a:off x="4653374" y="1510290"/>
                <a:ext cx="3059999" cy="3600000"/>
                <a:chOff x="232718" y="3177676"/>
                <a:chExt cx="2734512" cy="3208990"/>
              </a:xfrm>
            </p:grpSpPr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3E5E3F2D-5B4A-42BE-89F0-EAC697596D5F}"/>
                    </a:ext>
                  </a:extLst>
                </p:cNvPr>
                <p:cNvSpPr txBox="1"/>
                <p:nvPr/>
              </p:nvSpPr>
              <p:spPr>
                <a:xfrm>
                  <a:off x="367045" y="3227968"/>
                  <a:ext cx="2545320" cy="7407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800" i="1" dirty="0"/>
                    <a:t>Direct</a:t>
                  </a:r>
                </a:p>
                <a:p>
                  <a:pPr algn="ctr"/>
                  <a:r>
                    <a:rPr lang="en-US" sz="2000" dirty="0"/>
                    <a:t>(charges in free space)</a:t>
                  </a:r>
                  <a:endParaRPr lang="en-GB" sz="1600" dirty="0"/>
                </a:p>
              </p:txBody>
            </p:sp>
            <p:sp>
              <p:nvSpPr>
                <p:cNvPr id="37" name="Rectangle: Rounded Corners 36">
                  <a:extLst>
                    <a:ext uri="{FF2B5EF4-FFF2-40B4-BE49-F238E27FC236}">
                      <a16:creationId xmlns:a16="http://schemas.microsoft.com/office/drawing/2014/main" id="{D5B86F60-6F29-236B-6B79-FA64241C06C7}"/>
                    </a:ext>
                  </a:extLst>
                </p:cNvPr>
                <p:cNvSpPr/>
                <p:nvPr/>
              </p:nvSpPr>
              <p:spPr>
                <a:xfrm>
                  <a:off x="232718" y="3177676"/>
                  <a:ext cx="2734512" cy="3208990"/>
                </a:xfrm>
                <a:prstGeom prst="roundRect">
                  <a:avLst/>
                </a:prstGeom>
                <a:noFill/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14567131-7FB1-6133-1F4C-C710FF9AAA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004837" y="2397707"/>
                <a:ext cx="2466493" cy="2270482"/>
              </a:xfrm>
              <a:prstGeom prst="rect">
                <a:avLst/>
              </a:prstGeom>
            </p:spPr>
          </p:pic>
        </p:grpSp>
        <p:sp>
          <p:nvSpPr>
            <p:cNvPr id="39" name="TextBox 38">
              <a:hlinkClick r:id="rId3"/>
              <a:extLst>
                <a:ext uri="{FF2B5EF4-FFF2-40B4-BE49-F238E27FC236}">
                  <a16:creationId xmlns:a16="http://schemas.microsoft.com/office/drawing/2014/main" id="{4865CBB0-8433-1A97-F57F-B3F39F0A42C2}"/>
                </a:ext>
              </a:extLst>
            </p:cNvPr>
            <p:cNvSpPr txBox="1"/>
            <p:nvPr/>
          </p:nvSpPr>
          <p:spPr>
            <a:xfrm>
              <a:off x="5004837" y="4668189"/>
              <a:ext cx="23917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hlinkClick r:id="rId3"/>
                </a:rPr>
                <a:t>K. Li, Collective effects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162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3036B-5373-E792-2538-1E9CE9B6D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7670F-A37B-A2E3-13C6-F4828D4AC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E8DC-7C69-4F72-8D21-E6B5C14E7659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6D8945-929A-6DD0-0B62-F21976B2E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FD233-6E45-A92F-43A6-C5EDF828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20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43E740DD-EE4D-35CC-4D89-D1EB474B2B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11458526" cy="4902079"/>
              </a:xfrm>
            </p:spPr>
            <p:txBody>
              <a:bodyPr>
                <a:noAutofit/>
              </a:bodyPr>
              <a:lstStyle/>
              <a:p>
                <a:r>
                  <a:rPr lang="en-US" sz="2200" dirty="0"/>
                  <a:t>To include the space charge potential as</a:t>
                </a:r>
                <a:r>
                  <a:rPr lang="en-US" sz="22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𝑝𝑒𝑟</m:t>
                        </m:r>
                      </m:sub>
                    </m:sSub>
                  </m:oMath>
                </a14:m>
                <a:r>
                  <a:rPr lang="en-US" sz="2200" dirty="0"/>
                  <a:t>:</a:t>
                </a:r>
                <a:endParaRPr kumimoji="0" lang="en-US" sz="22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lvl="1">
                  <a:defRPr/>
                </a:pPr>
                <a:r>
                  <a:rPr lang="en-US" sz="2200" dirty="0"/>
                  <a:t>Generalizing with the usual notation for </a:t>
                </a:r>
                <a:r>
                  <a:rPr lang="en-US" sz="2200" b="1" i="1" dirty="0"/>
                  <a:t>Resonance Driving Terms</a:t>
                </a:r>
                <a:r>
                  <a:rPr lang="en-US" sz="2200" dirty="0"/>
                  <a:t>:</a:t>
                </a:r>
              </a:p>
              <a:p>
                <a:pPr lvl="1">
                  <a:defRPr/>
                </a:pPr>
                <a:endParaRPr lang="en-US" sz="1000" dirty="0"/>
              </a:p>
              <a:p>
                <a:pPr lvl="2">
                  <a:defRPr/>
                </a:pPr>
                <a:r>
                  <a:rPr lang="en-US" sz="2200" dirty="0"/>
                  <a:t>Each component can be described using 5 indices: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𝐡</m:t>
                        </m:r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𝐣</m:t>
                        </m:r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𝐤</m:t>
                        </m:r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𝐥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US" sz="18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1371600" lvl="3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bSup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6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1371600" lvl="3" indent="0">
                  <a:buNone/>
                  <a:defRPr/>
                </a:pPr>
                <a:endParaRPr lang="en-US" sz="10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2">
                  <a:defRPr/>
                </a:pPr>
                <a:r>
                  <a:rPr lang="en-US" sz="2200" dirty="0" err="1">
                    <a:solidFill>
                      <a:srgbClr val="4472C4">
                        <a:lumMod val="50000"/>
                      </a:srgbClr>
                    </a:solidFill>
                  </a:rPr>
                  <a:t>Floquet</a:t>
                </a:r>
                <a:r>
                  <a:rPr lang="en-US" sz="2200" dirty="0">
                    <a:solidFill>
                      <a:srgbClr val="4472C4">
                        <a:lumMod val="50000"/>
                      </a:srgbClr>
                    </a:solidFill>
                  </a:rPr>
                  <a:t> transformation</a:t>
                </a:r>
                <a:r>
                  <a:rPr lang="en-US" sz="1800" dirty="0">
                    <a:solidFill>
                      <a:srgbClr val="4472C4">
                        <a:lumMod val="50000"/>
                      </a:srgbClr>
                    </a:solidFill>
                  </a:rPr>
                  <a:t>:</a:t>
                </a:r>
                <a:endParaRPr lang="en-US" sz="1800" b="1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1371600" lvl="3" indent="0">
                  <a:buNone/>
                  <a:defRPr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l-GR" sz="16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func>
                          <m:func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a:rPr lang="el-GR" sz="1600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a:rPr lang="el-GR" sz="1600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n-US" sz="16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 =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𝑆𝐶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sup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  <m:sup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func>
                          <m:func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a:rPr lang="el-GR" sz="1600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a:rPr lang="el-GR" sz="1600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e>
                    </m:d>
                  </m:oMath>
                </a14:m>
                <a:endParaRPr lang="en-US" sz="1600" dirty="0"/>
              </a:p>
              <a:p>
                <a:pPr marL="1371600" lvl="3" indent="0">
                  <a:buNone/>
                  <a:defRPr/>
                </a:pPr>
                <a:r>
                  <a:rPr lang="en-US" sz="1600" dirty="0"/>
                  <a:t>Example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𝑆𝐶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l-GR" sz="1600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𝑆𝐶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,0,0</m:t>
                        </m:r>
                      </m:sup>
                    </m:sSubSup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endParaRPr lang="en-US" sz="1600" dirty="0"/>
              </a:p>
              <a:p>
                <a:pPr marL="1371600" lvl="3" indent="0">
                  <a:buNone/>
                  <a:defRPr/>
                </a:pPr>
                <a:endParaRPr lang="en-US" sz="1000" dirty="0"/>
              </a:p>
              <a:p>
                <a:pPr lvl="1"/>
                <a:r>
                  <a:rPr lang="en-GB" sz="2200" dirty="0">
                    <a:solidFill>
                      <a:srgbClr val="4472C4">
                        <a:lumMod val="50000"/>
                      </a:srgbClr>
                    </a:solidFill>
                  </a:rPr>
                  <a:t>Periodic potential </a:t>
                </a:r>
                <a:r>
                  <a:rPr lang="en-GB" sz="2200" dirty="0">
                    <a:solidFill>
                      <a:srgbClr val="4472C4">
                        <a:lumMod val="50000"/>
                      </a:srgbClr>
                    </a:solidFill>
                    <a:sym typeface="Wingdings" panose="05000000000000000000" pitchFamily="2" charset="2"/>
                  </a:rPr>
                  <a:t> each order can be expanded in Fourier harmonics giving the corresponding RDTs: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sup>
                      </m:sSup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d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l-GR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l-GR" sz="16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  <m:r>
                                        <a:rPr lang="el-GR" sz="1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d>
                                            <m:d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h</m:t>
                                              </m:r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e>
                                          </m:d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d>
                                            <m:d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</m:d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sup>
                          </m:sSup>
                        </m:e>
                      </m:nary>
                      <m:r>
                        <a:rPr lang="en-US" sz="16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l-GR" sz="1600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1600" dirty="0"/>
              </a:p>
              <a:p>
                <a:pPr lvl="0"/>
                <a:endParaRPr lang="en-US" sz="22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1371600" lvl="3" indent="0">
                  <a:buNone/>
                  <a:defRPr/>
                </a:pPr>
                <a:br>
                  <a:rPr lang="en-US" sz="2200" b="1" i="1" spc="-1" dirty="0">
                    <a:solidFill>
                      <a:schemeClr val="accent1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endParaRPr lang="en-US" sz="2200" b="1" i="1" spc="-1" dirty="0">
                  <a:solidFill>
                    <a:schemeClr val="accent1">
                      <a:lumMod val="75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43E740DD-EE4D-35CC-4D89-D1EB474B2B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11458526" cy="4902079"/>
              </a:xfrm>
              <a:blipFill>
                <a:blip r:embed="rId4"/>
                <a:stretch>
                  <a:fillRect l="-585" t="-1242" b="-294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>
            <a:extLst>
              <a:ext uri="{FF2B5EF4-FFF2-40B4-BE49-F238E27FC236}">
                <a16:creationId xmlns:a16="http://schemas.microsoft.com/office/drawing/2014/main" id="{69B61A93-64DD-A068-30E4-2335B8836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8"/>
            <a:ext cx="10515600" cy="1325563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dirty="0"/>
              <a:t>The Hamiltonian Formalism</a:t>
            </a:r>
            <a:br>
              <a:rPr lang="en-US" dirty="0"/>
            </a:b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6069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5FD96E-28F1-6BB0-1F05-47D89AC7A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D4444-06A8-9E5B-EC04-AF693AB4A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134D-EE0E-4B4F-8F1C-17B64B607C2B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80FE8-7F30-EAC7-BC71-989BCA496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BB7E1-5015-855E-11B9-E647AFC1D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46CD9547-D6CA-4D69-42A8-4C26A8D766B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12618556" cy="4902079"/>
              </a:xfrm>
            </p:spPr>
            <p:txBody>
              <a:bodyPr>
                <a:noAutofit/>
              </a:bodyPr>
              <a:lstStyle/>
              <a:p>
                <a:r>
                  <a:rPr lang="en-US" sz="2200" b="1" i="1" dirty="0"/>
                  <a:t>Finally</a:t>
                </a:r>
                <a:r>
                  <a:rPr lang="en-US" sz="2200" dirty="0"/>
                  <a:t>:</a:t>
                </a:r>
                <a:r>
                  <a:rPr lang="en-US" sz="2200" dirty="0">
                    <a:solidFill>
                      <a:srgbClr val="C00000"/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𝑝𝑒𝑟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  <m:sup>
                        <m:f>
                          <m:f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  <m:sup>
                        <m:f>
                          <m:f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func>
                      <m:func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d>
                                <m:r>
                                  <a:rPr lang="el-GR" sz="2200" b="0" i="1" smtClean="0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  <m:r>
                                  <a:rPr lang="el-GR" sz="2200" b="0" i="1" smtClean="0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l-GR" sz="2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el-GR" sz="2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l-GR" sz="2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2200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l-GR" sz="2200" i="1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l-GR" sz="22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b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</a:br>
                <a:b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where: </a:t>
                </a:r>
                <a14:m>
                  <m:oMath xmlns:m="http://schemas.openxmlformats.org/officeDocument/2006/math">
                    <m:r>
                      <a:rPr lang="el-GR" sz="22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l-GR" sz="2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the orbital angle; </a:t>
                </a:r>
              </a:p>
              <a:p>
                <a:pPr marL="0" indent="0">
                  <a:buNone/>
                </a:pPr>
                <a:endParaRPr lang="en-US" sz="22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if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 &amp; 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200" i="1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detuning terms;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0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𝑝𝑒𝑟</m:t>
                        </m:r>
                      </m:sub>
                    </m:sSub>
                  </m:oMath>
                </a14:m>
                <a:r>
                  <a:rPr lang="en-US" sz="20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 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(,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𝑆𝐶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(,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b>
                        </m:sSub>
                      </m:den>
                    </m:f>
                  </m:oMath>
                </a14:m>
                <a:endParaRPr lang="en-US" sz="20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  <a:sym typeface="Wingdings" panose="05000000000000000000" pitchFamily="2" charset="2"/>
                </a:endParaRPr>
              </a:p>
              <a:p>
                <a:pPr lvl="2"/>
                <a:r>
                  <a:rPr lang="en-US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including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 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𝑆𝐶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 =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endParaRPr lang="en-US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2"/>
                <a:r>
                  <a:rPr lang="en-US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including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 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𝑆𝐶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 =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rgbClr val="4472C4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i="1"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4472C4">
                                        <a:lumMod val="5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rgbClr val="4472C4">
                                        <a:lumMod val="5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4472C4">
                                            <a:lumMod val="50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solidFill>
                                          <a:srgbClr val="4472C4">
                                            <a:lumMod val="50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4472C4">
                                            <a:lumMod val="50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l-GR" i="1">
                                    <a:solidFill>
                                      <a:srgbClr val="4472C4">
                                        <a:lumMod val="5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l-GR" i="1">
                                        <a:solidFill>
                                          <a:srgbClr val="4472C4">
                                            <a:lumMod val="50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solidFill>
                                          <a:srgbClr val="4472C4">
                                            <a:lumMod val="50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4472C4">
                                            <a:lumMod val="50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  <m:sSup>
                              <m:sSupPr>
                                <m:ctrlPr>
                                  <a:rPr lang="en-US" i="1">
                                    <a:solidFill>
                                      <a:srgbClr val="4472C4">
                                        <a:lumMod val="5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4472C4">
                                        <a:lumMod val="5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i="1">
                                <a:solidFill>
                                  <a:srgbClr val="4472C4">
                                    <a:lumMod val="50000"/>
                                  </a:srgbClr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4472C4">
                                        <a:lumMod val="5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l-GR" i="1">
                                    <a:solidFill>
                                      <a:srgbClr val="4472C4">
                                        <a:lumMod val="5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4472C4">
                                        <a:lumMod val="5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4472C4">
                                        <a:lumMod val="5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i="1">
                                    <a:solidFill>
                                      <a:srgbClr val="4472C4">
                                        <a:lumMod val="5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rgbClr val="4472C4">
                                            <a:lumMod val="50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rgbClr val="4472C4">
                                                <a:lumMod val="50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i="1">
                                            <a:solidFill>
                                              <a:srgbClr val="4472C4">
                                                <a:lumMod val="50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4472C4">
                                                <a:lumMod val="50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l-GR" i="1">
                                        <a:solidFill>
                                          <a:srgbClr val="4472C4">
                                            <a:lumMod val="50000"/>
                                          </a:srgb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rgbClr val="4472C4">
                                                <a:lumMod val="50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i="1">
                                            <a:solidFill>
                                              <a:srgbClr val="4472C4">
                                                <a:lumMod val="50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4472C4">
                                                <a:lumMod val="50000"/>
                                              </a:srgb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l-GR" i="1">
                                    <a:solidFill>
                                      <a:srgbClr val="4472C4">
                                        <a:lumMod val="50000"/>
                                      </a:srgb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  <m:r>
                      <a:rPr lang="en-US" i="1" spc="-1" smtClean="0">
                        <a:solidFill>
                          <a:srgbClr val="4472C4">
                            <a:lumMod val="50000"/>
                          </a:srgb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	</m:t>
                    </m:r>
                  </m:oMath>
                </a14:m>
                <a:endParaRPr lang="en-US" i="1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r>
                  <a:rPr lang="en-US" sz="2200" b="1" i="1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Maximum tune shift</a:t>
                </a: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: amplitude independent</a:t>
                </a:r>
              </a:p>
              <a:p>
                <a:pPr marL="457200" lvl="1" indent="0">
                  <a:buNone/>
                </a:pPr>
                <a:r>
                  <a:rPr lang="en-US" sz="2200" b="1" i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1</a:t>
                </a:r>
                <a:r>
                  <a:rPr lang="en-US" sz="2200" b="1" i="1" spc="-1" baseline="30000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st</a:t>
                </a:r>
                <a:r>
                  <a:rPr lang="en-US" sz="2200" b="1" i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 order detuning with amplitude</a:t>
                </a: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: amplitude dependent  </a:t>
                </a:r>
                <a:r>
                  <a:rPr lang="en-US" sz="2200" i="1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infinite number of such terms!</a:t>
                </a:r>
                <a:br>
                  <a:rPr lang="en-US" sz="2200" i="1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r>
                  <a:rPr lang="en-US" sz="2200" i="1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Higher amplitudes are more affected by higher orders</a:t>
                </a:r>
                <a:endParaRPr lang="en-US" sz="2200" b="1" i="1" spc="-1" dirty="0">
                  <a:solidFill>
                    <a:schemeClr val="accent1">
                      <a:lumMod val="75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46CD9547-D6CA-4D69-42A8-4C26A8D76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12618556" cy="4902079"/>
              </a:xfrm>
              <a:blipFill>
                <a:blip r:embed="rId4"/>
                <a:stretch>
                  <a:fillRect l="-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D7A871A7-BC03-64FD-241D-527077FC7D14}"/>
              </a:ext>
            </a:extLst>
          </p:cNvPr>
          <p:cNvSpPr/>
          <p:nvPr/>
        </p:nvSpPr>
        <p:spPr>
          <a:xfrm>
            <a:off x="4727449" y="3648008"/>
            <a:ext cx="2877312" cy="795976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5237406-B104-5D1D-4755-0AC2117BF16C}"/>
              </a:ext>
            </a:extLst>
          </p:cNvPr>
          <p:cNvSpPr/>
          <p:nvPr/>
        </p:nvSpPr>
        <p:spPr>
          <a:xfrm>
            <a:off x="7604761" y="4105656"/>
            <a:ext cx="3340607" cy="95097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4BA5D13-7F85-C9FF-2DDC-4EF4FBAEE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8"/>
            <a:ext cx="10515600" cy="1325563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dirty="0"/>
              <a:t>The Hamiltonian Formalism</a:t>
            </a:r>
            <a:br>
              <a:rPr lang="en-US" dirty="0"/>
            </a:b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481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2B082-BED2-00E9-0AB0-CE7A8BAB3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E11B5-3D7C-F92E-E0F8-27F8564DA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dirty="0"/>
              <a:t>The Hamiltonian Formalism: </a:t>
            </a:r>
            <a:r>
              <a:rPr lang="en-US" i="1" dirty="0"/>
              <a:t>Summary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ACB4B-31D3-C2A7-B3CC-45F4CE5D1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AF3B-2816-4F89-9CF7-0D6475E6EC01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426EA-5948-E02A-141D-4B8180246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E8F99-0B8E-B1AE-09F5-6A93F808E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6468C0FE-F477-AA50-5686-42DF7F8C7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92" y="1196969"/>
            <a:ext cx="11458526" cy="4902079"/>
          </a:xfrm>
        </p:spPr>
        <p:txBody>
          <a:bodyPr>
            <a:noAutofit/>
          </a:bodyPr>
          <a:lstStyle/>
          <a:p>
            <a:r>
              <a:rPr lang="en-US" sz="2200" dirty="0"/>
              <a:t>Including the space charge potential in the Hamiltonian:</a:t>
            </a:r>
          </a:p>
          <a:p>
            <a:pPr lvl="2">
              <a:defRPr/>
            </a:pPr>
            <a:r>
              <a:rPr lang="en-US" sz="2200" spc="-1" dirty="0">
                <a:solidFill>
                  <a:srgbClr val="4472C4">
                    <a:lumMod val="50000"/>
                  </a:srgbClr>
                </a:solidFill>
                <a:uFill>
                  <a:solidFill>
                    <a:srgbClr val="FFFFFF"/>
                  </a:solidFill>
                </a:uFill>
              </a:rPr>
              <a:t>Angle dependent terms:</a:t>
            </a:r>
            <a:endParaRPr lang="en-US" sz="2200" spc="-1" dirty="0">
              <a:solidFill>
                <a:schemeClr val="accent2">
                  <a:lumMod val="7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lvl="3">
              <a:buFont typeface="Wingdings" panose="05000000000000000000" pitchFamily="2" charset="2"/>
              <a:buChar char="Ø"/>
              <a:defRPr/>
            </a:pPr>
            <a:r>
              <a:rPr lang="en-US" sz="2200" b="1" i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 Resonance excitation: {h,0,i,0,l} </a:t>
            </a:r>
            <a:br>
              <a:rPr lang="en-US" sz="2200" b="1" i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</a:br>
            <a:r>
              <a:rPr lang="en-US" sz="2200" b="1" i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e.g. Octupole-like drives 4</a:t>
            </a:r>
            <a:r>
              <a:rPr lang="en-US" sz="2200" b="1" i="1" spc="-1" baseline="30000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th</a:t>
            </a:r>
            <a:r>
              <a:rPr lang="en-US" sz="2200" b="1" i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 order resonance</a:t>
            </a:r>
            <a:endParaRPr lang="en-US" sz="2200" b="1" i="1" spc="-1" dirty="0">
              <a:solidFill>
                <a:schemeClr val="accent6">
                  <a:lumMod val="75000"/>
                </a:schemeClr>
              </a:solidFill>
              <a:uFill>
                <a:solidFill>
                  <a:srgbClr val="FFFFFF"/>
                </a:solidFill>
              </a:uFill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Ø"/>
              <a:defRPr/>
            </a:pPr>
            <a:r>
              <a:rPr lang="en-US" sz="2200" b="1" i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 </a:t>
            </a:r>
            <a:r>
              <a:rPr lang="en-US" sz="2200" b="1" i="1" spc="-1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“Sub-resonance” excitation: {</a:t>
            </a:r>
            <a:r>
              <a:rPr lang="en-US" sz="2200" b="1" i="1" spc="-1" dirty="0" err="1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h,i,j,k,l</a:t>
            </a:r>
            <a:r>
              <a:rPr lang="en-US" sz="2200" b="1" i="1" spc="-1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} </a:t>
            </a:r>
            <a:br>
              <a:rPr lang="en-US" sz="2200" b="1" i="1" spc="-1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</a:br>
            <a:r>
              <a:rPr lang="en-US" sz="2200" b="1" i="1" spc="-1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e.g. Octupole-like drives 2</a:t>
            </a:r>
            <a:r>
              <a:rPr lang="en-US" sz="2200" b="1" i="1" spc="-1" baseline="30000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nd</a:t>
            </a:r>
            <a:r>
              <a:rPr lang="en-US" sz="2200" b="1" i="1" spc="-1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 order resonance</a:t>
            </a:r>
          </a:p>
          <a:p>
            <a:pPr lvl="3">
              <a:buFont typeface="Wingdings" panose="05000000000000000000" pitchFamily="2" charset="2"/>
              <a:buChar char="Ø"/>
              <a:defRPr/>
            </a:pPr>
            <a:r>
              <a:rPr lang="en-US" sz="2200" b="1" i="1" spc="-1" dirty="0">
                <a:solidFill>
                  <a:schemeClr val="accent2"/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Coupling resonances (plus &amp; minus) included</a:t>
            </a:r>
          </a:p>
          <a:p>
            <a:pPr lvl="2">
              <a:defRPr/>
            </a:pPr>
            <a:r>
              <a:rPr lang="en-US" sz="2200" spc="-1" dirty="0">
                <a:solidFill>
                  <a:srgbClr val="4472C4">
                    <a:lumMod val="50000"/>
                  </a:srgbClr>
                </a:solidFill>
                <a:uFill>
                  <a:solidFill>
                    <a:srgbClr val="FFFFFF"/>
                  </a:solidFill>
                </a:uFill>
              </a:rPr>
              <a:t>Angle independent terms:</a:t>
            </a:r>
          </a:p>
          <a:p>
            <a:pPr lvl="3">
              <a:buFont typeface="Wingdings" panose="05000000000000000000" pitchFamily="2" charset="2"/>
              <a:buChar char="Ø"/>
              <a:defRPr/>
            </a:pPr>
            <a:r>
              <a:rPr lang="en-US" sz="2200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 </a:t>
            </a:r>
            <a:r>
              <a:rPr lang="en-US" sz="2200" b="1" i="1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Detuning (shift)</a:t>
            </a:r>
          </a:p>
          <a:p>
            <a:pPr lvl="3">
              <a:buFont typeface="Wingdings" panose="05000000000000000000" pitchFamily="2" charset="2"/>
              <a:buChar char="Ø"/>
              <a:defRPr/>
            </a:pPr>
            <a:r>
              <a:rPr lang="en-US" sz="2200" b="1" i="1" spc="-1" dirty="0">
                <a:solidFill>
                  <a:schemeClr val="accent6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Detuning with amplitude</a:t>
            </a:r>
          </a:p>
          <a:p>
            <a:pPr lvl="3">
              <a:buFont typeface="Wingdings" panose="05000000000000000000" pitchFamily="2" charset="2"/>
              <a:buChar char="Ø"/>
              <a:defRPr/>
            </a:pPr>
            <a:r>
              <a:rPr lang="en-US" sz="2200" b="1" i="1" spc="-1" dirty="0">
                <a:solidFill>
                  <a:schemeClr val="accent6"/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Detuning (coupling x &amp; y)</a:t>
            </a:r>
            <a:endParaRPr lang="en-US" sz="2200" b="1" i="1" spc="-1" dirty="0">
              <a:solidFill>
                <a:schemeClr val="accent2"/>
              </a:solidFill>
              <a:uFill>
                <a:solidFill>
                  <a:srgbClr val="FFFFFF"/>
                </a:solidFill>
              </a:uFill>
              <a:sym typeface="Wingdings" panose="05000000000000000000" pitchFamily="2" charset="2"/>
            </a:endParaRPr>
          </a:p>
          <a:p>
            <a:endParaRPr lang="en-US" sz="1000" spc="-1" dirty="0">
              <a:solidFill>
                <a:srgbClr val="4472C4">
                  <a:lumMod val="50000"/>
                </a:srgbClr>
              </a:solidFill>
              <a:uFill>
                <a:solidFill>
                  <a:srgbClr val="FFFFFF"/>
                </a:solidFill>
              </a:uFill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200" b="1" i="1" spc="-1" dirty="0">
                <a:solidFill>
                  <a:srgbClr val="4472C4">
                    <a:lumMod val="50000"/>
                  </a:srgbClr>
                </a:solidFill>
                <a:uFill>
                  <a:solidFill>
                    <a:srgbClr val="FFFFFF"/>
                  </a:solidFill>
                </a:uFill>
              </a:rPr>
              <a:t>Tools based on this analytical approach can be used together with simulations to better understand the incoherent response of space charge.</a:t>
            </a:r>
          </a:p>
          <a:p>
            <a:pPr marL="1371600" lvl="3" indent="0">
              <a:buNone/>
              <a:defRPr/>
            </a:pPr>
            <a:br>
              <a:rPr lang="en-US" sz="2200" b="1" i="1" spc="-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</a:br>
            <a:endParaRPr lang="en-US" sz="2200" b="1" i="1" spc="-1" dirty="0">
              <a:solidFill>
                <a:schemeClr val="accent1">
                  <a:lumMod val="75000"/>
                </a:schemeClr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547031-317D-6609-4BA9-5395D845E9F2}"/>
              </a:ext>
            </a:extLst>
          </p:cNvPr>
          <p:cNvSpPr txBox="1"/>
          <p:nvPr/>
        </p:nvSpPr>
        <p:spPr>
          <a:xfrm rot="500146">
            <a:off x="6392347" y="4012066"/>
            <a:ext cx="1915304" cy="83099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Space charge tune spread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16B907-A140-64F7-293D-2B90A87C45E4}"/>
              </a:ext>
            </a:extLst>
          </p:cNvPr>
          <p:cNvSpPr txBox="1"/>
          <p:nvPr/>
        </p:nvSpPr>
        <p:spPr>
          <a:xfrm rot="500146">
            <a:off x="8657127" y="2073177"/>
            <a:ext cx="2595459" cy="83099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Space charge driven resonances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774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E00FF-1A87-A28E-B016-40C93CA127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2A3B7-942E-1025-A10C-84A2F363C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9B79-90F4-47BF-AEAC-E27723F23D4D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64F3F-120B-0F42-6174-8EE678C4C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D6C44-B9EB-AF22-2D0A-FFC546187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003529DE-57AA-407F-D682-3E70D4CAD02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5856884" cy="490207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200" dirty="0"/>
                  <a:t>Taking the CERN PS as an example:</a:t>
                </a:r>
              </a:p>
              <a:p>
                <a:pPr lvl="1">
                  <a:defRPr/>
                </a:pP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Focus on an 1D resonance for simplicity</a:t>
                </a:r>
              </a:p>
              <a:p>
                <a:pPr lvl="1">
                  <a:defRPr/>
                </a:pP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Looking into the operational regime, i.e.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spc="-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pc="-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b="0" i="1" spc="-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b="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 spc="-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 spc="-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b="0" i="1" spc="-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US" sz="1600" b="0" i="1" spc="-1" smtClean="0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160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d>
                  </m:oMath>
                </a14:m>
                <a:endParaRPr lang="en-US" sz="1600" spc="-1" dirty="0">
                  <a:solidFill>
                    <a:schemeClr val="accent5">
                      <a:lumMod val="50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Checking even resonance orders</a:t>
                </a:r>
              </a:p>
              <a:p>
                <a:pPr lvl="1">
                  <a:defRPr/>
                </a:pPr>
                <a:endParaRPr lang="en-US" sz="800" spc="-1" dirty="0">
                  <a:solidFill>
                    <a:schemeClr val="accent2">
                      <a:lumMod val="75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Looking at resonances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2000" b="1" i="1" spc="-1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pc="-1" smtClean="0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000" b="1" i="1" spc="-1" smtClean="0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pc="-1" smtClean="0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𝟐𝟓</m:t>
                    </m:r>
                  </m:oMath>
                </a14:m>
                <a:endParaRPr lang="en-US" sz="2000" b="1" spc="-1" dirty="0">
                  <a:solidFill>
                    <a:schemeClr val="accent5">
                      <a:lumMod val="50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2">
                  <a:defRPr/>
                </a:pP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4</a:t>
                </a:r>
                <a:r>
                  <a:rPr lang="en-US" sz="1600" spc="-1" baseline="30000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th</a:t>
                </a: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order resonance: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pc="-1" smtClean="0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pc="-1" smtClean="0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1600" b="1" i="1" spc="-1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600" b="1" i="1" spc="-1">
                        <a:solidFill>
                          <a:srgbClr val="C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pc="-1">
                        <a:solidFill>
                          <a:srgbClr val="C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𝟐𝟓</m:t>
                    </m:r>
                  </m:oMath>
                </a14:m>
                <a:r>
                  <a:rPr lang="en-US" sz="1600" b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b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Driving term fully suppressed on the line </a:t>
                </a:r>
                <a:b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 </a:t>
                </a:r>
                <a:r>
                  <a:rPr lang="en-US" sz="1600" b="1" i="1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not driven</a:t>
                </a:r>
                <a:endParaRPr lang="en-US" sz="1600" b="1" i="1" spc="-1" dirty="0">
                  <a:solidFill>
                    <a:schemeClr val="accent5">
                      <a:lumMod val="50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2">
                  <a:defRPr/>
                </a:pP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8</a:t>
                </a:r>
                <a:r>
                  <a:rPr lang="en-US" sz="1600" spc="-1" baseline="30000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th</a:t>
                </a: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order resonance</a:t>
                </a:r>
                <a:r>
                  <a:rPr lang="en-US" sz="1600" b="1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pc="-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pc="-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sz="1600" b="1" i="1" spc="-1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600" b="1" i="1" spc="-1">
                        <a:solidFill>
                          <a:schemeClr val="accent6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pc="-1">
                        <a:solidFill>
                          <a:schemeClr val="accent6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𝟓𝟎</m:t>
                    </m:r>
                  </m:oMath>
                </a14:m>
                <a:r>
                  <a:rPr lang="en-US" sz="1600" b="1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b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Driving term maximizes as we approach the 50</a:t>
                </a:r>
                <a:r>
                  <a:rPr lang="en-US" sz="1600" spc="-1" baseline="30000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th</a:t>
                </a: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 harmonic</a:t>
                </a:r>
                <a:b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 </a:t>
                </a:r>
                <a:r>
                  <a:rPr lang="en-US" sz="1600" b="1" i="1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driven by space charge!</a:t>
                </a:r>
              </a:p>
              <a:p>
                <a:pPr lvl="2">
                  <a:defRPr/>
                </a:pP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12</a:t>
                </a:r>
                <a:r>
                  <a:rPr lang="en-US" sz="1600" spc="-1" baseline="30000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th</a:t>
                </a: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order resonance: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pc="-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pc="-1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600" b="1" i="1" spc="-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600" b="1" i="1" spc="-1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600" b="1" i="1" spc="-1">
                        <a:solidFill>
                          <a:schemeClr val="accent2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pc="-1" smtClean="0">
                        <a:solidFill>
                          <a:schemeClr val="accent2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𝟕𝟓</m:t>
                    </m:r>
                  </m:oMath>
                </a14:m>
                <a:r>
                  <a:rPr lang="en-US" sz="1600" b="1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b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 </a:t>
                </a:r>
                <a:r>
                  <a:rPr lang="en-US" sz="1600" b="1" i="1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not driven</a:t>
                </a:r>
                <a:endParaRPr lang="en-US" sz="1600" b="1" i="1" spc="-1" dirty="0">
                  <a:solidFill>
                    <a:schemeClr val="accent5">
                      <a:lumMod val="50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2">
                  <a:defRPr/>
                </a:pP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16</a:t>
                </a:r>
                <a:r>
                  <a:rPr lang="en-US" sz="1600" spc="-1" baseline="30000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th</a:t>
                </a: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order resonance: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pc="-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pc="-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𝟏𝟔</m:t>
                        </m:r>
                        <m:r>
                          <a:rPr lang="en-US" sz="1600" b="1" i="1" spc="-1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600" b="1" i="1" spc="-1">
                        <a:solidFill>
                          <a:schemeClr val="accent4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pc="-1" smtClean="0">
                        <a:solidFill>
                          <a:schemeClr val="accent4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sz="1600" b="1" i="1" spc="-1">
                        <a:solidFill>
                          <a:schemeClr val="accent4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600" b="1" spc="-1" dirty="0">
                    <a:solidFill>
                      <a:schemeClr val="accent4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b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 </a:t>
                </a:r>
                <a:r>
                  <a:rPr lang="en-US" sz="1600" b="1" i="1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driven by space charge!</a:t>
                </a:r>
                <a:endParaRPr lang="en-US" sz="1600" b="1" i="1" spc="-1" dirty="0">
                  <a:solidFill>
                    <a:schemeClr val="accent5">
                      <a:lumMod val="50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buFont typeface="Wingdings" panose="05000000000000000000" pitchFamily="2" charset="2"/>
                  <a:buChar char="Ø"/>
                  <a:defRPr/>
                </a:pPr>
                <a:r>
                  <a:rPr lang="en-US" sz="2200" b="1" i="1" spc="-1" dirty="0">
                    <a:uFill>
                      <a:solidFill>
                        <a:srgbClr val="FFFFFF"/>
                      </a:solidFill>
                    </a:uFill>
                  </a:rPr>
                  <a:t>The harmonic of the resonance defines whether it can be driven!</a:t>
                </a:r>
              </a:p>
              <a:p>
                <a:endParaRPr lang="en-US" sz="22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marL="1371600" lvl="3" indent="0">
                  <a:buNone/>
                  <a:defRPr/>
                </a:pPr>
                <a:br>
                  <a:rPr lang="en-US" sz="2200" b="1" i="1" spc="-1" dirty="0">
                    <a:solidFill>
                      <a:schemeClr val="accent1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endParaRPr lang="en-US" sz="2200" b="1" i="1" spc="-1" dirty="0">
                  <a:solidFill>
                    <a:schemeClr val="accent1">
                      <a:lumMod val="75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003529DE-57AA-407F-D682-3E70D4CAD0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5856884" cy="4902079"/>
              </a:xfrm>
              <a:blipFill>
                <a:blip r:embed="rId4"/>
                <a:stretch>
                  <a:fillRect l="-1353" t="-1491" b="-90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580C805D-FCEC-3108-D833-14DEF1DCED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621" y="1834650"/>
            <a:ext cx="2880000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CA18A7E-30A2-46C7-3381-7BF22088EEA1}"/>
                  </a:ext>
                </a:extLst>
              </p:cNvPr>
              <p:cNvSpPr txBox="1"/>
              <p:nvPr/>
            </p:nvSpPr>
            <p:spPr>
              <a:xfrm rot="543564">
                <a:off x="7681645" y="2220611"/>
                <a:ext cx="1187451" cy="39126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pc="-1" smtClean="0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pc="-1" smtClean="0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1800" b="1" i="1" spc="-1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800" b="1" i="1" spc="-1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800" b="1" i="1" spc="-1">
                        <a:solidFill>
                          <a:srgbClr val="C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spc="-1">
                        <a:solidFill>
                          <a:srgbClr val="C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𝟐𝟓</m:t>
                    </m:r>
                  </m:oMath>
                </a14:m>
                <a:r>
                  <a:rPr lang="en-US" sz="1800" b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endParaRPr lang="en-GB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CA18A7E-30A2-46C7-3381-7BF22088EE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3564">
                <a:off x="7681645" y="2220611"/>
                <a:ext cx="1187451" cy="39126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graph of a function&#10;&#10;AI-generated content may be incorrect.">
            <a:extLst>
              <a:ext uri="{FF2B5EF4-FFF2-40B4-BE49-F238E27FC236}">
                <a16:creationId xmlns:a16="http://schemas.microsoft.com/office/drawing/2014/main" id="{94246BF3-E778-502F-B49C-4A73E73C13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339" y="1834650"/>
            <a:ext cx="2880000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B83ACC1-AA56-C1D9-64AD-4E765E9C731B}"/>
                  </a:ext>
                </a:extLst>
              </p:cNvPr>
              <p:cNvSpPr txBox="1"/>
              <p:nvPr/>
            </p:nvSpPr>
            <p:spPr>
              <a:xfrm rot="543564">
                <a:off x="10631468" y="2257166"/>
                <a:ext cx="1221646" cy="3947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pc="-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pc="-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sz="1800" b="1" i="1" spc="-1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800" b="1" i="1" spc="-1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800" b="1" i="1" spc="-1">
                        <a:solidFill>
                          <a:schemeClr val="accent6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spc="-1">
                        <a:solidFill>
                          <a:schemeClr val="accent6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𝟓𝟎</m:t>
                    </m:r>
                  </m:oMath>
                </a14:m>
                <a:r>
                  <a:rPr lang="en-US" sz="1800" b="1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endParaRPr lang="en-GB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B83ACC1-AA56-C1D9-64AD-4E765E9C73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3564">
                <a:off x="10631468" y="2257166"/>
                <a:ext cx="1221646" cy="39478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graph of a function&#10;&#10;AI-generated content may be incorrect.">
            <a:extLst>
              <a:ext uri="{FF2B5EF4-FFF2-40B4-BE49-F238E27FC236}">
                <a16:creationId xmlns:a16="http://schemas.microsoft.com/office/drawing/2014/main" id="{0AE057A1-1445-2494-D98D-14F31543DC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228" y="3994650"/>
            <a:ext cx="2880000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370E6C4-2562-D666-0991-7A262748AC47}"/>
                  </a:ext>
                </a:extLst>
              </p:cNvPr>
              <p:cNvSpPr txBox="1"/>
              <p:nvPr/>
            </p:nvSpPr>
            <p:spPr>
              <a:xfrm rot="543564">
                <a:off x="10461974" y="4401116"/>
                <a:ext cx="1447914" cy="39126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pc="-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pc="-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𝟏𝟔</m:t>
                        </m:r>
                        <m:r>
                          <a:rPr lang="en-US" sz="1800" b="1" i="1" spc="-1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800" b="1" i="1" spc="-1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800" b="1" i="1" spc="-1">
                        <a:solidFill>
                          <a:schemeClr val="accent4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spc="-1" smtClean="0">
                        <a:solidFill>
                          <a:schemeClr val="accent4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𝟏𝟎𝟎</m:t>
                    </m:r>
                  </m:oMath>
                </a14:m>
                <a:r>
                  <a:rPr lang="en-US" sz="1800" b="1" spc="-1" dirty="0">
                    <a:solidFill>
                      <a:schemeClr val="accent4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endParaRPr lang="en-GB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370E6C4-2562-D666-0991-7A262748AC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3564">
                <a:off x="10461974" y="4401116"/>
                <a:ext cx="1447914" cy="39126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A graph of a function&#10;&#10;AI-generated content may be incorrect.">
            <a:extLst>
              <a:ext uri="{FF2B5EF4-FFF2-40B4-BE49-F238E27FC236}">
                <a16:creationId xmlns:a16="http://schemas.microsoft.com/office/drawing/2014/main" id="{7E13C60A-8D7D-926A-757B-A0EB7DF06A7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69" y="3994650"/>
            <a:ext cx="2880000" cy="21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9CDD1A6-87C0-92A4-A24D-9918016A8CE5}"/>
                  </a:ext>
                </a:extLst>
              </p:cNvPr>
              <p:cNvSpPr txBox="1"/>
              <p:nvPr/>
            </p:nvSpPr>
            <p:spPr>
              <a:xfrm rot="543564">
                <a:off x="7609230" y="4575997"/>
                <a:ext cx="1350543" cy="3947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pc="-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pc="-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en-US" sz="1800" b="1" i="1" spc="-1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800" b="1" i="1" spc="-1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800" b="1" i="1" spc="-1">
                        <a:solidFill>
                          <a:schemeClr val="accent2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spc="-1" smtClean="0">
                        <a:solidFill>
                          <a:schemeClr val="accent2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sz="1800" b="1" i="1" spc="-1">
                        <a:solidFill>
                          <a:schemeClr val="accent2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sz="1800" b="1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9CDD1A6-87C0-92A4-A24D-9918016A8C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3564">
                <a:off x="7609230" y="4575997"/>
                <a:ext cx="1350543" cy="39478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le 1">
            <a:extLst>
              <a:ext uri="{FF2B5EF4-FFF2-40B4-BE49-F238E27FC236}">
                <a16:creationId xmlns:a16="http://schemas.microsoft.com/office/drawing/2014/main" id="{3C212752-5187-2DD8-1440-4979EC439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8"/>
            <a:ext cx="10515600" cy="1325563"/>
          </a:xfrm>
        </p:spPr>
        <p:txBody>
          <a:bodyPr>
            <a:noAutofit/>
          </a:bodyPr>
          <a:lstStyle/>
          <a:p>
            <a:r>
              <a:rPr lang="en-US" dirty="0"/>
              <a:t>Space charge driven resonances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462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0" grpId="0" animBg="1"/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349ED-F2DD-87E4-CA7B-309BE2E2CC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2982A-75F2-7AC9-5F51-823104E06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Autofit/>
          </a:bodyPr>
          <a:lstStyle/>
          <a:p>
            <a:r>
              <a:rPr lang="en-US" dirty="0"/>
              <a:t>Space charge driven resonances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FEA5A-8637-128B-D38A-A90D3EAE3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1716-84F1-4176-8BF6-407C96E5351A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A43C3-18C5-4F36-71E2-7AEF8DF7C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C2241-26DE-73B0-788C-B39279744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24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2F6ECA90-F77F-D824-5F1A-C3DBD054D4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1" y="1196969"/>
                <a:ext cx="9586120" cy="490207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200" dirty="0"/>
                  <a:t>Taking the CERN PS as an example:</a:t>
                </a:r>
              </a:p>
              <a:p>
                <a:pPr>
                  <a:buFont typeface="Wingdings" panose="05000000000000000000" pitchFamily="2" charset="2"/>
                  <a:buChar char="Ø"/>
                  <a:defRPr/>
                </a:pPr>
                <a:r>
                  <a:rPr lang="en-US" sz="2200" b="1" i="1" spc="-1" dirty="0">
                    <a:uFill>
                      <a:solidFill>
                        <a:srgbClr val="FFFFFF"/>
                      </a:solidFill>
                    </a:uFill>
                  </a:rPr>
                  <a:t>The harmonic of the resonance defines whether it can be driven!</a:t>
                </a:r>
              </a:p>
              <a:p>
                <a:pPr lvl="1"/>
                <a:r>
                  <a:rPr lang="en-US" sz="20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Space charge RDTs follow the modulation of the beam size</a:t>
                </a:r>
                <a:r>
                  <a:rPr lang="en-US" sz="20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optics</a:t>
                </a:r>
              </a:p>
              <a:p>
                <a:pPr lvl="1"/>
                <a:r>
                  <a:rPr lang="en-US" sz="2000" b="1" i="1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Systematic resonances are driven </a:t>
                </a:r>
                <a:r>
                  <a:rPr lang="en-US" sz="20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by space charge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1600" b="1" i="1" spc="-1" smtClean="0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𝒍</m:t>
                    </m:r>
                    <m:r>
                      <a:rPr lang="en-US" sz="1600" b="1" i="1" spc="-1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pc="-1" smtClean="0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𝒏𝑷</m:t>
                    </m:r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, </a:t>
                </a:r>
                <a:b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where: </a:t>
                </a:r>
                <a14:m>
                  <m:oMath xmlns:m="http://schemas.openxmlformats.org/officeDocument/2006/math">
                    <m:r>
                      <a:rPr lang="en-US" sz="1600" b="1" i="1" spc="-1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is integer, </a:t>
                </a:r>
                <a14:m>
                  <m:oMath xmlns:m="http://schemas.openxmlformats.org/officeDocument/2006/math">
                    <m:r>
                      <a:rPr lang="en-US" sz="1600" b="1" i="1" spc="-1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𝑷</m:t>
                    </m:r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is the machine periodicity (PS</a:t>
                </a: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</a:t>
                </a:r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50)</a:t>
                </a:r>
              </a:p>
              <a:p>
                <a:pPr lvl="1"/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Most harmonics are </a:t>
                </a:r>
                <a: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</a:rPr>
                  <a:t>suppressed by the lattice periodicity</a:t>
                </a:r>
              </a:p>
              <a:p>
                <a:pPr lvl="1"/>
                <a:r>
                  <a:rPr lang="en-US" sz="2000" b="1" i="1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Other harmonics 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from the spectrum can also be driven: example </a:t>
                </a:r>
                <a:r>
                  <a:rPr lang="en-US" sz="20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20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sz="20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20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/>
                <a:r>
                  <a:rPr lang="en-US" sz="2000" b="1" i="1" spc="-1" dirty="0">
                    <a:solidFill>
                      <a:srgbClr val="7030A0"/>
                    </a:solidFill>
                    <a:uFill>
                      <a:solidFill>
                        <a:srgbClr val="FFFFFF"/>
                      </a:solidFill>
                    </a:uFill>
                  </a:rPr>
                  <a:t>“sub-resonances” 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also present: 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example 10</a:t>
                </a:r>
                <a:r>
                  <a:rPr lang="en-US" sz="2000" i="1" spc="-1" baseline="30000" dirty="0">
                    <a:uFill>
                      <a:solidFill>
                        <a:srgbClr val="FFFFFF"/>
                      </a:solidFill>
                    </a:uFill>
                  </a:rPr>
                  <a:t>th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 order driving 8</a:t>
                </a:r>
                <a:r>
                  <a:rPr lang="en-US" sz="2000" i="1" spc="-1" baseline="30000" dirty="0">
                    <a:uFill>
                      <a:solidFill>
                        <a:srgbClr val="FFFFFF"/>
                      </a:solidFill>
                    </a:uFill>
                  </a:rPr>
                  <a:t>th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</a:p>
              <a:p>
                <a:pPr lvl="1"/>
                <a: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</a:rPr>
                  <a:t>Low order resonances are the strongest ones</a:t>
                </a:r>
              </a:p>
              <a:p>
                <a:pPr marL="457200" lvl="1" indent="0">
                  <a:buNone/>
                </a:pPr>
                <a:endParaRPr lang="en-US" sz="2000" b="1" spc="-1" dirty="0"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2F6ECA90-F77F-D824-5F1A-C3DBD054D4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1" y="1196969"/>
                <a:ext cx="9586120" cy="4902079"/>
              </a:xfrm>
              <a:blipFill>
                <a:blip r:embed="rId4"/>
                <a:stretch>
                  <a:fillRect l="-826" t="-14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FD3C3247-154B-6BC9-60F4-05C8F8FD1F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88" y="4941031"/>
            <a:ext cx="1920000" cy="14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149EBD0-0FF7-3161-BCBC-CA7B0806908F}"/>
                  </a:ext>
                </a:extLst>
              </p:cNvPr>
              <p:cNvSpPr txBox="1"/>
              <p:nvPr/>
            </p:nvSpPr>
            <p:spPr>
              <a:xfrm rot="543564">
                <a:off x="861826" y="5302888"/>
                <a:ext cx="858788" cy="29399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pc="-1" smtClean="0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pc="-1" smtClean="0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1200" b="1" i="1" spc="-1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200" b="1" i="1" spc="-1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200" b="1" i="1" spc="-1">
                        <a:solidFill>
                          <a:srgbClr val="C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1" i="1" spc="-1">
                        <a:solidFill>
                          <a:srgbClr val="C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𝟐𝟓</m:t>
                    </m:r>
                  </m:oMath>
                </a14:m>
                <a:r>
                  <a:rPr lang="en-US" sz="1200" b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endParaRPr lang="en-GB" sz="12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149EBD0-0FF7-3161-BCBC-CA7B080690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3564">
                <a:off x="861826" y="5302888"/>
                <a:ext cx="858788" cy="2939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graph of a function&#10;&#10;AI-generated content may be incorrect.">
            <a:extLst>
              <a:ext uri="{FF2B5EF4-FFF2-40B4-BE49-F238E27FC236}">
                <a16:creationId xmlns:a16="http://schemas.microsoft.com/office/drawing/2014/main" id="{70AF5826-3567-8EFC-1A91-AA2E7C92AE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868" y="4941031"/>
            <a:ext cx="1920000" cy="14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4B4D09E-2CE4-C5B3-89AA-11702EDC699F}"/>
                  </a:ext>
                </a:extLst>
              </p:cNvPr>
              <p:cNvSpPr txBox="1"/>
              <p:nvPr/>
            </p:nvSpPr>
            <p:spPr>
              <a:xfrm rot="543564">
                <a:off x="2848521" y="5293437"/>
                <a:ext cx="843460" cy="29399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pc="-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pc="-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sz="1200" b="1" i="1" spc="-1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200" b="1" i="1" spc="-1">
                            <a:solidFill>
                              <a:schemeClr val="accent6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200" b="1" i="1" spc="-1">
                        <a:solidFill>
                          <a:schemeClr val="accent6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1" i="1" spc="-1">
                        <a:solidFill>
                          <a:schemeClr val="accent6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𝟓𝟎</m:t>
                    </m:r>
                  </m:oMath>
                </a14:m>
                <a:r>
                  <a:rPr lang="en-US" sz="1200" b="1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endParaRPr lang="en-GB" sz="12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4B4D09E-2CE4-C5B3-89AA-11702EDC69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3564">
                <a:off x="2848521" y="5293437"/>
                <a:ext cx="843460" cy="29399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A graph of a function&#10;&#10;AI-generated content may be incorrect.">
            <a:extLst>
              <a:ext uri="{FF2B5EF4-FFF2-40B4-BE49-F238E27FC236}">
                <a16:creationId xmlns:a16="http://schemas.microsoft.com/office/drawing/2014/main" id="{EDFA50AA-C9C4-1021-8B60-5391E472A8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043" y="4936688"/>
            <a:ext cx="1920000" cy="14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C67F6C-D87D-7411-5D19-AA2C9881E069}"/>
                  </a:ext>
                </a:extLst>
              </p:cNvPr>
              <p:cNvSpPr txBox="1"/>
              <p:nvPr/>
            </p:nvSpPr>
            <p:spPr>
              <a:xfrm rot="543564">
                <a:off x="4733009" y="5592592"/>
                <a:ext cx="931549" cy="29399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pc="-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pc="-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en-US" sz="1200" b="1" i="1" spc="-1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200" b="1" i="1" spc="-1">
                            <a:solidFill>
                              <a:schemeClr val="accent2">
                                <a:lumMod val="75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200" b="1" i="1" spc="-1">
                        <a:solidFill>
                          <a:schemeClr val="accent2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1" i="1" spc="-1" smtClean="0">
                        <a:solidFill>
                          <a:schemeClr val="accent2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sz="1200" b="1" i="1" spc="-1">
                        <a:solidFill>
                          <a:schemeClr val="accent2">
                            <a:lumMod val="75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sz="1200" b="1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endParaRPr lang="en-GB" sz="1200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C67F6C-D87D-7411-5D19-AA2C9881E0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3564">
                <a:off x="4733009" y="5592592"/>
                <a:ext cx="931549" cy="2939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graph of a function&#10;&#10;AI-generated content may be incorrect.">
            <a:extLst>
              <a:ext uri="{FF2B5EF4-FFF2-40B4-BE49-F238E27FC236}">
                <a16:creationId xmlns:a16="http://schemas.microsoft.com/office/drawing/2014/main" id="{1BF33553-F660-31AD-F0FC-62A39AEC55E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74" y="4941031"/>
            <a:ext cx="1920000" cy="14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676293E-5099-AA87-E7BA-8F78BB054B66}"/>
                  </a:ext>
                </a:extLst>
              </p:cNvPr>
              <p:cNvSpPr txBox="1"/>
              <p:nvPr/>
            </p:nvSpPr>
            <p:spPr>
              <a:xfrm rot="543564">
                <a:off x="6549217" y="5448486"/>
                <a:ext cx="1030690" cy="29399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pc="-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pc="-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𝟏𝟔</m:t>
                        </m:r>
                        <m:r>
                          <a:rPr lang="en-US" sz="1200" b="1" i="1" spc="-1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200" b="1" i="1" spc="-1">
                            <a:solidFill>
                              <a:schemeClr val="accent4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1200" b="1" i="1" spc="-1">
                        <a:solidFill>
                          <a:schemeClr val="accent4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1" i="1" spc="-1" smtClean="0">
                        <a:solidFill>
                          <a:schemeClr val="accent4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𝟏𝟎𝟎</m:t>
                    </m:r>
                  </m:oMath>
                </a14:m>
                <a:r>
                  <a:rPr lang="en-US" sz="1200" b="1" spc="-1" dirty="0">
                    <a:solidFill>
                      <a:schemeClr val="accent4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</a:rPr>
                  <a:t> </a:t>
                </a:r>
                <a:endParaRPr lang="en-GB" sz="1200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676293E-5099-AA87-E7BA-8F78BB054B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3564">
                <a:off x="6549217" y="5448486"/>
                <a:ext cx="1030690" cy="29399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 descr="A screenshot of a graph&#10;&#10;AI-generated content may be incorrect.">
            <a:extLst>
              <a:ext uri="{FF2B5EF4-FFF2-40B4-BE49-F238E27FC236}">
                <a16:creationId xmlns:a16="http://schemas.microsoft.com/office/drawing/2014/main" id="{9F361E3D-5B4B-DB83-AFE2-407D264B879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431" y="1312438"/>
            <a:ext cx="2520000" cy="4320000"/>
          </a:xfrm>
          <a:prstGeom prst="rect">
            <a:avLst/>
          </a:prstGeom>
        </p:spPr>
      </p:pic>
      <p:pic>
        <p:nvPicPr>
          <p:cNvPr id="24" name="Picture 23" descr="A graph of a function&#10;&#10;AI-generated content may be incorrect.">
            <a:extLst>
              <a:ext uri="{FF2B5EF4-FFF2-40B4-BE49-F238E27FC236}">
                <a16:creationId xmlns:a16="http://schemas.microsoft.com/office/drawing/2014/main" id="{C3514AD1-AC6F-D926-5259-D8C4C9BCE10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680" y="4941031"/>
            <a:ext cx="1920000" cy="144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588CCC7-2C1F-AD9C-5653-5C676DE5D75E}"/>
              </a:ext>
            </a:extLst>
          </p:cNvPr>
          <p:cNvSpPr txBox="1"/>
          <p:nvPr/>
        </p:nvSpPr>
        <p:spPr>
          <a:xfrm rot="543564">
            <a:off x="8431627" y="5506044"/>
            <a:ext cx="1149268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Sub-resonance</a:t>
            </a:r>
            <a:endParaRPr lang="en-GB" sz="1200" b="1" dirty="0">
              <a:solidFill>
                <a:srgbClr val="7030A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91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14422-3AB1-E8A4-7043-48FA1F61F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73604-8894-7E7C-EC3F-B85C9C40B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152" y="0"/>
            <a:ext cx="10515600" cy="1325563"/>
          </a:xfrm>
        </p:spPr>
        <p:txBody>
          <a:bodyPr>
            <a:noAutofit/>
          </a:bodyPr>
          <a:lstStyle/>
          <a:p>
            <a:r>
              <a:rPr lang="en-US" dirty="0"/>
              <a:t>Space charge driven resonances: </a:t>
            </a:r>
            <a:r>
              <a:rPr lang="en-US" b="1" i="1" dirty="0"/>
              <a:t>Mitigation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49F10-33E8-0EB3-EDBD-D6D891869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24D6-9B33-4726-95C6-0357733C0518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3B7AE-9B5C-E580-6386-7D9AE52E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263AE-9CCB-A9C0-0EEC-8B1B3CC99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1A2045B-5982-4789-86FA-4D3C03AB9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91" y="1196969"/>
            <a:ext cx="7116819" cy="5231263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2200" spc="-1" dirty="0">
                <a:uFill>
                  <a:solidFill>
                    <a:srgbClr val="FFFFFF"/>
                  </a:solidFill>
                </a:uFill>
              </a:rPr>
              <a:t>Space charge driven resonances: </a:t>
            </a:r>
          </a:p>
          <a:p>
            <a:pPr lvl="1">
              <a:defRPr/>
            </a:pPr>
            <a:r>
              <a:rPr lang="en-US" sz="1800" spc="-1" dirty="0">
                <a:uFill>
                  <a:solidFill>
                    <a:srgbClr val="FFFFFF"/>
                  </a:solidFill>
                </a:uFill>
              </a:rPr>
              <a:t>Can be very strong for high intensity &amp; high brightness machines (dependency on beam characteristics)</a:t>
            </a:r>
          </a:p>
          <a:p>
            <a:pPr lvl="1">
              <a:defRPr/>
            </a:pPr>
            <a:r>
              <a:rPr lang="en-US" sz="1800" spc="-1" dirty="0">
                <a:uFill>
                  <a:solidFill>
                    <a:srgbClr val="FFFFFF"/>
                  </a:solidFill>
                </a:uFill>
              </a:rPr>
              <a:t>Can be of high order </a:t>
            </a:r>
            <a:r>
              <a:rPr lang="en-US" sz="18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 no correctors available in most machines</a:t>
            </a:r>
          </a:p>
          <a:p>
            <a:pPr lvl="1">
              <a:defRPr/>
            </a:pPr>
            <a:r>
              <a:rPr lang="en-US" sz="18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Change with the energy of the machine</a:t>
            </a:r>
          </a:p>
          <a:p>
            <a:pPr lvl="1">
              <a:defRPr/>
            </a:pPr>
            <a:r>
              <a:rPr lang="en-US" sz="18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Can be experienced differently for each particle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200" b="1" i="1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Regular resonance compensation techniques cannot really be applied!</a:t>
            </a:r>
            <a:endParaRPr lang="en-US" sz="2200" b="1" i="1" spc="-1" dirty="0">
              <a:uFill>
                <a:solidFill>
                  <a:srgbClr val="FFFFFF"/>
                </a:solidFill>
              </a:u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b="1" i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</a:rPr>
              <a:t>Changing operational regime can mitigate losses</a:t>
            </a:r>
            <a:br>
              <a:rPr lang="en-US" sz="2000" b="1" i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2000" b="1" spc="-1" dirty="0">
                <a:uFill>
                  <a:solidFill>
                    <a:srgbClr val="FFFFFF"/>
                  </a:solidFill>
                </a:uFill>
              </a:rPr>
              <a:t>PS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: can be tested in MDs but cannot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used operationally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i="1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Modifying the optics (phase advance) to minimize the driving term</a:t>
            </a:r>
            <a:br>
              <a:rPr lang="en-US" sz="2000" b="1" i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2000" b="1" spc="-1" dirty="0">
                <a:uFill>
                  <a:solidFill>
                    <a:srgbClr val="FFFFFF"/>
                  </a:solidFill>
                </a:uFill>
              </a:rPr>
              <a:t>JPARC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: reduced resonance width by a factor 4 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 ~20% 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impact on measured losses 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</a:rPr>
            </a:br>
            <a:r>
              <a:rPr lang="fi-FI" sz="2000" i="1" dirty="0">
                <a:hlinkClick r:id="rId4"/>
              </a:rPr>
              <a:t>T. Yasui, Y. Kurimoto (2022)</a:t>
            </a:r>
            <a:endParaRPr lang="en-US" sz="20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15" name="Picture 1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DA781B1B-D7E3-4725-3448-53AE270C09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4689" y="1175283"/>
            <a:ext cx="2400000" cy="1800000"/>
          </a:xfrm>
          <a:prstGeom prst="rect">
            <a:avLst/>
          </a:prstGeom>
        </p:spPr>
      </p:pic>
      <p:pic>
        <p:nvPicPr>
          <p:cNvPr id="19" name="Picture 18" descr="A graph of a function&#10;&#10;AI-generated content may be incorrect.">
            <a:extLst>
              <a:ext uri="{FF2B5EF4-FFF2-40B4-BE49-F238E27FC236}">
                <a16:creationId xmlns:a16="http://schemas.microsoft.com/office/drawing/2014/main" id="{1868967C-AF77-9AB5-3F2C-82FF170157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689" y="2391088"/>
            <a:ext cx="2400000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C3E6A23-56EA-7403-8E2B-BAB7003DD9A3}"/>
                  </a:ext>
                </a:extLst>
              </p:cNvPr>
              <p:cNvSpPr txBox="1"/>
              <p:nvPr/>
            </p:nvSpPr>
            <p:spPr>
              <a:xfrm>
                <a:off x="8840544" y="3538957"/>
                <a:ext cx="89942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</a:rPr>
                  <a:t>PS: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 spc="-1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pc="-1" smtClean="0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1400" i="1" spc="-1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pc="-1" smtClean="0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7</m:t>
                        </m:r>
                      </m:e>
                    </m:d>
                  </m:oMath>
                </a14:m>
                <a:endParaRPr lang="en-GB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C3E6A23-56EA-7403-8E2B-BAB7003DD9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0544" y="3538957"/>
                <a:ext cx="899421" cy="307777"/>
              </a:xfrm>
              <a:prstGeom prst="rect">
                <a:avLst/>
              </a:prstGeom>
              <a:blipFill>
                <a:blip r:embed="rId7"/>
                <a:stretch>
                  <a:fillRect l="-2027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21B289D-172B-689C-527A-4C01DD02EBC0}"/>
                  </a:ext>
                </a:extLst>
              </p:cNvPr>
              <p:cNvSpPr txBox="1"/>
              <p:nvPr/>
            </p:nvSpPr>
            <p:spPr>
              <a:xfrm>
                <a:off x="10689703" y="2456590"/>
                <a:ext cx="101630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</a:rPr>
                  <a:t>PS: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 spc="-1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pc="-1" smtClean="0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1400" i="1" spc="-1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pc="-1" smtClean="0">
                            <a:solidFill>
                              <a:srgbClr val="C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d>
                  </m:oMath>
                </a14:m>
                <a:endParaRPr lang="en-GB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21B289D-172B-689C-527A-4C01DD02EB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9703" y="2456590"/>
                <a:ext cx="1016303" cy="307777"/>
              </a:xfrm>
              <a:prstGeom prst="rect">
                <a:avLst/>
              </a:prstGeom>
              <a:blipFill>
                <a:blip r:embed="rId8"/>
                <a:stretch>
                  <a:fillRect l="-1807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rrow: Curved Down 26">
            <a:extLst>
              <a:ext uri="{FF2B5EF4-FFF2-40B4-BE49-F238E27FC236}">
                <a16:creationId xmlns:a16="http://schemas.microsoft.com/office/drawing/2014/main" id="{4B9B705B-D272-7A59-E33B-3C68122CF2A3}"/>
              </a:ext>
            </a:extLst>
          </p:cNvPr>
          <p:cNvSpPr/>
          <p:nvPr/>
        </p:nvSpPr>
        <p:spPr>
          <a:xfrm rot="20170931" flipH="1">
            <a:off x="8671327" y="1877821"/>
            <a:ext cx="1040907" cy="497727"/>
          </a:xfrm>
          <a:prstGeom prst="curvedDownArrow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2C97ECE-5F58-1EBF-ED65-84FB98F292F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23835" y="4432096"/>
            <a:ext cx="3243750" cy="18000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B0FC595-38FD-3292-0D15-5F8A88A2AE8C}"/>
              </a:ext>
            </a:extLst>
          </p:cNvPr>
          <p:cNvSpPr txBox="1"/>
          <p:nvPr/>
        </p:nvSpPr>
        <p:spPr>
          <a:xfrm>
            <a:off x="9768408" y="4641118"/>
            <a:ext cx="822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JPARC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483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21" grpId="0"/>
      <p:bldP spid="26" grpId="0"/>
      <p:bldP spid="27" grpId="0" animBg="1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8A3E-AA4F-465E-8F45-CE36A7BD4769}" type="datetime1">
              <a:rPr lang="en-GB" smtClean="0"/>
              <a:t>18/06/2025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26</a:t>
            </a:fld>
            <a:endParaRPr lang="en-GB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1213DBF7-F5CB-C68E-CD53-336FEFFE1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92" y="1196969"/>
            <a:ext cx="11458526" cy="4902079"/>
          </a:xfrm>
        </p:spPr>
        <p:txBody>
          <a:bodyPr>
            <a:noAutofit/>
          </a:bodyPr>
          <a:lstStyle/>
          <a:p>
            <a:r>
              <a:rPr lang="en-US" sz="2400" dirty="0"/>
              <a:t>The spread in the tunes is a result of </a:t>
            </a:r>
            <a:r>
              <a:rPr lang="en-US" sz="2400" b="1" i="1" dirty="0"/>
              <a:t>all the detuning terms </a:t>
            </a:r>
            <a:r>
              <a:rPr lang="en-US" sz="2400" dirty="0"/>
              <a:t>of the space charge potential: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200" b="1" i="1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Detuning (shift)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200" b="1" i="1" spc="-1" dirty="0">
                <a:solidFill>
                  <a:schemeClr val="accent6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Detuning with amplitude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b="1" i="1" spc="-1" dirty="0">
                <a:solidFill>
                  <a:schemeClr val="accent6"/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Detuning (coupling x &amp; y)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i="1" spc="-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Contrary to space charge driven resonances the tune spread can cause issues in all machines in the presence of errors (lattice driven resonances)</a:t>
            </a:r>
            <a:endParaRPr lang="en-US" sz="2400" dirty="0">
              <a:latin typeface="Calibri "/>
            </a:endParaRPr>
          </a:p>
          <a:p>
            <a:r>
              <a:rPr lang="en-US" sz="2400" dirty="0">
                <a:latin typeface="Calibri "/>
              </a:rPr>
              <a:t>The dependency of space charge on several parameters can be visualized through the treatment of the tune spread: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  <a:latin typeface="Calibri "/>
              </a:rPr>
              <a:t>Transverse Action (Amplitude)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200" dirty="0">
                <a:solidFill>
                  <a:srgbClr val="00B050"/>
                </a:solidFill>
                <a:latin typeface="Calibri "/>
              </a:rPr>
              <a:t>Energy</a:t>
            </a:r>
            <a:endParaRPr lang="en-US" sz="2200" dirty="0">
              <a:solidFill>
                <a:srgbClr val="C00000"/>
              </a:solidFill>
              <a:latin typeface="Calibri "/>
            </a:endParaRPr>
          </a:p>
          <a:p>
            <a:pPr marL="800091" lvl="1" indent="-342891">
              <a:buFont typeface="+mj-lt"/>
              <a:buAutoNum type="arabicPeriod"/>
            </a:pPr>
            <a:r>
              <a:rPr lang="en-US" sz="2200" dirty="0">
                <a:solidFill>
                  <a:srgbClr val="7030A0"/>
                </a:solidFill>
                <a:latin typeface="Calibri "/>
              </a:rPr>
              <a:t>Transverse Beam Size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200" dirty="0">
                <a:solidFill>
                  <a:srgbClr val="C00000"/>
                </a:solidFill>
                <a:latin typeface="Calibri "/>
              </a:rPr>
              <a:t>Bunch Intensity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200" dirty="0">
                <a:solidFill>
                  <a:srgbClr val="0070C0"/>
                </a:solidFill>
                <a:latin typeface="Calibri "/>
              </a:rPr>
              <a:t>Longitudinal Parameters/Action</a:t>
            </a:r>
            <a:endParaRPr lang="en-US" sz="2200" dirty="0">
              <a:solidFill>
                <a:srgbClr val="C00000"/>
              </a:solidFill>
              <a:latin typeface="Calibri 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3200" b="1" i="1" spc="-1" dirty="0">
              <a:solidFill>
                <a:schemeClr val="accent1">
                  <a:lumMod val="75000"/>
                </a:schemeClr>
              </a:solidFill>
              <a:uFill>
                <a:solidFill>
                  <a:srgbClr val="FFFFFF"/>
                </a:solidFill>
              </a:u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3B6F0E-D61B-C99C-0BB2-93BABB167717}"/>
                  </a:ext>
                </a:extLst>
              </p:cNvPr>
              <p:cNvSpPr txBox="1"/>
              <p:nvPr/>
            </p:nvSpPr>
            <p:spPr>
              <a:xfrm>
                <a:off x="4788817" y="4426787"/>
                <a:ext cx="7403183" cy="14754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𝑆𝐶</m:t>
                            </m:r>
                          </m:sup>
                        </m:sSubSup>
                      </m:e>
                      <m:sub>
                        <m: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sub>
                    </m:sSub>
                    <m:r>
                      <a:rPr lang="en-US" sz="24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</a:t>
                </a:r>
                <a:r>
                  <a:rPr lang="en-US" sz="2400" dirty="0">
                    <a:solidFill>
                      <a:schemeClr val="accent5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24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l-G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l-GR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4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24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24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4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l-GR" sz="24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4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r>
                  <a:rPr lang="en-US" sz="2400" dirty="0">
                    <a:solidFill>
                      <a:schemeClr val="accent5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24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l-GR" sz="2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l-GR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l-GR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4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sz="240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4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l-GR" sz="24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l-GR" sz="24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4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4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4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  <m:sSubSup>
                              <m:sSubSupPr>
                                <m:ctrlPr>
                                  <a:rPr lang="en-US" sz="240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l-GR" sz="24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24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l-GR" sz="24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24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l-GR" sz="24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𝑑𝑠</m:t>
                        </m:r>
                      </m:e>
                    </m:nary>
                    <m:r>
                      <a:rPr lang="en-US" sz="2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−…</m:t>
                    </m:r>
                  </m:oMath>
                </a14:m>
                <a:endParaRPr lang="en-GB" sz="2400" dirty="0">
                  <a:solidFill>
                    <a:schemeClr val="accent5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3B6F0E-D61B-C99C-0BB2-93BABB1677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817" y="4426787"/>
                <a:ext cx="7403183" cy="14754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953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B21E7-EB2C-803E-A069-050228EE0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1BA7E-A920-3462-8F2D-86010520F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A8BC9A7-2A12-3AAB-2F37-618F4749B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3464-2063-41D0-A755-B0B6C209A24B}" type="datetime1">
              <a:rPr lang="en-GB" smtClean="0"/>
              <a:t>18/06/2025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D888325-24A7-6441-049F-F948FDE8F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ECC2392-FC11-EB3D-F08B-C2E2BC8DB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27</a:t>
            </a:fld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E52BF9-679A-B5A6-F2DC-7863A7E49CB7}"/>
              </a:ext>
            </a:extLst>
          </p:cNvPr>
          <p:cNvSpPr/>
          <p:nvPr/>
        </p:nvSpPr>
        <p:spPr>
          <a:xfrm>
            <a:off x="79645" y="1225078"/>
            <a:ext cx="11855874" cy="16619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Transverse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alibri "/>
              </a:rPr>
              <a:t>Action (Amplitude)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sz="800" dirty="0">
              <a:solidFill>
                <a:schemeClr val="accent2">
                  <a:lumMod val="75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Low amplitude particles:	maximum tune shift – dominated by the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quadrupolar part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High amplitude particles:	tunes approaching set tune – dominated by the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higher orders</a:t>
            </a:r>
            <a:endParaRPr lang="en-US" sz="22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4CD9BB25-697F-C71D-8447-1A257361D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271" y="2804400"/>
            <a:ext cx="4800000" cy="3600000"/>
          </a:xfrm>
          <a:prstGeom prst="rect">
            <a:avLst/>
          </a:prstGeom>
        </p:spPr>
      </p:pic>
      <p:pic>
        <p:nvPicPr>
          <p:cNvPr id="20" name="Picture 19" descr="Chart, radar chart&#10;&#10;Description automatically generated">
            <a:extLst>
              <a:ext uri="{FF2B5EF4-FFF2-40B4-BE49-F238E27FC236}">
                <a16:creationId xmlns:a16="http://schemas.microsoft.com/office/drawing/2014/main" id="{A4BEA0FB-80F4-1285-E20D-3533FCB80B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00" y="2804400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6348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56F2-1591-4117-8448-8DC5EF7778E3}" type="datetime1">
              <a:rPr lang="en-GB" smtClean="0"/>
              <a:t>18/06/2025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28</a:t>
            </a:fld>
            <a:endParaRPr lang="en-GB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3C2F59E-1476-A463-8E44-AB0BF5B4D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64" y="2802641"/>
            <a:ext cx="5088340" cy="3600000"/>
          </a:xfrm>
          <a:prstGeom prst="rect">
            <a:avLst/>
          </a:prstGeom>
        </p:spPr>
      </p:pic>
      <p:pic>
        <p:nvPicPr>
          <p:cNvPr id="11" name="Picture 10" descr="Chart, line chart, histogram&#10;&#10;Description automatically generated">
            <a:extLst>
              <a:ext uri="{FF2B5EF4-FFF2-40B4-BE49-F238E27FC236}">
                <a16:creationId xmlns:a16="http://schemas.microsoft.com/office/drawing/2014/main" id="{04BE38A2-45C7-3ECD-39F6-173461EB5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887" y="2550641"/>
            <a:ext cx="5136000" cy="385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EEBDEDD-2D87-809C-5D69-74C6BA0C828E}"/>
                  </a:ext>
                </a:extLst>
              </p:cNvPr>
              <p:cNvSpPr/>
              <p:nvPr/>
            </p:nvSpPr>
            <p:spPr>
              <a:xfrm>
                <a:off x="79645" y="1225078"/>
                <a:ext cx="7300909" cy="13531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514350" indent="-514350">
                  <a:buFont typeface="+mj-lt"/>
                  <a:buAutoNum type="arabicPeriod" startAt="2"/>
                </a:pPr>
                <a:r>
                  <a:rPr lang="en-US" sz="2800" dirty="0">
                    <a:solidFill>
                      <a:srgbClr val="00B050"/>
                    </a:solidFill>
                  </a:rPr>
                  <a:t>Energy</a:t>
                </a:r>
              </a:p>
              <a:p>
                <a:pPr marL="514350" indent="-514350">
                  <a:buFont typeface="+mj-lt"/>
                  <a:buAutoNum type="arabicPeriod" startAt="2"/>
                </a:pPr>
                <a:endParaRPr lang="en-US" sz="800" dirty="0">
                  <a:solidFill>
                    <a:srgbClr val="00B050"/>
                  </a:solidFill>
                </a:endParaRP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Full spread reduces rapidly with the energy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l-G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l-GR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)</a:t>
                </a:r>
                <a:endParaRPr lang="en-US" sz="2200" b="1" i="1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endParaRPr lang="en-US" sz="22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EEBDEDD-2D87-809C-5D69-74C6BA0C82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45" y="1225078"/>
                <a:ext cx="7300909" cy="1353127"/>
              </a:xfrm>
              <a:prstGeom prst="rect">
                <a:avLst/>
              </a:prstGeom>
              <a:blipFill>
                <a:blip r:embed="rId4"/>
                <a:stretch>
                  <a:fillRect l="-1753" t="-4955" r="-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12373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F91-BE2C-4149-A288-703980CE1F11}" type="datetime1">
              <a:rPr lang="en-GB" smtClean="0"/>
              <a:t>18/06/2025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29</a:t>
            </a:fld>
            <a:endParaRPr lang="en-GB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C9E5A8A8-F66D-652D-91E7-48075FA99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00" y="2804400"/>
            <a:ext cx="5088340" cy="360000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016BF5B-F302-39A1-476C-1AF7303A8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433972"/>
              </p:ext>
            </p:extLst>
          </p:nvPr>
        </p:nvGraphicFramePr>
        <p:xfrm>
          <a:off x="7263787" y="3056839"/>
          <a:ext cx="3715352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7676">
                  <a:extLst>
                    <a:ext uri="{9D8B030D-6E8A-4147-A177-3AD203B41FA5}">
                      <a16:colId xmlns:a16="http://schemas.microsoft.com/office/drawing/2014/main" val="3523274475"/>
                    </a:ext>
                  </a:extLst>
                </a:gridCol>
                <a:gridCol w="1857676">
                  <a:extLst>
                    <a:ext uri="{9D8B030D-6E8A-4147-A177-3AD203B41FA5}">
                      <a16:colId xmlns:a16="http://schemas.microsoft.com/office/drawing/2014/main" val="4266190340"/>
                    </a:ext>
                  </a:extLst>
                </a:gridCol>
              </a:tblGrid>
              <a:tr h="9042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Emittance x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(mm </a:t>
                      </a:r>
                      <a:r>
                        <a:rPr lang="en-US" sz="2700" b="1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US" sz="27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Emittance y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mm </a:t>
                      </a:r>
                      <a:r>
                        <a:rPr lang="en-US" sz="2700" b="1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041661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659939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612915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29388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7489488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63B423B3-D476-786A-855B-2A492DE2BE2A}"/>
              </a:ext>
            </a:extLst>
          </p:cNvPr>
          <p:cNvSpPr/>
          <p:nvPr/>
        </p:nvSpPr>
        <p:spPr>
          <a:xfrm>
            <a:off x="79645" y="1225078"/>
            <a:ext cx="9577365" cy="16619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buFont typeface="+mj-lt"/>
              <a:buAutoNum type="arabicPeriod" startAt="3"/>
            </a:pPr>
            <a:r>
              <a:rPr lang="en-US" sz="2800" dirty="0">
                <a:solidFill>
                  <a:srgbClr val="7030A0"/>
                </a:solidFill>
                <a:latin typeface="Calibri "/>
              </a:rPr>
              <a:t>Transverse Beam Size (/emittance)</a:t>
            </a:r>
          </a:p>
          <a:p>
            <a:pPr marL="457189" indent="-457189">
              <a:buFont typeface="+mj-lt"/>
              <a:buAutoNum type="arabicPeriod" startAt="3"/>
            </a:pPr>
            <a:endParaRPr lang="en-US" sz="800" dirty="0">
              <a:solidFill>
                <a:schemeClr val="accent5">
                  <a:lumMod val="50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Change of the emittance in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either plane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affects the spread in both</a:t>
            </a:r>
            <a:endParaRPr lang="en-US" sz="22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The orientation of the spread changes depending on the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emittance ratios</a:t>
            </a:r>
            <a:endParaRPr lang="en-US" sz="22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0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9EA87-03EE-E506-94B7-7943BB514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8C17-0B34-ABCC-767D-9D0BA8AF4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	Reminder</a:t>
            </a:r>
            <a:r>
              <a:rPr lang="en-US" i="1" dirty="0"/>
              <a:t> / Disclaimer</a:t>
            </a:r>
            <a:endParaRPr lang="en-GB" b="1" i="1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2B5B28-2F44-49E0-DB52-A054482F8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F806-608A-466C-8363-9926D763B0B9}" type="datetime1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786F68-5E61-4D0B-F75E-D0C89CE68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101747-21FD-8760-ECB4-4F4E1300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</a:t>
            </a:fld>
            <a:endParaRPr lang="en-GB"/>
          </a:p>
        </p:txBody>
      </p: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6A59CBD6-8F02-1007-01FB-A78F4CE6D668}"/>
              </a:ext>
            </a:extLst>
          </p:cNvPr>
          <p:cNvSpPr txBox="1">
            <a:spLocks/>
          </p:cNvSpPr>
          <p:nvPr/>
        </p:nvSpPr>
        <p:spPr>
          <a:xfrm>
            <a:off x="262457" y="1325563"/>
            <a:ext cx="3533690" cy="47798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600" b="1" u="sng" dirty="0"/>
              <a:t>Space charge</a:t>
            </a:r>
            <a:endParaRPr lang="en-US" sz="32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200" dirty="0"/>
              <a:t>Too</a:t>
            </a:r>
            <a:r>
              <a:rPr lang="en-US" sz="3200" b="1" i="1" dirty="0"/>
              <a:t> complex </a:t>
            </a:r>
            <a:r>
              <a:rPr lang="en-US" sz="3200" i="1" dirty="0"/>
              <a:t>to fully cover…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000" i="1" dirty="0"/>
          </a:p>
          <a:p>
            <a:pPr marL="514350" indent="-514350">
              <a:buFont typeface="+mj-lt"/>
              <a:buAutoNum type="arabicPeriod"/>
            </a:pPr>
            <a:r>
              <a:rPr lang="en-US" sz="3200" i="1" dirty="0"/>
              <a:t>Different effects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i="1" dirty="0"/>
              <a:t>Different type of responses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9592CA8-77F3-BDA7-33F8-08B08316D413}"/>
              </a:ext>
            </a:extLst>
          </p:cNvPr>
          <p:cNvGrpSpPr/>
          <p:nvPr/>
        </p:nvGrpSpPr>
        <p:grpSpPr>
          <a:xfrm>
            <a:off x="4653374" y="1510290"/>
            <a:ext cx="3059999" cy="3600000"/>
            <a:chOff x="4653374" y="1510290"/>
            <a:chExt cx="3059999" cy="360000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A9F3A8B-E82E-6386-4837-2A91C44FF627}"/>
                </a:ext>
              </a:extLst>
            </p:cNvPr>
            <p:cNvGrpSpPr/>
            <p:nvPr/>
          </p:nvGrpSpPr>
          <p:grpSpPr>
            <a:xfrm>
              <a:off x="4653374" y="1510290"/>
              <a:ext cx="3059999" cy="3600000"/>
              <a:chOff x="4653374" y="1510290"/>
              <a:chExt cx="3059999" cy="3600000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0C413E3-126B-D39A-DCEE-B2BF32658819}"/>
                  </a:ext>
                </a:extLst>
              </p:cNvPr>
              <p:cNvGrpSpPr/>
              <p:nvPr/>
            </p:nvGrpSpPr>
            <p:grpSpPr>
              <a:xfrm>
                <a:off x="4653374" y="1510290"/>
                <a:ext cx="3059999" cy="3600000"/>
                <a:chOff x="232718" y="3177676"/>
                <a:chExt cx="2734512" cy="3208990"/>
              </a:xfrm>
            </p:grpSpPr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F227D23A-5E52-DFD0-F2BB-368D704573B3}"/>
                    </a:ext>
                  </a:extLst>
                </p:cNvPr>
                <p:cNvSpPr txBox="1"/>
                <p:nvPr/>
              </p:nvSpPr>
              <p:spPr>
                <a:xfrm>
                  <a:off x="367045" y="3227968"/>
                  <a:ext cx="2545320" cy="7407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800" i="1" dirty="0"/>
                    <a:t>Coherent</a:t>
                  </a:r>
                </a:p>
                <a:p>
                  <a:pPr algn="ctr"/>
                  <a:r>
                    <a:rPr lang="en-US" sz="2000" dirty="0"/>
                    <a:t>(instabilities ….)</a:t>
                  </a:r>
                  <a:endParaRPr lang="en-GB" sz="2000" dirty="0"/>
                </a:p>
              </p:txBody>
            </p:sp>
            <p:sp>
              <p:nvSpPr>
                <p:cNvPr id="14" name="Rectangle: Rounded Corners 13">
                  <a:extLst>
                    <a:ext uri="{FF2B5EF4-FFF2-40B4-BE49-F238E27FC236}">
                      <a16:creationId xmlns:a16="http://schemas.microsoft.com/office/drawing/2014/main" id="{E1D01991-4937-A99B-90E0-3DC67D36AE9F}"/>
                    </a:ext>
                  </a:extLst>
                </p:cNvPr>
                <p:cNvSpPr/>
                <p:nvPr/>
              </p:nvSpPr>
              <p:spPr>
                <a:xfrm>
                  <a:off x="232718" y="3177676"/>
                  <a:ext cx="2734512" cy="3208990"/>
                </a:xfrm>
                <a:prstGeom prst="roundRect">
                  <a:avLst/>
                </a:prstGeom>
                <a:noFill/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86743D2C-297A-44C7-6530-E0B8AE8D66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31863" y="2770509"/>
                <a:ext cx="2920115" cy="1809095"/>
              </a:xfrm>
              <a:prstGeom prst="rect">
                <a:avLst/>
              </a:prstGeom>
            </p:spPr>
          </p:pic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A2E1133-7E91-D03F-2321-CFE3D7CD542F}"/>
                </a:ext>
              </a:extLst>
            </p:cNvPr>
            <p:cNvSpPr txBox="1"/>
            <p:nvPr/>
          </p:nvSpPr>
          <p:spPr>
            <a:xfrm>
              <a:off x="5039868" y="4610442"/>
              <a:ext cx="24033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hlinkClick r:id="rId3" action="ppaction://hlinkfile"/>
                </a:rPr>
                <a:t>K. </a:t>
              </a:r>
              <a:r>
                <a:rPr lang="en-US" sz="1400" dirty="0" err="1">
                  <a:solidFill>
                    <a:schemeClr val="tx1">
                      <a:lumMod val="50000"/>
                    </a:schemeClr>
                  </a:solidFill>
                  <a:hlinkClick r:id="rId3" action="ppaction://hlinkfile"/>
                </a:rPr>
                <a:t>Schindl</a:t>
              </a:r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hlinkClick r:id="rId3" action="ppaction://hlinkfile"/>
                </a:rPr>
                <a:t>, "</a:t>
              </a:r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hlinkClick r:id="rId3" action="ppaction://hlinkfile"/>
                </a:rPr>
                <a:t>Space Charge</a:t>
              </a:r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hlinkClick r:id="rId3" action="ppaction://hlinkfile"/>
                </a:rPr>
                <a:t>"</a:t>
              </a:r>
              <a:endParaRPr lang="en-US" sz="1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E3F464D-E0BE-BAEE-1614-03D7105C4276}"/>
              </a:ext>
            </a:extLst>
          </p:cNvPr>
          <p:cNvGrpSpPr/>
          <p:nvPr/>
        </p:nvGrpSpPr>
        <p:grpSpPr>
          <a:xfrm>
            <a:off x="8767944" y="2350117"/>
            <a:ext cx="3060000" cy="3600000"/>
            <a:chOff x="8767944" y="2350117"/>
            <a:chExt cx="3060000" cy="360000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4198721-2572-CE3C-C88B-AACCB1121E54}"/>
                </a:ext>
              </a:extLst>
            </p:cNvPr>
            <p:cNvGrpSpPr/>
            <p:nvPr/>
          </p:nvGrpSpPr>
          <p:grpSpPr>
            <a:xfrm>
              <a:off x="8767944" y="2350117"/>
              <a:ext cx="3060000" cy="3600000"/>
              <a:chOff x="8767944" y="2350117"/>
              <a:chExt cx="3060000" cy="3600000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1F3FE77-9764-AF16-2F11-F1B4786624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591" r="3521"/>
              <a:stretch/>
            </p:blipFill>
            <p:spPr>
              <a:xfrm>
                <a:off x="8767944" y="3640851"/>
                <a:ext cx="3060000" cy="1745186"/>
              </a:xfrm>
              <a:prstGeom prst="rect">
                <a:avLst/>
              </a:prstGeom>
            </p:spPr>
          </p:pic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609D2A8-AF76-B186-9A0C-F1A04A4CF35C}"/>
                  </a:ext>
                </a:extLst>
              </p:cNvPr>
              <p:cNvGrpSpPr/>
              <p:nvPr/>
            </p:nvGrpSpPr>
            <p:grpSpPr>
              <a:xfrm>
                <a:off x="8767944" y="2350117"/>
                <a:ext cx="3060000" cy="3600000"/>
                <a:chOff x="8767944" y="2350117"/>
                <a:chExt cx="3060000" cy="3600000"/>
              </a:xfrm>
            </p:grpSpPr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9F3B0BA-9A59-1C2E-E5BE-BCB1B3EC7CB7}"/>
                    </a:ext>
                  </a:extLst>
                </p:cNvPr>
                <p:cNvSpPr txBox="1"/>
                <p:nvPr/>
              </p:nvSpPr>
              <p:spPr>
                <a:xfrm>
                  <a:off x="8921018" y="2350117"/>
                  <a:ext cx="2875817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800" i="1" dirty="0"/>
                    <a:t>Incoherent</a:t>
                  </a:r>
                </a:p>
                <a:p>
                  <a:pPr algn="ctr"/>
                  <a:r>
                    <a:rPr lang="en-US" sz="2000" dirty="0"/>
                    <a:t>(tail generation ….)</a:t>
                  </a:r>
                  <a:endParaRPr lang="en-GB" sz="2000" dirty="0"/>
                </a:p>
              </p:txBody>
            </p:sp>
            <p:sp>
              <p:nvSpPr>
                <p:cNvPr id="15" name="Rectangle: Rounded Corners 14">
                  <a:extLst>
                    <a:ext uri="{FF2B5EF4-FFF2-40B4-BE49-F238E27FC236}">
                      <a16:creationId xmlns:a16="http://schemas.microsoft.com/office/drawing/2014/main" id="{44D47016-D263-7F01-26BC-DCD0E88A194D}"/>
                    </a:ext>
                  </a:extLst>
                </p:cNvPr>
                <p:cNvSpPr/>
                <p:nvPr/>
              </p:nvSpPr>
              <p:spPr>
                <a:xfrm>
                  <a:off x="8767944" y="2350117"/>
                  <a:ext cx="3060000" cy="3600000"/>
                </a:xfrm>
                <a:prstGeom prst="roundRect">
                  <a:avLst/>
                </a:pr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5DA2964-55CE-F03F-1860-371A3591F0AA}"/>
                </a:ext>
              </a:extLst>
            </p:cNvPr>
            <p:cNvSpPr txBox="1"/>
            <p:nvPr/>
          </p:nvSpPr>
          <p:spPr>
            <a:xfrm>
              <a:off x="9302794" y="5386037"/>
              <a:ext cx="23923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hlinkClick r:id="rId3" action="ppaction://hlinkfile"/>
                </a:rPr>
                <a:t>K. </a:t>
              </a:r>
              <a:r>
                <a:rPr lang="en-US" sz="1400" dirty="0" err="1">
                  <a:solidFill>
                    <a:schemeClr val="tx1">
                      <a:lumMod val="50000"/>
                    </a:schemeClr>
                  </a:solidFill>
                  <a:hlinkClick r:id="rId3" action="ppaction://hlinkfile"/>
                </a:rPr>
                <a:t>Schindl</a:t>
              </a:r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hlinkClick r:id="rId3" action="ppaction://hlinkfile"/>
                </a:rPr>
                <a:t>, "</a:t>
              </a:r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hlinkClick r:id="rId3" action="ppaction://hlinkfile"/>
                </a:rPr>
                <a:t>Space Charge</a:t>
              </a:r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hlinkClick r:id="rId3" action="ppaction://hlinkfile"/>
                </a:rPr>
                <a:t>"</a:t>
              </a:r>
              <a:endParaRPr lang="en-US" sz="1400" dirty="0">
                <a:solidFill>
                  <a:schemeClr val="tx1">
                    <a:lumMod val="50000"/>
                  </a:schemeClr>
                </a:solidFill>
              </a:endParaRPr>
            </a:p>
            <a:p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90955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610C-FA57-49F6-A12D-81BD8E1ABE79}" type="datetime1">
              <a:rPr lang="en-GB" smtClean="0"/>
              <a:t>18/06/2025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30</a:t>
            </a:fld>
            <a:endParaRPr lang="en-GB"/>
          </a:p>
        </p:txBody>
      </p:sp>
      <p:pic>
        <p:nvPicPr>
          <p:cNvPr id="4" name="Picture 3" descr="Chart, diagram, radar chart&#10;&#10;Description automatically generated">
            <a:extLst>
              <a:ext uri="{FF2B5EF4-FFF2-40B4-BE49-F238E27FC236}">
                <a16:creationId xmlns:a16="http://schemas.microsoft.com/office/drawing/2014/main" id="{B5DF72CF-167A-97E8-57C5-2C484480B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00" y="2804400"/>
            <a:ext cx="5088340" cy="360000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1A19329-12D2-6879-4F5F-F99F3E8B2792}"/>
              </a:ext>
            </a:extLst>
          </p:cNvPr>
          <p:cNvGraphicFramePr>
            <a:graphicFrameLocks noGrp="1"/>
          </p:cNvGraphicFramePr>
          <p:nvPr/>
        </p:nvGraphicFramePr>
        <p:xfrm>
          <a:off x="7262649" y="2857955"/>
          <a:ext cx="3426372" cy="21061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6372">
                  <a:extLst>
                    <a:ext uri="{9D8B030D-6E8A-4147-A177-3AD203B41FA5}">
                      <a16:colId xmlns:a16="http://schemas.microsoft.com/office/drawing/2014/main" val="3523274475"/>
                    </a:ext>
                  </a:extLst>
                </a:gridCol>
              </a:tblGrid>
              <a:tr h="5744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Intensity 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(10</a:t>
                      </a:r>
                      <a:r>
                        <a:rPr lang="en-US" sz="2700" b="1" baseline="300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 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ppb)</a:t>
                      </a:r>
                      <a:endParaRPr lang="en-US" sz="27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041661"/>
                  </a:ext>
                </a:extLst>
              </a:tr>
              <a:tr h="510556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659939"/>
                  </a:ext>
                </a:extLst>
              </a:tr>
              <a:tr h="510556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612915"/>
                  </a:ext>
                </a:extLst>
              </a:tr>
              <a:tr h="510556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29388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65A7FB87-A97F-812C-D82A-3E8BD2882EA4}"/>
              </a:ext>
            </a:extLst>
          </p:cNvPr>
          <p:cNvSpPr/>
          <p:nvPr/>
        </p:nvSpPr>
        <p:spPr>
          <a:xfrm>
            <a:off x="79645" y="1225078"/>
            <a:ext cx="47751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buFont typeface="+mj-lt"/>
              <a:buAutoNum type="arabicPeriod" startAt="4"/>
            </a:pPr>
            <a:r>
              <a:rPr lang="en-US" sz="2800" dirty="0">
                <a:solidFill>
                  <a:srgbClr val="C00000"/>
                </a:solidFill>
                <a:latin typeface="Calibri "/>
              </a:rPr>
              <a:t>Bunch Intensity</a:t>
            </a:r>
          </a:p>
          <a:p>
            <a:pPr marL="457189" indent="-457189">
              <a:buFont typeface="+mj-lt"/>
              <a:buAutoNum type="arabicPeriod" startAt="4"/>
            </a:pPr>
            <a:endParaRPr lang="en-US" sz="800" dirty="0">
              <a:solidFill>
                <a:srgbClr val="C00000"/>
              </a:solidFill>
              <a:latin typeface="Calibri "/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Full spread scales with intensity</a:t>
            </a:r>
            <a:endParaRPr lang="en-US" sz="22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9647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F54C52-2807-52A5-2B47-E049D75ED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118F8-A2FD-FCD6-4233-660F7DAE0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AA6F350-5F5D-DC4B-17E1-7AE41C0CC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193D-1F9F-48E3-BCE9-E84B982450EC}" type="datetime1">
              <a:rPr lang="en-GB" smtClean="0"/>
              <a:t>18/06/2025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EEF0638-2A96-C6F3-54C5-E07AAEE3E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C459368-BD6B-D36F-1BB7-1F885FE5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31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AD9350-561F-FFA5-2EE7-095BDEAB58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200" y="3240000"/>
            <a:ext cx="4320000" cy="324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F48575-BC96-08F4-C731-8EA77AC73E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1" y="3219063"/>
            <a:ext cx="4320000" cy="32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DAEAF64-715C-F306-D3DB-8AD7215455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200" y="3240000"/>
            <a:ext cx="4319999" cy="32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6278A43-D113-3257-81C6-64E469C6ED88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5" y="3167406"/>
            <a:ext cx="8685458" cy="335737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2C0584C-5E10-8128-7472-306EA6E3A415}"/>
              </a:ext>
            </a:extLst>
          </p:cNvPr>
          <p:cNvSpPr/>
          <p:nvPr/>
        </p:nvSpPr>
        <p:spPr>
          <a:xfrm>
            <a:off x="79645" y="1225078"/>
            <a:ext cx="11995271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2800" dirty="0">
                <a:solidFill>
                  <a:srgbClr val="0070C0"/>
                </a:solidFill>
                <a:latin typeface="Calibri "/>
              </a:rPr>
              <a:t>Longitudinal Parameters/Action</a:t>
            </a:r>
          </a:p>
          <a:p>
            <a:pPr marL="457189" indent="-457189">
              <a:buFont typeface="+mj-lt"/>
              <a:buAutoNum type="arabicPeriod" startAt="5"/>
            </a:pPr>
            <a:endParaRPr lang="en-US" sz="800" dirty="0">
              <a:solidFill>
                <a:srgbClr val="C00000"/>
              </a:solidFill>
              <a:latin typeface="Calibri "/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Full spread scales with the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longitudinal action</a:t>
            </a:r>
            <a:r>
              <a:rPr lang="en-US" sz="2200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depending on the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line density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The full spread moves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in the tune space depending on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the synchrotron motion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due to the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line </a:t>
            </a:r>
            <a:b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density modulation</a:t>
            </a:r>
            <a:endParaRPr lang="en-US" sz="22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58F000-1B80-1E07-9668-7F1642EE62F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17698"/>
          <a:stretch/>
        </p:blipFill>
        <p:spPr>
          <a:xfrm>
            <a:off x="8557944" y="3236078"/>
            <a:ext cx="3555465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39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5FA44-630D-D764-2AAB-5F512F5DC4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4">
            <a:extLst>
              <a:ext uri="{FF2B5EF4-FFF2-40B4-BE49-F238E27FC236}">
                <a16:creationId xmlns:a16="http://schemas.microsoft.com/office/drawing/2014/main" id="{D685B8F3-3840-5F9F-BC10-DDFD405DBAA8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1305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B0ADAD-8890-E72F-1F9C-3424728FE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E8C17D-3BA1-FC6D-EF35-A73384249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242A2-ADD1-4406-867F-6BD4C5C6F4A0}" type="datetime1">
              <a:rPr lang="en-GB" smtClean="0"/>
              <a:t>18/06/2025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DB9F78-B1B0-5103-79AD-59467A68C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F47B1E-8B3D-13DD-8562-201D16E2C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32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58D5AEF8-39B4-D6D8-449A-DB58E1B445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  <a:defRPr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To identify the impact of a resonance 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(space charge or error driven) 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on particles :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Tracking with space charge 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Working point in the vicinity of a driven resonance (1D for simplicity)</a:t>
                </a:r>
                <a:endParaRPr lang="en-US" sz="1600" spc="-1" dirty="0">
                  <a:uFill>
                    <a:solidFill>
                      <a:srgbClr val="FFFFFF"/>
                    </a:solidFill>
                  </a:uFill>
                  <a:sym typeface="Wingdings" panose="05000000000000000000" pitchFamily="2" charset="2"/>
                </a:endParaRP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Changing the tune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 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we observe the phase space of the particles (up to 5</a:t>
                </a:r>
                <a:r>
                  <a:rPr lang="el-GR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σ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Starting below the resonance we increase the tune until the full tune spread is not affected by the resonance</a:t>
                </a:r>
                <a:endParaRPr lang="en-US" sz="200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58D5AEF8-39B4-D6D8-449A-DB58E1B44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  <a:blipFill>
                <a:blip r:embed="rId4"/>
                <a:stretch>
                  <a:fillRect l="-528" t="-3984" b="-4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A84852D7-6AFC-CC52-C1C5-0B5EC2CF3B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0265" y="2990441"/>
            <a:ext cx="3835940" cy="288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2F91391-FFCE-B24C-2935-3866606BE9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24625" y="2990441"/>
            <a:ext cx="3835940" cy="28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ontent Placeholder 5">
                <a:extLst>
                  <a:ext uri="{FF2B5EF4-FFF2-40B4-BE49-F238E27FC236}">
                    <a16:creationId xmlns:a16="http://schemas.microsoft.com/office/drawing/2014/main" id="{D1EFA90C-7E11-1355-C699-2F66F1CE745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</a:rPr>
                  <a:t>Tune below the resonance </a:t>
                </a:r>
                <a:b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 spc="-1" smtClean="0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=6.325</m:t>
                    </m:r>
                  </m:oMath>
                </a14:m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No particles affected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No observations in the phase space</a:t>
                </a:r>
              </a:p>
              <a:p>
                <a:pPr>
                  <a:defRPr/>
                </a:pP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Single particle tunes below the resonance due to </a:t>
                </a:r>
                <a: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</a:rPr>
                  <a:t>large tune suppression </a:t>
                </a: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(space charge)</a:t>
                </a:r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 spc="-1" smtClean="0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=6.33−6.34</m:t>
                    </m:r>
                  </m:oMath>
                </a14:m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No particles affected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No observations in the phase space</a:t>
                </a:r>
              </a:p>
              <a:p>
                <a:pPr>
                  <a:defRPr/>
                </a:pP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Spread </a:t>
                </a:r>
                <a: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</a:rPr>
                  <a:t>overlapping</a:t>
                </a: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 resonance</a:t>
                </a:r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i="1" spc="-1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=6.</m:t>
                    </m:r>
                    <m:r>
                      <a:rPr lang="en-US" sz="1400" b="0" i="1" spc="-1" smtClean="0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345</m:t>
                    </m:r>
                  </m:oMath>
                </a14:m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High amplitude particles (~5</a:t>
                </a:r>
                <a:r>
                  <a:rPr lang="el-GR" sz="1200" spc="-1" dirty="0">
                    <a:uFill>
                      <a:solidFill>
                        <a:srgbClr val="FFFFFF"/>
                      </a:solidFill>
                    </a:uFill>
                  </a:rPr>
                  <a:t>σ</a:t>
                </a: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) approaching</a:t>
                </a:r>
                <a:b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the resonance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Distortion of the phase space</a:t>
                </a:r>
              </a:p>
              <a:p>
                <a:pPr marL="457200" lvl="1" indent="0">
                  <a:buNone/>
                </a:pPr>
                <a:endParaRPr lang="en-US" sz="105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36" name="Content Placeholder 5">
                <a:extLst>
                  <a:ext uri="{FF2B5EF4-FFF2-40B4-BE49-F238E27FC236}">
                    <a16:creationId xmlns:a16="http://schemas.microsoft.com/office/drawing/2014/main" id="{D1EFA90C-7E11-1355-C699-2F66F1CE7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  <a:blipFill>
                <a:blip r:embed="rId7"/>
                <a:stretch>
                  <a:fillRect l="-161" t="-1992" r="-161" b="-1171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52561966-D65C-A564-7A95-BC62B2248C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12" name="Picture 11" descr="A diagram of a graph&#10;&#10;AI-generated content may be incorrect.">
            <a:extLst>
              <a:ext uri="{FF2B5EF4-FFF2-40B4-BE49-F238E27FC236}">
                <a16:creationId xmlns:a16="http://schemas.microsoft.com/office/drawing/2014/main" id="{FB8064BA-CB62-256E-6F96-E722944191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14" name="Picture 13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A870895D-F4CA-DBED-B491-B6D51F2327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595" y="2990441"/>
            <a:ext cx="3840000" cy="2880000"/>
          </a:xfrm>
          <a:prstGeom prst="rect">
            <a:avLst/>
          </a:prstGeom>
        </p:spPr>
      </p:pic>
      <p:pic>
        <p:nvPicPr>
          <p:cNvPr id="16" name="Picture 15" descr="A diagram of a graph&#10;&#10;AI-generated content may be incorrect.">
            <a:extLst>
              <a:ext uri="{FF2B5EF4-FFF2-40B4-BE49-F238E27FC236}">
                <a16:creationId xmlns:a16="http://schemas.microsoft.com/office/drawing/2014/main" id="{98CA464E-0E3F-0E8B-A930-24711826C8B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18" name="Picture 17" descr="A diagram of a graph&#10;&#10;AI-generated content may be incorrect.">
            <a:extLst>
              <a:ext uri="{FF2B5EF4-FFF2-40B4-BE49-F238E27FC236}">
                <a16:creationId xmlns:a16="http://schemas.microsoft.com/office/drawing/2014/main" id="{19C16327-2507-8C67-8CC1-17B226835C2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0441"/>
            <a:ext cx="3840000" cy="2880000"/>
          </a:xfrm>
          <a:prstGeom prst="rect">
            <a:avLst/>
          </a:prstGeom>
        </p:spPr>
      </p:pic>
      <p:pic>
        <p:nvPicPr>
          <p:cNvPr id="22" name="Picture 21" descr="A graph of a graph with colored circles&#10;&#10;AI-generated content may be incorrect.">
            <a:extLst>
              <a:ext uri="{FF2B5EF4-FFF2-40B4-BE49-F238E27FC236}">
                <a16:creationId xmlns:a16="http://schemas.microsoft.com/office/drawing/2014/main" id="{36B4CB8D-DC87-F566-2869-EE2C5FDD36C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0441"/>
            <a:ext cx="3840000" cy="2880000"/>
          </a:xfrm>
          <a:prstGeom prst="rect">
            <a:avLst/>
          </a:prstGeom>
        </p:spPr>
      </p:pic>
      <p:pic>
        <p:nvPicPr>
          <p:cNvPr id="24" name="Picture 23" descr="A graph of a graph with colored circles&#10;&#10;AI-generated content may be incorrect.">
            <a:extLst>
              <a:ext uri="{FF2B5EF4-FFF2-40B4-BE49-F238E27FC236}">
                <a16:creationId xmlns:a16="http://schemas.microsoft.com/office/drawing/2014/main" id="{D5F57F9A-6D98-03F3-6E12-433728B891A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595" y="2990441"/>
            <a:ext cx="3840000" cy="2880000"/>
          </a:xfrm>
          <a:prstGeom prst="rect">
            <a:avLst/>
          </a:prstGeom>
        </p:spPr>
      </p:pic>
      <p:pic>
        <p:nvPicPr>
          <p:cNvPr id="26" name="Picture 25" descr="A diagram of a graph&#10;&#10;AI-generated content may be incorrect.">
            <a:extLst>
              <a:ext uri="{FF2B5EF4-FFF2-40B4-BE49-F238E27FC236}">
                <a16:creationId xmlns:a16="http://schemas.microsoft.com/office/drawing/2014/main" id="{131DF86A-BFC6-7EB7-97B7-B9B0FD3E68C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6D5DC8D-4C73-4B4B-C54B-80E8F89EE0E1}"/>
              </a:ext>
            </a:extLst>
          </p:cNvPr>
          <p:cNvCxnSpPr>
            <a:cxnSpLocks/>
          </p:cNvCxnSpPr>
          <p:nvPr/>
        </p:nvCxnSpPr>
        <p:spPr>
          <a:xfrm>
            <a:off x="4294910" y="3805358"/>
            <a:ext cx="322145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60207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F387B-5011-D78F-39DB-A1E5727D1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BBF489E-43D7-CBF6-2FA3-B8BAFBAA6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EA23FA-0142-62EE-FCA5-C390712B1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4C72-CB7B-4067-8731-03557C62D320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CE958F-05D9-AB8C-F516-4CDC16FB7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53F76A-8480-486E-DC13-B014290D1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33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2A14B89F-71AA-8997-C25A-F25B3EACB8C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  <a:defRPr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To identify the impact of a resonance 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(space charge or error driven) 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on particles :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Tracking with space charge 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Working point in the vicinity of a driven resonance (1D for simplicity)</a:t>
                </a:r>
                <a:endParaRPr lang="en-US" sz="1600" spc="-1" dirty="0">
                  <a:uFill>
                    <a:solidFill>
                      <a:srgbClr val="FFFFFF"/>
                    </a:solidFill>
                  </a:uFill>
                  <a:sym typeface="Wingdings" panose="05000000000000000000" pitchFamily="2" charset="2"/>
                </a:endParaRP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Changing the tune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 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we observe the phase space of the particles (up to 5</a:t>
                </a:r>
                <a:r>
                  <a:rPr lang="el-GR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σ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Starting below the resonance we increase the tune until the full tune spread is not affected by the resonance</a:t>
                </a:r>
                <a:endParaRPr lang="en-US" sz="200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2A14B89F-71AA-8997-C25A-F25B3EACB8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  <a:blipFill>
                <a:blip r:embed="rId4"/>
                <a:stretch>
                  <a:fillRect l="-528" t="-3984" b="-4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C75B525B-7C5B-FF77-4430-BE67B5DB0E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0265" y="2990441"/>
            <a:ext cx="3835940" cy="287999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7D4B0DE-FB08-9E12-8E0D-8637F747D3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22596" y="2991965"/>
            <a:ext cx="3839998" cy="2876951"/>
          </a:xfrm>
          <a:prstGeom prst="rect">
            <a:avLst/>
          </a:prstGeom>
        </p:spPr>
      </p:pic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6BA613C0-D3D1-1EEF-4144-AC568C55188C}"/>
              </a:ext>
            </a:extLst>
          </p:cNvPr>
          <p:cNvSpPr txBox="1">
            <a:spLocks/>
          </p:cNvSpPr>
          <p:nvPr/>
        </p:nvSpPr>
        <p:spPr>
          <a:xfrm>
            <a:off x="6783275" y="1328795"/>
            <a:ext cx="3654650" cy="152677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05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FE0060F-8A38-4674-8C02-54CDF10F3BD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Spread </a:t>
                </a:r>
                <a: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</a:rPr>
                  <a:t>overlapping</a:t>
                </a: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 resonance</a:t>
                </a:r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i="1" spc="-1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=6.</m:t>
                    </m:r>
                    <m:r>
                      <a:rPr lang="en-US" sz="1400" b="0" i="1" spc="-1" smtClean="0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35</m:t>
                    </m:r>
                  </m:oMath>
                </a14:m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High amplitude particles (~5</a:t>
                </a:r>
                <a:r>
                  <a:rPr lang="el-GR" sz="1200" spc="-1" dirty="0">
                    <a:uFill>
                      <a:solidFill>
                        <a:srgbClr val="FFFFFF"/>
                      </a:solidFill>
                    </a:uFill>
                  </a:rPr>
                  <a:t>σ</a:t>
                </a: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) on the resonance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Island formation in the phase space</a:t>
                </a:r>
              </a:p>
              <a:p>
                <a:pPr marL="23040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i="1" spc="-1">
                          <a:uFill>
                            <a:solidFill>
                              <a:srgbClr val="FFFFFF"/>
                            </a:solidFill>
                          </a:uFill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sz="1400" b="0" i="1" spc="-1" smtClean="0">
                          <a:uFill>
                            <a:solidFill>
                              <a:srgbClr val="FFFFFF"/>
                            </a:solidFill>
                          </a:uFill>
                          <a:latin typeface="Cambria Math" panose="02040503050406030204" pitchFamily="18" charset="0"/>
                        </a:rPr>
                        <m:t>355</m:t>
                      </m:r>
                    </m:oMath>
                  </m:oMathPara>
                </a14:m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More high amplitude particles on the resonance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More particles trapped on the islands</a:t>
                </a:r>
              </a:p>
              <a:p>
                <a:pPr marL="23040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i="1" spc="-1">
                          <a:uFill>
                            <a:solidFill>
                              <a:srgbClr val="FFFFFF"/>
                            </a:solidFill>
                          </a:uFill>
                          <a:latin typeface="Cambria Math" panose="02040503050406030204" pitchFamily="18" charset="0"/>
                        </a:rPr>
                        <m:t>=6.</m:t>
                      </m:r>
                      <m:r>
                        <a:rPr lang="en-US" sz="1400" b="0" i="1" spc="-1" smtClean="0">
                          <a:uFill>
                            <a:solidFill>
                              <a:srgbClr val="FFFFFF"/>
                            </a:solidFill>
                          </a:uFill>
                          <a:latin typeface="Cambria Math" panose="02040503050406030204" pitchFamily="18" charset="0"/>
                        </a:rPr>
                        <m:t>36</m:t>
                      </m:r>
                      <m:r>
                        <a:rPr lang="en-US" sz="1400" i="1" spc="-1">
                          <a:uFill>
                            <a:solidFill>
                              <a:srgbClr val="FFFFFF"/>
                            </a:solidFill>
                          </a:uFill>
                          <a:latin typeface="Cambria Math" panose="02040503050406030204" pitchFamily="18" charset="0"/>
                        </a:rPr>
                        <m:t>−6.</m:t>
                      </m:r>
                      <m:r>
                        <a:rPr lang="en-US" sz="1400" b="0" i="1" spc="-1" smtClean="0">
                          <a:uFill>
                            <a:solidFill>
                              <a:srgbClr val="FFFFFF"/>
                            </a:solidFill>
                          </a:uFill>
                          <a:latin typeface="Cambria Math" panose="02040503050406030204" pitchFamily="18" charset="0"/>
                        </a:rPr>
                        <m:t>44</m:t>
                      </m:r>
                    </m:oMath>
                  </m:oMathPara>
                </a14:m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Different particles on the resonance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Islands moving towards the </a:t>
                </a:r>
                <a:r>
                  <a:rPr lang="en-US" sz="1200" spc="-1" dirty="0" err="1">
                    <a:uFill>
                      <a:solidFill>
                        <a:srgbClr val="FFFFFF"/>
                      </a:solidFill>
                    </a:uFill>
                  </a:rPr>
                  <a:t>centre</a:t>
                </a: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Islands get smaller</a:t>
                </a:r>
              </a:p>
              <a:p>
                <a:pPr lvl="1"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lvl="1" indent="0">
                  <a:buNone/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lvl="1" indent="0">
                  <a:buNone/>
                </a:pPr>
                <a:endParaRPr lang="en-US" sz="105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FE0060F-8A38-4674-8C02-54CDF10F3B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  <a:blipFill>
                <a:blip r:embed="rId7"/>
                <a:stretch>
                  <a:fillRect l="-161" t="-1992" b="-884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diagram of a graph&#10;&#10;AI-generated content may be incorrect.">
            <a:extLst>
              <a:ext uri="{FF2B5EF4-FFF2-40B4-BE49-F238E27FC236}">
                <a16:creationId xmlns:a16="http://schemas.microsoft.com/office/drawing/2014/main" id="{551E9269-A043-0159-B016-44CC7A46CC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25" name="Picture 24" descr="A diagram of a circle with colored circles&#10;&#10;AI-generated content may be incorrect.">
            <a:extLst>
              <a:ext uri="{FF2B5EF4-FFF2-40B4-BE49-F238E27FC236}">
                <a16:creationId xmlns:a16="http://schemas.microsoft.com/office/drawing/2014/main" id="{7B16CA5B-CE00-EDE1-EC85-3EB8EAB955D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BE56FBC-9730-BB55-6325-F27C7712A87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34" name="Picture 33" descr="A diagram of a graph&#10;&#10;AI-generated content may be incorrect.">
            <a:extLst>
              <a:ext uri="{FF2B5EF4-FFF2-40B4-BE49-F238E27FC236}">
                <a16:creationId xmlns:a16="http://schemas.microsoft.com/office/drawing/2014/main" id="{D1B6A1BC-AC77-6356-0875-7A6AD3D0343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36" name="Picture 35" descr="A colorful circle with lines in it&#10;&#10;AI-generated content may be incorrect.">
            <a:extLst>
              <a:ext uri="{FF2B5EF4-FFF2-40B4-BE49-F238E27FC236}">
                <a16:creationId xmlns:a16="http://schemas.microsoft.com/office/drawing/2014/main" id="{41778895-4F3D-3297-E0B9-73ED9A6DA88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596" y="2991600"/>
            <a:ext cx="3840000" cy="2880000"/>
          </a:xfrm>
          <a:prstGeom prst="rect">
            <a:avLst/>
          </a:prstGeom>
        </p:spPr>
      </p:pic>
      <p:pic>
        <p:nvPicPr>
          <p:cNvPr id="38" name="Picture 37" descr="A diagram of a graph&#10;&#10;AI-generated content may be incorrect.">
            <a:extLst>
              <a:ext uri="{FF2B5EF4-FFF2-40B4-BE49-F238E27FC236}">
                <a16:creationId xmlns:a16="http://schemas.microsoft.com/office/drawing/2014/main" id="{77F31F5B-9EFF-AEDF-C388-FB0237DD6CA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996" y="2991600"/>
            <a:ext cx="3840000" cy="2880000"/>
          </a:xfrm>
          <a:prstGeom prst="rect">
            <a:avLst/>
          </a:prstGeom>
        </p:spPr>
      </p:pic>
      <p:pic>
        <p:nvPicPr>
          <p:cNvPr id="41" name="Picture 40" descr="A diagram of a concentric circle&#10;&#10;AI-generated content may be incorrect.">
            <a:extLst>
              <a:ext uri="{FF2B5EF4-FFF2-40B4-BE49-F238E27FC236}">
                <a16:creationId xmlns:a16="http://schemas.microsoft.com/office/drawing/2014/main" id="{CCA14817-B254-BFDB-DD56-CD91371B798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44" name="Picture 43" descr="A diagram of a graph&#10;&#10;AI-generated content may be incorrect.">
            <a:extLst>
              <a:ext uri="{FF2B5EF4-FFF2-40B4-BE49-F238E27FC236}">
                <a16:creationId xmlns:a16="http://schemas.microsoft.com/office/drawing/2014/main" id="{6DF3861D-5EA6-C707-891B-6DD3AB8817E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48" name="Picture 47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5D839AFC-1375-9C8F-FBAC-172876AC9C6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50" name="Picture 49" descr="A diagram of a graph&#10;&#10;AI-generated content may be incorrect.">
            <a:extLst>
              <a:ext uri="{FF2B5EF4-FFF2-40B4-BE49-F238E27FC236}">
                <a16:creationId xmlns:a16="http://schemas.microsoft.com/office/drawing/2014/main" id="{4A2A54FE-1305-2081-B479-2F383CC1C28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52" name="Picture 51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8C3CC1A8-4CD7-CED6-4AB8-5B6588282F2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54" name="Picture 53" descr="A diagram of a graph&#10;&#10;AI-generated content may be incorrect.">
            <a:extLst>
              <a:ext uri="{FF2B5EF4-FFF2-40B4-BE49-F238E27FC236}">
                <a16:creationId xmlns:a16="http://schemas.microsoft.com/office/drawing/2014/main" id="{00F2627D-7146-8F54-4F06-B4E7D1E8900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56" name="Picture 55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36ED17B4-27A2-D6BF-4446-E46A0F6A8EA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60" name="Picture 59" descr="A diagram of a graph&#10;&#10;AI-generated content may be incorrect.">
            <a:extLst>
              <a:ext uri="{FF2B5EF4-FFF2-40B4-BE49-F238E27FC236}">
                <a16:creationId xmlns:a16="http://schemas.microsoft.com/office/drawing/2014/main" id="{0448FC97-10D6-BAD9-40E2-1B0534EF00F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64" name="Picture 63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75EEFF0F-8E1A-60F8-1981-B2A1FF66BD50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66" name="Picture 65" descr="A diagram of a graph&#10;&#10;AI-generated content may be incorrect.">
            <a:extLst>
              <a:ext uri="{FF2B5EF4-FFF2-40B4-BE49-F238E27FC236}">
                <a16:creationId xmlns:a16="http://schemas.microsoft.com/office/drawing/2014/main" id="{D36C271E-7B2B-4EF2-2BAC-2DF8F206167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68" name="Picture 67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940DB912-3D2E-4B45-674D-31E55D586F8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70" name="Picture 69" descr="A diagram of a graph&#10;&#10;AI-generated content may be incorrect.">
            <a:extLst>
              <a:ext uri="{FF2B5EF4-FFF2-40B4-BE49-F238E27FC236}">
                <a16:creationId xmlns:a16="http://schemas.microsoft.com/office/drawing/2014/main" id="{C203AAAA-E5FA-8585-A60D-F734F2F0665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72" name="Picture 71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F094D203-4E93-464B-BF21-C37C6EF3EE46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74" name="Picture 73" descr="A diagram of a graph&#10;&#10;AI-generated content may be incorrect.">
            <a:extLst>
              <a:ext uri="{FF2B5EF4-FFF2-40B4-BE49-F238E27FC236}">
                <a16:creationId xmlns:a16="http://schemas.microsoft.com/office/drawing/2014/main" id="{5C9F6A02-FFA0-F03D-BFF8-05A8AC4570A9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76" name="Picture 75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75FCD533-F5FE-6E37-7891-5F6A83A919B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78" name="Picture 77" descr="A diagram of a graph&#10;&#10;AI-generated content may be incorrect.">
            <a:extLst>
              <a:ext uri="{FF2B5EF4-FFF2-40B4-BE49-F238E27FC236}">
                <a16:creationId xmlns:a16="http://schemas.microsoft.com/office/drawing/2014/main" id="{F793A933-7280-C04B-F261-82F6CC503F3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2C731E9-2C53-AAD4-F5E0-0C9494C10B66}"/>
              </a:ext>
            </a:extLst>
          </p:cNvPr>
          <p:cNvCxnSpPr>
            <a:cxnSpLocks/>
          </p:cNvCxnSpPr>
          <p:nvPr/>
        </p:nvCxnSpPr>
        <p:spPr>
          <a:xfrm>
            <a:off x="4294910" y="3805358"/>
            <a:ext cx="322145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27333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8BB13-8AB1-495B-E1B9-6388FA7D2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DA63F639-596A-6029-6BDD-993E9DE64C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31" name="Picture 30" descr="A diagram of a graph&#10;&#10;AI-generated content may be incorrect.">
            <a:extLst>
              <a:ext uri="{FF2B5EF4-FFF2-40B4-BE49-F238E27FC236}">
                <a16:creationId xmlns:a16="http://schemas.microsoft.com/office/drawing/2014/main" id="{A7F07478-B4C5-631B-CC11-2BB13F43DD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4C6D68B-BD3E-FA8D-8BFC-0B3114B2A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271737-286C-F7A5-0B1D-E955513C5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785E-8996-4A26-906D-9C6F923F79D2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90031B-C655-ECE5-214B-2C7C63197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3649A8-20B0-79EA-0B1A-27544A11A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34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D7ABDE5E-636B-EB43-B4F7-90DFF78FB2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  <a:defRPr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To identify the impact of a resonance 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(space charge or error driven) 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on particles: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Tracking with space charge 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Working point in the vicinity of a driven resonance (1D for simplicity)</a:t>
                </a:r>
                <a:endParaRPr lang="en-US" sz="1600" spc="-1" dirty="0">
                  <a:uFill>
                    <a:solidFill>
                      <a:srgbClr val="FFFFFF"/>
                    </a:solidFill>
                  </a:uFill>
                  <a:sym typeface="Wingdings" panose="05000000000000000000" pitchFamily="2" charset="2"/>
                </a:endParaRP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Changing the tune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 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we observe the phase space of the particles (up to 5</a:t>
                </a:r>
                <a:r>
                  <a:rPr lang="el-GR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σ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Starting below the resonance we increase the tune until the full tune spread is not affected by the resonance</a:t>
                </a:r>
                <a:endParaRPr lang="en-US" sz="200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D7ABDE5E-636B-EB43-B4F7-90DFF78FB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  <a:blipFill>
                <a:blip r:embed="rId6"/>
                <a:stretch>
                  <a:fillRect l="-528" t="-3984" b="-4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5">
                <a:extLst>
                  <a:ext uri="{FF2B5EF4-FFF2-40B4-BE49-F238E27FC236}">
                    <a16:creationId xmlns:a16="http://schemas.microsoft.com/office/drawing/2014/main" id="{8286E54A-0717-7777-8CBA-7184C4AC7B0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Spread </a:t>
                </a:r>
                <a: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</a:rPr>
                  <a:t>overlapping</a:t>
                </a: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 resonance</a:t>
                </a:r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i="1" spc="-1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1400" i="1" spc="-1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6.</m:t>
                    </m:r>
                    <m:r>
                      <a:rPr lang="en-US" sz="1400" b="0" i="1" spc="-1" smtClean="0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445</m:t>
                    </m:r>
                  </m:oMath>
                </a14:m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Low amplitude particles on the resonance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Islands even closer to the </a:t>
                </a:r>
                <a:r>
                  <a:rPr lang="en-US" sz="1200" spc="-1" dirty="0" err="1">
                    <a:uFill>
                      <a:solidFill>
                        <a:srgbClr val="FFFFFF"/>
                      </a:solidFill>
                    </a:uFill>
                  </a:rPr>
                  <a:t>centre</a:t>
                </a: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 &amp; smaller</a:t>
                </a:r>
                <a:b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no longer distinguishable in the plot</a:t>
                </a: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lvl="1" indent="0">
                  <a:buNone/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lvl="1" indent="0">
                  <a:buNone/>
                </a:pPr>
                <a:endParaRPr lang="en-US" sz="105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2" name="Content Placeholder 5">
                <a:extLst>
                  <a:ext uri="{FF2B5EF4-FFF2-40B4-BE49-F238E27FC236}">
                    <a16:creationId xmlns:a16="http://schemas.microsoft.com/office/drawing/2014/main" id="{8286E54A-0717-7777-8CBA-7184C4AC7B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  <a:blipFill>
                <a:blip r:embed="rId7"/>
                <a:stretch>
                  <a:fillRect l="-161" t="-19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21D103CA-F978-CE7D-2E5D-7A90978DE2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9" name="Picture 8" descr="A diagram of a graph&#10;&#10;AI-generated content may be incorrect.">
            <a:extLst>
              <a:ext uri="{FF2B5EF4-FFF2-40B4-BE49-F238E27FC236}">
                <a16:creationId xmlns:a16="http://schemas.microsoft.com/office/drawing/2014/main" id="{E6BE4EE2-00EC-0F85-56B4-CC8D1BA5E9B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17" name="Picture 16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DB1B7ADB-27AE-60F6-63B1-A8641949374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13" name="Picture 12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23997F8C-F54B-CF9F-881F-802EC0F1B07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23" name="Picture 22" descr="A diagram of a graph&#10;&#10;AI-generated content may be incorrect.">
            <a:extLst>
              <a:ext uri="{FF2B5EF4-FFF2-40B4-BE49-F238E27FC236}">
                <a16:creationId xmlns:a16="http://schemas.microsoft.com/office/drawing/2014/main" id="{519B668D-C9FF-4667-CFB5-A8BD4199D78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25" name="Picture 24" descr="A diagram of a graph&#10;&#10;AI-generated content may be incorrect.">
            <a:extLst>
              <a:ext uri="{FF2B5EF4-FFF2-40B4-BE49-F238E27FC236}">
                <a16:creationId xmlns:a16="http://schemas.microsoft.com/office/drawing/2014/main" id="{588FF464-9521-C1B4-02D3-62AE70CF32D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A5B89FA-2C21-2519-5EFF-7C7844D4EF27}"/>
              </a:ext>
            </a:extLst>
          </p:cNvPr>
          <p:cNvCxnSpPr>
            <a:cxnSpLocks/>
          </p:cNvCxnSpPr>
          <p:nvPr/>
        </p:nvCxnSpPr>
        <p:spPr>
          <a:xfrm>
            <a:off x="4294910" y="3805358"/>
            <a:ext cx="322145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82849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F2264-AA17-FFFD-6A2F-B92AE6B1D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C3BDE70-363D-010A-1510-35D5DC418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8697A0-DB4E-E9C5-465E-9E1452864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5500-06A9-472C-974D-ABAA3D67DDE8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22D5E5-B2F1-7F44-6188-25716431E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1C8EBD-E533-D870-1D9E-22955340B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35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C403C543-8B7A-075B-1CE7-ACC5D8BED2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  <a:defRPr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To identify the impact of a resonance 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(space charge or machine driven) 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on particles: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Tracking with space charge 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Working point in the vicinity of a driven resonance (1D for simplicity)</a:t>
                </a:r>
                <a:endParaRPr lang="en-US" sz="1600" spc="-1" dirty="0">
                  <a:uFill>
                    <a:solidFill>
                      <a:srgbClr val="FFFFFF"/>
                    </a:solidFill>
                  </a:uFill>
                  <a:sym typeface="Wingdings" panose="05000000000000000000" pitchFamily="2" charset="2"/>
                </a:endParaRP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Changing the tune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 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we observe the phase space of the particles (up to 5</a:t>
                </a:r>
                <a:r>
                  <a:rPr lang="el-GR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σ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Starting below the resonance we increase the tune until the full tune spread is not affected by the resonance</a:t>
                </a:r>
                <a:endParaRPr lang="en-US" sz="200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C403C543-8B7A-075B-1CE7-ACC5D8BED2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  <a:blipFill>
                <a:blip r:embed="rId4"/>
                <a:stretch>
                  <a:fillRect l="-528" t="-3984" b="-4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66442B6-80A4-E93C-E638-5A94F9A9CCD5}"/>
              </a:ext>
            </a:extLst>
          </p:cNvPr>
          <p:cNvSpPr txBox="1">
            <a:spLocks/>
          </p:cNvSpPr>
          <p:nvPr/>
        </p:nvSpPr>
        <p:spPr>
          <a:xfrm>
            <a:off x="109891" y="2884211"/>
            <a:ext cx="4320000" cy="152677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i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</a:rPr>
              <a:t>As the tune increases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Resonant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islands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move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inwards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closer to the </a:t>
            </a:r>
            <a:r>
              <a:rPr lang="en-US" sz="2000" spc="-1" dirty="0" err="1">
                <a:uFill>
                  <a:solidFill>
                    <a:srgbClr val="FFFFFF"/>
                  </a:solidFill>
                </a:uFill>
              </a:rPr>
              <a:t>centre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Islands grow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smaller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Less particles trapped moving towards low amplitudes</a:t>
            </a:r>
          </a:p>
          <a:p>
            <a:pPr marL="457200" lvl="1" indent="0">
              <a:buNone/>
              <a:defRPr/>
            </a:pPr>
            <a:r>
              <a:rPr lang="en-US" b="1" spc="-1" dirty="0">
                <a:uFill>
                  <a:solidFill>
                    <a:srgbClr val="FFFFFF"/>
                  </a:solidFill>
                </a:uFill>
              </a:rPr>
              <a:t>Tune </a:t>
            </a:r>
            <a:r>
              <a:rPr lang="en-US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↑</a:t>
            </a:r>
            <a:r>
              <a:rPr lang="en-US" b="1" spc="-1" dirty="0"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Islands </a:t>
            </a:r>
            <a:r>
              <a:rPr lang="en-US" b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</a:t>
            </a:r>
            <a:endParaRPr lang="en-US" b="1" spc="-1" dirty="0">
              <a:solidFill>
                <a:schemeClr val="accent2">
                  <a:lumMod val="7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  <a:defRPr/>
            </a:pPr>
            <a:endParaRPr lang="en-US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  <a:defRPr/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</a:pPr>
            <a:endParaRPr lang="en-US" sz="14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10" name="Picture 9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31EFBA31-5E64-EF86-BF2F-65D15C7EE1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245" y="2884211"/>
            <a:ext cx="4320000" cy="324000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828755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647FC8-1A4A-3ED2-486C-CBD7787F0A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E7461-1CF4-296A-98BE-C2DB16D18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A62602-7B43-E9FF-2A53-FE7E214F8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26FD7-D6A9-4B78-B453-E493A022CFAA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A41502-3312-3864-D8E6-31E9A4138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37B8DB-6517-2C1A-22D4-1AC17E10F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36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2D4EC40F-1928-69C8-44E5-3AA91955138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  <a:defRPr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To identify the impact of a resonance 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(space charge or machine driven) 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on particles: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Tracking with space charge 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Working point in the vicinity of a driven resonance (1D for simplicity)</a:t>
                </a:r>
                <a:endParaRPr lang="en-US" sz="1600" spc="-1" dirty="0">
                  <a:uFill>
                    <a:solidFill>
                      <a:srgbClr val="FFFFFF"/>
                    </a:solidFill>
                  </a:uFill>
                  <a:sym typeface="Wingdings" panose="05000000000000000000" pitchFamily="2" charset="2"/>
                </a:endParaRP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Changing the tune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 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we observe the phase space of the particles (up to 5</a:t>
                </a:r>
                <a:r>
                  <a:rPr lang="el-GR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σ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Starting below the resonance we increase the tune until the full tune spread is not affected by the resonance</a:t>
                </a:r>
                <a:endParaRPr lang="en-US" sz="200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2D4EC40F-1928-69C8-44E5-3AA9195513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  <a:blipFill>
                <a:blip r:embed="rId4"/>
                <a:stretch>
                  <a:fillRect l="-528" t="-3984" b="-4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2FDA764-5E8D-891C-0496-545ECF4B55E3}"/>
              </a:ext>
            </a:extLst>
          </p:cNvPr>
          <p:cNvSpPr txBox="1">
            <a:spLocks/>
          </p:cNvSpPr>
          <p:nvPr/>
        </p:nvSpPr>
        <p:spPr>
          <a:xfrm>
            <a:off x="109890" y="2884211"/>
            <a:ext cx="4924023" cy="152677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i="1" spc="-1" dirty="0">
                <a:solidFill>
                  <a:schemeClr val="accent6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As the tune decreases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Resonant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islands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move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outwards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Islands grow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larger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More particles trapped moving towards high amplitudes</a:t>
            </a:r>
          </a:p>
          <a:p>
            <a:pPr marL="457200" lvl="1" indent="0">
              <a:buNone/>
              <a:defRPr/>
            </a:pPr>
            <a:r>
              <a:rPr lang="en-US" b="1" spc="-1" dirty="0">
                <a:uFill>
                  <a:solidFill>
                    <a:srgbClr val="FFFFFF"/>
                  </a:solidFill>
                </a:uFill>
              </a:rPr>
              <a:t>Tune </a:t>
            </a:r>
            <a:r>
              <a:rPr lang="en-US" b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</a:t>
            </a:r>
            <a:r>
              <a:rPr lang="en-US" b="1" spc="-1" dirty="0"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Islands</a:t>
            </a:r>
            <a:r>
              <a:rPr lang="en-US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↑</a:t>
            </a:r>
            <a:r>
              <a:rPr lang="en-US" b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en-US" sz="40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28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2800" spc="-1" dirty="0"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  <a:defRPr/>
            </a:pPr>
            <a:endParaRPr lang="en-US" sz="28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2800" spc="-1" dirty="0"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</a:pPr>
            <a:endParaRPr lang="en-US" sz="20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13" name="Picture 12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EF1723A7-44D9-A8E0-C1DE-EA5000C4F5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000" y="2884211"/>
            <a:ext cx="4320000" cy="3240000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0034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98F96-4562-204D-4C64-F2EDE92C9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12AFE11-163C-FC8D-C0C6-753C7E3E6D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06" y="3293435"/>
            <a:ext cx="4267200" cy="3200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F45570-F356-5FD1-A309-354BF80F08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542" y="1162652"/>
            <a:ext cx="3056128" cy="22920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6A61CA-890A-64FD-4DFC-26BD8335C1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11" y="1159465"/>
            <a:ext cx="3056128" cy="22920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0C3AD61-8633-174A-D9B9-E3F1133E29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354" y="1156278"/>
            <a:ext cx="3056128" cy="22920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0DF314E-E92B-F9F5-3FE2-55EA35B105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226" y="1159465"/>
            <a:ext cx="3056128" cy="229209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484896E-9863-FECD-981F-2596ECDDE67E}"/>
              </a:ext>
            </a:extLst>
          </p:cNvPr>
          <p:cNvSpPr txBox="1"/>
          <p:nvPr/>
        </p:nvSpPr>
        <p:spPr>
          <a:xfrm>
            <a:off x="5320041" y="3806231"/>
            <a:ext cx="6871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>
              <a:buFont typeface="+mj-lt"/>
              <a:buAutoNum type="arabicPeriod"/>
            </a:pPr>
            <a:r>
              <a:rPr lang="en-US" sz="2000" b="1" dirty="0">
                <a:solidFill>
                  <a:srgbClr val="C00000"/>
                </a:solidFill>
                <a:latin typeface="Calibri "/>
              </a:rPr>
              <a:t>Almost no particles are crossing the resonance</a:t>
            </a:r>
            <a:endParaRPr lang="en-US" sz="1600" dirty="0">
              <a:latin typeface="Calibri 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213117-76BF-50BB-9BE7-9031087E88C6}"/>
              </a:ext>
            </a:extLst>
          </p:cNvPr>
          <p:cNvSpPr txBox="1"/>
          <p:nvPr/>
        </p:nvSpPr>
        <p:spPr>
          <a:xfrm>
            <a:off x="718145" y="2748243"/>
            <a:ext cx="594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Helvetica Neue"/>
              </a:rPr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742195-5BDC-FCED-801B-29EBD796E2FC}"/>
              </a:ext>
            </a:extLst>
          </p:cNvPr>
          <p:cNvSpPr txBox="1"/>
          <p:nvPr/>
        </p:nvSpPr>
        <p:spPr>
          <a:xfrm>
            <a:off x="3758829" y="2746618"/>
            <a:ext cx="594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  <a:latin typeface="Helvetica Neue"/>
              </a:rPr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DC95EA-8027-1455-C6A5-68EF6EBA9BFA}"/>
              </a:ext>
            </a:extLst>
          </p:cNvPr>
          <p:cNvSpPr txBox="1"/>
          <p:nvPr/>
        </p:nvSpPr>
        <p:spPr>
          <a:xfrm>
            <a:off x="6821459" y="2748243"/>
            <a:ext cx="594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Helvetica Neue"/>
              </a:rPr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806B97-CCA3-53EE-BC1E-877F249CB543}"/>
              </a:ext>
            </a:extLst>
          </p:cNvPr>
          <p:cNvSpPr txBox="1"/>
          <p:nvPr/>
        </p:nvSpPr>
        <p:spPr>
          <a:xfrm>
            <a:off x="9851171" y="2744993"/>
            <a:ext cx="594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Helvetica Neue"/>
              </a:rPr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8ED2C3-67F2-7C47-0B5B-2916D05D7D0E}"/>
              </a:ext>
            </a:extLst>
          </p:cNvPr>
          <p:cNvSpPr/>
          <p:nvPr/>
        </p:nvSpPr>
        <p:spPr>
          <a:xfrm>
            <a:off x="5351157" y="4223843"/>
            <a:ext cx="68719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+mj-lt"/>
              <a:buAutoNum type="arabicPeriod" startAt="2"/>
            </a:pPr>
            <a:r>
              <a:rPr lang="en-US" sz="2000" b="1" dirty="0">
                <a:solidFill>
                  <a:srgbClr val="FFC000"/>
                </a:solidFill>
                <a:latin typeface="Calibri "/>
              </a:rPr>
              <a:t>Particles at the edge of the bunch cross the resonance → HIGH LOSSES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B7441F-8DFB-F2A9-008A-7BCD4FB442D3}"/>
              </a:ext>
            </a:extLst>
          </p:cNvPr>
          <p:cNvSpPr/>
          <p:nvPr/>
        </p:nvSpPr>
        <p:spPr>
          <a:xfrm>
            <a:off x="5320041" y="4918454"/>
            <a:ext cx="68719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+mj-lt"/>
              <a:buAutoNum type="arabicPeriod" startAt="3"/>
            </a:pPr>
            <a:r>
              <a:rPr lang="en-US" sz="2000" b="1" dirty="0">
                <a:solidFill>
                  <a:srgbClr val="00B050"/>
                </a:solidFill>
                <a:latin typeface="Calibri "/>
              </a:rPr>
              <a:t>Particles closer to the </a:t>
            </a:r>
            <a:r>
              <a:rPr lang="en-US" sz="2000" b="1" dirty="0" err="1">
                <a:solidFill>
                  <a:srgbClr val="00B050"/>
                </a:solidFill>
                <a:latin typeface="Calibri "/>
              </a:rPr>
              <a:t>centre</a:t>
            </a:r>
            <a:r>
              <a:rPr lang="en-US" sz="2000" b="1" dirty="0">
                <a:solidFill>
                  <a:srgbClr val="00B050"/>
                </a:solidFill>
                <a:latin typeface="Calibri "/>
              </a:rPr>
              <a:t> of the distribution cross the resonance → FEW LOSSES AND LARGE BLOW UP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6ED640-D090-A600-B687-C0F1AFD5947C}"/>
              </a:ext>
            </a:extLst>
          </p:cNvPr>
          <p:cNvSpPr/>
          <p:nvPr/>
        </p:nvSpPr>
        <p:spPr>
          <a:xfrm>
            <a:off x="5320041" y="5613065"/>
            <a:ext cx="67669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+mj-lt"/>
              <a:buAutoNum type="arabicPeriod" startAt="4"/>
            </a:pPr>
            <a:r>
              <a:rPr lang="en-US" sz="2000" b="1" dirty="0">
                <a:solidFill>
                  <a:srgbClr val="0070C0"/>
                </a:solidFill>
                <a:latin typeface="Calibri "/>
              </a:rPr>
              <a:t>Particles at the core of the bunch on the resonance → RESIDUAL BLOW UP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5972B0B-AC9C-01B4-C8AD-6FD871216D85}"/>
              </a:ext>
            </a:extLst>
          </p:cNvPr>
          <p:cNvCxnSpPr/>
          <p:nvPr/>
        </p:nvCxnSpPr>
        <p:spPr>
          <a:xfrm>
            <a:off x="2016958" y="3619247"/>
            <a:ext cx="0" cy="254812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A0A4371-693B-E964-6147-61C4432D8541}"/>
              </a:ext>
            </a:extLst>
          </p:cNvPr>
          <p:cNvCxnSpPr/>
          <p:nvPr/>
        </p:nvCxnSpPr>
        <p:spPr>
          <a:xfrm>
            <a:off x="3057606" y="3619247"/>
            <a:ext cx="0" cy="2547253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5F26D80-1AE9-FDDC-3CB4-B8771063918B}"/>
              </a:ext>
            </a:extLst>
          </p:cNvPr>
          <p:cNvCxnSpPr/>
          <p:nvPr/>
        </p:nvCxnSpPr>
        <p:spPr>
          <a:xfrm>
            <a:off x="4450481" y="3613370"/>
            <a:ext cx="0" cy="2547253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9272E71-C021-F68C-89A1-92D52E7F5B40}"/>
              </a:ext>
            </a:extLst>
          </p:cNvPr>
          <p:cNvCxnSpPr/>
          <p:nvPr/>
        </p:nvCxnSpPr>
        <p:spPr>
          <a:xfrm>
            <a:off x="3571031" y="3613370"/>
            <a:ext cx="0" cy="254725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03643C4-9402-44F1-29D5-77D980477EED}"/>
              </a:ext>
            </a:extLst>
          </p:cNvPr>
          <p:cNvSpPr/>
          <p:nvPr/>
        </p:nvSpPr>
        <p:spPr>
          <a:xfrm>
            <a:off x="1870654" y="3620122"/>
            <a:ext cx="339752" cy="2547253"/>
          </a:xfrm>
          <a:prstGeom prst="rect">
            <a:avLst/>
          </a:prstGeom>
          <a:solidFill>
            <a:srgbClr val="C0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Helvetica Neue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E4D420-BFC7-744C-6BFC-E5458CAD80E7}"/>
              </a:ext>
            </a:extLst>
          </p:cNvPr>
          <p:cNvSpPr/>
          <p:nvPr/>
        </p:nvSpPr>
        <p:spPr>
          <a:xfrm>
            <a:off x="2210406" y="3613370"/>
            <a:ext cx="1040645" cy="2547253"/>
          </a:xfrm>
          <a:prstGeom prst="rect">
            <a:avLst/>
          </a:prstGeom>
          <a:solidFill>
            <a:srgbClr val="FFC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Helvetica Neue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F4EEBBA-46D9-3BAE-8580-7865B688CBDE}"/>
              </a:ext>
            </a:extLst>
          </p:cNvPr>
          <p:cNvSpPr/>
          <p:nvPr/>
        </p:nvSpPr>
        <p:spPr>
          <a:xfrm>
            <a:off x="3251053" y="3620122"/>
            <a:ext cx="833405" cy="2547253"/>
          </a:xfrm>
          <a:prstGeom prst="rect">
            <a:avLst/>
          </a:prstGeom>
          <a:solidFill>
            <a:srgbClr val="00B05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Helvetica Neue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F8EF8CB-8FA0-9476-B1EE-8736EB3D90CB}"/>
              </a:ext>
            </a:extLst>
          </p:cNvPr>
          <p:cNvSpPr/>
          <p:nvPr/>
        </p:nvSpPr>
        <p:spPr>
          <a:xfrm>
            <a:off x="4084457" y="3619247"/>
            <a:ext cx="539416" cy="2547253"/>
          </a:xfrm>
          <a:prstGeom prst="rect">
            <a:avLst/>
          </a:prstGeom>
          <a:solidFill>
            <a:srgbClr val="0070C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Helvetica Neue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B0CBCA8-D42E-088E-9202-AE49FB506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Resonances: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“loss &amp; blow-up regime”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D79C83-90E4-71EA-7729-EC4802269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F408-5BA6-4AD2-9547-F7D01FAE4446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C8938-6C91-1286-1475-617D48667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1A5BE8-CD1E-2216-4093-DDA79A738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37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184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" grpId="0"/>
      <p:bldP spid="12" grpId="0"/>
      <p:bldP spid="13" grpId="0"/>
      <p:bldP spid="15" grpId="0"/>
      <p:bldP spid="6" grpId="0"/>
      <p:bldP spid="7" grpId="0"/>
      <p:bldP spid="8" grpId="0"/>
      <p:bldP spid="9" grpId="0" animBg="1"/>
      <p:bldP spid="23" grpId="0" animBg="1"/>
      <p:bldP spid="26" grpId="0" animBg="1"/>
      <p:bldP spid="3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59BDC-01D1-F2EC-30C2-A2CD750B6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8CA5AD73-0E35-85D8-168A-2141CDDC4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367" y="2589846"/>
            <a:ext cx="3600000" cy="360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3EC4E1A-7E64-9684-5AF9-73AC815EE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09" y="2589846"/>
            <a:ext cx="3600000" cy="36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5EAC1F-87E7-EA74-A26F-37205F153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Resonances: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“loss &amp; blow-up regime”</a:t>
            </a:r>
            <a:endParaRPr lang="en-GB" dirty="0"/>
          </a:p>
        </p:txBody>
      </p:sp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4334B505-E66C-283D-85E5-9061F8123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F3C4-F547-42EB-98DC-B7F3004FD81F}" type="datetime1">
              <a:rPr lang="en-GB" smtClean="0"/>
              <a:t>18/06/2025</a:t>
            </a:fld>
            <a:endParaRPr lang="en-GB"/>
          </a:p>
        </p:txBody>
      </p: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5CB4F87C-7225-E1AC-981D-FC40619C2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67D9342B-1C42-A6B9-6581-99E2DFAC1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54045-7412-4E83-B93C-DDCE471259E0}" type="slidenum">
              <a:rPr lang="en-GB" smtClean="0"/>
              <a:t>38</a:t>
            </a:fld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50C59C2-0082-FBA6-C996-165C6F5EC2D8}"/>
              </a:ext>
            </a:extLst>
          </p:cNvPr>
          <p:cNvCxnSpPr>
            <a:cxnSpLocks/>
          </p:cNvCxnSpPr>
          <p:nvPr/>
        </p:nvCxnSpPr>
        <p:spPr>
          <a:xfrm>
            <a:off x="737894" y="3896798"/>
            <a:ext cx="284350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FC120C3-497C-DD77-08F2-65F27A139DFB}"/>
              </a:ext>
            </a:extLst>
          </p:cNvPr>
          <p:cNvSpPr txBox="1"/>
          <p:nvPr/>
        </p:nvSpPr>
        <p:spPr>
          <a:xfrm>
            <a:off x="4706120" y="1870521"/>
            <a:ext cx="2769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Tune spread shrinks until it’s above the resonance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1E01ECF-B25A-EE91-00A6-6F2B66AD7CA4}"/>
              </a:ext>
            </a:extLst>
          </p:cNvPr>
          <p:cNvCxnSpPr>
            <a:cxnSpLocks/>
          </p:cNvCxnSpPr>
          <p:nvPr/>
        </p:nvCxnSpPr>
        <p:spPr>
          <a:xfrm>
            <a:off x="4706120" y="3896798"/>
            <a:ext cx="284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F4AA0DDC-88F3-D0EE-46AA-1661ACB27C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746" r="33125"/>
          <a:stretch/>
        </p:blipFill>
        <p:spPr>
          <a:xfrm>
            <a:off x="8500384" y="2589846"/>
            <a:ext cx="3577955" cy="3600000"/>
          </a:xfrm>
          <a:prstGeom prst="rect">
            <a:avLst/>
          </a:prstGeom>
        </p:spPr>
      </p:pic>
      <p:sp>
        <p:nvSpPr>
          <p:cNvPr id="56" name="Content Placeholder 1">
            <a:extLst>
              <a:ext uri="{FF2B5EF4-FFF2-40B4-BE49-F238E27FC236}">
                <a16:creationId xmlns:a16="http://schemas.microsoft.com/office/drawing/2014/main" id="{4167A5EF-5C5B-F1A4-C39D-DEA910AEA2C2}"/>
              </a:ext>
            </a:extLst>
          </p:cNvPr>
          <p:cNvSpPr txBox="1">
            <a:spLocks/>
          </p:cNvSpPr>
          <p:nvPr/>
        </p:nvSpPr>
        <p:spPr>
          <a:xfrm>
            <a:off x="0" y="1318380"/>
            <a:ext cx="9596472" cy="646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Overlapping resonances with the lower part of the tune spread, i.e. the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core of the beam</a:t>
            </a: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C00000"/>
                </a:solidFill>
              </a:rPr>
              <a:t>significant emittance blow-up</a:t>
            </a:r>
          </a:p>
        </p:txBody>
      </p:sp>
      <p:sp>
        <p:nvSpPr>
          <p:cNvPr id="59" name="Arrow: Right 58">
            <a:extLst>
              <a:ext uri="{FF2B5EF4-FFF2-40B4-BE49-F238E27FC236}">
                <a16:creationId xmlns:a16="http://schemas.microsoft.com/office/drawing/2014/main" id="{4FA06C70-C1AF-CB00-2B42-A1B3703222CE}"/>
              </a:ext>
            </a:extLst>
          </p:cNvPr>
          <p:cNvSpPr/>
          <p:nvPr/>
        </p:nvSpPr>
        <p:spPr>
          <a:xfrm>
            <a:off x="3761042" y="3712071"/>
            <a:ext cx="733017" cy="388872"/>
          </a:xfrm>
          <a:prstGeom prst="rightArrow">
            <a:avLst>
              <a:gd name="adj1" fmla="val 35749"/>
              <a:gd name="adj2" fmla="val 5950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F86BA1EE-0E34-0A16-5723-E0F3C57DE064}"/>
              </a:ext>
            </a:extLst>
          </p:cNvPr>
          <p:cNvSpPr/>
          <p:nvPr/>
        </p:nvSpPr>
        <p:spPr>
          <a:xfrm>
            <a:off x="7767367" y="3712071"/>
            <a:ext cx="733017" cy="388872"/>
          </a:xfrm>
          <a:prstGeom prst="rightArrow">
            <a:avLst>
              <a:gd name="adj1" fmla="val 35749"/>
              <a:gd name="adj2" fmla="val 5950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16A6B73-1D5B-800A-99EF-3A38125E44A9}"/>
              </a:ext>
            </a:extLst>
          </p:cNvPr>
          <p:cNvSpPr txBox="1"/>
          <p:nvPr/>
        </p:nvSpPr>
        <p:spPr>
          <a:xfrm>
            <a:off x="8490379" y="1870521"/>
            <a:ext cx="3691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Emittance blow-up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Tail content only slightly affected</a:t>
            </a:r>
          </a:p>
        </p:txBody>
      </p:sp>
    </p:spTree>
    <p:extLst>
      <p:ext uri="{BB962C8B-B14F-4D97-AF65-F5344CB8AC3E}">
        <p14:creationId xmlns:p14="http://schemas.microsoft.com/office/powerpoint/2010/main" val="410628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9" grpId="0" animBg="1"/>
      <p:bldP spid="60" grpId="0" animBg="1"/>
      <p:bldP spid="6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7CA714-FA61-7265-2709-649E95AAA2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F1BF44-2601-43CD-FECB-F33D8328F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367" y="2587643"/>
            <a:ext cx="3600000" cy="3600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3F9B3D4-B800-3B40-553B-542B5F840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00" y="2588400"/>
            <a:ext cx="3600000" cy="3600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20F3900-1743-3F5E-8F28-659C72531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Resonances: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“loss &amp; blow-up regime”</a:t>
            </a:r>
            <a:endParaRPr lang="en-GB" dirty="0"/>
          </a:p>
        </p:txBody>
      </p:sp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2E08D351-8621-BBD6-305A-A76D1EC84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1494-A5F5-40E8-AE8C-23EA4B2FE6A4}" type="datetime1">
              <a:rPr lang="en-GB" smtClean="0"/>
              <a:t>18/06/2025</a:t>
            </a:fld>
            <a:endParaRPr lang="en-GB"/>
          </a:p>
        </p:txBody>
      </p: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4A34596E-7933-C2E0-B4E4-71C836D8E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074391E0-B9A2-2638-F45A-D61B37E6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54045-7412-4E83-B93C-DDCE471259E0}" type="slidenum">
              <a:rPr lang="en-GB" smtClean="0"/>
              <a:t>39</a:t>
            </a:fld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469B9C0-2530-9601-B7BA-BD9CE1F338CF}"/>
              </a:ext>
            </a:extLst>
          </p:cNvPr>
          <p:cNvCxnSpPr>
            <a:cxnSpLocks/>
          </p:cNvCxnSpPr>
          <p:nvPr/>
        </p:nvCxnSpPr>
        <p:spPr>
          <a:xfrm>
            <a:off x="737894" y="3896798"/>
            <a:ext cx="284350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2C098F5-055D-CACF-620A-69143EB23E86}"/>
              </a:ext>
            </a:extLst>
          </p:cNvPr>
          <p:cNvSpPr txBox="1"/>
          <p:nvPr/>
        </p:nvSpPr>
        <p:spPr>
          <a:xfrm>
            <a:off x="4780365" y="1936057"/>
            <a:ext cx="2769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Particles “pushed” above the resonance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761B69-BA81-93D7-4C50-8BD8CCF4A3CB}"/>
              </a:ext>
            </a:extLst>
          </p:cNvPr>
          <p:cNvCxnSpPr>
            <a:cxnSpLocks/>
          </p:cNvCxnSpPr>
          <p:nvPr/>
        </p:nvCxnSpPr>
        <p:spPr>
          <a:xfrm>
            <a:off x="4706120" y="3896798"/>
            <a:ext cx="284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Content Placeholder 1">
            <a:extLst>
              <a:ext uri="{FF2B5EF4-FFF2-40B4-BE49-F238E27FC236}">
                <a16:creationId xmlns:a16="http://schemas.microsoft.com/office/drawing/2014/main" id="{268EC74F-C6AC-C9C8-2FF2-C262C4A761B2}"/>
              </a:ext>
            </a:extLst>
          </p:cNvPr>
          <p:cNvSpPr txBox="1">
            <a:spLocks/>
          </p:cNvSpPr>
          <p:nvPr/>
        </p:nvSpPr>
        <p:spPr>
          <a:xfrm>
            <a:off x="0" y="1318380"/>
            <a:ext cx="9596472" cy="646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Overlapping resonances with the upper part of the tune spread, i.e. the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tails of the beam</a:t>
            </a: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</a:rPr>
              <a:t>Losses and(/or) transverse tails population</a:t>
            </a:r>
          </a:p>
        </p:txBody>
      </p:sp>
      <p:sp>
        <p:nvSpPr>
          <p:cNvPr id="59" name="Arrow: Right 58">
            <a:extLst>
              <a:ext uri="{FF2B5EF4-FFF2-40B4-BE49-F238E27FC236}">
                <a16:creationId xmlns:a16="http://schemas.microsoft.com/office/drawing/2014/main" id="{FBA9950C-2CBA-4241-0E70-F49375652464}"/>
              </a:ext>
            </a:extLst>
          </p:cNvPr>
          <p:cNvSpPr/>
          <p:nvPr/>
        </p:nvSpPr>
        <p:spPr>
          <a:xfrm>
            <a:off x="3761042" y="3712071"/>
            <a:ext cx="733017" cy="388872"/>
          </a:xfrm>
          <a:prstGeom prst="rightArrow">
            <a:avLst>
              <a:gd name="adj1" fmla="val 35749"/>
              <a:gd name="adj2" fmla="val 5950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FF74CE2D-7E8C-08D6-B458-22D467048399}"/>
              </a:ext>
            </a:extLst>
          </p:cNvPr>
          <p:cNvSpPr/>
          <p:nvPr/>
        </p:nvSpPr>
        <p:spPr>
          <a:xfrm>
            <a:off x="7767367" y="3712071"/>
            <a:ext cx="733017" cy="388872"/>
          </a:xfrm>
          <a:prstGeom prst="rightArrow">
            <a:avLst>
              <a:gd name="adj1" fmla="val 35749"/>
              <a:gd name="adj2" fmla="val 5950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898A3A2-DF90-9D0A-304E-98F340017BC3}"/>
              </a:ext>
            </a:extLst>
          </p:cNvPr>
          <p:cNvSpPr txBox="1"/>
          <p:nvPr/>
        </p:nvSpPr>
        <p:spPr>
          <a:xfrm>
            <a:off x="8386136" y="2006761"/>
            <a:ext cx="3691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Large transverse tails are formed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0FCD0D-D3DC-828F-FF8A-FCFAECCCFF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788" r="33863"/>
          <a:stretch/>
        </p:blipFill>
        <p:spPr>
          <a:xfrm>
            <a:off x="8499600" y="2588400"/>
            <a:ext cx="3493636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49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9" grpId="0" animBg="1"/>
      <p:bldP spid="60" grpId="0" animBg="1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9E8BC1-761F-E49D-A578-CDF4E5E4B1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86C87-7FB0-9815-18E6-C8C420D9E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	Reminder</a:t>
            </a:r>
            <a:r>
              <a:rPr lang="en-US" i="1" dirty="0"/>
              <a:t> / Disclaimer</a:t>
            </a:r>
            <a:endParaRPr lang="en-GB" b="1" i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EFC0D7-179D-80C4-C196-97CA22BB9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457" y="1325563"/>
            <a:ext cx="3533690" cy="47798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u="sng" dirty="0"/>
              <a:t>Space charge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Too</a:t>
            </a:r>
            <a:r>
              <a:rPr lang="en-US" sz="3200" b="1" i="1" dirty="0"/>
              <a:t> complex </a:t>
            </a:r>
            <a:r>
              <a:rPr lang="en-US" sz="3200" i="1" dirty="0"/>
              <a:t>to fully cover…</a:t>
            </a:r>
          </a:p>
          <a:p>
            <a:pPr marL="0" indent="0" algn="ctr">
              <a:buNone/>
            </a:pPr>
            <a:endParaRPr lang="en-US" sz="1000" i="1" dirty="0"/>
          </a:p>
          <a:p>
            <a:pPr marL="514350" indent="-514350">
              <a:buFont typeface="+mj-lt"/>
              <a:buAutoNum type="arabicPeriod"/>
            </a:pPr>
            <a:r>
              <a:rPr lang="en-US" sz="3200" i="1" dirty="0"/>
              <a:t>Different effects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i="1" dirty="0"/>
              <a:t>Different type of responses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i="1" dirty="0"/>
              <a:t>Affects all planes of motion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1B744D-2F02-A7F7-65BA-DA144A66D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2444-805B-41C2-A875-2EBC8CDAE2BC}" type="datetime1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340A84-C6D0-8771-7A77-F8EEF8DD8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353C96-B61C-AD7D-6794-1BB86B8AC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3B75E3-5A44-57D2-DC7A-6ABDBD0A090B}"/>
              </a:ext>
            </a:extLst>
          </p:cNvPr>
          <p:cNvGrpSpPr/>
          <p:nvPr/>
        </p:nvGrpSpPr>
        <p:grpSpPr>
          <a:xfrm>
            <a:off x="4653374" y="1510290"/>
            <a:ext cx="3059999" cy="3600000"/>
            <a:chOff x="4653374" y="1510290"/>
            <a:chExt cx="3059999" cy="3600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A200D74-978F-9749-9307-977D1B12E587}"/>
                </a:ext>
              </a:extLst>
            </p:cNvPr>
            <p:cNvGrpSpPr/>
            <p:nvPr/>
          </p:nvGrpSpPr>
          <p:grpSpPr>
            <a:xfrm>
              <a:off x="4653374" y="1510290"/>
              <a:ext cx="3059999" cy="3600000"/>
              <a:chOff x="4653374" y="1510290"/>
              <a:chExt cx="3059999" cy="3600000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A56DD607-F217-5B4F-E65B-45CDC534AAE8}"/>
                  </a:ext>
                </a:extLst>
              </p:cNvPr>
              <p:cNvGrpSpPr/>
              <p:nvPr/>
            </p:nvGrpSpPr>
            <p:grpSpPr>
              <a:xfrm>
                <a:off x="4653374" y="1510290"/>
                <a:ext cx="3059999" cy="3600000"/>
                <a:chOff x="232718" y="3177676"/>
                <a:chExt cx="2734512" cy="3208990"/>
              </a:xfrm>
            </p:grpSpPr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8AF4119B-5162-E3DB-54DC-C47557B4ABB0}"/>
                    </a:ext>
                  </a:extLst>
                </p:cNvPr>
                <p:cNvSpPr txBox="1"/>
                <p:nvPr/>
              </p:nvSpPr>
              <p:spPr>
                <a:xfrm>
                  <a:off x="367045" y="3227968"/>
                  <a:ext cx="2545320" cy="7407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800" i="1" dirty="0"/>
                    <a:t>Transverse</a:t>
                  </a:r>
                </a:p>
                <a:p>
                  <a:pPr algn="ctr"/>
                  <a:r>
                    <a:rPr lang="en-US" sz="2000" dirty="0"/>
                    <a:t>(</a:t>
                  </a:r>
                  <a:r>
                    <a:rPr lang="en-US" sz="2000" dirty="0" err="1"/>
                    <a:t>Laslett</a:t>
                  </a:r>
                  <a:r>
                    <a:rPr lang="en-US" sz="2000" dirty="0"/>
                    <a:t> coefficients….)</a:t>
                  </a:r>
                  <a:endParaRPr lang="en-GB" sz="2000" dirty="0"/>
                </a:p>
              </p:txBody>
            </p:sp>
            <p:sp>
              <p:nvSpPr>
                <p:cNvPr id="14" name="Rectangle: Rounded Corners 13">
                  <a:extLst>
                    <a:ext uri="{FF2B5EF4-FFF2-40B4-BE49-F238E27FC236}">
                      <a16:creationId xmlns:a16="http://schemas.microsoft.com/office/drawing/2014/main" id="{E3813B6E-71D8-5C0C-8CB0-A8F9AD3A5C57}"/>
                    </a:ext>
                  </a:extLst>
                </p:cNvPr>
                <p:cNvSpPr/>
                <p:nvPr/>
              </p:nvSpPr>
              <p:spPr>
                <a:xfrm>
                  <a:off x="232718" y="3177676"/>
                  <a:ext cx="2734512" cy="3208990"/>
                </a:xfrm>
                <a:prstGeom prst="roundRect">
                  <a:avLst/>
                </a:prstGeom>
                <a:noFill/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0273B56C-B607-0F9E-9B96-91F24C56D2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13318" y="2397707"/>
                <a:ext cx="2740110" cy="2351588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hlinkClick r:id="rId3"/>
              <a:extLst>
                <a:ext uri="{FF2B5EF4-FFF2-40B4-BE49-F238E27FC236}">
                  <a16:creationId xmlns:a16="http://schemas.microsoft.com/office/drawing/2014/main" id="{1B097DCA-0D24-18BD-756D-B7EC35489637}"/>
                </a:ext>
              </a:extLst>
            </p:cNvPr>
            <p:cNvSpPr txBox="1"/>
            <p:nvPr/>
          </p:nvSpPr>
          <p:spPr>
            <a:xfrm>
              <a:off x="5033196" y="4699390"/>
              <a:ext cx="23917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 "/>
                  <a:hlinkClick r:id="rId4"/>
                </a:rPr>
                <a:t>L. J. </a:t>
              </a:r>
              <a:r>
                <a:rPr lang="en-GB" sz="1400" dirty="0" err="1">
                  <a:solidFill>
                    <a:schemeClr val="tx1">
                      <a:lumMod val="50000"/>
                    </a:schemeClr>
                  </a:solidFill>
                  <a:latin typeface="Calibri "/>
                  <a:hlinkClick r:id="rId4"/>
                </a:rPr>
                <a:t>Laslett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 "/>
                  <a:hlinkClick r:id="rId4"/>
                </a:rPr>
                <a:t> (1963)</a:t>
              </a:r>
              <a:endParaRPr lang="en-US" sz="1400" dirty="0">
                <a:solidFill>
                  <a:schemeClr val="tx1">
                    <a:lumMod val="50000"/>
                  </a:schemeClr>
                </a:solidFill>
                <a:latin typeface="Calibri 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39B9D24-B8D1-C57A-08F6-5D7354B8E5AD}"/>
              </a:ext>
            </a:extLst>
          </p:cNvPr>
          <p:cNvGrpSpPr/>
          <p:nvPr/>
        </p:nvGrpSpPr>
        <p:grpSpPr>
          <a:xfrm>
            <a:off x="8717728" y="2350117"/>
            <a:ext cx="3188836" cy="3600000"/>
            <a:chOff x="8717728" y="2350117"/>
            <a:chExt cx="3188836" cy="360000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18A4E2A-3942-5AD6-9882-97E10FF1BF3B}"/>
                </a:ext>
              </a:extLst>
            </p:cNvPr>
            <p:cNvGrpSpPr/>
            <p:nvPr/>
          </p:nvGrpSpPr>
          <p:grpSpPr>
            <a:xfrm>
              <a:off x="8717728" y="2350117"/>
              <a:ext cx="3188836" cy="3600000"/>
              <a:chOff x="8717728" y="2350117"/>
              <a:chExt cx="3188836" cy="3600000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74A7B6C-047A-2F4E-9A73-0E48061B2662}"/>
                  </a:ext>
                </a:extLst>
              </p:cNvPr>
              <p:cNvSpPr txBox="1"/>
              <p:nvPr/>
            </p:nvSpPr>
            <p:spPr>
              <a:xfrm>
                <a:off x="8717728" y="2350117"/>
                <a:ext cx="318883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/>
                  <a:t>Longitudinal</a:t>
                </a:r>
              </a:p>
              <a:p>
                <a:pPr algn="ctr"/>
                <a:r>
                  <a:rPr lang="en-US" sz="2000" dirty="0"/>
                  <a:t>(Negative mass instability….)</a:t>
                </a:r>
                <a:endParaRPr lang="en-GB" sz="2000" dirty="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32209452-B339-010C-E1CF-970C90732672}"/>
                  </a:ext>
                </a:extLst>
              </p:cNvPr>
              <p:cNvSpPr/>
              <p:nvPr/>
            </p:nvSpPr>
            <p:spPr>
              <a:xfrm>
                <a:off x="8767944" y="2350117"/>
                <a:ext cx="3060000" cy="3600000"/>
              </a:xfrm>
              <a:prstGeom prst="round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31" name="Picture 2" descr=" Line charge density of a circulating beam.">
              <a:extLst>
                <a:ext uri="{FF2B5EF4-FFF2-40B4-BE49-F238E27FC236}">
                  <a16:creationId xmlns:a16="http://schemas.microsoft.com/office/drawing/2014/main" id="{CAC2E10F-C127-8AF1-9DF0-B5E4899A22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8488" y="3136414"/>
              <a:ext cx="2112264" cy="23197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>
              <a:hlinkClick r:id="rId3"/>
              <a:extLst>
                <a:ext uri="{FF2B5EF4-FFF2-40B4-BE49-F238E27FC236}">
                  <a16:creationId xmlns:a16="http://schemas.microsoft.com/office/drawing/2014/main" id="{A95EF50F-38B3-8F14-8055-386EB7F66414}"/>
                </a:ext>
              </a:extLst>
            </p:cNvPr>
            <p:cNvSpPr txBox="1"/>
            <p:nvPr/>
          </p:nvSpPr>
          <p:spPr>
            <a:xfrm>
              <a:off x="9134148" y="5412246"/>
              <a:ext cx="26014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hlinkClick r:id="rId6"/>
                </a:rPr>
                <a:t>E. Wilson, An introduction to particle accelerators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8471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A3FEF4-4219-0E80-E142-C59EDBA7C3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98062-5FAC-9988-3DF8-5645B449D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Resonances: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“Periodic crossing”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BAC207-DAF1-86E0-E886-D52EA27E1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1CFA-E94A-4AB7-A71F-E7A6253C5E58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77F75-68D7-EE6B-2822-AD910A6D7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BED5EE-D464-749F-541B-A42AAC373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40</a:t>
            </a:fld>
            <a:endParaRPr lang="en-GB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1BFB0A8-FEB3-0C46-562B-CD75E4CE504F}"/>
              </a:ext>
            </a:extLst>
          </p:cNvPr>
          <p:cNvSpPr txBox="1">
            <a:spLocks/>
          </p:cNvSpPr>
          <p:nvPr/>
        </p:nvSpPr>
        <p:spPr>
          <a:xfrm>
            <a:off x="49800" y="1305677"/>
            <a:ext cx="4320000" cy="152677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i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</a:rPr>
              <a:t>As the tune increases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Resonant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islands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move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inwards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closer to the </a:t>
            </a:r>
            <a:r>
              <a:rPr lang="en-US" sz="2000" spc="-1" dirty="0" err="1">
                <a:uFill>
                  <a:solidFill>
                    <a:srgbClr val="FFFFFF"/>
                  </a:solidFill>
                </a:uFill>
              </a:rPr>
              <a:t>centre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Islands grow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smaller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Less particles trapped moving towards low amplitudes</a:t>
            </a:r>
          </a:p>
          <a:p>
            <a:pPr marL="457200" lvl="1" indent="0">
              <a:buNone/>
              <a:defRPr/>
            </a:pPr>
            <a:r>
              <a:rPr lang="en-US" b="1" spc="-1" dirty="0">
                <a:uFill>
                  <a:solidFill>
                    <a:srgbClr val="FFFFFF"/>
                  </a:solidFill>
                </a:uFill>
              </a:rPr>
              <a:t>Tune </a:t>
            </a:r>
            <a:r>
              <a:rPr lang="en-US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↑</a:t>
            </a:r>
            <a:r>
              <a:rPr lang="en-US" b="1" spc="-1" dirty="0"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Islands </a:t>
            </a:r>
            <a:r>
              <a:rPr lang="en-US" b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</a:t>
            </a:r>
            <a:endParaRPr lang="en-US" b="1" spc="-1" dirty="0">
              <a:solidFill>
                <a:schemeClr val="accent2">
                  <a:lumMod val="7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defRPr/>
            </a:pPr>
            <a:r>
              <a:rPr lang="en-US" b="1" i="1" spc="-1" dirty="0">
                <a:solidFill>
                  <a:schemeClr val="accent6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As the tune decreases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Resonant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islands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move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outwards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Islands grow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larger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More particles trapped moving towards high amplitudes</a:t>
            </a:r>
          </a:p>
          <a:p>
            <a:pPr marL="457200" lvl="1" indent="0">
              <a:buNone/>
              <a:defRPr/>
            </a:pPr>
            <a:r>
              <a:rPr lang="en-US" b="1" spc="-1" dirty="0">
                <a:uFill>
                  <a:solidFill>
                    <a:srgbClr val="FFFFFF"/>
                  </a:solidFill>
                </a:uFill>
              </a:rPr>
              <a:t>Tune </a:t>
            </a:r>
            <a:r>
              <a:rPr lang="en-US" b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</a:t>
            </a:r>
            <a:r>
              <a:rPr lang="en-US" b="1" spc="-1" dirty="0"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Islands</a:t>
            </a:r>
            <a:r>
              <a:rPr lang="en-US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↑</a:t>
            </a:r>
            <a:r>
              <a:rPr lang="en-US" b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en-US" sz="4000" spc="-1" dirty="0"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  <a:defRPr/>
            </a:pPr>
            <a:endParaRPr lang="en-US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  <a:defRPr/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800" spc="-1" dirty="0"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</a:pPr>
            <a:endParaRPr lang="en-US" sz="14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10" name="Picture 9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F6449433-A8DA-37AF-E2D4-59E5F65B6A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354" y="1305677"/>
            <a:ext cx="3360000" cy="252000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1" name="Picture 10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BF8AA1BF-8BB9-042A-B4C4-BB0CEFCAE4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631" y="3666744"/>
            <a:ext cx="3360000" cy="2520000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id="{D96C94F5-B40C-D52F-57BE-CC28F6F305E4}"/>
              </a:ext>
            </a:extLst>
          </p:cNvPr>
          <p:cNvSpPr/>
          <p:nvPr/>
        </p:nvSpPr>
        <p:spPr>
          <a:xfrm rot="18485804">
            <a:off x="6876117" y="3956075"/>
            <a:ext cx="923544" cy="1417320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Arrow: Curved Right 16">
            <a:extLst>
              <a:ext uri="{FF2B5EF4-FFF2-40B4-BE49-F238E27FC236}">
                <a16:creationId xmlns:a16="http://schemas.microsoft.com/office/drawing/2014/main" id="{64DA31CA-95B6-9A91-BD67-C654D888A9FE}"/>
              </a:ext>
            </a:extLst>
          </p:cNvPr>
          <p:cNvSpPr/>
          <p:nvPr/>
        </p:nvSpPr>
        <p:spPr>
          <a:xfrm rot="8254077">
            <a:off x="8424104" y="1299721"/>
            <a:ext cx="923544" cy="1417320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C3F19FAF-48AA-CA1B-071F-3AE8ABBDF566}"/>
              </a:ext>
            </a:extLst>
          </p:cNvPr>
          <p:cNvSpPr txBox="1">
            <a:spLocks/>
          </p:cNvSpPr>
          <p:nvPr/>
        </p:nvSpPr>
        <p:spPr>
          <a:xfrm>
            <a:off x="5646208" y="2628469"/>
            <a:ext cx="5632845" cy="1647505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b="1" i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</a:rPr>
              <a:t>Space charge modulates the tunes of the particles through the synchrotron motion making them go from one regime to the other</a:t>
            </a:r>
            <a:endParaRPr lang="en-US" sz="1800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690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0A26B-F91B-505C-CC0C-FA71DFCF7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>
            <a:extLst>
              <a:ext uri="{FF2B5EF4-FFF2-40B4-BE49-F238E27FC236}">
                <a16:creationId xmlns:a16="http://schemas.microsoft.com/office/drawing/2014/main" id="{B8200F39-3C95-7E2B-0A7E-BEBA15B30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Resonances: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“Periodic crossing”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26D64A-23DF-33EA-63BA-CADD87203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83CAF-670D-4E71-9D7A-599BA21A6DF7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A72D1A-84A1-D171-686A-71C7A02D8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3997DB-A2DA-94DF-A56E-6CE36979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41</a:t>
            </a:fld>
            <a:endParaRPr lang="en-GB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BC3A477C-6F5F-7B51-5E28-ADE6C6BC4C48}"/>
              </a:ext>
            </a:extLst>
          </p:cNvPr>
          <p:cNvSpPr txBox="1">
            <a:spLocks/>
          </p:cNvSpPr>
          <p:nvPr/>
        </p:nvSpPr>
        <p:spPr>
          <a:xfrm>
            <a:off x="164755" y="1291571"/>
            <a:ext cx="5545392" cy="152677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Ideally 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we expect the tune to modulate with the synchrotron motion as the line density changes</a:t>
            </a:r>
            <a:endParaRPr lang="en-US" sz="2000" b="1" i="1" spc="-1" dirty="0">
              <a:uFill>
                <a:solidFill>
                  <a:srgbClr val="FFFFFF"/>
                </a:solidFill>
              </a:uFill>
            </a:endParaRPr>
          </a:p>
          <a:p>
            <a:pPr>
              <a:defRPr/>
            </a:pPr>
            <a:r>
              <a:rPr lang="en-US" sz="2000" b="1" i="1" spc="-1" dirty="0">
                <a:solidFill>
                  <a:schemeClr val="tx1">
                    <a:lumMod val="95000"/>
                    <a:lumOff val="5000"/>
                  </a:schemeClr>
                </a:solidFill>
                <a:uFill>
                  <a:solidFill>
                    <a:srgbClr val="FFFFFF"/>
                  </a:solidFill>
                </a:uFill>
              </a:rPr>
              <a:t>Tune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modulated as expected from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space charge &amp; the synchrotron motion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No observation in the phase space </a:t>
            </a:r>
          </a:p>
          <a:p>
            <a:pPr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Crossing the resonance the particle gets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scattered 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Phase space distorted</a:t>
            </a:r>
          </a:p>
          <a:p>
            <a:pPr>
              <a:defRPr/>
            </a:pPr>
            <a:r>
              <a:rPr lang="en-US" sz="2000" b="1" i="1" spc="-1" dirty="0">
                <a:solidFill>
                  <a:schemeClr val="tx1">
                    <a:lumMod val="95000"/>
                    <a:lumOff val="5000"/>
                  </a:schemeClr>
                </a:solidFill>
                <a:uFill>
                  <a:solidFill>
                    <a:srgbClr val="FFFFFF"/>
                  </a:solidFill>
                </a:uFill>
              </a:rPr>
              <a:t>Tune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away from the resonance</a:t>
            </a:r>
          </a:p>
          <a:p>
            <a:pPr>
              <a:defRPr/>
            </a:pP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Scattering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again during crossing</a:t>
            </a:r>
          </a:p>
          <a:p>
            <a:pPr>
              <a:defRPr/>
            </a:pPr>
            <a:r>
              <a:rPr lang="en-US" sz="2000" b="1" i="1" spc="-1" dirty="0">
                <a:solidFill>
                  <a:schemeClr val="tx1">
                    <a:lumMod val="95000"/>
                    <a:lumOff val="5000"/>
                  </a:schemeClr>
                </a:solidFill>
                <a:uFill>
                  <a:solidFill>
                    <a:srgbClr val="FFFFFF"/>
                  </a:solidFill>
                </a:uFill>
              </a:rPr>
              <a:t>Tune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away from the resonance</a:t>
            </a:r>
          </a:p>
          <a:p>
            <a:pPr>
              <a:defRPr/>
            </a:pP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Trapping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on the resonance (</a:t>
            </a:r>
            <a:r>
              <a:rPr lang="en-US" sz="2000" spc="-1" dirty="0" err="1">
                <a:uFill>
                  <a:solidFill>
                    <a:srgbClr val="FFFFFF"/>
                  </a:solidFill>
                </a:uFill>
              </a:rPr>
              <a:t>sc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l-GR" sz="2000" spc="-1" dirty="0">
                <a:uFill>
                  <a:solidFill>
                    <a:srgbClr val="FFFFFF"/>
                  </a:solidFill>
                </a:uFill>
              </a:rPr>
              <a:t>δ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p/p</a:t>
            </a:r>
            <a:r>
              <a:rPr lang="en-US" sz="20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↑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)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Islands in p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hase space move outwards</a:t>
            </a:r>
          </a:p>
          <a:p>
            <a:pPr>
              <a:defRPr/>
            </a:pP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Trapping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on the resonance (</a:t>
            </a:r>
            <a:r>
              <a:rPr lang="en-US" sz="2000" spc="-1" dirty="0" err="1">
                <a:uFill>
                  <a:solidFill>
                    <a:srgbClr val="FFFFFF"/>
                  </a:solidFill>
                </a:uFill>
              </a:rPr>
              <a:t>sc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l-GR" sz="2000" spc="-1" dirty="0">
                <a:uFill>
                  <a:solidFill>
                    <a:srgbClr val="FFFFFF"/>
                  </a:solidFill>
                </a:uFill>
              </a:rPr>
              <a:t>δ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p/p</a:t>
            </a:r>
            <a:r>
              <a:rPr lang="en-US" sz="20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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)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Islands in p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hase space move inwards</a:t>
            </a:r>
          </a:p>
          <a:p>
            <a:pPr>
              <a:defRPr/>
            </a:pPr>
            <a:endParaRPr lang="en-US" sz="20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6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600" spc="-1" dirty="0"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  <a:defRPr/>
            </a:pPr>
            <a:endParaRPr lang="en-US" sz="16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600" spc="-1" dirty="0"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</a:pPr>
            <a:endParaRPr lang="en-US" sz="12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BC689E25-1F20-E7C4-0801-604345AD7E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37636"/>
            <a:ext cx="3834063" cy="43133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BBD532-5A22-8C7E-C03D-19823E7FA49E}"/>
              </a:ext>
            </a:extLst>
          </p:cNvPr>
          <p:cNvSpPr txBox="1"/>
          <p:nvPr/>
        </p:nvSpPr>
        <p:spPr>
          <a:xfrm>
            <a:off x="8980170" y="5143160"/>
            <a:ext cx="828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spc="-1" dirty="0">
                <a:uFill>
                  <a:solidFill>
                    <a:srgbClr val="FFFFFF"/>
                  </a:solidFill>
                </a:uFill>
              </a:rPr>
              <a:t>Ideal</a:t>
            </a:r>
            <a:endParaRPr lang="en-GB" dirty="0"/>
          </a:p>
        </p:txBody>
      </p:sp>
      <p:pic>
        <p:nvPicPr>
          <p:cNvPr id="16" name="Picture 15" descr="A graph of a function&#10;&#10;AI-generated content may be incorrect.">
            <a:extLst>
              <a:ext uri="{FF2B5EF4-FFF2-40B4-BE49-F238E27FC236}">
                <a16:creationId xmlns:a16="http://schemas.microsoft.com/office/drawing/2014/main" id="{CA302A8C-8FCC-A26B-F7DA-CC60E38A2A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1433" y="1186877"/>
            <a:ext cx="1600000" cy="180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D68F36-6809-AC92-7A08-EDBC49128D12}"/>
              </a:ext>
            </a:extLst>
          </p:cNvPr>
          <p:cNvSpPr txBox="1"/>
          <p:nvPr/>
        </p:nvSpPr>
        <p:spPr>
          <a:xfrm>
            <a:off x="10937286" y="1189571"/>
            <a:ext cx="8282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1" spc="-1" dirty="0">
                <a:uFill>
                  <a:solidFill>
                    <a:srgbClr val="FFFFFF"/>
                  </a:solidFill>
                </a:uFill>
              </a:rPr>
              <a:t>Ideal</a:t>
            </a:r>
            <a:endParaRPr lang="en-GB" sz="1400" dirty="0"/>
          </a:p>
        </p:txBody>
      </p:sp>
      <p:pic>
        <p:nvPicPr>
          <p:cNvPr id="21" name="Picture 20" descr="A graph of a line graph&#10;&#10;AI-generated content may be incorrect.">
            <a:extLst>
              <a:ext uri="{FF2B5EF4-FFF2-40B4-BE49-F238E27FC236}">
                <a16:creationId xmlns:a16="http://schemas.microsoft.com/office/drawing/2014/main" id="{ABFBB257-AA69-1C22-C08B-DC9C17853A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433" y="3003043"/>
            <a:ext cx="6480000" cy="32400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20BA7EA-1C89-4D00-CAA9-8FD78CA5FC92}"/>
              </a:ext>
            </a:extLst>
          </p:cNvPr>
          <p:cNvSpPr txBox="1"/>
          <p:nvPr/>
        </p:nvSpPr>
        <p:spPr>
          <a:xfrm>
            <a:off x="6236209" y="1343604"/>
            <a:ext cx="411842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sz="1800" b="1" i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</a:rPr>
              <a:t>The process repeats over several synchrotron periods leading to losses of trapped/scattered particles</a:t>
            </a:r>
            <a:endParaRPr lang="en-US" sz="1200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35" name="Picture 34" descr="A diagram of a graph&#10;&#10;AI-generated content may be incorrect.">
            <a:extLst>
              <a:ext uri="{FF2B5EF4-FFF2-40B4-BE49-F238E27FC236}">
                <a16:creationId xmlns:a16="http://schemas.microsoft.com/office/drawing/2014/main" id="{5B2F2008-A7D0-5D4D-8CAC-08418F8DC3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433" y="3003043"/>
            <a:ext cx="6480000" cy="324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2471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2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1105B3-6D22-9C2B-F205-B0EA69A1A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10A26-DBA4-A588-4E95-358D9612C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1DBC4-0C41-4FE5-9C5C-D323014ACA79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7C4C00-3B8D-C0D6-491A-7B54AB519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56ED9-5F5E-A965-BD0E-D9DAFE2A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16CEB34E-189A-C531-51C5-DE9F19AF9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92" y="1196969"/>
            <a:ext cx="5781862" cy="4902079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2200" spc="-1" dirty="0">
                <a:uFill>
                  <a:solidFill>
                    <a:srgbClr val="FFFFFF"/>
                  </a:solidFill>
                </a:uFill>
              </a:rPr>
              <a:t>Operating in a large space charge tune spread regime can lead to periodic resonance crossing and: 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Limit the maximum brightness 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Limit the intensity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Complicate the choice for working point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i="1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Dependency on energy:</a:t>
            </a:r>
          </a:p>
          <a:p>
            <a:pPr lvl="1"/>
            <a:r>
              <a:rPr lang="en-US" sz="2000" b="1" spc="-1" dirty="0">
                <a:uFill>
                  <a:solidFill>
                    <a:srgbClr val="FFFFFF"/>
                  </a:solidFill>
                </a:uFill>
              </a:rPr>
              <a:t>New/upgraded injector 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(Linac or ring) to increase injection energy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example: </a:t>
            </a:r>
            <a:r>
              <a:rPr lang="fi-FI" sz="2000" i="1" dirty="0">
                <a:hlinkClick r:id="rId4"/>
              </a:rPr>
              <a:t>LIU project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at CERN: 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Linac 4 (160 MeV) from Linac 2 (50 MeV) 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 ~ 2x gain in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brightness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 for the PSB!</a:t>
            </a:r>
          </a:p>
          <a:p>
            <a:pPr lvl="1"/>
            <a:r>
              <a:rPr lang="en-US" sz="2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Higher ramp rate</a:t>
            </a:r>
            <a:br>
              <a:rPr lang="en-US" sz="2000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 Space charge tune spread shrinks faster, limiting the time the particles spend in high space charge regime</a:t>
            </a:r>
            <a:endParaRPr lang="en-US" sz="20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  <a:p>
            <a:pPr lvl="1"/>
            <a:endParaRPr lang="en-US" sz="20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FF8CE411-0F39-3F16-E4A1-CA48782B40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7174" y="1594421"/>
            <a:ext cx="5400000" cy="4320000"/>
          </a:xfrm>
          <a:prstGeom prst="rect">
            <a:avLst/>
          </a:prstGeom>
        </p:spPr>
      </p:pic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CD297E80-E90F-D879-835F-E90C3F75FC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174" y="1594420"/>
            <a:ext cx="5554285" cy="4320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3382BB6-670A-7308-776A-6A1771A74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Autofit/>
          </a:bodyPr>
          <a:lstStyle/>
          <a:p>
            <a:r>
              <a:rPr lang="en-US" dirty="0"/>
              <a:t>Space Charge &amp; Resonances: </a:t>
            </a:r>
            <a:r>
              <a:rPr lang="en-US" b="1" i="1" dirty="0"/>
              <a:t>Mitigation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771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50CE4E-9CEC-E572-0C98-015F38D0F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rrow: Curved Down 23">
            <a:extLst>
              <a:ext uri="{FF2B5EF4-FFF2-40B4-BE49-F238E27FC236}">
                <a16:creationId xmlns:a16="http://schemas.microsoft.com/office/drawing/2014/main" id="{E6BCE82F-C587-0AB7-BF93-E3759F17C962}"/>
              </a:ext>
            </a:extLst>
          </p:cNvPr>
          <p:cNvSpPr/>
          <p:nvPr/>
        </p:nvSpPr>
        <p:spPr>
          <a:xfrm rot="14644267" flipH="1">
            <a:off x="6667061" y="4470843"/>
            <a:ext cx="1781217" cy="1598645"/>
          </a:xfrm>
          <a:prstGeom prst="curvedDownArrow">
            <a:avLst>
              <a:gd name="adj1" fmla="val 13986"/>
              <a:gd name="adj2" fmla="val 41886"/>
              <a:gd name="adj3" fmla="val 25000"/>
            </a:avLst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51BE9D2-DAD0-CE05-D70C-0F69B12293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9569" y="1827854"/>
            <a:ext cx="4643908" cy="34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30CB2-B45C-D0EC-81E0-CCAFF4FD1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B4B-0E45-428A-BB9C-0E99EDDACCCB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83BB8-0FA7-75AC-6450-B63371B42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AA511-5F1D-778A-EE6D-B01394D75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FF814C51-422C-76F7-9D96-890FB7F67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92" y="1196969"/>
            <a:ext cx="5781862" cy="4902079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2200" spc="-1" dirty="0">
                <a:uFill>
                  <a:solidFill>
                    <a:srgbClr val="FFFFFF"/>
                  </a:solidFill>
                </a:uFill>
              </a:rPr>
              <a:t>Operating in a large space charge tune spread regime can lead to periodic resonance crossing and: 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Limit the maximum brightness 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Limit the intensity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Complicate the choice for working point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sz="2400" b="1" i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</a:rPr>
              <a:t>Dependency on l</a:t>
            </a:r>
            <a:r>
              <a:rPr lang="en-US" sz="2400" b="1" i="1" dirty="0">
                <a:solidFill>
                  <a:srgbClr val="0070C0"/>
                </a:solidFill>
              </a:rPr>
              <a:t>ongitudinal parameters</a:t>
            </a:r>
            <a:endParaRPr lang="en-US" sz="2400" b="1" i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  <a:p>
            <a:pPr lvl="1"/>
            <a:r>
              <a:rPr lang="en-US" sz="2000" b="1" spc="-1" dirty="0">
                <a:uFill>
                  <a:solidFill>
                    <a:srgbClr val="FFFFFF"/>
                  </a:solidFill>
                </a:uFill>
              </a:rPr>
              <a:t>Manipulation 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of the line density modifying the RF bucket: </a:t>
            </a:r>
          </a:p>
          <a:p>
            <a:pPr lvl="2"/>
            <a:r>
              <a:rPr lang="en-US" spc="-1" dirty="0">
                <a:uFill>
                  <a:solidFill>
                    <a:srgbClr val="FFFFFF"/>
                  </a:solidFill>
                </a:uFill>
              </a:rPr>
              <a:t>Including higher order harmonics the bucket elongates</a:t>
            </a:r>
          </a:p>
          <a:p>
            <a:pPr lvl="2"/>
            <a:r>
              <a:rPr lang="en-US" spc="-1" dirty="0">
                <a:uFill>
                  <a:solidFill>
                    <a:srgbClr val="FFFFFF"/>
                  </a:solidFill>
                </a:uFill>
              </a:rPr>
              <a:t>The line density is reduced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b="1" spc="-1" dirty="0">
                <a:uFill>
                  <a:solidFill>
                    <a:srgbClr val="FFFFFF"/>
                  </a:solidFill>
                </a:uFill>
              </a:rPr>
              <a:t>Space charge tune spread is minimized!</a:t>
            </a:r>
            <a:br>
              <a:rPr lang="en-US" sz="2200" b="1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Operationally deployed or studied in several machines like: </a:t>
            </a:r>
            <a:r>
              <a:rPr lang="fi-FI" sz="2000" i="1" dirty="0">
                <a:hlinkClick r:id="rId5"/>
              </a:rPr>
              <a:t>J-PARC RCS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fi-FI" sz="2000" i="1" dirty="0">
                <a:hlinkClick r:id="rId6"/>
              </a:rPr>
              <a:t>CERN PSB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fi-FI" sz="2000" i="1" dirty="0">
                <a:hlinkClick r:id="rId7"/>
              </a:rPr>
              <a:t>Fermilab Booster</a:t>
            </a:r>
            <a:r>
              <a:rPr lang="fi-FI" sz="2000" i="1" dirty="0"/>
              <a:t>, </a:t>
            </a:r>
            <a:r>
              <a:rPr lang="fi-FI" sz="2000" i="1" dirty="0">
                <a:hlinkClick r:id="rId8"/>
              </a:rPr>
              <a:t>CSNS RCS</a:t>
            </a:r>
            <a:endParaRPr lang="en-US" sz="20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C8950F-5F15-E593-D4A0-1C1C1F486975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21860" y="1790146"/>
            <a:ext cx="4681617" cy="344014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F4BB39-46E2-BDA1-F474-D4E5F80B02A2}"/>
              </a:ext>
            </a:extLst>
          </p:cNvPr>
          <p:cNvSpPr txBox="1"/>
          <p:nvPr/>
        </p:nvSpPr>
        <p:spPr>
          <a:xfrm>
            <a:off x="10436872" y="5285562"/>
            <a:ext cx="16393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600" i="1" dirty="0">
                <a:hlinkClick r:id="rId10"/>
              </a:rPr>
              <a:t>S. Albright et al.</a:t>
            </a:r>
            <a:endParaRPr lang="en-GB" sz="16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B1BEFCC-0D16-A114-AF1A-EF798898FCC7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268996" y="1836713"/>
            <a:ext cx="4588635" cy="3393575"/>
          </a:xfrm>
          <a:prstGeom prst="rect">
            <a:avLst/>
          </a:prstGeom>
        </p:spPr>
      </p:pic>
      <p:pic>
        <p:nvPicPr>
          <p:cNvPr id="21" name="Picture 20" descr="A diagram of a single double triple&#10;&#10;AI-generated content may be incorrect.">
            <a:extLst>
              <a:ext uri="{FF2B5EF4-FFF2-40B4-BE49-F238E27FC236}">
                <a16:creationId xmlns:a16="http://schemas.microsoft.com/office/drawing/2014/main" id="{A985547F-B3F8-F488-2FCC-72FB6EE8427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462" y="1307830"/>
            <a:ext cx="4294882" cy="3240000"/>
          </a:xfrm>
          <a:prstGeom prst="rect">
            <a:avLst/>
          </a:prstGeom>
        </p:spPr>
      </p:pic>
      <p:pic>
        <p:nvPicPr>
          <p:cNvPr id="23" name="Picture 22" descr="A diagram of a point&#10;&#10;AI-generated content may be incorrect.">
            <a:extLst>
              <a:ext uri="{FF2B5EF4-FFF2-40B4-BE49-F238E27FC236}">
                <a16:creationId xmlns:a16="http://schemas.microsoft.com/office/drawing/2014/main" id="{6A257447-AB76-EC79-65B3-5AE21C2469D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344" y="3269059"/>
            <a:ext cx="3240000" cy="3240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78623DA-EE86-68F3-841F-7B9A4C60D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8"/>
            <a:ext cx="10515600" cy="1325563"/>
          </a:xfrm>
        </p:spPr>
        <p:txBody>
          <a:bodyPr>
            <a:noAutofit/>
          </a:bodyPr>
          <a:lstStyle/>
          <a:p>
            <a:r>
              <a:rPr lang="en-US" dirty="0"/>
              <a:t>Space Charge &amp; Resonances: </a:t>
            </a:r>
            <a:r>
              <a:rPr lang="en-US" b="1" i="1" dirty="0"/>
              <a:t>Mitigation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17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4461F-CB36-7557-545D-709CAB12C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4C5D7-614B-564E-4542-3E4F3AD92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1FB5-758D-4E3D-BBBC-47308D932C3D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B266D-BD5D-74AB-23D7-D96970B73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743A3-8ED9-7FB9-CDDA-0E469C21B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5F47D644-DF40-69A9-2FE2-4D38D90ED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92" y="1196969"/>
            <a:ext cx="5781862" cy="4902079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2200" spc="-1" dirty="0">
                <a:uFill>
                  <a:solidFill>
                    <a:srgbClr val="FFFFFF"/>
                  </a:solidFill>
                </a:uFill>
              </a:rPr>
              <a:t>Operating in a large space charge tune spread regime can lead to periodic resonance crossing and: 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Limit the maximum brightness 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Limit the intensity</a:t>
            </a:r>
          </a:p>
          <a:p>
            <a:pPr lvl="1">
              <a:defRPr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Complicate the choice for working point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2400" b="1" i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Resonance compensation</a:t>
            </a:r>
          </a:p>
          <a:p>
            <a:pPr lvl="1"/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The effects can also be mitigated by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correcting the errors driving resonances</a:t>
            </a:r>
            <a:r>
              <a:rPr lang="en-US" sz="2000" i="1" spc="-1" dirty="0">
                <a:uFill>
                  <a:solidFill>
                    <a:srgbClr val="FFFFFF"/>
                  </a:solidFill>
                </a:uFill>
              </a:rPr>
              <a:t>:</a:t>
            </a:r>
          </a:p>
          <a:p>
            <a:pPr lvl="2"/>
            <a:r>
              <a:rPr lang="en-US" i="1" spc="-1" dirty="0">
                <a:uFill>
                  <a:solidFill>
                    <a:srgbClr val="FFFFFF"/>
                  </a:solidFill>
                </a:uFill>
              </a:rPr>
              <a:t>Through loss measurements (</a:t>
            </a:r>
            <a:r>
              <a:rPr lang="en-US" i="1" u="sng" spc="-1" dirty="0">
                <a:solidFill>
                  <a:srgbClr val="C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CERN-PSB</a:t>
            </a:r>
            <a:r>
              <a:rPr lang="en-US" i="1" spc="-1" dirty="0">
                <a:uFill>
                  <a:solidFill>
                    <a:srgbClr val="FFFFFF"/>
                  </a:solidFill>
                </a:uFill>
              </a:rPr>
              <a:t>)</a:t>
            </a:r>
          </a:p>
          <a:p>
            <a:pPr lvl="2"/>
            <a:r>
              <a:rPr lang="en-US" i="1" spc="-1" dirty="0">
                <a:uFill>
                  <a:solidFill>
                    <a:srgbClr val="FFFFFF"/>
                  </a:solidFill>
                </a:uFill>
              </a:rPr>
              <a:t>Through RDT measurements </a:t>
            </a:r>
            <a:br>
              <a:rPr lang="en-US" i="1" spc="-1" dirty="0">
                <a:uFill>
                  <a:solidFill>
                    <a:srgbClr val="FFFFFF"/>
                  </a:solidFill>
                </a:uFill>
              </a:rPr>
            </a:br>
            <a:r>
              <a:rPr lang="en-US" i="1" spc="-1" dirty="0">
                <a:uFill>
                  <a:solidFill>
                    <a:srgbClr val="FFFFFF"/>
                  </a:solidFill>
                </a:uFill>
                <a:hlinkClick r:id="rId5"/>
              </a:rPr>
              <a:t>(</a:t>
            </a:r>
            <a:r>
              <a:rPr lang="fi-FI" i="1" dirty="0">
                <a:hlinkClick r:id="rId5"/>
              </a:rPr>
              <a:t>C. E. Gonzalez-Ortiz (2023)</a:t>
            </a:r>
            <a:r>
              <a:rPr lang="en-US" i="1" spc="-1" dirty="0">
                <a:uFill>
                  <a:solidFill>
                    <a:srgbClr val="FFFFFF"/>
                  </a:solidFill>
                </a:uFill>
                <a:hlinkClick r:id="rId5"/>
              </a:rPr>
              <a:t>)</a:t>
            </a:r>
            <a:endParaRPr lang="en-US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Losses from resonances </a:t>
            </a:r>
            <a:r>
              <a:rPr lang="en-US" sz="2000" b="1" i="1" spc="-1" dirty="0">
                <a:uFill>
                  <a:solidFill>
                    <a:srgbClr val="FFFFFF"/>
                  </a:solidFill>
                </a:uFill>
              </a:rPr>
              <a:t>suppressed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 using suitable corrector magnets for a </a:t>
            </a:r>
            <a:r>
              <a:rPr lang="en-US" sz="2000" b="1" i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</a:rPr>
              <a:t>full region </a:t>
            </a:r>
            <a:r>
              <a:rPr lang="en-US" sz="2000" spc="-1" dirty="0">
                <a:uFill>
                  <a:solidFill>
                    <a:srgbClr val="FFFFFF"/>
                  </a:solidFill>
                </a:uFill>
              </a:rPr>
              <a:t>or for </a:t>
            </a:r>
            <a:r>
              <a:rPr lang="en-US" sz="2000" b="1" i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</a:rPr>
              <a:t>certain resonances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5E52FF3-D85C-0245-0A6B-E27335365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8"/>
            <a:ext cx="10515600" cy="1325563"/>
          </a:xfrm>
        </p:spPr>
        <p:txBody>
          <a:bodyPr>
            <a:noAutofit/>
          </a:bodyPr>
          <a:lstStyle/>
          <a:p>
            <a:r>
              <a:rPr lang="en-US" dirty="0"/>
              <a:t>Space Charge &amp; Resonances: </a:t>
            </a:r>
            <a:r>
              <a:rPr lang="en-US" b="1" i="1" dirty="0"/>
              <a:t>Mitigation</a:t>
            </a:r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4EF563BD-33C8-085F-08FF-AA96F86B0A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376" y="1898528"/>
            <a:ext cx="2976000" cy="2232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E74F409-E869-BF3D-8FE0-E6B9E5A5E4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52550" y="4473602"/>
            <a:ext cx="2535651" cy="1980000"/>
          </a:xfrm>
          <a:prstGeom prst="rect">
            <a:avLst/>
          </a:prstGeom>
          <a:ln>
            <a:noFill/>
          </a:ln>
        </p:spPr>
      </p:pic>
      <p:sp>
        <p:nvSpPr>
          <p:cNvPr id="14" name="Arrow: Curved Down 13">
            <a:extLst>
              <a:ext uri="{FF2B5EF4-FFF2-40B4-BE49-F238E27FC236}">
                <a16:creationId xmlns:a16="http://schemas.microsoft.com/office/drawing/2014/main" id="{9813D4FE-EB63-3293-9231-73C641E5EA5F}"/>
              </a:ext>
            </a:extLst>
          </p:cNvPr>
          <p:cNvSpPr/>
          <p:nvPr/>
        </p:nvSpPr>
        <p:spPr>
          <a:xfrm>
            <a:off x="8117598" y="1196969"/>
            <a:ext cx="2158799" cy="1025933"/>
          </a:xfrm>
          <a:prstGeom prst="curvedDownArrow">
            <a:avLst>
              <a:gd name="adj1" fmla="val 13986"/>
              <a:gd name="adj2" fmla="val 41886"/>
              <a:gd name="adj3" fmla="val 25000"/>
            </a:avLst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0" name="Arrow: Curved Right 29">
            <a:extLst>
              <a:ext uri="{FF2B5EF4-FFF2-40B4-BE49-F238E27FC236}">
                <a16:creationId xmlns:a16="http://schemas.microsoft.com/office/drawing/2014/main" id="{EE82C93F-45C7-75C3-FACA-88E3495BE811}"/>
              </a:ext>
            </a:extLst>
          </p:cNvPr>
          <p:cNvSpPr/>
          <p:nvPr/>
        </p:nvSpPr>
        <p:spPr>
          <a:xfrm rot="21333438">
            <a:off x="6861932" y="5235286"/>
            <a:ext cx="1905938" cy="1303328"/>
          </a:xfrm>
          <a:prstGeom prst="curvedRightArrow">
            <a:avLst>
              <a:gd name="adj1" fmla="val 16519"/>
              <a:gd name="adj2" fmla="val 37325"/>
              <a:gd name="adj3" fmla="val 25000"/>
            </a:avLst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9CE9D8A-5178-10F1-49C0-60CA7EC73A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73264" y="3648008"/>
            <a:ext cx="2542222" cy="19800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A833E96-8F60-5A39-A938-79BF000426D3}"/>
              </a:ext>
            </a:extLst>
          </p:cNvPr>
          <p:cNvSpPr txBox="1"/>
          <p:nvPr/>
        </p:nvSpPr>
        <p:spPr>
          <a:xfrm>
            <a:off x="9917532" y="4128425"/>
            <a:ext cx="18094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</a:rPr>
              <a:t>Fermilab recycler</a:t>
            </a:r>
            <a:endParaRPr lang="en-GB" dirty="0"/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865740FE-EBA1-E6CE-1249-F66DFC5B852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376" y="1323975"/>
            <a:ext cx="2976000" cy="22320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D909449-813B-B23D-A490-A6180E8388DA}"/>
              </a:ext>
            </a:extLst>
          </p:cNvPr>
          <p:cNvSpPr txBox="1"/>
          <p:nvPr/>
        </p:nvSpPr>
        <p:spPr>
          <a:xfrm>
            <a:off x="10528207" y="1588772"/>
            <a:ext cx="11987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</a:rPr>
              <a:t>CERN-PSB</a:t>
            </a:r>
            <a:endParaRPr lang="en-GB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391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7B1D-BAB8-4BA8-8858-99FCF9739FE4}" type="datetime1">
              <a:rPr lang="en-GB" smtClean="0"/>
              <a:t>18/06/2025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45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89916" y="3657738"/>
            <a:ext cx="386348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Space Charge Solvers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77328" y="5080832"/>
            <a:ext cx="2990779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Analytical  </a:t>
            </a:r>
            <a:r>
              <a:rPr lang="en-US" sz="2400" i="1" dirty="0"/>
              <a:t>or</a:t>
            </a:r>
            <a:r>
              <a:rPr lang="en-US" sz="2400" dirty="0"/>
              <a:t> “Frozen”</a:t>
            </a:r>
          </a:p>
        </p:txBody>
      </p:sp>
      <p:sp>
        <p:nvSpPr>
          <p:cNvPr id="21" name="Arrow: Bent 20">
            <a:extLst>
              <a:ext uri="{FF2B5EF4-FFF2-40B4-BE49-F238E27FC236}">
                <a16:creationId xmlns:a16="http://schemas.microsoft.com/office/drawing/2014/main" id="{1E9C91E9-762C-A46F-A940-F44C62FC86F3}"/>
              </a:ext>
            </a:extLst>
          </p:cNvPr>
          <p:cNvSpPr/>
          <p:nvPr/>
        </p:nvSpPr>
        <p:spPr>
          <a:xfrm rot="16200000" flipH="1">
            <a:off x="3190004" y="3888660"/>
            <a:ext cx="951815" cy="996696"/>
          </a:xfrm>
          <a:prstGeom prst="bentArrow">
            <a:avLst>
              <a:gd name="adj1" fmla="val 16354"/>
              <a:gd name="adj2" fmla="val 25000"/>
              <a:gd name="adj3" fmla="val 25000"/>
              <a:gd name="adj4" fmla="val 4375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Arrow: Bent 22">
            <a:extLst>
              <a:ext uri="{FF2B5EF4-FFF2-40B4-BE49-F238E27FC236}">
                <a16:creationId xmlns:a16="http://schemas.microsoft.com/office/drawing/2014/main" id="{83E7D2D1-B63B-DE1A-3126-544EECDA093A}"/>
              </a:ext>
            </a:extLst>
          </p:cNvPr>
          <p:cNvSpPr/>
          <p:nvPr/>
        </p:nvSpPr>
        <p:spPr>
          <a:xfrm rot="16200000" flipH="1" flipV="1">
            <a:off x="8301496" y="3927684"/>
            <a:ext cx="951815" cy="996698"/>
          </a:xfrm>
          <a:prstGeom prst="bentArrow">
            <a:avLst>
              <a:gd name="adj1" fmla="val 16354"/>
              <a:gd name="adj2" fmla="val 25000"/>
              <a:gd name="adj3" fmla="val 25000"/>
              <a:gd name="adj4" fmla="val 43750"/>
            </a:avLst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813768-E6C4-BF62-1D10-BF6DE78DD838}"/>
              </a:ext>
            </a:extLst>
          </p:cNvPr>
          <p:cNvSpPr txBox="1"/>
          <p:nvPr/>
        </p:nvSpPr>
        <p:spPr>
          <a:xfrm>
            <a:off x="2426620" y="5080831"/>
            <a:ext cx="1985936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Particle In Cell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667F72-4740-9CCE-89DE-8899859A76CC}"/>
              </a:ext>
            </a:extLst>
          </p:cNvPr>
          <p:cNvSpPr txBox="1"/>
          <p:nvPr/>
        </p:nvSpPr>
        <p:spPr>
          <a:xfrm>
            <a:off x="294894" y="1339438"/>
            <a:ext cx="1172946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US" sz="24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Simulations including space charge are essential for </a:t>
            </a:r>
            <a:r>
              <a:rPr lang="en-US" sz="24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low-energy, high-brightness </a:t>
            </a:r>
            <a:r>
              <a:rPr lang="en-US" sz="24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rings: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During the </a:t>
            </a:r>
            <a:r>
              <a:rPr lang="en-US" sz="24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design phase </a:t>
            </a:r>
            <a:r>
              <a:rPr lang="en-US" sz="24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to identify potential limitations </a:t>
            </a:r>
            <a:br>
              <a:rPr lang="en-US" sz="24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24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(space charge driven resonances, “space charge limit” </a:t>
            </a:r>
            <a:r>
              <a:rPr lang="en-US" sz="2400" spc="-1" dirty="0" err="1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etc</a:t>
            </a:r>
            <a:r>
              <a:rPr lang="en-US" sz="24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During </a:t>
            </a:r>
            <a:r>
              <a:rPr lang="en-US" sz="24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regular operations </a:t>
            </a:r>
            <a:r>
              <a:rPr lang="en-US" sz="24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to optimize beam conditions according to requirements and improve the non-linear model of the machine (including errors </a:t>
            </a:r>
            <a:r>
              <a:rPr lang="en-US" sz="2400" spc="-1" dirty="0" err="1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etc</a:t>
            </a:r>
            <a:r>
              <a:rPr lang="en-US" sz="24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)</a:t>
            </a:r>
            <a:br>
              <a:rPr lang="en-US" sz="24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2400" spc="-1" dirty="0">
              <a:solidFill>
                <a:schemeClr val="accent5">
                  <a:lumMod val="50000"/>
                </a:schemeClr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429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9" grpId="0" animBg="1"/>
      <p:bldP spid="21" grpId="0" animBg="1"/>
      <p:bldP spid="23" grpId="0" animBg="1"/>
      <p:bldP spid="2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06C1D2-6781-C031-D682-003286F32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07900-4C80-2AF5-82A4-6A129A78E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C7094-A000-6D23-D9B7-9EF87CD43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278B-1F4F-44F2-B1E0-C5048B838440}" type="datetime1">
              <a:rPr lang="en-GB" smtClean="0"/>
              <a:t>18/06/2025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8F3D7-768C-C380-949F-485A61350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6001A-76B6-4B59-AB2B-68F65943F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46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CB0FBB-3297-356C-8EBB-582A21C44C13}"/>
              </a:ext>
            </a:extLst>
          </p:cNvPr>
          <p:cNvSpPr txBox="1"/>
          <p:nvPr/>
        </p:nvSpPr>
        <p:spPr>
          <a:xfrm>
            <a:off x="300775" y="1324727"/>
            <a:ext cx="386348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Space Charge Solvers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3BCD293-5DCC-3C8C-1816-F993F3CD05B9}"/>
              </a:ext>
            </a:extLst>
          </p:cNvPr>
          <p:cNvSpPr txBox="1"/>
          <p:nvPr/>
        </p:nvSpPr>
        <p:spPr>
          <a:xfrm>
            <a:off x="1595464" y="2523334"/>
            <a:ext cx="1985936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Particle In Cell</a:t>
            </a:r>
          </a:p>
        </p:txBody>
      </p:sp>
      <p:sp>
        <p:nvSpPr>
          <p:cNvPr id="70" name="Content Placeholder 2">
            <a:extLst>
              <a:ext uri="{FF2B5EF4-FFF2-40B4-BE49-F238E27FC236}">
                <a16:creationId xmlns:a16="http://schemas.microsoft.com/office/drawing/2014/main" id="{8764E8A1-AAC5-18C8-2391-A4C82C52274C}"/>
              </a:ext>
            </a:extLst>
          </p:cNvPr>
          <p:cNvSpPr txBox="1">
            <a:spLocks/>
          </p:cNvSpPr>
          <p:nvPr/>
        </p:nvSpPr>
        <p:spPr>
          <a:xfrm>
            <a:off x="4586400" y="1231200"/>
            <a:ext cx="7532473" cy="27867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91440">
              <a:buFont typeface="Arial" panose="020B0604020202020204" pitchFamily="34" charset="0"/>
              <a:buNone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The field is evaluated using the 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Poisson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equation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on a grid</a:t>
            </a:r>
          </a:p>
          <a:p>
            <a:pPr marL="0" indent="-91440">
              <a:buNone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The evaluation is done:</a:t>
            </a:r>
          </a:p>
          <a:p>
            <a:pPr marL="708660" lvl="1" indent="-342900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Every turn </a:t>
            </a:r>
          </a:p>
          <a:p>
            <a:pPr marL="708660" lvl="1" indent="-342900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In several locations on the lattice</a:t>
            </a:r>
          </a:p>
          <a:p>
            <a:pPr marL="708660" lvl="1" indent="-342900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For several longitudinal “slices” (3D)</a:t>
            </a:r>
            <a:br>
              <a:rPr lang="en-US" sz="20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Projected on a single longitudinal slice &amp; then scaled with the line density (2.5D)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i="1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The space charge “kicks” are then applied on the  corresponding particles every time</a:t>
            </a:r>
            <a:endParaRPr lang="en-US" sz="2200" dirty="0">
              <a:solidFill>
                <a:schemeClr val="accent5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Arrow: Bent 2">
            <a:extLst>
              <a:ext uri="{FF2B5EF4-FFF2-40B4-BE49-F238E27FC236}">
                <a16:creationId xmlns:a16="http://schemas.microsoft.com/office/drawing/2014/main" id="{129E0275-E815-461F-7CE1-1C523A977ABA}"/>
              </a:ext>
            </a:extLst>
          </p:cNvPr>
          <p:cNvSpPr/>
          <p:nvPr/>
        </p:nvSpPr>
        <p:spPr>
          <a:xfrm rot="10800000" flipH="1">
            <a:off x="483380" y="1988303"/>
            <a:ext cx="951815" cy="996696"/>
          </a:xfrm>
          <a:prstGeom prst="bentArrow">
            <a:avLst>
              <a:gd name="adj1" fmla="val 16354"/>
              <a:gd name="adj2" fmla="val 25000"/>
              <a:gd name="adj3" fmla="val 25000"/>
              <a:gd name="adj4" fmla="val 4375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C6DF8CB-CA70-7F70-E77A-4970CFFF8CAA}"/>
              </a:ext>
            </a:extLst>
          </p:cNvPr>
          <p:cNvGrpSpPr/>
          <p:nvPr/>
        </p:nvGrpSpPr>
        <p:grpSpPr>
          <a:xfrm>
            <a:off x="730477" y="2589324"/>
            <a:ext cx="2850923" cy="2180088"/>
            <a:chOff x="2195540" y="3540918"/>
            <a:chExt cx="2842406" cy="1550403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83F401B-C735-1F79-D318-4F57C8ED1F2A}"/>
                </a:ext>
              </a:extLst>
            </p:cNvPr>
            <p:cNvSpPr/>
            <p:nvPr/>
          </p:nvSpPr>
          <p:spPr>
            <a:xfrm>
              <a:off x="2575698" y="3907691"/>
              <a:ext cx="2304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254000" h="254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D662AE0-E6C3-CC81-00EE-C66EE15E52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5540" y="3540918"/>
              <a:ext cx="2842406" cy="1550403"/>
            </a:xfrm>
            <a:prstGeom prst="rect">
              <a:avLst/>
            </a:prstGeom>
          </p:spPr>
        </p:pic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45AA6DE1-1AC2-153B-B703-F83CDB839F98}"/>
              </a:ext>
            </a:extLst>
          </p:cNvPr>
          <p:cNvSpPr>
            <a:spLocks noChangeAspect="1"/>
          </p:cNvSpPr>
          <p:nvPr/>
        </p:nvSpPr>
        <p:spPr>
          <a:xfrm>
            <a:off x="2882353" y="3291003"/>
            <a:ext cx="297969" cy="837938"/>
          </a:xfrm>
          <a:prstGeom prst="ellipse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 w="19050"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FDE85E6-00C6-EB37-CCAF-5B6566CBFFB4}"/>
              </a:ext>
            </a:extLst>
          </p:cNvPr>
          <p:cNvSpPr>
            <a:spLocks noChangeAspect="1"/>
          </p:cNvSpPr>
          <p:nvPr/>
        </p:nvSpPr>
        <p:spPr>
          <a:xfrm>
            <a:off x="1362277" y="3309856"/>
            <a:ext cx="297969" cy="744590"/>
          </a:xfrm>
          <a:prstGeom prst="ellipse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 w="19050"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CA4F5BC-8686-D1F8-B754-D0CE45DC7A8F}"/>
              </a:ext>
            </a:extLst>
          </p:cNvPr>
          <p:cNvSpPr>
            <a:spLocks noChangeAspect="1"/>
          </p:cNvSpPr>
          <p:nvPr/>
        </p:nvSpPr>
        <p:spPr>
          <a:xfrm>
            <a:off x="2361515" y="3117201"/>
            <a:ext cx="297969" cy="1079559"/>
          </a:xfrm>
          <a:prstGeom prst="ellipse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 w="19050"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050312-716A-1CF0-0CCE-4E04C0C9E5C1}"/>
              </a:ext>
            </a:extLst>
          </p:cNvPr>
          <p:cNvSpPr>
            <a:spLocks noChangeAspect="1"/>
          </p:cNvSpPr>
          <p:nvPr/>
        </p:nvSpPr>
        <p:spPr>
          <a:xfrm>
            <a:off x="1875921" y="3117201"/>
            <a:ext cx="297969" cy="1051141"/>
          </a:xfrm>
          <a:prstGeom prst="ellipse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 w="19050"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5E3A403-65E7-DB0A-931D-C84579B62064}"/>
              </a:ext>
            </a:extLst>
          </p:cNvPr>
          <p:cNvSpPr txBox="1"/>
          <p:nvPr/>
        </p:nvSpPr>
        <p:spPr>
          <a:xfrm>
            <a:off x="6439053" y="4584837"/>
            <a:ext cx="5512323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chemeClr val="accent6">
                    <a:lumMod val="50000"/>
                  </a:schemeClr>
                </a:solidFill>
              </a:rPr>
              <a:t>Indirect space charge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can be included including boundary conditions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Both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200" b="1" i="1" dirty="0">
                <a:solidFill>
                  <a:schemeClr val="accent6">
                    <a:lumMod val="50000"/>
                  </a:schemeClr>
                </a:solidFill>
              </a:rPr>
              <a:t>coherent &amp; incoherent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response of the beam can be studied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chemeClr val="accent6">
                    <a:lumMod val="50000"/>
                  </a:schemeClr>
                </a:solidFill>
              </a:rPr>
              <a:t>Self-consistent</a:t>
            </a:r>
            <a:endParaRPr lang="en-US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0F15DB-DF68-24B4-C7AC-42D81250F6C6}"/>
              </a:ext>
            </a:extLst>
          </p:cNvPr>
          <p:cNvSpPr txBox="1"/>
          <p:nvPr/>
        </p:nvSpPr>
        <p:spPr>
          <a:xfrm>
            <a:off x="70713" y="4307838"/>
            <a:ext cx="5778619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rgbClr val="C00000"/>
                </a:solidFill>
              </a:rPr>
              <a:t>Computationally expensive </a:t>
            </a:r>
            <a:br>
              <a:rPr lang="en-US" sz="2200" b="1" i="1" dirty="0">
                <a:solidFill>
                  <a:srgbClr val="C00000"/>
                </a:solidFill>
              </a:rPr>
            </a:b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(large number of macroparticles required)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rgbClr val="C00000"/>
                </a:solidFill>
              </a:rPr>
              <a:t>Noise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effects on the grid </a:t>
            </a:r>
            <a:br>
              <a:rPr lang="en-US" sz="2200" dirty="0">
                <a:solidFill>
                  <a:srgbClr val="C00000"/>
                </a:solidFill>
              </a:rPr>
            </a:br>
            <a:r>
              <a:rPr lang="de-DE" sz="1200" dirty="0">
                <a:solidFill>
                  <a:srgbClr val="00538B"/>
                </a:solidFill>
                <a:latin typeface="Calibri "/>
                <a:hlinkClick r:id="rId4"/>
              </a:rPr>
              <a:t>(I. Hofmann and O. </a:t>
            </a:r>
            <a:r>
              <a:rPr lang="de-DE" sz="1200" dirty="0" err="1">
                <a:solidFill>
                  <a:srgbClr val="00538B"/>
                </a:solidFill>
                <a:latin typeface="Calibri "/>
                <a:hlinkClick r:id="rId4"/>
              </a:rPr>
              <a:t>Boine</a:t>
            </a:r>
            <a:r>
              <a:rPr lang="de-DE" sz="1200" dirty="0">
                <a:solidFill>
                  <a:srgbClr val="00538B"/>
                </a:solidFill>
                <a:latin typeface="Calibri "/>
                <a:hlinkClick r:id="rId4"/>
              </a:rPr>
              <a:t>-Frankenheim, 2014)</a:t>
            </a:r>
            <a:endParaRPr lang="en-US" sz="1200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rgbClr val="C00000"/>
                </a:solidFill>
              </a:rPr>
              <a:t>Halo formation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can introduce </a:t>
            </a:r>
            <a:r>
              <a:rPr lang="en-US" sz="2200" b="1" i="1" dirty="0">
                <a:solidFill>
                  <a:srgbClr val="C00000"/>
                </a:solidFill>
              </a:rPr>
              <a:t>errors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br>
              <a:rPr lang="en-US" sz="2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(especially for 3D due to small number of particles in certain cells)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327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7" grpId="0"/>
      <p:bldP spid="2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07F9A-0DC0-D261-D302-7070296EE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E7F33-BD33-4DC4-CBA8-6E6CEA5E9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DB61F-1998-6BBB-1EF5-60FCFA82B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54438-77FB-4C1B-B8EF-C4C7D741FFB0}" type="datetime1">
              <a:rPr lang="en-GB" smtClean="0"/>
              <a:t>18/06/2025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60D83-A9B3-9057-F6AB-02DB19AF7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189E2-3E9C-305B-067E-10BEF3354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47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86CAA4-F120-4219-5BEC-2D7DAECC9B58}"/>
              </a:ext>
            </a:extLst>
          </p:cNvPr>
          <p:cNvSpPr txBox="1"/>
          <p:nvPr/>
        </p:nvSpPr>
        <p:spPr>
          <a:xfrm>
            <a:off x="300775" y="1324727"/>
            <a:ext cx="386348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Space Charge Solvers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EAF224-1274-D10B-5F82-2DB83E7B70F3}"/>
              </a:ext>
            </a:extLst>
          </p:cNvPr>
          <p:cNvSpPr txBox="1"/>
          <p:nvPr/>
        </p:nvSpPr>
        <p:spPr>
          <a:xfrm>
            <a:off x="1594800" y="2523600"/>
            <a:ext cx="2990779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Analytical  </a:t>
            </a:r>
            <a:r>
              <a:rPr lang="en-US" sz="2400" i="1" dirty="0"/>
              <a:t>or</a:t>
            </a:r>
            <a:r>
              <a:rPr lang="en-US" sz="2400" dirty="0"/>
              <a:t> “Frozen”</a:t>
            </a:r>
          </a:p>
        </p:txBody>
      </p:sp>
      <p:sp>
        <p:nvSpPr>
          <p:cNvPr id="9" name="Arrow: Bent 8">
            <a:extLst>
              <a:ext uri="{FF2B5EF4-FFF2-40B4-BE49-F238E27FC236}">
                <a16:creationId xmlns:a16="http://schemas.microsoft.com/office/drawing/2014/main" id="{C4206DCE-60FB-97B8-FC0F-2E560E60012B}"/>
              </a:ext>
            </a:extLst>
          </p:cNvPr>
          <p:cNvSpPr/>
          <p:nvPr/>
        </p:nvSpPr>
        <p:spPr>
          <a:xfrm rot="10800000" flipH="1">
            <a:off x="482400" y="1987200"/>
            <a:ext cx="951815" cy="997200"/>
          </a:xfrm>
          <a:prstGeom prst="bentArrow">
            <a:avLst>
              <a:gd name="adj1" fmla="val 16354"/>
              <a:gd name="adj2" fmla="val 25000"/>
              <a:gd name="adj3" fmla="val 25000"/>
              <a:gd name="adj4" fmla="val 43750"/>
            </a:avLst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ECF2432B-A364-A911-2C2B-B9929CE6A8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85579" y="1230969"/>
                <a:ext cx="7532473" cy="2786701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-91440">
                  <a:buFont typeface="Arial" panose="020B0604020202020204" pitchFamily="34" charset="0"/>
                  <a:buNone/>
                </a:pP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Solver using the </a:t>
                </a:r>
                <a:r>
                  <a:rPr lang="en-US" sz="2200" b="1" dirty="0" err="1">
                    <a:solidFill>
                      <a:schemeClr val="accent5">
                        <a:lumMod val="50000"/>
                      </a:schemeClr>
                    </a:solidFill>
                    <a:hlinkClick r:id="rId3"/>
                  </a:rPr>
                  <a:t>Basseti</a:t>
                </a:r>
                <a:r>
                  <a:rPr lang="en-US" sz="2200" b="1" dirty="0">
                    <a:solidFill>
                      <a:schemeClr val="accent5">
                        <a:lumMod val="50000"/>
                      </a:schemeClr>
                    </a:solidFill>
                    <a:hlinkClick r:id="rId3"/>
                  </a:rPr>
                  <a:t> Erskine</a:t>
                </a: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en-US" sz="2200" dirty="0" err="1">
                    <a:solidFill>
                      <a:schemeClr val="accent5">
                        <a:lumMod val="50000"/>
                      </a:schemeClr>
                    </a:solidFill>
                  </a:rPr>
                  <a:t>fo</a:t>
                </a:r>
                <a:r>
                  <a:rPr lang="en-GB" sz="2200" dirty="0" err="1">
                    <a:solidFill>
                      <a:schemeClr val="accent5">
                        <a:lumMod val="50000"/>
                      </a:schemeClr>
                    </a:solidFill>
                  </a:rPr>
                  <a:t>rmula</a:t>
                </a:r>
                <a:r>
                  <a:rPr lang="en-GB" sz="2200" dirty="0">
                    <a:solidFill>
                      <a:schemeClr val="accent5">
                        <a:lumMod val="50000"/>
                      </a:schemeClr>
                    </a:solidFill>
                  </a:rPr>
                  <a:t> describing electric field for bi-Gaussian charge distribution</a:t>
                </a:r>
                <a:b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</a:br>
                <a:r>
                  <a:rPr lang="en-US" sz="2200" i="1" u="sng" dirty="0">
                    <a:solidFill>
                      <a:schemeClr val="accent5">
                        <a:lumMod val="50000"/>
                      </a:schemeClr>
                    </a:solidFill>
                  </a:rPr>
                  <a:t>Similar treatment to the analytical approach we showed today</a:t>
                </a:r>
              </a:p>
              <a:p>
                <a:pPr marL="0" indent="-91440">
                  <a:buNone/>
                </a:pP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The evaluation is done using </a:t>
                </a:r>
                <a:r>
                  <a:rPr lang="en-US" sz="2200" b="1" i="1" dirty="0">
                    <a:solidFill>
                      <a:schemeClr val="accent5">
                        <a:lumMod val="50000"/>
                      </a:schemeClr>
                    </a:solidFill>
                  </a:rPr>
                  <a:t>macroscopic beam characteristics</a:t>
                </a: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:</a:t>
                </a:r>
              </a:p>
              <a:p>
                <a:pPr marL="708660" lvl="1" indent="-342900"/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Transverse emittances, intensity,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type m:val="lin"/>
                            <m:ctrlPr>
                              <a:rPr lang="en-GB" sz="200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2000" b="0" i="0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num>
                          <m:den>
                            <m:r>
                              <a:rPr lang="en-GB" sz="20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den>
                        </m:f>
                      </m:e>
                      <m:sub>
                        <m:r>
                          <a:rPr lang="en-GB" sz="2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𝑟𝑚𝑠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, peak line density and the lattice functions at each lattice location</a:t>
                </a:r>
                <a:endParaRPr lang="en-US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708660" lvl="1" indent="-342900"/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The longitudinal line density used for scaling </a:t>
                </a:r>
              </a:p>
              <a:p>
                <a:pPr marL="708660" lvl="1" indent="-342900"/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The evaluation </a:t>
                </a:r>
                <a:r>
                  <a:rPr lang="en-US" sz="2000" b="1" i="1" dirty="0">
                    <a:solidFill>
                      <a:schemeClr val="accent5">
                        <a:lumMod val="50000"/>
                      </a:schemeClr>
                    </a:solidFill>
                  </a:rPr>
                  <a:t>can be updated 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over certain number of turns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ECF2432B-A364-A911-2C2B-B9929CE6A8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579" y="1230969"/>
                <a:ext cx="7532473" cy="2786701"/>
              </a:xfrm>
              <a:prstGeom prst="rect">
                <a:avLst/>
              </a:prstGeom>
              <a:blipFill>
                <a:blip r:embed="rId4"/>
                <a:stretch>
                  <a:fillRect l="-1052" t="-2845" r="-162" b="-2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95D36BE-EA14-BD8A-B066-1E5352FD20B6}"/>
              </a:ext>
            </a:extLst>
          </p:cNvPr>
          <p:cNvSpPr txBox="1"/>
          <p:nvPr/>
        </p:nvSpPr>
        <p:spPr>
          <a:xfrm>
            <a:off x="125464" y="4166271"/>
            <a:ext cx="6426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rgbClr val="C00000"/>
                </a:solidFill>
              </a:rPr>
              <a:t>Only direct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space charge is modeled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rgbClr val="C00000"/>
                </a:solidFill>
              </a:rPr>
              <a:t>Only incoherent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effects can be studied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rgbClr val="C00000"/>
                </a:solidFill>
              </a:rPr>
              <a:t>Non-Gaussian distributions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cannot be included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rgbClr val="C00000"/>
                </a:solidFill>
              </a:rPr>
              <a:t>Not self-consistent</a:t>
            </a:r>
            <a:endParaRPr lang="en-US" sz="2200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Can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b="1" i="1" dirty="0">
                <a:solidFill>
                  <a:srgbClr val="C00000"/>
                </a:solidFill>
              </a:rPr>
              <a:t>overestimate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the effects in case of fast changes </a:t>
            </a:r>
            <a:br>
              <a:rPr lang="en-US" sz="2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(losses or blow-up compared to update)</a:t>
            </a:r>
            <a:endParaRPr lang="en-US" sz="2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8C84A6-D785-C2BE-D1B7-37F9730E3537}"/>
              </a:ext>
            </a:extLst>
          </p:cNvPr>
          <p:cNvSpPr txBox="1"/>
          <p:nvPr/>
        </p:nvSpPr>
        <p:spPr>
          <a:xfrm>
            <a:off x="6679677" y="4533809"/>
            <a:ext cx="5512323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chemeClr val="accent6">
                    <a:lumMod val="50000"/>
                  </a:schemeClr>
                </a:solidFill>
              </a:rPr>
              <a:t>Incoherent nonlinear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behaviour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can be described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chemeClr val="accent6">
                    <a:lumMod val="50000"/>
                  </a:schemeClr>
                </a:solidFill>
              </a:rPr>
              <a:t>Fast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simulation times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Even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200" b="1" i="1" dirty="0">
                <a:solidFill>
                  <a:schemeClr val="accent6">
                    <a:lumMod val="50000"/>
                  </a:schemeClr>
                </a:solidFill>
              </a:rPr>
              <a:t>sample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particles can be tracked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932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176734-26A8-B2A2-03FA-41DFD79CD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EE00B-8282-A309-859C-A1262AB6B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2B072-49C7-5E14-7E9D-4C16D1C2A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7F66-0E27-4384-A6B2-E91CF354B889}" type="datetime1">
              <a:rPr lang="en-GB" smtClean="0"/>
              <a:t>18/06/2025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47F62-E731-3164-01E5-45DA64962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5BA31-57CE-8968-FC9D-70B1768F4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48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54E0A-7696-5161-1031-611ED3312908}"/>
              </a:ext>
            </a:extLst>
          </p:cNvPr>
          <p:cNvSpPr txBox="1">
            <a:spLocks/>
          </p:cNvSpPr>
          <p:nvPr/>
        </p:nvSpPr>
        <p:spPr>
          <a:xfrm>
            <a:off x="488100" y="3125023"/>
            <a:ext cx="11215799" cy="27867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9144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Both solvers can be valuable for space charge studies, and the choice depends on each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specific case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marL="0" indent="-91440">
              <a:buFont typeface="Arial" panose="020B0604020202020204" pitchFamily="34" charset="0"/>
              <a:buNone/>
            </a:pPr>
            <a:r>
              <a:rPr lang="en-US" sz="2000" b="1" i="1" dirty="0">
                <a:solidFill>
                  <a:srgbClr val="C00000"/>
                </a:solidFill>
              </a:rPr>
              <a:t>Examples for PIC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Simulating processes for which space charge changes in very short time scale</a:t>
            </a:r>
            <a:br>
              <a:rPr lang="en-US" sz="20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(Multi-turn injection, interaction with strong, low-order resonances)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Studies of coherent effects </a:t>
            </a:r>
          </a:p>
          <a:p>
            <a:pPr marL="0" indent="-91440">
              <a:buFont typeface="Arial" panose="020B0604020202020204" pitchFamily="34" charset="0"/>
              <a:buNone/>
            </a:pPr>
            <a:r>
              <a:rPr lang="en-US" sz="2000" b="1" i="1" dirty="0">
                <a:solidFill>
                  <a:srgbClr val="0070C0"/>
                </a:solidFill>
              </a:rPr>
              <a:t>Examples for Analytical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Characterization of nonlinear incoherent effects (like FMAs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etc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Simulations of long storage times 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9ED6AC-71A9-5855-7130-6BE638EBFE54}"/>
              </a:ext>
            </a:extLst>
          </p:cNvPr>
          <p:cNvSpPr txBox="1"/>
          <p:nvPr/>
        </p:nvSpPr>
        <p:spPr>
          <a:xfrm>
            <a:off x="4289917" y="1324727"/>
            <a:ext cx="386348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Space Charge Solvers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CF76B7-2D6B-1249-D51C-C414762EA359}"/>
              </a:ext>
            </a:extLst>
          </p:cNvPr>
          <p:cNvSpPr txBox="1"/>
          <p:nvPr/>
        </p:nvSpPr>
        <p:spPr>
          <a:xfrm>
            <a:off x="7539622" y="2400440"/>
            <a:ext cx="2990779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Analytical  </a:t>
            </a:r>
            <a:r>
              <a:rPr lang="en-US" sz="2400" i="1" dirty="0"/>
              <a:t>or</a:t>
            </a:r>
            <a:r>
              <a:rPr lang="en-US" sz="2400" dirty="0"/>
              <a:t> “Frozen”</a:t>
            </a:r>
          </a:p>
        </p:txBody>
      </p:sp>
      <p:sp>
        <p:nvSpPr>
          <p:cNvPr id="10" name="Arrow: Bent 9">
            <a:extLst>
              <a:ext uri="{FF2B5EF4-FFF2-40B4-BE49-F238E27FC236}">
                <a16:creationId xmlns:a16="http://schemas.microsoft.com/office/drawing/2014/main" id="{100F34C9-7977-D40E-B901-35E47E116E53}"/>
              </a:ext>
            </a:extLst>
          </p:cNvPr>
          <p:cNvSpPr/>
          <p:nvPr/>
        </p:nvSpPr>
        <p:spPr>
          <a:xfrm rot="16200000" flipH="1">
            <a:off x="3330285" y="1415370"/>
            <a:ext cx="671255" cy="996696"/>
          </a:xfrm>
          <a:prstGeom prst="bentArrow">
            <a:avLst>
              <a:gd name="adj1" fmla="val 16354"/>
              <a:gd name="adj2" fmla="val 25000"/>
              <a:gd name="adj3" fmla="val 25000"/>
              <a:gd name="adj4" fmla="val 4375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Arrow: Bent 10">
            <a:extLst>
              <a:ext uri="{FF2B5EF4-FFF2-40B4-BE49-F238E27FC236}">
                <a16:creationId xmlns:a16="http://schemas.microsoft.com/office/drawing/2014/main" id="{159CDBC3-CCCA-98F4-1613-870B2D30AF1B}"/>
              </a:ext>
            </a:extLst>
          </p:cNvPr>
          <p:cNvSpPr/>
          <p:nvPr/>
        </p:nvSpPr>
        <p:spPr>
          <a:xfrm rot="16200000" flipH="1" flipV="1">
            <a:off x="8441778" y="1415370"/>
            <a:ext cx="671254" cy="996698"/>
          </a:xfrm>
          <a:prstGeom prst="bentArrow">
            <a:avLst>
              <a:gd name="adj1" fmla="val 16354"/>
              <a:gd name="adj2" fmla="val 25000"/>
              <a:gd name="adj3" fmla="val 25000"/>
              <a:gd name="adj4" fmla="val 43750"/>
            </a:avLst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FCFE66-20CB-EE57-15FC-F7DC9F2F861F}"/>
              </a:ext>
            </a:extLst>
          </p:cNvPr>
          <p:cNvSpPr txBox="1"/>
          <p:nvPr/>
        </p:nvSpPr>
        <p:spPr>
          <a:xfrm>
            <a:off x="2388914" y="2400439"/>
            <a:ext cx="1985936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Particle In Cell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284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E9255D-0AF3-D031-0A23-79C13010E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B10A6-AB9B-C413-E8A0-55249AE0A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673C49-FF62-C76C-E4F9-3F657627F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DB23-E762-40EE-B2B2-119A17405C81}" type="datetime1">
              <a:rPr lang="en-GB" smtClean="0"/>
              <a:t>18/06/2025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3CE98-DFF1-21E5-76C0-5AF5133DB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24DE4-C2F5-9030-B991-9DC5A0EFD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49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0BB278-BDF3-FA05-C6CA-0A474051A5AA}"/>
              </a:ext>
            </a:extLst>
          </p:cNvPr>
          <p:cNvSpPr txBox="1"/>
          <p:nvPr/>
        </p:nvSpPr>
        <p:spPr>
          <a:xfrm>
            <a:off x="161962" y="1197690"/>
            <a:ext cx="1186807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Space charge 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refers to the effects developing due to the moving particles of the bunch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rgbClr val="C00000"/>
                </a:solidFill>
              </a:rPr>
              <a:t>Direct: charges in free space</a:t>
            </a:r>
            <a:endParaRPr lang="en-GB" sz="2000" i="1" dirty="0">
              <a:solidFill>
                <a:srgbClr val="C0000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Indirect: interaction with the beam surroundings (perfect conducting vacuum chambers, magnet poles)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Dominant effect for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low-energy, high-brightness 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operations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From the incoherent perspective: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Space charge can drive </a:t>
            </a: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systematic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resonances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Space charge introduces significant </a:t>
            </a:r>
            <a:r>
              <a:rPr lang="en-GB" sz="2000" b="1" i="1" dirty="0">
                <a:solidFill>
                  <a:srgbClr val="C00000"/>
                </a:solidFill>
              </a:rPr>
              <a:t>tune spread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Operations in a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space charge dominated regime in the </a:t>
            </a:r>
            <a:r>
              <a:rPr lang="en-GB" sz="2400" b="1" i="1" dirty="0">
                <a:solidFill>
                  <a:srgbClr val="C00000"/>
                </a:solidFill>
              </a:rPr>
              <a:t>presence of resonances</a:t>
            </a:r>
            <a:endParaRPr lang="en-GB" sz="2400" dirty="0">
              <a:solidFill>
                <a:srgbClr val="C0000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Different </a:t>
            </a: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regions of losses and emittance blow-up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can be identified in the tune space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rgbClr val="C00000"/>
                </a:solidFill>
              </a:rPr>
              <a:t>Periodic resonance crossing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through the synchrotron period is the mechanism leading to losses and/or emittance blow-up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Simulations with space charge can be conducted using different solvers depending on applications: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PIC</a:t>
            </a:r>
            <a:r>
              <a:rPr lang="en-GB" sz="2000" i="1" dirty="0">
                <a:solidFill>
                  <a:schemeClr val="accent5">
                    <a:lumMod val="50000"/>
                  </a:schemeClr>
                </a:solidFill>
              </a:rPr>
              <a:t>: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can describe the full effects </a:t>
            </a: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but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can be computationally expensive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Analytic: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only an approximation for Gaussian bunches </a:t>
            </a: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but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can be very useful for understanding the non-linear effects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25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88D91-30BF-7849-36FB-9F7914E46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92196-AF60-118F-FBB5-FB3F609E4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	</a:t>
            </a:r>
            <a:r>
              <a:rPr lang="en-US" i="1" dirty="0"/>
              <a:t>This course</a:t>
            </a:r>
            <a:endParaRPr lang="en-GB" b="1" i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FD30A8-291F-73AE-015E-C4B986459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457" y="1325563"/>
            <a:ext cx="3533690" cy="16005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u="sng" dirty="0"/>
              <a:t>Space charge</a:t>
            </a:r>
          </a:p>
          <a:p>
            <a:pPr marL="0" indent="0" algn="ctr">
              <a:buNone/>
            </a:pPr>
            <a:r>
              <a:rPr lang="en-US" sz="3600" i="1" dirty="0"/>
              <a:t>Previous courses</a:t>
            </a:r>
            <a:endParaRPr lang="en-US" sz="3200" i="1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5D76B1-77BF-3BEA-78FF-A7F4D5E25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49A6-FB83-42D4-A935-6EEA481ACA57}" type="datetime1">
              <a:rPr lang="en-GB" smtClean="0"/>
              <a:t>18/06/2025</a:t>
            </a:fld>
            <a:endParaRPr lang="en-GB"/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88D32426-B918-A4DA-4EF4-84B0C77A5BF9}"/>
              </a:ext>
            </a:extLst>
          </p:cNvPr>
          <p:cNvSpPr/>
          <p:nvPr/>
        </p:nvSpPr>
        <p:spPr>
          <a:xfrm rot="5400000">
            <a:off x="2937178" y="3390240"/>
            <a:ext cx="1053857" cy="2776663"/>
          </a:xfrm>
          <a:prstGeom prst="rightBrace">
            <a:avLst>
              <a:gd name="adj1" fmla="val 25000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6704DB-881D-5E78-613B-612B6E6F3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AF8E04-0C4A-C92A-96BB-D0604085C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5</a:t>
            </a:fld>
            <a:endParaRPr lang="en-GB"/>
          </a:p>
        </p:txBody>
      </p:sp>
      <p:sp>
        <p:nvSpPr>
          <p:cNvPr id="10" name="Arrow: Pentagon 9">
            <a:extLst>
              <a:ext uri="{FF2B5EF4-FFF2-40B4-BE49-F238E27FC236}">
                <a16:creationId xmlns:a16="http://schemas.microsoft.com/office/drawing/2014/main" id="{D907106D-B87A-7F6E-91DD-A1888D0C8254}"/>
              </a:ext>
            </a:extLst>
          </p:cNvPr>
          <p:cNvSpPr/>
          <p:nvPr/>
        </p:nvSpPr>
        <p:spPr>
          <a:xfrm>
            <a:off x="622650" y="2816035"/>
            <a:ext cx="3240000" cy="1620000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K. Li </a:t>
            </a:r>
          </a:p>
          <a:p>
            <a:pPr algn="ctr"/>
            <a:r>
              <a:rPr lang="en-US" b="1" dirty="0"/>
              <a:t>“Collective effects”</a:t>
            </a:r>
          </a:p>
          <a:p>
            <a:pPr algn="ctr"/>
            <a:r>
              <a:rPr lang="en-GB" b="1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CAS 2024</a:t>
            </a:r>
            <a:endParaRPr lang="en-GB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CAB6C024-B4E5-1E6B-53BD-43D1D2EA5DE8}"/>
              </a:ext>
            </a:extLst>
          </p:cNvPr>
          <p:cNvSpPr/>
          <p:nvPr/>
        </p:nvSpPr>
        <p:spPr>
          <a:xfrm>
            <a:off x="4002024" y="2816035"/>
            <a:ext cx="3240000" cy="1620000"/>
          </a:xfrm>
          <a:prstGeom prst="chevron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G. Rumolo,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H. Bartosik &amp; K. Li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“Space charge”</a:t>
            </a:r>
          </a:p>
          <a:p>
            <a:pPr algn="ctr"/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USPAS 2015</a:t>
            </a:r>
            <a:endParaRPr lang="en-GB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BDC4F262-6480-1F61-4135-13F4EFFAEA46}"/>
              </a:ext>
            </a:extLst>
          </p:cNvPr>
          <p:cNvSpPr/>
          <p:nvPr/>
        </p:nvSpPr>
        <p:spPr>
          <a:xfrm>
            <a:off x="8325624" y="2816035"/>
            <a:ext cx="3240000" cy="1620000"/>
          </a:xfrm>
          <a:prstGeom prst="chevron">
            <a:avLst/>
          </a:prstGeom>
          <a:solidFill>
            <a:schemeClr val="accent5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G. Franchetti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“Space Charge in Circular Machines”</a:t>
            </a:r>
          </a:p>
          <a:p>
            <a:pPr algn="ctr"/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CAS 2015</a:t>
            </a:r>
            <a:endParaRPr lang="en-GB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3531E11A-9440-077F-43F9-0911C9B9ABB9}"/>
              </a:ext>
            </a:extLst>
          </p:cNvPr>
          <p:cNvSpPr txBox="1">
            <a:spLocks/>
          </p:cNvSpPr>
          <p:nvPr/>
        </p:nvSpPr>
        <p:spPr>
          <a:xfrm>
            <a:off x="2014988" y="5266371"/>
            <a:ext cx="3169660" cy="854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Detailed introduction to all space charge effects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E580F68A-6BDB-F12E-E5D4-336086C68467}"/>
              </a:ext>
            </a:extLst>
          </p:cNvPr>
          <p:cNvSpPr txBox="1">
            <a:spLocks/>
          </p:cNvSpPr>
          <p:nvPr/>
        </p:nvSpPr>
        <p:spPr>
          <a:xfrm>
            <a:off x="9403056" y="5160932"/>
            <a:ext cx="2533564" cy="846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Gets into several advanced topics</a:t>
            </a:r>
          </a:p>
        </p:txBody>
      </p: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5FB59EF5-67B8-33D1-8FA1-0E8565592DB1}"/>
              </a:ext>
            </a:extLst>
          </p:cNvPr>
          <p:cNvSpPr/>
          <p:nvPr/>
        </p:nvSpPr>
        <p:spPr>
          <a:xfrm>
            <a:off x="6756072" y="2808311"/>
            <a:ext cx="1440000" cy="1620000"/>
          </a:xfrm>
          <a:prstGeom prst="chevron">
            <a:avLst>
              <a:gd name="adj" fmla="val 55080"/>
            </a:avLst>
          </a:prstGeom>
          <a:solidFill>
            <a:schemeClr val="accent6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GB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36" name="Connector: Curved 35">
            <a:extLst>
              <a:ext uri="{FF2B5EF4-FFF2-40B4-BE49-F238E27FC236}">
                <a16:creationId xmlns:a16="http://schemas.microsoft.com/office/drawing/2014/main" id="{33071E08-EE8B-621C-47D8-22563412D607}"/>
              </a:ext>
            </a:extLst>
          </p:cNvPr>
          <p:cNvCxnSpPr>
            <a:cxnSpLocks/>
            <a:stCxn id="12" idx="2"/>
            <a:endCxn id="23" idx="1"/>
          </p:cNvCxnSpPr>
          <p:nvPr/>
        </p:nvCxnSpPr>
        <p:spPr>
          <a:xfrm rot="5400000">
            <a:off x="8897723" y="4941368"/>
            <a:ext cx="1148235" cy="137568"/>
          </a:xfrm>
          <a:prstGeom prst="curvedConnector4">
            <a:avLst>
              <a:gd name="adj1" fmla="val 31566"/>
              <a:gd name="adj2" fmla="val 266172"/>
            </a:avLst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Curved 39">
            <a:extLst>
              <a:ext uri="{FF2B5EF4-FFF2-40B4-BE49-F238E27FC236}">
                <a16:creationId xmlns:a16="http://schemas.microsoft.com/office/drawing/2014/main" id="{5BA12C71-84EF-3741-A706-192A7ECBC270}"/>
              </a:ext>
            </a:extLst>
          </p:cNvPr>
          <p:cNvCxnSpPr>
            <a:cxnSpLocks/>
            <a:stCxn id="25" idx="2"/>
            <a:endCxn id="42" idx="1"/>
          </p:cNvCxnSpPr>
          <p:nvPr/>
        </p:nvCxnSpPr>
        <p:spPr>
          <a:xfrm rot="5400000">
            <a:off x="5842341" y="4331426"/>
            <a:ext cx="1140270" cy="1334040"/>
          </a:xfrm>
          <a:prstGeom prst="curvedConnector4">
            <a:avLst>
              <a:gd name="adj1" fmla="val 25800"/>
              <a:gd name="adj2" fmla="val 117136"/>
            </a:avLst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ontent Placeholder 5">
            <a:extLst>
              <a:ext uri="{FF2B5EF4-FFF2-40B4-BE49-F238E27FC236}">
                <a16:creationId xmlns:a16="http://schemas.microsoft.com/office/drawing/2014/main" id="{7C089A0A-0299-1BC5-6E20-C97D94EF031D}"/>
              </a:ext>
            </a:extLst>
          </p:cNvPr>
          <p:cNvSpPr txBox="1">
            <a:spLocks/>
          </p:cNvSpPr>
          <p:nvPr/>
        </p:nvSpPr>
        <p:spPr>
          <a:xfrm>
            <a:off x="5745456" y="5016689"/>
            <a:ext cx="3096792" cy="11037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Aim at giving more detailed descriptions of </a:t>
            </a:r>
            <a:r>
              <a:rPr lang="en-US" sz="2400" b="1" i="1" dirty="0"/>
              <a:t>some</a:t>
            </a:r>
            <a:r>
              <a:rPr lang="en-US" sz="2400" dirty="0"/>
              <a:t> advanced topics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0EB2BC-2C75-8A83-9DCC-2D663680BB76}"/>
              </a:ext>
            </a:extLst>
          </p:cNvPr>
          <p:cNvSpPr txBox="1"/>
          <p:nvPr/>
        </p:nvSpPr>
        <p:spPr>
          <a:xfrm>
            <a:off x="7459988" y="2429662"/>
            <a:ext cx="461665" cy="2233778"/>
          </a:xfrm>
          <a:prstGeom prst="rect">
            <a:avLst/>
          </a:prstGeom>
          <a:noFill/>
        </p:spPr>
        <p:txBody>
          <a:bodyPr vert="vert"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Today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06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/>
      <p:bldP spid="25" grpId="0" animBg="1"/>
      <p:bldP spid="42" grpId="0"/>
      <p:bldP spid="5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78AFB3-AC5C-C78C-0C70-799970211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4C9EB-3180-00B9-7952-DA49A6BF0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/>
              <a:t>Thank you!</a:t>
            </a:r>
            <a:endParaRPr lang="en-GB" i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E594B-8C6E-03AD-1408-EE9EA8B8D3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b="1" dirty="0"/>
              <a:t>Many thanks to: </a:t>
            </a:r>
          </a:p>
          <a:p>
            <a:r>
              <a:rPr lang="en-GB" sz="2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H. Bartosik, G. Franchetti, K. Li, Y. </a:t>
            </a:r>
            <a:r>
              <a:rPr lang="en-GB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Papaphilippou</a:t>
            </a:r>
            <a:endParaRPr lang="en-GB" sz="24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C828E-DBD4-FBB7-02FD-D71DC1434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982-E93E-4F28-8D3F-65992BE3E8DA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CC958-8247-AD33-1086-3542F3BFA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92130-5D2A-7D63-1AAD-5844B162E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87316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85CD9-A4DC-4E03-AAD8-EF06C6D8BB29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51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3525" y="1119684"/>
            <a:ext cx="11710179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/>
              <a:t>Courses</a:t>
            </a:r>
            <a:r>
              <a:rPr lang="en-US" sz="1400" dirty="0"/>
              <a:t>:</a:t>
            </a:r>
          </a:p>
          <a:p>
            <a:r>
              <a:rPr lang="en-US" sz="1400" i="1" dirty="0"/>
              <a:t>K. Li, “Collective effects”, CAS 2024</a:t>
            </a:r>
          </a:p>
          <a:p>
            <a:r>
              <a:rPr lang="it-IT" sz="1400" i="1" dirty="0"/>
              <a:t>G. Rumolo, H. Bartosik &amp; K. Li, “Space charge”, USPAS 2015</a:t>
            </a:r>
          </a:p>
          <a:p>
            <a:r>
              <a:rPr lang="it-IT" sz="1400" i="1" dirty="0"/>
              <a:t>G. Franchetti, “Space Charge in Circular Machines”, CAS 2015</a:t>
            </a:r>
          </a:p>
          <a:p>
            <a:r>
              <a:rPr lang="en-US" sz="1400" i="1" dirty="0"/>
              <a:t>Y. </a:t>
            </a:r>
            <a:r>
              <a:rPr lang="en-US" sz="1400" i="1" dirty="0" err="1"/>
              <a:t>Papaphilippou</a:t>
            </a:r>
            <a:r>
              <a:rPr lang="en-US" sz="1400" i="1" dirty="0"/>
              <a:t>, “Non Linear Dynamics”, CAS 2024</a:t>
            </a:r>
            <a:endParaRPr lang="it-IT" sz="1400" u="sng" dirty="0"/>
          </a:p>
          <a:p>
            <a:r>
              <a:rPr lang="it-IT" sz="1400" u="sng" dirty="0"/>
              <a:t>Other material:</a:t>
            </a:r>
          </a:p>
          <a:p>
            <a:r>
              <a:rPr lang="en-GB" sz="1400" dirty="0">
                <a:solidFill>
                  <a:schemeClr val="tx1">
                    <a:lumMod val="50000"/>
                  </a:schemeClr>
                </a:solidFill>
                <a:latin typeface="Calibri "/>
              </a:rPr>
              <a:t>L. J. </a:t>
            </a:r>
            <a:r>
              <a:rPr lang="en-GB" sz="1400" dirty="0" err="1">
                <a:solidFill>
                  <a:schemeClr val="tx1">
                    <a:lumMod val="50000"/>
                  </a:schemeClr>
                </a:solidFill>
                <a:latin typeface="Calibri "/>
              </a:rPr>
              <a:t>Laslett</a:t>
            </a:r>
            <a:r>
              <a:rPr lang="en-GB" sz="1400" dirty="0">
                <a:solidFill>
                  <a:schemeClr val="tx1">
                    <a:lumMod val="50000"/>
                  </a:schemeClr>
                </a:solidFill>
                <a:latin typeface="Calibri "/>
              </a:rPr>
              <a:t>, 1963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 "/>
              </a:rPr>
              <a:t> </a:t>
            </a:r>
            <a:r>
              <a:rPr lang="en-GB" sz="1400" b="0" dirty="0" err="1">
                <a:effectLst/>
                <a:latin typeface="-apple-system"/>
                <a:hlinkClick r:id="rId2"/>
              </a:rPr>
              <a:t>eConf</a:t>
            </a:r>
            <a:r>
              <a:rPr lang="en-GB" sz="1400" b="0" dirty="0">
                <a:effectLst/>
                <a:latin typeface="-apple-system"/>
                <a:hlinkClick r:id="rId2"/>
              </a:rPr>
              <a:t> C630610 324</a:t>
            </a:r>
            <a:endParaRPr lang="it-IT" sz="1400" u="sng" dirty="0"/>
          </a:p>
          <a:p>
            <a:r>
              <a:rPr lang="en-US" sz="1400" i="1" dirty="0"/>
              <a:t>B. W. Montague,</a:t>
            </a:r>
            <a:r>
              <a:rPr lang="en-US" sz="1400" dirty="0"/>
              <a:t> 1968 </a:t>
            </a:r>
            <a:r>
              <a:rPr lang="en-US" sz="1400" dirty="0">
                <a:hlinkClick r:id="rId3"/>
              </a:rPr>
              <a:t>CERN-68-38</a:t>
            </a:r>
            <a:endParaRPr lang="en-US" sz="1400" dirty="0"/>
          </a:p>
          <a:p>
            <a:r>
              <a:rPr lang="en-US" sz="1400" i="1" dirty="0"/>
              <a:t>G. Guignard,</a:t>
            </a:r>
            <a:r>
              <a:rPr lang="en-US" sz="1400" dirty="0"/>
              <a:t> 1975 </a:t>
            </a:r>
            <a:r>
              <a:rPr lang="en-US" sz="1400" dirty="0">
                <a:hlinkClick r:id="rId4"/>
              </a:rPr>
              <a:t>CERN-ISR-MA-75-23</a:t>
            </a:r>
            <a:endParaRPr lang="en-US" sz="1400" dirty="0"/>
          </a:p>
          <a:p>
            <a:r>
              <a:rPr lang="en-US" sz="1400" i="1" dirty="0"/>
              <a:t>S. </a:t>
            </a:r>
            <a:r>
              <a:rPr lang="en-US" sz="1400" i="1" dirty="0" err="1"/>
              <a:t>Kheifets</a:t>
            </a:r>
            <a:r>
              <a:rPr lang="en-US" sz="1400" i="1" dirty="0"/>
              <a:t>,</a:t>
            </a:r>
            <a:r>
              <a:rPr lang="en-US" sz="1400" dirty="0"/>
              <a:t> 1976 </a:t>
            </a:r>
            <a:r>
              <a:rPr lang="en-US" sz="1400" dirty="0">
                <a:hlinkClick r:id="rId5"/>
              </a:rPr>
              <a:t>PETRA Note 119</a:t>
            </a:r>
          </a:p>
          <a:p>
            <a:r>
              <a:rPr lang="en-GB" sz="1400" i="1" dirty="0">
                <a:solidFill>
                  <a:srgbClr val="000000"/>
                </a:solidFill>
                <a:effectLst/>
              </a:rPr>
              <a:t>M. Bassetti and G. A. Erskine</a:t>
            </a:r>
            <a:r>
              <a:rPr lang="en-GB" sz="1400" i="0" dirty="0">
                <a:solidFill>
                  <a:srgbClr val="000000"/>
                </a:solidFill>
                <a:effectLst/>
              </a:rPr>
              <a:t>, 1980 </a:t>
            </a:r>
            <a:r>
              <a:rPr lang="en-GB" sz="1400" i="0" dirty="0">
                <a:solidFill>
                  <a:srgbClr val="000000"/>
                </a:solidFill>
                <a:effectLst/>
                <a:hlinkClick r:id="rId6"/>
              </a:rPr>
              <a:t>CERN-ISR-TH-80-06</a:t>
            </a:r>
            <a:endParaRPr lang="en-US" sz="1400" dirty="0">
              <a:hlinkClick r:id="rId5"/>
            </a:endParaRPr>
          </a:p>
          <a:p>
            <a:r>
              <a:rPr lang="en-US" sz="1400" i="1" dirty="0"/>
              <a:t>S. Machida, </a:t>
            </a:r>
            <a:r>
              <a:rPr lang="en-US" sz="1400" dirty="0"/>
              <a:t>1997</a:t>
            </a:r>
            <a:r>
              <a:rPr lang="en-GB" sz="1400" i="0" dirty="0">
                <a:solidFill>
                  <a:srgbClr val="000000"/>
                </a:solidFill>
                <a:effectLst/>
              </a:rPr>
              <a:t> </a:t>
            </a:r>
            <a:r>
              <a:rPr lang="en-GB" sz="1400" i="0" dirty="0" err="1">
                <a:solidFill>
                  <a:srgbClr val="3073A2"/>
                </a:solidFill>
                <a:effectLst/>
                <a:hlinkClick r:id="rId7"/>
              </a:rPr>
              <a:t>Nucl</a:t>
            </a:r>
            <a:r>
              <a:rPr lang="en-GB" sz="1400" i="0" dirty="0">
                <a:solidFill>
                  <a:srgbClr val="3073A2"/>
                </a:solidFill>
                <a:effectLst/>
                <a:hlinkClick r:id="rId7"/>
              </a:rPr>
              <a:t>. </a:t>
            </a:r>
            <a:r>
              <a:rPr lang="en-GB" sz="1400" i="0" dirty="0" err="1">
                <a:solidFill>
                  <a:srgbClr val="3073A2"/>
                </a:solidFill>
                <a:effectLst/>
                <a:hlinkClick r:id="rId7"/>
              </a:rPr>
              <a:t>Instrum</a:t>
            </a:r>
            <a:r>
              <a:rPr lang="en-GB" sz="1400" i="0" dirty="0">
                <a:solidFill>
                  <a:srgbClr val="3073A2"/>
                </a:solidFill>
                <a:effectLst/>
                <a:hlinkClick r:id="rId7"/>
              </a:rPr>
              <a:t>. Methods Phys. Res., Sect. A 384, 316</a:t>
            </a:r>
            <a:endParaRPr lang="en-US" sz="1400" dirty="0"/>
          </a:p>
          <a:p>
            <a:r>
              <a:rPr lang="en-US" sz="1400" i="1" dirty="0"/>
              <a:t>K. </a:t>
            </a:r>
            <a:r>
              <a:rPr lang="en-US" sz="1400" i="1" dirty="0" err="1"/>
              <a:t>Schindl</a:t>
            </a:r>
            <a:r>
              <a:rPr lang="en-US" sz="1400" i="1" dirty="0"/>
              <a:t>,</a:t>
            </a:r>
            <a:r>
              <a:rPr lang="en-US" sz="1400" dirty="0"/>
              <a:t> 1999 </a:t>
            </a:r>
            <a:r>
              <a:rPr lang="en-US" sz="1400" dirty="0">
                <a:hlinkClick r:id="rId8"/>
              </a:rPr>
              <a:t>CERN-PS-99-012-DI.</a:t>
            </a:r>
            <a:endParaRPr lang="en-US" sz="1400" dirty="0">
              <a:hlinkClick r:id="rId5"/>
            </a:endParaRPr>
          </a:p>
          <a:p>
            <a:r>
              <a:rPr lang="en-GB" sz="1400" i="1" dirty="0">
                <a:solidFill>
                  <a:srgbClr val="000000"/>
                </a:solidFill>
                <a:effectLst/>
              </a:rPr>
              <a:t>G. Franchetti, I. Hofmann, M. </a:t>
            </a:r>
            <a:r>
              <a:rPr lang="en-GB" sz="1400" i="1" dirty="0" err="1">
                <a:solidFill>
                  <a:srgbClr val="000000"/>
                </a:solidFill>
                <a:effectLst/>
              </a:rPr>
              <a:t>Giovannozzi</a:t>
            </a:r>
            <a:r>
              <a:rPr lang="en-GB" sz="1400" i="1" dirty="0">
                <a:solidFill>
                  <a:srgbClr val="000000"/>
                </a:solidFill>
                <a:effectLst/>
              </a:rPr>
              <a:t>, M. Martini, and E. </a:t>
            </a:r>
            <a:r>
              <a:rPr lang="en-GB" sz="1400" i="1" dirty="0" err="1">
                <a:solidFill>
                  <a:srgbClr val="000000"/>
                </a:solidFill>
                <a:effectLst/>
              </a:rPr>
              <a:t>Métral</a:t>
            </a:r>
            <a:r>
              <a:rPr lang="en-GB" sz="1400" i="1" dirty="0">
                <a:solidFill>
                  <a:srgbClr val="000000"/>
                </a:solidFill>
                <a:effectLst/>
              </a:rPr>
              <a:t>, </a:t>
            </a:r>
            <a:r>
              <a:rPr lang="en-GB" sz="1400" i="0" dirty="0">
                <a:solidFill>
                  <a:srgbClr val="000000"/>
                </a:solidFill>
                <a:effectLst/>
              </a:rPr>
              <a:t>2003 </a:t>
            </a:r>
            <a:r>
              <a:rPr lang="en-GB" sz="1400" dirty="0">
                <a:solidFill>
                  <a:srgbClr val="00538B"/>
                </a:solidFill>
                <a:hlinkClick r:id="rId9"/>
              </a:rPr>
              <a:t>Phys Rev. ST Accel. Beams 6, 124201</a:t>
            </a:r>
            <a:endParaRPr lang="en-US" sz="1400" dirty="0"/>
          </a:p>
          <a:p>
            <a:r>
              <a:rPr lang="en-GB" sz="1400" i="1" dirty="0">
                <a:solidFill>
                  <a:srgbClr val="000000"/>
                </a:solidFill>
                <a:effectLst/>
              </a:rPr>
              <a:t>S. Y. Lee, G. Franchetti, I. Hofmann, F. Wang, and L. Yang</a:t>
            </a:r>
            <a:r>
              <a:rPr lang="en-GB" sz="1400" i="0" dirty="0">
                <a:solidFill>
                  <a:srgbClr val="000000"/>
                </a:solidFill>
                <a:effectLst/>
              </a:rPr>
              <a:t>, 2006 </a:t>
            </a:r>
            <a:r>
              <a:rPr lang="en-GB" sz="1400" i="0" dirty="0">
                <a:solidFill>
                  <a:srgbClr val="00538B"/>
                </a:solidFill>
                <a:effectLst/>
                <a:hlinkClick r:id="rId10"/>
              </a:rPr>
              <a:t>New J. Phys. 8, 291</a:t>
            </a:r>
            <a:endParaRPr lang="en-US" sz="1400" dirty="0"/>
          </a:p>
          <a:p>
            <a:r>
              <a:rPr lang="en-GB" sz="1400" i="1" dirty="0">
                <a:solidFill>
                  <a:srgbClr val="000000"/>
                </a:solidFill>
                <a:effectLst/>
              </a:rPr>
              <a:t>E. </a:t>
            </a:r>
            <a:r>
              <a:rPr lang="en-GB" sz="1400" i="1" dirty="0" err="1">
                <a:solidFill>
                  <a:srgbClr val="000000"/>
                </a:solidFill>
                <a:effectLst/>
              </a:rPr>
              <a:t>Métral</a:t>
            </a:r>
            <a:r>
              <a:rPr lang="en-GB" sz="1400" i="1" dirty="0">
                <a:solidFill>
                  <a:srgbClr val="000000"/>
                </a:solidFill>
                <a:effectLst/>
              </a:rPr>
              <a:t>, G. Franchetti, M. </a:t>
            </a:r>
            <a:r>
              <a:rPr lang="en-GB" sz="1400" i="1" dirty="0" err="1">
                <a:solidFill>
                  <a:srgbClr val="000000"/>
                </a:solidFill>
                <a:effectLst/>
              </a:rPr>
              <a:t>Giovannozzi</a:t>
            </a:r>
            <a:r>
              <a:rPr lang="en-GB" sz="1400" i="1" dirty="0">
                <a:solidFill>
                  <a:srgbClr val="000000"/>
                </a:solidFill>
                <a:effectLst/>
              </a:rPr>
              <a:t>, I. Hofmann, M. Martini, and R. </a:t>
            </a:r>
            <a:r>
              <a:rPr lang="en-GB" sz="1400" i="1" dirty="0" err="1">
                <a:solidFill>
                  <a:srgbClr val="000000"/>
                </a:solidFill>
                <a:effectLst/>
              </a:rPr>
              <a:t>Steerenberg</a:t>
            </a:r>
            <a:r>
              <a:rPr lang="en-GB" sz="1400" i="1" dirty="0">
                <a:solidFill>
                  <a:srgbClr val="000000"/>
                </a:solidFill>
                <a:effectLst/>
              </a:rPr>
              <a:t>,</a:t>
            </a:r>
            <a:r>
              <a:rPr lang="en-GB" sz="1400" i="0" dirty="0">
                <a:solidFill>
                  <a:srgbClr val="000000"/>
                </a:solidFill>
                <a:effectLst/>
              </a:rPr>
              <a:t> 2006 </a:t>
            </a:r>
            <a:r>
              <a:rPr lang="en-GB" sz="1400" i="0" dirty="0" err="1">
                <a:solidFill>
                  <a:srgbClr val="00538B"/>
                </a:solidFill>
                <a:effectLst/>
                <a:hlinkClick r:id="rId11"/>
              </a:rPr>
              <a:t>Nucl</a:t>
            </a:r>
            <a:r>
              <a:rPr lang="en-GB" sz="1400" i="0" dirty="0">
                <a:solidFill>
                  <a:srgbClr val="00538B"/>
                </a:solidFill>
                <a:effectLst/>
                <a:hlinkClick r:id="rId11"/>
              </a:rPr>
              <a:t>. </a:t>
            </a:r>
            <a:r>
              <a:rPr lang="en-GB" sz="1400" i="0" dirty="0" err="1">
                <a:solidFill>
                  <a:srgbClr val="00538B"/>
                </a:solidFill>
                <a:effectLst/>
                <a:hlinkClick r:id="rId11"/>
              </a:rPr>
              <a:t>Instrum</a:t>
            </a:r>
            <a:r>
              <a:rPr lang="en-GB" sz="1400" i="0" dirty="0">
                <a:solidFill>
                  <a:srgbClr val="00538B"/>
                </a:solidFill>
                <a:effectLst/>
                <a:hlinkClick r:id="rId11"/>
              </a:rPr>
              <a:t>. Methods Phys. Res., Sect. A 561, 257</a:t>
            </a:r>
            <a:endParaRPr lang="en-GB" sz="1400" i="0" dirty="0">
              <a:solidFill>
                <a:srgbClr val="00538B"/>
              </a:solidFill>
              <a:effectLst/>
            </a:endParaRPr>
          </a:p>
          <a:p>
            <a:r>
              <a:rPr lang="en-GB" sz="1400" i="1" dirty="0">
                <a:solidFill>
                  <a:srgbClr val="000000"/>
                </a:solidFill>
                <a:effectLst/>
              </a:rPr>
              <a:t>G. Franchetti and I. Hofmann, </a:t>
            </a:r>
            <a:r>
              <a:rPr lang="en-GB" sz="1400" i="0" dirty="0">
                <a:solidFill>
                  <a:srgbClr val="000000"/>
                </a:solidFill>
                <a:effectLst/>
              </a:rPr>
              <a:t>2006 </a:t>
            </a:r>
            <a:r>
              <a:rPr lang="en-GB" sz="1400" i="0" dirty="0" err="1">
                <a:solidFill>
                  <a:srgbClr val="00538B"/>
                </a:solidFill>
                <a:effectLst/>
                <a:hlinkClick r:id="rId12"/>
              </a:rPr>
              <a:t>Nucl</a:t>
            </a:r>
            <a:r>
              <a:rPr lang="en-GB" sz="1400" i="0" dirty="0">
                <a:solidFill>
                  <a:srgbClr val="00538B"/>
                </a:solidFill>
                <a:effectLst/>
                <a:hlinkClick r:id="rId12"/>
              </a:rPr>
              <a:t>. </a:t>
            </a:r>
            <a:r>
              <a:rPr lang="en-GB" sz="1400" i="0" dirty="0" err="1">
                <a:solidFill>
                  <a:srgbClr val="00538B"/>
                </a:solidFill>
                <a:effectLst/>
                <a:hlinkClick r:id="rId12"/>
              </a:rPr>
              <a:t>Instrum</a:t>
            </a:r>
            <a:r>
              <a:rPr lang="en-GB" sz="1400" i="0" dirty="0">
                <a:solidFill>
                  <a:srgbClr val="00538B"/>
                </a:solidFill>
                <a:effectLst/>
                <a:hlinkClick r:id="rId12"/>
              </a:rPr>
              <a:t>. Methods Phys. Res., Sect. A 561, 195</a:t>
            </a:r>
            <a:endParaRPr lang="en-GB" sz="1400" i="0" dirty="0">
              <a:solidFill>
                <a:srgbClr val="00538B"/>
              </a:solidFill>
              <a:effectLst/>
            </a:endParaRPr>
          </a:p>
          <a:p>
            <a:r>
              <a:rPr lang="en-GB" sz="1400" b="0" i="1" dirty="0">
                <a:solidFill>
                  <a:srgbClr val="000000"/>
                </a:solidFill>
                <a:effectLst/>
                <a:latin typeface="Calibri "/>
              </a:rPr>
              <a:t>I. Hofmann and O. Boine-Frankenheim, </a:t>
            </a:r>
            <a:r>
              <a:rPr lang="en-GB" sz="1400" b="0" dirty="0">
                <a:solidFill>
                  <a:srgbClr val="000000"/>
                </a:solidFill>
                <a:effectLst/>
                <a:latin typeface="Calibri "/>
              </a:rPr>
              <a:t>2014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Calibri "/>
              </a:rPr>
              <a:t> </a:t>
            </a:r>
            <a:r>
              <a:rPr lang="en-GB" sz="1400" b="0" i="0" dirty="0">
                <a:solidFill>
                  <a:srgbClr val="00538B"/>
                </a:solidFill>
                <a:effectLst/>
                <a:latin typeface="Calibri "/>
                <a:hlinkClick r:id="rId13"/>
              </a:rPr>
              <a:t>Phys. Rev. ST Accel. Beams </a:t>
            </a:r>
            <a:r>
              <a:rPr lang="en-GB" sz="1400" i="0" dirty="0">
                <a:solidFill>
                  <a:srgbClr val="00538B"/>
                </a:solidFill>
                <a:effectLst/>
                <a:latin typeface="Calibri "/>
                <a:hlinkClick r:id="rId13"/>
              </a:rPr>
              <a:t>17</a:t>
            </a:r>
            <a:r>
              <a:rPr lang="en-GB" sz="1400" b="0" i="0" dirty="0">
                <a:solidFill>
                  <a:srgbClr val="00538B"/>
                </a:solidFill>
                <a:effectLst/>
                <a:latin typeface="Calibri "/>
                <a:hlinkClick r:id="rId13"/>
              </a:rPr>
              <a:t>, 124201</a:t>
            </a:r>
            <a:endParaRPr lang="en-GB" sz="1400" i="0" dirty="0">
              <a:solidFill>
                <a:srgbClr val="00538B"/>
              </a:solidFill>
              <a:effectLst/>
              <a:latin typeface="Calibri "/>
            </a:endParaRPr>
          </a:p>
          <a:p>
            <a:r>
              <a:rPr lang="en-GB" sz="1400" i="1" dirty="0">
                <a:solidFill>
                  <a:srgbClr val="000000"/>
                </a:solidFill>
                <a:effectLst/>
              </a:rPr>
              <a:t>F. Asvesta, H. Bartosik, </a:t>
            </a:r>
            <a:r>
              <a:rPr lang="en-GB" sz="1400" dirty="0">
                <a:solidFill>
                  <a:srgbClr val="000000"/>
                </a:solidFill>
                <a:effectLst/>
              </a:rPr>
              <a:t>2019 </a:t>
            </a:r>
            <a:r>
              <a:rPr lang="en-US" sz="1400" dirty="0">
                <a:hlinkClick r:id="rId14"/>
              </a:rPr>
              <a:t>CERN-ACC-NOTE-2019-0046</a:t>
            </a:r>
            <a:r>
              <a:rPr lang="en-US" sz="1400" dirty="0"/>
              <a:t> (</a:t>
            </a:r>
            <a:r>
              <a:rPr lang="en-US" sz="1400" dirty="0">
                <a:hlinkClick r:id="rId15"/>
              </a:rPr>
              <a:t>code</a:t>
            </a:r>
            <a:r>
              <a:rPr lang="en-US" sz="1400" dirty="0"/>
              <a:t>)</a:t>
            </a:r>
          </a:p>
          <a:p>
            <a:r>
              <a:rPr lang="en-GB" sz="1400" i="1" dirty="0">
                <a:solidFill>
                  <a:srgbClr val="000000"/>
                </a:solidFill>
                <a:effectLst/>
              </a:rPr>
              <a:t>F. Asvesta, H. Bartosik, S. Gilardoni,</a:t>
            </a:r>
            <a:r>
              <a:rPr lang="de-DE" sz="1400" i="1" dirty="0">
                <a:solidFill>
                  <a:srgbClr val="000000"/>
                </a:solidFill>
                <a:effectLst/>
              </a:rPr>
              <a:t> A. </a:t>
            </a:r>
            <a:r>
              <a:rPr lang="de-DE" sz="1400" i="1" dirty="0" err="1">
                <a:solidFill>
                  <a:srgbClr val="000000"/>
                </a:solidFill>
                <a:effectLst/>
              </a:rPr>
              <a:t>Huschauer</a:t>
            </a:r>
            <a:r>
              <a:rPr lang="de-DE" sz="1400" i="1" dirty="0">
                <a:solidFill>
                  <a:srgbClr val="000000"/>
                </a:solidFill>
                <a:effectLst/>
              </a:rPr>
              <a:t>, S. </a:t>
            </a:r>
            <a:r>
              <a:rPr lang="de-DE" sz="1400" i="1" dirty="0" err="1">
                <a:solidFill>
                  <a:srgbClr val="000000"/>
                </a:solidFill>
                <a:effectLst/>
              </a:rPr>
              <a:t>Machida</a:t>
            </a:r>
            <a:r>
              <a:rPr lang="de-DE" sz="1400" i="1" dirty="0">
                <a:solidFill>
                  <a:srgbClr val="000000"/>
                </a:solidFill>
                <a:effectLst/>
              </a:rPr>
              <a:t>, Y. </a:t>
            </a:r>
            <a:r>
              <a:rPr lang="de-DE" sz="1400" i="1" dirty="0" err="1">
                <a:solidFill>
                  <a:srgbClr val="000000"/>
                </a:solidFill>
                <a:effectLst/>
              </a:rPr>
              <a:t>Papaphilippou</a:t>
            </a:r>
            <a:r>
              <a:rPr lang="de-DE" sz="1400" i="1" dirty="0">
                <a:solidFill>
                  <a:srgbClr val="000000"/>
                </a:solidFill>
                <a:effectLst/>
              </a:rPr>
              <a:t>, and R. </a:t>
            </a:r>
            <a:r>
              <a:rPr lang="de-DE" sz="1400" i="1" dirty="0" err="1">
                <a:solidFill>
                  <a:srgbClr val="000000"/>
                </a:solidFill>
                <a:effectLst/>
              </a:rPr>
              <a:t>Wasef</a:t>
            </a:r>
            <a:r>
              <a:rPr lang="de-DE" sz="1400" i="1" dirty="0">
                <a:solidFill>
                  <a:srgbClr val="000000"/>
                </a:solidFill>
                <a:effectLst/>
              </a:rPr>
              <a:t>, </a:t>
            </a:r>
            <a:r>
              <a:rPr lang="de-DE" sz="1400" i="0" dirty="0">
                <a:solidFill>
                  <a:srgbClr val="000000"/>
                </a:solidFill>
                <a:effectLst/>
              </a:rPr>
              <a:t>2020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400" i="0" dirty="0">
                <a:solidFill>
                  <a:srgbClr val="00538B"/>
                </a:solidFill>
                <a:effectLst/>
                <a:hlinkClick r:id="rId16"/>
              </a:rPr>
              <a:t>Phys. Rev. Accel. Beams 23, 091001</a:t>
            </a:r>
            <a:endParaRPr lang="en-GB" sz="1400" i="0" dirty="0">
              <a:solidFill>
                <a:srgbClr val="00538B"/>
              </a:solidFill>
              <a:effectLst/>
            </a:endParaRPr>
          </a:p>
          <a:p>
            <a:r>
              <a:rPr lang="en-GB" sz="1400" i="1" dirty="0"/>
              <a:t>F. Asvesta, S. Albright, F. Antoniou, H. Bartosik, C. Bracco, G. P. Di Giovanni, E. H. Maclean, B. Mikulec, T. </a:t>
            </a:r>
            <a:r>
              <a:rPr lang="en-GB" sz="1400" i="1" dirty="0" err="1"/>
              <a:t>Prebibaj</a:t>
            </a:r>
            <a:r>
              <a:rPr lang="en-GB" sz="1400" i="1" dirty="0"/>
              <a:t> , E. Renner, </a:t>
            </a:r>
            <a:r>
              <a:rPr lang="en-GB" sz="1400" dirty="0"/>
              <a:t>2021 </a:t>
            </a:r>
            <a:r>
              <a:rPr lang="en-GB" sz="1400" dirty="0">
                <a:hlinkClick r:id="rId17"/>
              </a:rPr>
              <a:t>HB2021</a:t>
            </a:r>
            <a:r>
              <a:rPr lang="en-GB" sz="1400" i="1" dirty="0"/>
              <a:t> </a:t>
            </a:r>
          </a:p>
          <a:p>
            <a:r>
              <a:rPr lang="fi-FI" sz="1400" i="1" dirty="0"/>
              <a:t>T. Yasui and Y. Kurimoto</a:t>
            </a:r>
            <a:r>
              <a:rPr lang="fi-FI" sz="1400" dirty="0"/>
              <a:t>, 2022 </a:t>
            </a:r>
            <a:r>
              <a:rPr lang="fi-FI" sz="1400" dirty="0">
                <a:hlinkClick r:id="rId18"/>
              </a:rPr>
              <a:t>PhysRevAccelBeams.25.121001</a:t>
            </a:r>
            <a:endParaRPr lang="fi-FI" sz="1400" dirty="0"/>
          </a:p>
          <a:p>
            <a:r>
              <a:rPr lang="fi-FI" sz="1400" i="1" dirty="0"/>
              <a:t>S. Albright, F. Asvesta, L. Kennedy, </a:t>
            </a:r>
            <a:r>
              <a:rPr lang="fi-FI" sz="1400" dirty="0"/>
              <a:t>2022 </a:t>
            </a:r>
            <a:r>
              <a:rPr lang="en-GB" sz="1400" dirty="0">
                <a:hlinkClick r:id="rId19"/>
              </a:rPr>
              <a:t>5th ICFA Mini-Workshop on Space Charge</a:t>
            </a:r>
            <a:endParaRPr lang="en-US" sz="140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it-IT" sz="1400" i="1" dirty="0"/>
              <a:t>F. Asvesta, S. Albright, H. Bartosik, C. Bracco, G. P. Di Giovanni, T. Prebibaj, </a:t>
            </a:r>
            <a:r>
              <a:rPr lang="it-IT" sz="1400" dirty="0"/>
              <a:t>2023</a:t>
            </a:r>
            <a:r>
              <a:rPr lang="it-IT" sz="1400" i="1" dirty="0"/>
              <a:t> </a:t>
            </a:r>
            <a:r>
              <a:rPr lang="it-IT" sz="1400" dirty="0">
                <a:hlinkClick r:id="rId20"/>
              </a:rPr>
              <a:t>HB2023</a:t>
            </a:r>
            <a:endParaRPr lang="it-IT" sz="1400" dirty="0"/>
          </a:p>
          <a:p>
            <a:r>
              <a:rPr lang="en-GB" sz="1400" dirty="0"/>
              <a:t>C. E. Gonzalez-Ortiz, P. N. </a:t>
            </a:r>
            <a:r>
              <a:rPr lang="en-GB" sz="1400" dirty="0" err="1"/>
              <a:t>Ostroumov</a:t>
            </a:r>
            <a:r>
              <a:rPr lang="en-GB" sz="1400" dirty="0"/>
              <a:t> , R. Ainsworth, 2023 </a:t>
            </a:r>
            <a:r>
              <a:rPr lang="en-GB" sz="1400" dirty="0">
                <a:hlinkClick r:id="rId21"/>
              </a:rPr>
              <a:t>HB2023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596770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E23D8-59E0-DD17-E77B-E3E3ED64C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6F3B82-4A23-EB3A-F58B-C30ADB4228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D7812-12D5-5916-7F1D-CA25FDFC0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9C87-EFDE-4CAF-B513-CB91BE37AC7D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BE05C-0953-51E8-68AF-5FA7B5ABD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58788-E6DE-F3C5-DFA9-8D4A81877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1024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0D3131-4C30-FFAB-911E-B4780C75F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F489B-4E9E-0756-3B15-99FFBA50F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D2BCB-1826-48F1-8E1B-A0262D763897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2E6D3-BE38-9C18-306E-53354C93E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0BB11-CFD9-370E-7FCA-49FC438B8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53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6277F154-BDB6-017A-8D31-D017F433C5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11458526" cy="4902079"/>
              </a:xfrm>
            </p:spPr>
            <p:txBody>
              <a:bodyPr>
                <a:noAutofit/>
              </a:bodyPr>
              <a:lstStyle/>
              <a:p>
                <a:r>
                  <a:rPr lang="en-US" sz="2200" dirty="0"/>
                  <a:t>To include the space charge potential as</a:t>
                </a:r>
                <a:r>
                  <a:rPr lang="en-US" sz="22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𝑝𝑒𝑟</m:t>
                        </m:r>
                      </m:sub>
                    </m:sSub>
                  </m:oMath>
                </a14:m>
                <a:r>
                  <a:rPr lang="en-US" sz="2200" dirty="0"/>
                  <a:t>:</a:t>
                </a:r>
                <a:endParaRPr kumimoji="0" lang="en-US" sz="22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lvl="1">
                  <a:defRPr/>
                </a:pPr>
                <a:r>
                  <a:rPr lang="en-US" sz="2200" dirty="0"/>
                  <a:t>For </a:t>
                </a:r>
                <a:r>
                  <a:rPr lang="en-US" sz="2200" b="1" i="1" dirty="0"/>
                  <a:t>off-momentum</a:t>
                </a:r>
                <a:r>
                  <a:rPr lang="en-US" sz="2200" dirty="0"/>
                  <a:t> particles &amp; in the presence of </a:t>
                </a:r>
                <a:r>
                  <a:rPr lang="en-US" sz="2200" b="1" i="1" dirty="0"/>
                  <a:t>dispersion</a:t>
                </a:r>
              </a:p>
              <a:p>
                <a:pPr lvl="2">
                  <a:defRPr/>
                </a:pPr>
                <a:r>
                  <a:rPr lang="en-US" sz="2200" dirty="0"/>
                  <a:t>The </a:t>
                </a:r>
                <a:r>
                  <a:rPr lang="en-US" sz="2200" dirty="0" err="1"/>
                  <a:t>Floquet</a:t>
                </a:r>
                <a:r>
                  <a:rPr lang="en-US" sz="2200" dirty="0"/>
                  <a:t> transformation:</a:t>
                </a:r>
              </a:p>
              <a:p>
                <a:pPr marL="914400" lvl="2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2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r>
                        <a:rPr lang="en-US" sz="2200" i="1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2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𝐷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2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US" sz="2200" spc="-1" dirty="0">
                  <a:solidFill>
                    <a:srgbClr val="4472C4">
                      <a:lumMod val="50000"/>
                    </a:srgbClr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lvl="2"/>
                <a:r>
                  <a:rPr lang="en-US" sz="2200" i="1" dirty="0">
                    <a:latin typeface="Calibri "/>
                  </a:rPr>
                  <a:t>For example, the order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i="1" dirty="0">
                    <a:latin typeface="Calibri "/>
                  </a:rPr>
                  <a:t>:</a:t>
                </a:r>
              </a:p>
              <a:p>
                <a:pPr marL="914400" lvl="2" indent="0">
                  <a:buNone/>
                </a:pPr>
                <a:endParaRPr lang="en-US" sz="1000" i="1" dirty="0">
                  <a:latin typeface="Calibri "/>
                </a:endParaRPr>
              </a:p>
              <a:p>
                <a:pPr marL="45720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l-GR" sz="1800">
                                                  <a:latin typeface="Cambria Math" panose="02040503050406030204" pitchFamily="18" charset="0"/>
                                                </a:rPr>
                                                <m:t>Δ</m:t>
                                              </m:r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180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unc>
                                    <m:func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sSup>
                                        <m:sSup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8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l-GR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𝛽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en-US" sz="18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f>
                                            <m:f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sup>
                                      </m:sSup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l-GR" sz="1800" i="1">
                                                  <a:latin typeface="Cambria Math" panose="02040503050406030204" pitchFamily="18" charset="0"/>
                                                </a:rPr>
                                                <m:t>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+4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rad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l-GR" sz="180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den>
                                  </m:f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𝑐𝑜𝑠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kumimoji="0" lang="en-US" sz="22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marL="457200" lvl="1" indent="0" algn="ctr">
                  <a:buNone/>
                </a:pPr>
                <a:endParaRPr kumimoji="0" lang="en-US" sz="1000" u="none" strike="noStrike" kern="1200" cap="none" spc="-1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Calibri" panose="020F0502020204030204"/>
                  <a:ea typeface="+mn-ea"/>
                  <a:cs typeface="+mn-cs"/>
                </a:endParaRPr>
              </a:p>
              <a:p>
                <a:pPr lvl="2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Note for from the “quadrupolar”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 term :</a:t>
                </a: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independent term </a:t>
                </a:r>
                <a:r>
                  <a:rPr lang="en-US" sz="2200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accent6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Detuning (shift)</a:t>
                </a: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dependent terms </a:t>
                </a:r>
                <a:r>
                  <a:rPr lang="en-US" sz="2200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accent2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excitation (half integers)</a:t>
                </a:r>
              </a:p>
              <a:p>
                <a:pPr lvl="3">
                  <a:defRPr/>
                </a:pPr>
                <a:r>
                  <a:rPr lang="en-US" sz="2200" spc="-1" dirty="0">
                    <a:solidFill>
                      <a:srgbClr val="4472C4">
                        <a:lumMod val="50000"/>
                      </a:srgbClr>
                    </a:solidFill>
                    <a:uFill>
                      <a:solidFill>
                        <a:srgbClr val="FFFFFF"/>
                      </a:solidFill>
                    </a:uFill>
                  </a:rPr>
                  <a:t>Angle dependent terms </a:t>
                </a:r>
                <a:r>
                  <a:rPr lang="en-US" sz="2200" spc="-1" dirty="0">
                    <a:solidFill>
                      <a:schemeClr val="bg2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200" b="1" i="1" spc="-1" dirty="0">
                    <a:solidFill>
                      <a:schemeClr val="bg2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Resonance excitation (integer)</a:t>
                </a:r>
                <a:br>
                  <a:rPr lang="en-US" sz="2200" b="1" i="1" spc="-1" dirty="0">
                    <a:solidFill>
                      <a:schemeClr val="bg2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r>
                  <a:rPr lang="en-US" sz="2200" b="1" i="1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off-momentum &amp; dispersion leads to Feed-Down &amp; odd order resonances!</a:t>
                </a:r>
                <a:br>
                  <a:rPr lang="en-US" sz="2200" b="1" i="1" spc="-1" dirty="0">
                    <a:solidFill>
                      <a:schemeClr val="accent1">
                        <a:lumMod val="75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endParaRPr lang="en-US" sz="2200" b="1" i="1" spc="-1" dirty="0">
                  <a:solidFill>
                    <a:schemeClr val="accent1">
                      <a:lumMod val="75000"/>
                    </a:schemeClr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6277F154-BDB6-017A-8D31-D017F433C5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11458526" cy="4902079"/>
              </a:xfrm>
              <a:blipFill>
                <a:blip r:embed="rId4"/>
                <a:stretch>
                  <a:fillRect l="-585" t="-1242" b="-9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63DACCAF-35FA-B27E-6190-584E585C0D00}"/>
              </a:ext>
            </a:extLst>
          </p:cNvPr>
          <p:cNvSpPr/>
          <p:nvPr/>
        </p:nvSpPr>
        <p:spPr>
          <a:xfrm>
            <a:off x="8961711" y="3506714"/>
            <a:ext cx="677239" cy="731967"/>
          </a:xfrm>
          <a:prstGeom prst="ellipse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0924E0E-646B-0854-6D0F-D0143AFA4332}"/>
              </a:ext>
            </a:extLst>
          </p:cNvPr>
          <p:cNvSpPr/>
          <p:nvPr/>
        </p:nvSpPr>
        <p:spPr>
          <a:xfrm>
            <a:off x="3175232" y="3525449"/>
            <a:ext cx="939567" cy="694496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C68463-C5EC-6847-7D67-9B77E62452CC}"/>
              </a:ext>
            </a:extLst>
          </p:cNvPr>
          <p:cNvSpPr/>
          <p:nvPr/>
        </p:nvSpPr>
        <p:spPr>
          <a:xfrm>
            <a:off x="6154722" y="3525449"/>
            <a:ext cx="1298448" cy="713232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63EF39-8A58-94EF-BF3F-282ACC858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8"/>
            <a:ext cx="10515600" cy="1325563"/>
          </a:xfrm>
        </p:spPr>
        <p:txBody>
          <a:bodyPr>
            <a:noAutofit/>
          </a:bodyPr>
          <a:lstStyle/>
          <a:p>
            <a:br>
              <a:rPr lang="en-US" dirty="0"/>
            </a:br>
            <a:r>
              <a:rPr lang="en-US" dirty="0"/>
              <a:t>The Hamiltonian Formalism</a:t>
            </a:r>
            <a:br>
              <a:rPr lang="en-US" dirty="0"/>
            </a:b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152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04494" y="485270"/>
            <a:ext cx="2291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/>
              <a:t>Simulation Data</a:t>
            </a:r>
            <a:endParaRPr lang="en-US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21369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Tune Spread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6" r="12870"/>
          <a:stretch/>
        </p:blipFill>
        <p:spPr>
          <a:xfrm>
            <a:off x="4841277" y="2256540"/>
            <a:ext cx="4338320" cy="411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6" r="11018"/>
          <a:stretch/>
        </p:blipFill>
        <p:spPr>
          <a:xfrm>
            <a:off x="462317" y="2256540"/>
            <a:ext cx="4378960" cy="41148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901738" y="2987652"/>
            <a:ext cx="311273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detuning is </a:t>
            </a:r>
            <a:r>
              <a:rPr lang="en-US" sz="2000" b="1" dirty="0"/>
              <a:t>maximum</a:t>
            </a:r>
            <a:r>
              <a:rPr lang="en-US" sz="2000" dirty="0"/>
              <a:t> for the </a:t>
            </a:r>
            <a:r>
              <a:rPr lang="en-US" sz="2000" b="1" dirty="0"/>
              <a:t>lowest amplitude </a:t>
            </a:r>
            <a:r>
              <a:rPr lang="en-US" sz="2000" dirty="0"/>
              <a:t>particles</a:t>
            </a:r>
          </a:p>
          <a:p>
            <a:endParaRPr lang="en-US" sz="2000" dirty="0"/>
          </a:p>
          <a:p>
            <a:r>
              <a:rPr lang="en-US" sz="2000" dirty="0"/>
              <a:t>Spread of the tunes on a large </a:t>
            </a:r>
            <a:r>
              <a:rPr lang="en-US" sz="2000" b="1" dirty="0"/>
              <a:t>diamond</a:t>
            </a:r>
            <a:r>
              <a:rPr lang="en-US" sz="2000" dirty="0"/>
              <a:t> like shape in the tune space, </a:t>
            </a:r>
          </a:p>
          <a:p>
            <a:r>
              <a:rPr lang="en-US" sz="2000" b="1" dirty="0"/>
              <a:t>Space charge footprint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40" t="9764" r="17991" b="12094"/>
          <a:stretch/>
        </p:blipFill>
        <p:spPr>
          <a:xfrm>
            <a:off x="1183183" y="2550160"/>
            <a:ext cx="3350526" cy="32153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3" r="14911"/>
          <a:stretch/>
        </p:blipFill>
        <p:spPr>
          <a:xfrm>
            <a:off x="4736138" y="2207524"/>
            <a:ext cx="4165600" cy="41148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980527" y="523599"/>
            <a:ext cx="421147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en-US" dirty="0">
                <a:latin typeface="Helvetica Neue"/>
              </a:rPr>
              <a:t>Simulation Data &amp; Analytical Estimation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901737" y="2436822"/>
            <a:ext cx="3112731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b="1" dirty="0"/>
              <a:t>Perfect agreement </a:t>
            </a:r>
            <a:r>
              <a:rPr lang="en-US" sz="2000" dirty="0"/>
              <a:t>between the analytical calculations (</a:t>
            </a:r>
            <a:r>
              <a:rPr lang="en-US" sz="2000" dirty="0" err="1"/>
              <a:t>PySCRDT</a:t>
            </a:r>
            <a:r>
              <a:rPr lang="en-US" sz="2000" dirty="0"/>
              <a:t>) and the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Justifies </a:t>
            </a:r>
            <a:r>
              <a:rPr lang="en-US" sz="2000" dirty="0"/>
              <a:t>the use of the space charge potential as a perturbation on the linear Hamiltonian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Potentials up to </a:t>
            </a:r>
            <a:r>
              <a:rPr lang="en-US" sz="2000" b="1" dirty="0"/>
              <a:t>20</a:t>
            </a:r>
            <a:r>
              <a:rPr lang="en-US" sz="2000" b="1" baseline="30000" dirty="0"/>
              <a:t>th</a:t>
            </a:r>
            <a:r>
              <a:rPr lang="en-US" sz="2000" b="1" dirty="0"/>
              <a:t> order </a:t>
            </a:r>
            <a:r>
              <a:rPr lang="en-US" sz="2000" dirty="0"/>
              <a:t>used, higher amplitudes require more orders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62317" y="1254711"/>
                <a:ext cx="10972747" cy="10751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Dependency on </a:t>
                </a:r>
                <a:r>
                  <a:rPr lang="en-US" sz="2000" dirty="0">
                    <a:solidFill>
                      <a:schemeClr val="accent2">
                        <a:lumMod val="75000"/>
                      </a:schemeClr>
                    </a:solidFill>
                  </a:rPr>
                  <a:t>transverse amplitude </a:t>
                </a:r>
                <a:r>
                  <a:rPr lang="en-US" sz="2000" dirty="0"/>
                  <a:t>(</a:t>
                </a:r>
                <a:r>
                  <a:rPr lang="en-US" sz="2000" dirty="0">
                    <a:solidFill>
                      <a:schemeClr val="accent2">
                        <a:lumMod val="75000"/>
                      </a:schemeClr>
                    </a:solidFill>
                  </a:rPr>
                  <a:t>action</a:t>
                </a:r>
                <a:r>
                  <a:rPr lang="en-US" sz="2000" dirty="0"/>
                  <a:t>)</a:t>
                </a:r>
              </a:p>
              <a:p>
                <a:r>
                  <a:rPr lang="en-US" sz="2000" dirty="0"/>
                  <a:t>Tracking of on-momentum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</m:oMath>
                </a14:m>
                <a:r>
                  <a:rPr lang="en-US" sz="2000" dirty="0"/>
                  <a:t> test particles </a:t>
                </a:r>
              </a:p>
              <a:p>
                <a:r>
                  <a:rPr lang="en-US" sz="2000" dirty="0"/>
                  <a:t>The tunes are calculated from the turn-by-turn data and color-coded with the initial transverse positions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17" y="1254711"/>
                <a:ext cx="10972747" cy="1075103"/>
              </a:xfrm>
              <a:prstGeom prst="rect">
                <a:avLst/>
              </a:prstGeom>
              <a:blipFill>
                <a:blip r:embed="rId6"/>
                <a:stretch>
                  <a:fillRect l="-611" t="-31818" r="-167" b="-59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B811-C690-486B-89B9-AF3C907A9EAA}" type="datetime1">
              <a:rPr lang="en-GB" smtClean="0"/>
              <a:t>18/06/2025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73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1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8200" y="4918"/>
            <a:ext cx="10515600" cy="1325563"/>
          </a:xfrm>
        </p:spPr>
        <p:txBody>
          <a:bodyPr>
            <a:normAutofit/>
          </a:bodyPr>
          <a:lstStyle/>
          <a:p>
            <a:pPr indent="-639720">
              <a:buClr>
                <a:srgbClr val="203864"/>
              </a:buClr>
            </a:pPr>
            <a:r>
              <a:rPr lang="en-US" dirty="0"/>
              <a:t>Indirect effect on</a:t>
            </a:r>
            <a:r>
              <a:rPr lang="en-US" spc="-1" dirty="0"/>
              <a:t> resonances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5BE1B3-8AFC-4A6B-A388-DC23A387567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A2E475-76BB-4E81-8361-CB874F9A25E0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18/06/2025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Asvesta | Space Charge in Circular Machines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11" y="3370757"/>
            <a:ext cx="3657600" cy="2743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975" y="3356668"/>
            <a:ext cx="3657600" cy="27432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175" y="1309887"/>
            <a:ext cx="2438400" cy="1828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775" y="1309887"/>
            <a:ext cx="2438400" cy="1828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" y="1304726"/>
            <a:ext cx="2438400" cy="1828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423" y="1309887"/>
            <a:ext cx="2438400" cy="18288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704524" y="4066759"/>
            <a:ext cx="459085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b="1" dirty="0"/>
              <a:t>Space charge strength (Brightness) affects:</a:t>
            </a:r>
          </a:p>
          <a:p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/>
              <a:t>Distance of highest losses from resonance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/>
              <a:t>Width of resonance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/>
              <a:t>Impact of the resonance on the beam observables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342900" indent="-342900">
              <a:buFont typeface="+mj-lt"/>
              <a:buAutoNum type="alphaLcParenR"/>
            </a:pP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382002" y="1457558"/>
            <a:ext cx="327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18599" y="1453326"/>
            <a:ext cx="40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676952" y="1426384"/>
            <a:ext cx="327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0115351" y="1420869"/>
            <a:ext cx="404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36" name="Down Arrow 35"/>
          <p:cNvSpPr/>
          <p:nvPr/>
        </p:nvSpPr>
        <p:spPr>
          <a:xfrm rot="10800000">
            <a:off x="1791459" y="5802326"/>
            <a:ext cx="182880" cy="4572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/>
          <p:cNvSpPr/>
          <p:nvPr/>
        </p:nvSpPr>
        <p:spPr>
          <a:xfrm>
            <a:off x="2026920" y="3277036"/>
            <a:ext cx="182880" cy="457200"/>
          </a:xfrm>
          <a:prstGeom prst="downArrow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 rot="10800000">
            <a:off x="10779495" y="5802326"/>
            <a:ext cx="182880" cy="4572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>
            <a:off x="11262360" y="3445775"/>
            <a:ext cx="182880" cy="457200"/>
          </a:xfrm>
          <a:prstGeom prst="downArrow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222860" y="338108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b="1" dirty="0"/>
              <a:t>Space charge defines two different regions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b="1" dirty="0">
                <a:solidFill>
                  <a:srgbClr val="C00000"/>
                </a:solidFill>
              </a:rPr>
              <a:t>Losses regime</a:t>
            </a:r>
            <a:endParaRPr lang="en-US" dirty="0">
              <a:solidFill>
                <a:srgbClr val="C00000"/>
              </a:solidFill>
            </a:endParaRPr>
          </a:p>
          <a:p>
            <a:pPr marL="1257300" lvl="2" indent="-342900">
              <a:buFont typeface="+mj-lt"/>
              <a:buAutoNum type="alphaLcParenR"/>
            </a:pPr>
            <a:r>
              <a:rPr lang="en-US" b="1" dirty="0">
                <a:solidFill>
                  <a:srgbClr val="00B050"/>
                </a:solidFill>
              </a:rPr>
              <a:t>Blow-up regime</a:t>
            </a:r>
            <a:endParaRPr lang="en-US" dirty="0">
              <a:solidFill>
                <a:srgbClr val="00B05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84952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R</a:t>
            </a:r>
            <a:r>
              <a:rPr lang="en-US" dirty="0"/>
              <a:t>esonances: </a:t>
            </a:r>
            <a:r>
              <a:rPr lang="en-GB" dirty="0"/>
              <a:t>Machine Periodicity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9A18-BF68-44F1-B112-46245FF8481E}" type="datetime1">
              <a:rPr lang="en-GB" smtClean="0"/>
              <a:t>18/06/2025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56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5A06BB-D0DE-DAE7-1310-901EF9DB37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738" y="1517660"/>
            <a:ext cx="6096000" cy="4572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C64A15-6B7F-A242-F601-484ACFF552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7" y="1485304"/>
            <a:ext cx="6096000" cy="4572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925D31-CB6C-3479-960A-6EE9D5B9A2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7" y="1485304"/>
            <a:ext cx="6096000" cy="45720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2E3BA2B-DF0A-8D0C-5B58-BF18D4B09E6B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4138856" y="1903192"/>
            <a:ext cx="510253" cy="94903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F66FAAE-C5DA-E30C-4252-0AE26EA65C46}"/>
                  </a:ext>
                </a:extLst>
              </p:cNvPr>
              <p:cNvSpPr txBox="1"/>
              <p:nvPr/>
            </p:nvSpPr>
            <p:spPr>
              <a:xfrm>
                <a:off x="4649109" y="1395008"/>
                <a:ext cx="3492036" cy="1016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  <a:latin typeface="Helvetica Neue"/>
                  </a:rPr>
                  <a:t>3</a:t>
                </a:r>
                <a:r>
                  <a:rPr lang="en-US" sz="2000" baseline="30000" dirty="0">
                    <a:solidFill>
                      <a:schemeClr val="accent5">
                        <a:lumMod val="50000"/>
                      </a:schemeClr>
                    </a:solidFill>
                    <a:latin typeface="Helvetica Neue"/>
                  </a:rPr>
                  <a:t>rd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  <a:latin typeface="Helvetica Neue"/>
                  </a:rPr>
                  <a:t> Order Skew Resonance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chemeClr val="accent5">
                      <a:lumMod val="50000"/>
                    </a:schemeClr>
                  </a:solidFill>
                  <a:latin typeface="Helvetica Neue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3∗4.3</m:t>
                      </m:r>
                      <m:acc>
                        <m:accPr>
                          <m:chr m:val="̅"/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acc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𝟏𝟑</m:t>
                      </m:r>
                    </m:oMath>
                  </m:oMathPara>
                </a14:m>
                <a:endParaRPr lang="en-US" sz="2000" b="1" dirty="0">
                  <a:solidFill>
                    <a:srgbClr val="0000FF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F66FAAE-C5DA-E30C-4252-0AE26EA65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109" y="1395008"/>
                <a:ext cx="3492036" cy="1016368"/>
              </a:xfrm>
              <a:prstGeom prst="rect">
                <a:avLst/>
              </a:prstGeom>
              <a:blipFill>
                <a:blip r:embed="rId5"/>
                <a:stretch>
                  <a:fillRect l="-1923" t="-29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1">
            <a:extLst>
              <a:ext uri="{FF2B5EF4-FFF2-40B4-BE49-F238E27FC236}">
                <a16:creationId xmlns:a16="http://schemas.microsoft.com/office/drawing/2014/main" id="{DB039F27-FB4F-AEE5-9510-092752480A46}"/>
              </a:ext>
            </a:extLst>
          </p:cNvPr>
          <p:cNvSpPr txBox="1">
            <a:spLocks/>
          </p:cNvSpPr>
          <p:nvPr/>
        </p:nvSpPr>
        <p:spPr>
          <a:xfrm>
            <a:off x="8232" y="1014870"/>
            <a:ext cx="9782801" cy="12398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endParaRPr lang="en-US" sz="2667" dirty="0">
              <a:solidFill>
                <a:prstClr val="black">
                  <a:lumMod val="75000"/>
                </a:prstClr>
              </a:solidFill>
              <a:latin typeface="Helvetica Neue"/>
              <a:cs typeface="Calibri" panose="020F0502020204030204" pitchFamily="34" charset="0"/>
            </a:endParaRPr>
          </a:p>
          <a:p>
            <a:pPr defTabSz="914377">
              <a:defRPr/>
            </a:pPr>
            <a:r>
              <a:rPr lang="en-US" sz="2667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Non-Systematic Resonance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D99A23C-F4F1-4D1C-3427-B99CA19BBD7C}"/>
              </a:ext>
            </a:extLst>
          </p:cNvPr>
          <p:cNvGrpSpPr/>
          <p:nvPr/>
        </p:nvGrpSpPr>
        <p:grpSpPr>
          <a:xfrm>
            <a:off x="10597744" y="1400277"/>
            <a:ext cx="1465776" cy="2210125"/>
            <a:chOff x="8012478" y="744646"/>
            <a:chExt cx="1099332" cy="165759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9702F32-F165-DF18-1D45-BA2F577828FD}"/>
                </a:ext>
              </a:extLst>
            </p:cNvPr>
            <p:cNvSpPr/>
            <p:nvPr/>
          </p:nvSpPr>
          <p:spPr>
            <a:xfrm>
              <a:off x="8012478" y="1298881"/>
              <a:ext cx="1097280" cy="1097280"/>
            </a:xfrm>
            <a:prstGeom prst="ellipse">
              <a:avLst/>
            </a:prstGeom>
            <a:solidFill>
              <a:srgbClr val="C55A1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CDB7211-9DBB-26EC-7A00-F431E9B12F09}"/>
                </a:ext>
              </a:extLst>
            </p:cNvPr>
            <p:cNvCxnSpPr>
              <a:stCxn id="18" idx="0"/>
              <a:endCxn id="18" idx="4"/>
            </p:cNvCxnSpPr>
            <p:nvPr/>
          </p:nvCxnSpPr>
          <p:spPr>
            <a:xfrm>
              <a:off x="8561118" y="1298881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3231E00-D4AE-206D-858C-37E87323BB73}"/>
                </a:ext>
              </a:extLst>
            </p:cNvPr>
            <p:cNvCxnSpPr/>
            <p:nvPr/>
          </p:nvCxnSpPr>
          <p:spPr>
            <a:xfrm>
              <a:off x="8012478" y="1847521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33E9D28-C68C-DAA7-3C2D-1332C52FB0C4}"/>
                </a:ext>
              </a:extLst>
            </p:cNvPr>
            <p:cNvCxnSpPr/>
            <p:nvPr/>
          </p:nvCxnSpPr>
          <p:spPr>
            <a:xfrm rot="1320000">
              <a:off x="8563170" y="1304960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631A529-6210-6046-B8E1-04663C4AE616}"/>
                </a:ext>
              </a:extLst>
            </p:cNvPr>
            <p:cNvCxnSpPr/>
            <p:nvPr/>
          </p:nvCxnSpPr>
          <p:spPr>
            <a:xfrm rot="1320000">
              <a:off x="8014530" y="1853600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1A257DF-6F88-4FD1-CC17-95E66F4A8BF6}"/>
                </a:ext>
              </a:extLst>
            </p:cNvPr>
            <p:cNvCxnSpPr/>
            <p:nvPr/>
          </p:nvCxnSpPr>
          <p:spPr>
            <a:xfrm rot="1320000" flipV="1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57C7D63-6521-480F-3ABD-C026AE0B9E00}"/>
                </a:ext>
              </a:extLst>
            </p:cNvPr>
            <p:cNvCxnSpPr/>
            <p:nvPr/>
          </p:nvCxnSpPr>
          <p:spPr>
            <a:xfrm flipV="1"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D6B5CA9-2061-25E2-E0BD-52EB0FB82A7A}"/>
                </a:ext>
              </a:extLst>
            </p:cNvPr>
            <p:cNvCxnSpPr/>
            <p:nvPr/>
          </p:nvCxnSpPr>
          <p:spPr>
            <a:xfrm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A8CD7F9-705F-5EFB-082A-94FB53FE1DB7}"/>
                </a:ext>
              </a:extLst>
            </p:cNvPr>
            <p:cNvCxnSpPr/>
            <p:nvPr/>
          </p:nvCxnSpPr>
          <p:spPr>
            <a:xfrm rot="1320000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F0847980-3F55-E062-A86C-903DE6DD9A72}"/>
                    </a:ext>
                  </a:extLst>
                </p:cNvPr>
                <p:cNvSpPr/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a14:m>
                  <a:r>
                    <a:rPr lang="en-US" sz="2400" b="1" dirty="0">
                      <a:solidFill>
                        <a:schemeClr val="accent5">
                          <a:lumMod val="50000"/>
                        </a:schemeClr>
                      </a:solidFill>
                      <a:latin typeface="Helvetica Neue"/>
                    </a:rPr>
                    <a:t> cells</a:t>
                  </a:r>
                </a:p>
              </p:txBody>
            </p:sp>
          </mc:Choice>
          <mc:Fallback xmlns="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F0847980-3F55-E062-A86C-903DE6DD9A7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  <a:blipFill>
                  <a:blip r:embed="rId6"/>
                  <a:stretch>
                    <a:fillRect l="-1382" t="-9333" r="-6452" b="-32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94C21B85-3306-BE8E-02BE-5EDA3898EE26}"/>
                </a:ext>
              </a:extLst>
            </p:cNvPr>
            <p:cNvCxnSpPr>
              <a:stCxn id="27" idx="2"/>
            </p:cNvCxnSpPr>
            <p:nvPr/>
          </p:nvCxnSpPr>
          <p:spPr>
            <a:xfrm flipH="1">
              <a:off x="8458215" y="1090895"/>
              <a:ext cx="128462" cy="1870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9FA01D4-19B7-544B-64C4-9886CC04A81A}"/>
                </a:ext>
              </a:extLst>
            </p:cNvPr>
            <p:cNvSpPr/>
            <p:nvPr/>
          </p:nvSpPr>
          <p:spPr>
            <a:xfrm>
              <a:off x="8149638" y="1436041"/>
              <a:ext cx="822960" cy="8229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25248EA4-2797-34FC-B2EF-63DD47C352D1}"/>
              </a:ext>
            </a:extLst>
          </p:cNvPr>
          <p:cNvSpPr/>
          <p:nvPr/>
        </p:nvSpPr>
        <p:spPr>
          <a:xfrm>
            <a:off x="5448275" y="5742901"/>
            <a:ext cx="64084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Representation of the kick (orientation and amplitude) of each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individual skew sextupole</a:t>
            </a:r>
          </a:p>
        </p:txBody>
      </p:sp>
    </p:spTree>
    <p:extLst>
      <p:ext uri="{BB962C8B-B14F-4D97-AF65-F5344CB8AC3E}">
        <p14:creationId xmlns:p14="http://schemas.microsoft.com/office/powerpoint/2010/main" val="315812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R</a:t>
            </a:r>
            <a:r>
              <a:rPr lang="en-US" dirty="0"/>
              <a:t>esonances: </a:t>
            </a:r>
            <a:r>
              <a:rPr lang="en-GB" dirty="0"/>
              <a:t>Machine Periodicity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5EEB5-FA75-4126-A882-EA76A5343702}" type="datetime1">
              <a:rPr lang="en-GB" smtClean="0"/>
              <a:t>18/06/2025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57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5A06BB-D0DE-DAE7-1310-901EF9DB37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46738" y="1517660"/>
            <a:ext cx="6096000" cy="4572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C64A15-6B7F-A242-F601-484ACFF55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667" y="1485304"/>
            <a:ext cx="6096000" cy="4572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925D31-CB6C-3479-960A-6EE9D5B9A2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612" y="1485304"/>
            <a:ext cx="6096000" cy="45720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2E3BA2B-DF0A-8D0C-5B58-BF18D4B09E6B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4138856" y="1903192"/>
            <a:ext cx="510253" cy="9490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F66FAAE-C5DA-E30C-4252-0AE26EA65C46}"/>
                  </a:ext>
                </a:extLst>
              </p:cNvPr>
              <p:cNvSpPr txBox="1"/>
              <p:nvPr/>
            </p:nvSpPr>
            <p:spPr>
              <a:xfrm>
                <a:off x="4649109" y="1395008"/>
                <a:ext cx="3492036" cy="1016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  <a:latin typeface="Helvetica Neue"/>
                  </a:rPr>
                  <a:t>3</a:t>
                </a:r>
                <a:r>
                  <a:rPr lang="en-US" sz="2000" baseline="30000" dirty="0">
                    <a:solidFill>
                      <a:schemeClr val="accent5">
                        <a:lumMod val="50000"/>
                      </a:schemeClr>
                    </a:solidFill>
                    <a:latin typeface="Helvetica Neue"/>
                  </a:rPr>
                  <a:t>rd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  <a:latin typeface="Helvetica Neue"/>
                  </a:rPr>
                  <a:t> Order Skew Resonance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chemeClr val="accent5">
                      <a:lumMod val="50000"/>
                    </a:schemeClr>
                  </a:solidFill>
                  <a:latin typeface="Helvetica Neue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3∗</m:t>
                      </m:r>
                      <m:r>
                        <a:rPr lang="en-US" sz="20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200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.3</m:t>
                      </m:r>
                      <m:acc>
                        <m:accPr>
                          <m:chr m:val="̅"/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acc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en-US" sz="2000" b="1" dirty="0">
                  <a:solidFill>
                    <a:srgbClr val="0000FF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F66FAAE-C5DA-E30C-4252-0AE26EA65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109" y="1395008"/>
                <a:ext cx="3492036" cy="1016368"/>
              </a:xfrm>
              <a:prstGeom prst="rect">
                <a:avLst/>
              </a:prstGeom>
              <a:blipFill>
                <a:blip r:embed="rId5"/>
                <a:stretch>
                  <a:fillRect l="-1923" t="-29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1">
            <a:extLst>
              <a:ext uri="{FF2B5EF4-FFF2-40B4-BE49-F238E27FC236}">
                <a16:creationId xmlns:a16="http://schemas.microsoft.com/office/drawing/2014/main" id="{DB039F27-FB4F-AEE5-9510-092752480A46}"/>
              </a:ext>
            </a:extLst>
          </p:cNvPr>
          <p:cNvSpPr txBox="1">
            <a:spLocks/>
          </p:cNvSpPr>
          <p:nvPr/>
        </p:nvSpPr>
        <p:spPr>
          <a:xfrm>
            <a:off x="8232" y="1014870"/>
            <a:ext cx="9782801" cy="12398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endParaRPr lang="en-US" sz="2667" dirty="0">
              <a:solidFill>
                <a:prstClr val="black">
                  <a:lumMod val="75000"/>
                </a:prstClr>
              </a:solidFill>
              <a:latin typeface="Helvetica Neue"/>
              <a:cs typeface="Calibri" panose="020F0502020204030204" pitchFamily="34" charset="0"/>
            </a:endParaRPr>
          </a:p>
          <a:p>
            <a:pPr defTabSz="914377">
              <a:defRPr/>
            </a:pPr>
            <a:r>
              <a:rPr lang="en-US" sz="2667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Systematic Resonance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D99A23C-F4F1-4D1C-3427-B99CA19BBD7C}"/>
              </a:ext>
            </a:extLst>
          </p:cNvPr>
          <p:cNvGrpSpPr/>
          <p:nvPr/>
        </p:nvGrpSpPr>
        <p:grpSpPr>
          <a:xfrm>
            <a:off x="10597744" y="1400277"/>
            <a:ext cx="1465776" cy="2210125"/>
            <a:chOff x="8012478" y="744646"/>
            <a:chExt cx="1099332" cy="165759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9702F32-F165-DF18-1D45-BA2F577828FD}"/>
                </a:ext>
              </a:extLst>
            </p:cNvPr>
            <p:cNvSpPr/>
            <p:nvPr/>
          </p:nvSpPr>
          <p:spPr>
            <a:xfrm>
              <a:off x="8012478" y="1298881"/>
              <a:ext cx="1097280" cy="1097280"/>
            </a:xfrm>
            <a:prstGeom prst="ellipse">
              <a:avLst/>
            </a:prstGeom>
            <a:solidFill>
              <a:srgbClr val="C55A1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CDB7211-9DBB-26EC-7A00-F431E9B12F09}"/>
                </a:ext>
              </a:extLst>
            </p:cNvPr>
            <p:cNvCxnSpPr>
              <a:stCxn id="18" idx="0"/>
              <a:endCxn id="18" idx="4"/>
            </p:cNvCxnSpPr>
            <p:nvPr/>
          </p:nvCxnSpPr>
          <p:spPr>
            <a:xfrm>
              <a:off x="8561118" y="1298881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3231E00-D4AE-206D-858C-37E87323BB73}"/>
                </a:ext>
              </a:extLst>
            </p:cNvPr>
            <p:cNvCxnSpPr/>
            <p:nvPr/>
          </p:nvCxnSpPr>
          <p:spPr>
            <a:xfrm>
              <a:off x="8012478" y="1847521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33E9D28-C68C-DAA7-3C2D-1332C52FB0C4}"/>
                </a:ext>
              </a:extLst>
            </p:cNvPr>
            <p:cNvCxnSpPr/>
            <p:nvPr/>
          </p:nvCxnSpPr>
          <p:spPr>
            <a:xfrm rot="1320000">
              <a:off x="8563170" y="1304960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631A529-6210-6046-B8E1-04663C4AE616}"/>
                </a:ext>
              </a:extLst>
            </p:cNvPr>
            <p:cNvCxnSpPr/>
            <p:nvPr/>
          </p:nvCxnSpPr>
          <p:spPr>
            <a:xfrm rot="1320000">
              <a:off x="8014530" y="1853600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1A257DF-6F88-4FD1-CC17-95E66F4A8BF6}"/>
                </a:ext>
              </a:extLst>
            </p:cNvPr>
            <p:cNvCxnSpPr/>
            <p:nvPr/>
          </p:nvCxnSpPr>
          <p:spPr>
            <a:xfrm rot="1320000" flipV="1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57C7D63-6521-480F-3ABD-C026AE0B9E00}"/>
                </a:ext>
              </a:extLst>
            </p:cNvPr>
            <p:cNvCxnSpPr/>
            <p:nvPr/>
          </p:nvCxnSpPr>
          <p:spPr>
            <a:xfrm flipV="1"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D6B5CA9-2061-25E2-E0BD-52EB0FB82A7A}"/>
                </a:ext>
              </a:extLst>
            </p:cNvPr>
            <p:cNvCxnSpPr/>
            <p:nvPr/>
          </p:nvCxnSpPr>
          <p:spPr>
            <a:xfrm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A8CD7F9-705F-5EFB-082A-94FB53FE1DB7}"/>
                </a:ext>
              </a:extLst>
            </p:cNvPr>
            <p:cNvCxnSpPr/>
            <p:nvPr/>
          </p:nvCxnSpPr>
          <p:spPr>
            <a:xfrm rot="1320000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F0847980-3F55-E062-A86C-903DE6DD9A72}"/>
                    </a:ext>
                  </a:extLst>
                </p:cNvPr>
                <p:cNvSpPr/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a14:m>
                  <a:r>
                    <a:rPr lang="en-US" sz="2400" b="1" dirty="0">
                      <a:solidFill>
                        <a:schemeClr val="accent5">
                          <a:lumMod val="50000"/>
                        </a:schemeClr>
                      </a:solidFill>
                      <a:latin typeface="Helvetica Neue"/>
                    </a:rPr>
                    <a:t> cells</a:t>
                  </a:r>
                </a:p>
              </p:txBody>
            </p:sp>
          </mc:Choice>
          <mc:Fallback xmlns="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F0847980-3F55-E062-A86C-903DE6DD9A7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  <a:blipFill>
                  <a:blip r:embed="rId6"/>
                  <a:stretch>
                    <a:fillRect l="-1382" t="-9333" r="-6452" b="-32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94C21B85-3306-BE8E-02BE-5EDA3898EE26}"/>
                </a:ext>
              </a:extLst>
            </p:cNvPr>
            <p:cNvCxnSpPr>
              <a:stCxn id="27" idx="2"/>
            </p:cNvCxnSpPr>
            <p:nvPr/>
          </p:nvCxnSpPr>
          <p:spPr>
            <a:xfrm flipH="1">
              <a:off x="8458215" y="1090895"/>
              <a:ext cx="128462" cy="1870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9FA01D4-19B7-544B-64C4-9886CC04A81A}"/>
                </a:ext>
              </a:extLst>
            </p:cNvPr>
            <p:cNvSpPr/>
            <p:nvPr/>
          </p:nvSpPr>
          <p:spPr>
            <a:xfrm>
              <a:off x="8149638" y="1436041"/>
              <a:ext cx="822960" cy="8229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25248EA4-2797-34FC-B2EF-63DD47C352D1}"/>
              </a:ext>
            </a:extLst>
          </p:cNvPr>
          <p:cNvSpPr/>
          <p:nvPr/>
        </p:nvSpPr>
        <p:spPr>
          <a:xfrm>
            <a:off x="5448274" y="5742901"/>
            <a:ext cx="63982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Representation of the kick (orientation and amplitude) of each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individual skew sextupole</a:t>
            </a:r>
          </a:p>
        </p:txBody>
      </p:sp>
    </p:spTree>
    <p:extLst>
      <p:ext uri="{BB962C8B-B14F-4D97-AF65-F5344CB8AC3E}">
        <p14:creationId xmlns:p14="http://schemas.microsoft.com/office/powerpoint/2010/main" val="425155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9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Resonance Compensation</a:t>
            </a:r>
            <a:r>
              <a:rPr lang="en-US" i="1" dirty="0"/>
              <a:t> – individual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6EDE8-108B-4726-BE5A-3D57A068D63C}" type="datetime1">
              <a:rPr lang="en-GB" smtClean="0"/>
              <a:t>18/06/2025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58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5E28CE-645A-7C05-1671-67120376790B}"/>
              </a:ext>
            </a:extLst>
          </p:cNvPr>
          <p:cNvSpPr txBox="1"/>
          <p:nvPr/>
        </p:nvSpPr>
        <p:spPr>
          <a:xfrm>
            <a:off x="94190" y="2267180"/>
            <a:ext cx="360000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Helvetica Neue"/>
              </a:rPr>
              <a:t>Driven resonance</a:t>
            </a:r>
            <a:endParaRPr lang="en-US" b="1" dirty="0">
              <a:solidFill>
                <a:schemeClr val="accent5">
                  <a:lumMod val="50000"/>
                </a:schemeClr>
              </a:solidFill>
              <a:latin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Formation of 4 islands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Helvetica Neue"/>
            </a:endParaRPr>
          </a:p>
        </p:txBody>
      </p:sp>
      <p:pic>
        <p:nvPicPr>
          <p:cNvPr id="4" name="Picture 3" descr="A colorful circle with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F535640A-35F3-C0B1-E9D6-5D966F356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3951"/>
            <a:ext cx="3600000" cy="2700000"/>
          </a:xfrm>
          <a:prstGeom prst="rect">
            <a:avLst/>
          </a:prstGeom>
        </p:spPr>
      </p:pic>
      <p:pic>
        <p:nvPicPr>
          <p:cNvPr id="9" name="Picture 8" descr="A colorful circle with a number of circles&#10;&#10;Description automatically generated with medium confidence">
            <a:extLst>
              <a:ext uri="{FF2B5EF4-FFF2-40B4-BE49-F238E27FC236}">
                <a16:creationId xmlns:a16="http://schemas.microsoft.com/office/drawing/2014/main" id="{1B63E864-0255-93CE-C158-D0A9B86113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983" y="3333951"/>
            <a:ext cx="3600000" cy="2700000"/>
          </a:xfrm>
          <a:prstGeom prst="rect">
            <a:avLst/>
          </a:prstGeom>
        </p:spPr>
      </p:pic>
      <p:sp>
        <p:nvSpPr>
          <p:cNvPr id="10" name="Plus Sign 9">
            <a:extLst>
              <a:ext uri="{FF2B5EF4-FFF2-40B4-BE49-F238E27FC236}">
                <a16:creationId xmlns:a16="http://schemas.microsoft.com/office/drawing/2014/main" id="{89F3CE9C-69A0-0117-014D-B2169435B480}"/>
              </a:ext>
            </a:extLst>
          </p:cNvPr>
          <p:cNvSpPr/>
          <p:nvPr/>
        </p:nvSpPr>
        <p:spPr>
          <a:xfrm>
            <a:off x="3671703" y="4450955"/>
            <a:ext cx="483577" cy="465992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 descr="A colorful circle with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7E091EDE-FAED-E29B-60B2-FD8F7E8C92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966" y="3335998"/>
            <a:ext cx="3600000" cy="2700000"/>
          </a:xfrm>
          <a:prstGeom prst="rect">
            <a:avLst/>
          </a:prstGeom>
        </p:spPr>
      </p:pic>
      <p:sp>
        <p:nvSpPr>
          <p:cNvPr id="24" name="Arrow: Right 23">
            <a:extLst>
              <a:ext uri="{FF2B5EF4-FFF2-40B4-BE49-F238E27FC236}">
                <a16:creationId xmlns:a16="http://schemas.microsoft.com/office/drawing/2014/main" id="{6E300111-A290-F304-7514-125FFC9A0672}"/>
              </a:ext>
            </a:extLst>
          </p:cNvPr>
          <p:cNvSpPr/>
          <p:nvPr/>
        </p:nvSpPr>
        <p:spPr>
          <a:xfrm>
            <a:off x="7898686" y="4501388"/>
            <a:ext cx="483577" cy="365125"/>
          </a:xfrm>
          <a:prstGeom prst="rightArrow">
            <a:avLst>
              <a:gd name="adj1" fmla="val 30736"/>
              <a:gd name="adj2" fmla="val 4277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621A72-ED4C-7DD9-990D-740CCA38316D}"/>
              </a:ext>
            </a:extLst>
          </p:cNvPr>
          <p:cNvSpPr txBox="1"/>
          <p:nvPr/>
        </p:nvSpPr>
        <p:spPr>
          <a:xfrm>
            <a:off x="4226982" y="2182005"/>
            <a:ext cx="3600001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1212FF"/>
                </a:solidFill>
                <a:latin typeface="Helvetica Neue"/>
              </a:rPr>
              <a:t>Corrector settings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Formation of 4 islands with a different orientation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Helvetica Neue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8985D7-1238-D163-0650-8122BD8FD704}"/>
              </a:ext>
            </a:extLst>
          </p:cNvPr>
          <p:cNvSpPr txBox="1"/>
          <p:nvPr/>
        </p:nvSpPr>
        <p:spPr>
          <a:xfrm>
            <a:off x="94190" y="1258675"/>
            <a:ext cx="11762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We monitor particles for multiple turns mapping out the horizontal phase space 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Color code: d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Helvetica Neue"/>
                <a:sym typeface="Wingdings" panose="05000000000000000000" pitchFamily="2" charset="2"/>
              </a:rPr>
              <a:t> (diffusion)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chaos indicator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22A51B2-CB4C-0752-EEB2-D7A6745E9A29}"/>
              </a:ext>
            </a:extLst>
          </p:cNvPr>
          <p:cNvSpPr txBox="1"/>
          <p:nvPr/>
        </p:nvSpPr>
        <p:spPr>
          <a:xfrm>
            <a:off x="8359775" y="2182005"/>
            <a:ext cx="360000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Compensation (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resonance+correctors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Helvetica Neue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Island formation suppressed</a:t>
            </a:r>
          </a:p>
        </p:txBody>
      </p:sp>
    </p:spTree>
    <p:extLst>
      <p:ext uri="{BB962C8B-B14F-4D97-AF65-F5344CB8AC3E}">
        <p14:creationId xmlns:p14="http://schemas.microsoft.com/office/powerpoint/2010/main" val="234725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 animBg="1"/>
      <p:bldP spid="24" grpId="0" animBg="1"/>
      <p:bldP spid="26" grpId="0"/>
      <p:bldP spid="2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898" y="1545461"/>
            <a:ext cx="3108960" cy="233172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-110969"/>
            <a:ext cx="8399847" cy="855563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Garamond" panose="02020404030301010803" pitchFamily="18" charset="0"/>
              </a:rPr>
              <a:t>Resonance compensation in the PSB</a:t>
            </a:r>
          </a:p>
        </p:txBody>
      </p:sp>
      <p:graphicFrame>
        <p:nvGraphicFramePr>
          <p:cNvPr id="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687724"/>
              </p:ext>
            </p:extLst>
          </p:nvPr>
        </p:nvGraphicFramePr>
        <p:xfrm>
          <a:off x="1848945" y="3228852"/>
          <a:ext cx="1783080" cy="1554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1276207" imgH="1104761" progId="AcroExch.Document.DC">
                  <p:embed/>
                </p:oleObj>
              </mc:Choice>
              <mc:Fallback>
                <p:oleObj name="Acrobat Document" r:id="rId3" imgW="1276207" imgH="1104761" progId="AcroExch.Document.DC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48945" y="3228852"/>
                        <a:ext cx="1783080" cy="1554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6267506"/>
              </p:ext>
            </p:extLst>
          </p:nvPr>
        </p:nvGraphicFramePr>
        <p:xfrm>
          <a:off x="-17133" y="1674372"/>
          <a:ext cx="1783080" cy="1554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5" imgW="1276207" imgH="1104761" progId="AcroExch.Document.DC">
                  <p:embed/>
                </p:oleObj>
              </mc:Choice>
              <mc:Fallback>
                <p:oleObj name="Acrobat Document" r:id="rId5" imgW="1276207" imgH="1104761" progId="AcroExch.Document.DC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17133" y="1674372"/>
                        <a:ext cx="1783080" cy="1554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7689727"/>
              </p:ext>
            </p:extLst>
          </p:nvPr>
        </p:nvGraphicFramePr>
        <p:xfrm>
          <a:off x="19070" y="3228852"/>
          <a:ext cx="1783080" cy="1554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7" imgW="1276207" imgH="1104761" progId="AcroExch.Document.DC">
                  <p:embed/>
                </p:oleObj>
              </mc:Choice>
              <mc:Fallback>
                <p:oleObj name="Acrobat Document" r:id="rId7" imgW="1276207" imgH="1104761" progId="AcroExch.Document.DC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070" y="3228852"/>
                        <a:ext cx="1783080" cy="1554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22248"/>
              </p:ext>
            </p:extLst>
          </p:nvPr>
        </p:nvGraphicFramePr>
        <p:xfrm>
          <a:off x="1827668" y="1674372"/>
          <a:ext cx="1795692" cy="1554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9" imgW="1276207" imgH="1104761" progId="AcroExch.Document.DC">
                  <p:embed/>
                </p:oleObj>
              </mc:Choice>
              <mc:Fallback>
                <p:oleObj name="Acrobat Document" r:id="rId9" imgW="1276207" imgH="1104761" progId="AcroExch.Document.DC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27668" y="1674372"/>
                        <a:ext cx="1795692" cy="1554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0375411"/>
              </p:ext>
            </p:extLst>
          </p:nvPr>
        </p:nvGraphicFramePr>
        <p:xfrm>
          <a:off x="10240230" y="4951661"/>
          <a:ext cx="1779587" cy="155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1" imgW="1257066" imgH="1098527" progId="AcroExch.Document.DC">
                  <p:embed/>
                </p:oleObj>
              </mc:Choice>
              <mc:Fallback>
                <p:oleObj name="Acrobat Document" r:id="rId11" imgW="1257066" imgH="1098527" progId="AcroExch.Document.DC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240230" y="4951661"/>
                        <a:ext cx="1779587" cy="155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636036"/>
              </p:ext>
            </p:extLst>
          </p:nvPr>
        </p:nvGraphicFramePr>
        <p:xfrm>
          <a:off x="8447545" y="3397181"/>
          <a:ext cx="1779115" cy="1554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3" imgW="1257066" imgH="1098527" progId="AcroExch.Document.DC">
                  <p:embed/>
                </p:oleObj>
              </mc:Choice>
              <mc:Fallback>
                <p:oleObj name="Acrobat Document" r:id="rId13" imgW="1257066" imgH="1098527" progId="AcroExch.Document.DC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447545" y="3397181"/>
                        <a:ext cx="1779115" cy="1554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1393818"/>
              </p:ext>
            </p:extLst>
          </p:nvPr>
        </p:nvGraphicFramePr>
        <p:xfrm>
          <a:off x="10240465" y="3393388"/>
          <a:ext cx="1779115" cy="1554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5" imgW="1257066" imgH="1098527" progId="AcroExch.Document.DC">
                  <p:embed/>
                </p:oleObj>
              </mc:Choice>
              <mc:Fallback>
                <p:oleObj name="Acrobat Document" r:id="rId15" imgW="1257066" imgH="1098527" progId="AcroExch.Document.DC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0240465" y="3393388"/>
                        <a:ext cx="1779115" cy="1554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510039"/>
              </p:ext>
            </p:extLst>
          </p:nvPr>
        </p:nvGraphicFramePr>
        <p:xfrm>
          <a:off x="8461587" y="4956724"/>
          <a:ext cx="1779115" cy="1554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7" imgW="1257066" imgH="1098527" progId="AcroExch.Document.DC">
                  <p:embed/>
                </p:oleObj>
              </mc:Choice>
              <mc:Fallback>
                <p:oleObj name="Acrobat Document" r:id="rId17" imgW="1257066" imgH="1098527" progId="AcroExch.Document.DC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461587" y="4956724"/>
                        <a:ext cx="1779115" cy="1554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-68976" y="1255569"/>
            <a:ext cx="3749040" cy="35661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57279" y="1226695"/>
            <a:ext cx="234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/>
              </a:rPr>
              <a:t>1. Natural Excitation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07506" y="3011893"/>
            <a:ext cx="2554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/>
              </a:rPr>
              <a:t>4. Corrections Applied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6" t="14082" r="28132" b="10876"/>
          <a:stretch/>
        </p:blipFill>
        <p:spPr>
          <a:xfrm>
            <a:off x="5775313" y="3886037"/>
            <a:ext cx="3022889" cy="2550547"/>
          </a:xfrm>
          <a:prstGeom prst="rect">
            <a:avLst/>
          </a:prstGeom>
        </p:spPr>
      </p:pic>
      <p:sp>
        <p:nvSpPr>
          <p:cNvPr id="78" name="5-Point Star 77"/>
          <p:cNvSpPr/>
          <p:nvPr/>
        </p:nvSpPr>
        <p:spPr>
          <a:xfrm>
            <a:off x="4628794" y="2454187"/>
            <a:ext cx="274320" cy="274320"/>
          </a:xfrm>
          <a:prstGeom prst="star5">
            <a:avLst/>
          </a:prstGeom>
          <a:solidFill>
            <a:srgbClr val="FFFF3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59499" y="4423883"/>
            <a:ext cx="26473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For each resonance observed:</a:t>
            </a:r>
          </a:p>
          <a:p>
            <a:pPr algn="ctr"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Calculate 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RDTs</a:t>
            </a:r>
          </a:p>
          <a:p>
            <a:pPr algn="ctr"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using MADX-PTC</a:t>
            </a:r>
          </a:p>
          <a:p>
            <a:pPr algn="ctr"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Identify 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suitable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corrector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pairs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619848" y="1652430"/>
            <a:ext cx="20242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Experimentally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identify optimal configuration </a:t>
            </a:r>
          </a:p>
          <a:p>
            <a:pPr algn="ctr"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Provide compensation values </a:t>
            </a:r>
            <a:r>
              <a:rPr lang="en-US" b="1" i="1" dirty="0">
                <a:solidFill>
                  <a:prstClr val="black"/>
                </a:solidFill>
                <a:latin typeface="Calibri" panose="020F0502020204030204"/>
              </a:rPr>
              <a:t>for all resonances &amp; rings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536696" y="3878105"/>
            <a:ext cx="5066731" cy="2558479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36696" y="3878104"/>
            <a:ext cx="309812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/>
              </a:rPr>
              <a:t>2. Resonance Driving Terms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813372" y="1269130"/>
            <a:ext cx="4792206" cy="257072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13373" y="1249880"/>
            <a:ext cx="2921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/>
              </a:rPr>
              <a:t>3. Corrector currents scan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378629" y="3021519"/>
            <a:ext cx="3749040" cy="352362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BDF8E8-D73A-3FDD-1323-EC0C8A209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7AAC8-5C3C-43BC-9E07-87380227594D}" type="datetime1">
              <a:rPr lang="en-GB" smtClean="0"/>
              <a:t>18/06/2025</a:t>
            </a:fld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D3C500DB-04C6-AA16-0309-460B7A036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1A9A8B57-E918-7114-EC55-9915A8D62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A9A8C-59C6-43F6-BBC3-2A91D440A804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758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3CEFE5-DD29-D0F3-30B4-E48E2F620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025BD-B555-CEE2-3ED8-2767FA340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	</a:t>
            </a:r>
            <a:r>
              <a:rPr lang="en-US" i="1" dirty="0"/>
              <a:t>This course</a:t>
            </a:r>
            <a:endParaRPr lang="en-GB" b="1" i="1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26C4D2-4234-1352-775E-89460A8E0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B315-B0EE-4E2B-9D7A-F7C9A398E9C0}" type="datetime1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B2B9F0-9463-AC68-1CA1-D671D259F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83D1F7-A6AD-EFB5-CD25-353C5B689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6</a:t>
            </a:fld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8031D8C-B865-1BC0-A003-1AF622322148}"/>
              </a:ext>
            </a:extLst>
          </p:cNvPr>
          <p:cNvGrpSpPr/>
          <p:nvPr/>
        </p:nvGrpSpPr>
        <p:grpSpPr>
          <a:xfrm>
            <a:off x="188862" y="3366120"/>
            <a:ext cx="3240000" cy="3060001"/>
            <a:chOff x="4569749" y="1509881"/>
            <a:chExt cx="3240000" cy="324839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C3FAA8D-9BC9-5FD5-0A13-14367E71FBDB}"/>
                </a:ext>
              </a:extLst>
            </p:cNvPr>
            <p:cNvGrpSpPr/>
            <p:nvPr/>
          </p:nvGrpSpPr>
          <p:grpSpPr>
            <a:xfrm>
              <a:off x="4569749" y="1509881"/>
              <a:ext cx="3240000" cy="3248391"/>
              <a:chOff x="157988" y="3177311"/>
              <a:chExt cx="2895367" cy="2895571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5CCCA26-3059-5627-C542-3CF07E9D3DFC}"/>
                  </a:ext>
                </a:extLst>
              </p:cNvPr>
              <p:cNvSpPr txBox="1"/>
              <p:nvPr/>
            </p:nvSpPr>
            <p:spPr>
              <a:xfrm>
                <a:off x="367045" y="3227968"/>
                <a:ext cx="2545320" cy="740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/>
                  <a:t>Direct</a:t>
                </a:r>
              </a:p>
              <a:p>
                <a:pPr algn="ctr"/>
                <a:r>
                  <a:rPr lang="en-US" sz="2000" dirty="0"/>
                  <a:t>(charges in free space</a:t>
                </a:r>
                <a:endParaRPr lang="en-GB" sz="1600" dirty="0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D49C00D4-6733-63B2-0B9E-AD3FF1962698}"/>
                  </a:ext>
                </a:extLst>
              </p:cNvPr>
              <p:cNvSpPr/>
              <p:nvPr/>
            </p:nvSpPr>
            <p:spPr>
              <a:xfrm>
                <a:off x="157988" y="3177311"/>
                <a:ext cx="2895367" cy="2895571"/>
              </a:xfrm>
              <a:prstGeom prst="round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0A3869F-7124-0690-0E71-125B90935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004837" y="2397707"/>
              <a:ext cx="2466493" cy="2270482"/>
            </a:xfrm>
            <a:prstGeom prst="rect">
              <a:avLst/>
            </a:prstGeom>
          </p:spPr>
        </p:pic>
      </p:grp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63DF3C79-7FDF-A38C-2536-EA6C04F22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32" y="1159554"/>
            <a:ext cx="11972216" cy="2232870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i="1" dirty="0">
                <a:solidFill>
                  <a:srgbClr val="C00000"/>
                </a:solidFill>
              </a:rPr>
              <a:t>Direct space charge</a:t>
            </a:r>
            <a:br>
              <a:rPr lang="en-US" sz="2400" b="1" i="1" dirty="0">
                <a:solidFill>
                  <a:srgbClr val="C00000"/>
                </a:solidFill>
              </a:rPr>
            </a:br>
            <a:r>
              <a:rPr lang="en-US" sz="2000" dirty="0"/>
              <a:t>(Indirect space charge: can be treated similarly to impedance, wakes </a:t>
            </a:r>
            <a:r>
              <a:rPr lang="en-US" sz="2000" dirty="0" err="1"/>
              <a:t>etc</a:t>
            </a:r>
            <a:r>
              <a:rPr lang="en-US" sz="2000" dirty="0"/>
              <a:t>)</a:t>
            </a:r>
          </a:p>
          <a:p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</a:rPr>
              <a:t>Incoherent perspective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Dominant in operational conditions (Bunched beams, Gaussian distributions)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Coherent response can dominate under certain conditions (Coasting beam, Waterbag or KV distribution, </a:t>
            </a:r>
            <a:r>
              <a:rPr lang="en-US" sz="2000" dirty="0" err="1"/>
              <a:t>etc</a:t>
            </a:r>
            <a:r>
              <a:rPr lang="en-US" sz="2000" dirty="0"/>
              <a:t>)</a:t>
            </a:r>
          </a:p>
          <a:p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</a:rPr>
              <a:t>Interplay between transverse &amp; longitudinal planes of motion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Synchrotron motion heavily impacts the transverse dynamics under space charge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i="1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732B6AB-619A-7A1F-4FE8-280AD0E4FE95}"/>
              </a:ext>
            </a:extLst>
          </p:cNvPr>
          <p:cNvGrpSpPr/>
          <p:nvPr/>
        </p:nvGrpSpPr>
        <p:grpSpPr>
          <a:xfrm>
            <a:off x="4476000" y="3386323"/>
            <a:ext cx="3240000" cy="3085201"/>
            <a:chOff x="8738926" y="2350117"/>
            <a:chExt cx="3240000" cy="3179605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FA2A1B0-16BE-8973-9AD3-AE57576A3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591" r="3521"/>
            <a:stretch/>
          </p:blipFill>
          <p:spPr>
            <a:xfrm>
              <a:off x="8767944" y="3640851"/>
              <a:ext cx="3060000" cy="1745186"/>
            </a:xfrm>
            <a:prstGeom prst="rect">
              <a:avLst/>
            </a:prstGeom>
          </p:spPr>
        </p:pic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1A13109-D2C3-4ECF-8C99-FBD1003E7EF7}"/>
                </a:ext>
              </a:extLst>
            </p:cNvPr>
            <p:cNvGrpSpPr/>
            <p:nvPr/>
          </p:nvGrpSpPr>
          <p:grpSpPr>
            <a:xfrm>
              <a:off x="8738926" y="2350117"/>
              <a:ext cx="3240000" cy="3179605"/>
              <a:chOff x="8738926" y="2350117"/>
              <a:chExt cx="3240000" cy="3179605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8236F27-6636-730C-EA82-66510669653A}"/>
                  </a:ext>
                </a:extLst>
              </p:cNvPr>
              <p:cNvSpPr txBox="1"/>
              <p:nvPr/>
            </p:nvSpPr>
            <p:spPr>
              <a:xfrm>
                <a:off x="8921018" y="2350117"/>
                <a:ext cx="287581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/>
                  <a:t>Incoherent</a:t>
                </a:r>
              </a:p>
              <a:p>
                <a:pPr algn="ctr"/>
                <a:r>
                  <a:rPr lang="en-US" sz="2000" dirty="0"/>
                  <a:t>(tail generation ….)</a:t>
                </a:r>
                <a:endParaRPr lang="en-GB" sz="2000" dirty="0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A8623AD9-E52F-B5FF-3251-6E74BE6E83B8}"/>
                  </a:ext>
                </a:extLst>
              </p:cNvPr>
              <p:cNvSpPr/>
              <p:nvPr/>
            </p:nvSpPr>
            <p:spPr>
              <a:xfrm>
                <a:off x="8738926" y="2350118"/>
                <a:ext cx="3240000" cy="3179604"/>
              </a:xfrm>
              <a:prstGeom prst="round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A06976E-FCBF-03C7-80B8-0DE9C39C8A0F}"/>
              </a:ext>
            </a:extLst>
          </p:cNvPr>
          <p:cNvGrpSpPr/>
          <p:nvPr/>
        </p:nvGrpSpPr>
        <p:grpSpPr>
          <a:xfrm>
            <a:off x="8417482" y="3392424"/>
            <a:ext cx="3482774" cy="3122831"/>
            <a:chOff x="8014198" y="3289947"/>
            <a:chExt cx="3482774" cy="3122831"/>
          </a:xfrm>
        </p:grpSpPr>
        <p:pic>
          <p:nvPicPr>
            <p:cNvPr id="51" name="Picture 50" descr="A diagram of a phase space&#10;&#10;AI-generated content may be incorrect.">
              <a:extLst>
                <a:ext uri="{FF2B5EF4-FFF2-40B4-BE49-F238E27FC236}">
                  <a16:creationId xmlns:a16="http://schemas.microsoft.com/office/drawing/2014/main" id="{8A16BFAD-3D38-FD06-9072-58AE26262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18" t="12199" r="21676" b="18818"/>
            <a:stretch/>
          </p:blipFill>
          <p:spPr>
            <a:xfrm>
              <a:off x="8153400" y="4772626"/>
              <a:ext cx="3204370" cy="1510925"/>
            </a:xfrm>
            <a:prstGeom prst="rect">
              <a:avLst/>
            </a:prstGeom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6FA1EDB-DFF1-2664-7CB9-53F5E4D66B4C}"/>
                </a:ext>
              </a:extLst>
            </p:cNvPr>
            <p:cNvGrpSpPr/>
            <p:nvPr/>
          </p:nvGrpSpPr>
          <p:grpSpPr>
            <a:xfrm>
              <a:off x="8014198" y="3289947"/>
              <a:ext cx="3482774" cy="3065271"/>
              <a:chOff x="46705" y="3172374"/>
              <a:chExt cx="3112316" cy="3082305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EA6B5F5-EEC7-63C5-0340-8D778480A09E}"/>
                  </a:ext>
                </a:extLst>
              </p:cNvPr>
              <p:cNvSpPr txBox="1"/>
              <p:nvPr/>
            </p:nvSpPr>
            <p:spPr>
              <a:xfrm>
                <a:off x="46705" y="3172374"/>
                <a:ext cx="3112316" cy="1454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/>
                  <a:t>Interplay </a:t>
                </a:r>
              </a:p>
              <a:p>
                <a:pPr algn="ctr"/>
                <a:r>
                  <a:rPr lang="en-US" sz="2400" i="1" dirty="0"/>
                  <a:t>Transverse – Longitudinal</a:t>
                </a:r>
              </a:p>
              <a:p>
                <a:pPr algn="ctr"/>
                <a:r>
                  <a:rPr lang="en-US" sz="2000" dirty="0"/>
                  <a:t>(Impact of synchrotron motion)</a:t>
                </a:r>
                <a:endParaRPr lang="en-GB" sz="2000" dirty="0"/>
              </a:p>
              <a:p>
                <a:pPr algn="ctr"/>
                <a:endParaRPr lang="en-US" sz="2000" i="1" dirty="0"/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88283EBE-6FBF-E1ED-F90B-82B8078BDF77}"/>
                  </a:ext>
                </a:extLst>
              </p:cNvPr>
              <p:cNvSpPr/>
              <p:nvPr/>
            </p:nvSpPr>
            <p:spPr>
              <a:xfrm>
                <a:off x="155179" y="3177675"/>
                <a:ext cx="2895366" cy="3077004"/>
              </a:xfrm>
              <a:prstGeom prst="roundRect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8FA214E7-C4DA-4457-CA6A-36AB0AFC322D}"/>
                </a:ext>
              </a:extLst>
            </p:cNvPr>
            <p:cNvGrpSpPr/>
            <p:nvPr/>
          </p:nvGrpSpPr>
          <p:grpSpPr>
            <a:xfrm>
              <a:off x="8674226" y="4643397"/>
              <a:ext cx="2106168" cy="1769381"/>
              <a:chOff x="2269008" y="3540919"/>
              <a:chExt cx="2880001" cy="1570909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526E9283-0333-4C0F-71AE-F99B35F6E6BA}"/>
                  </a:ext>
                </a:extLst>
              </p:cNvPr>
              <p:cNvSpPr/>
              <p:nvPr/>
            </p:nvSpPr>
            <p:spPr>
              <a:xfrm>
                <a:off x="2532000" y="3912373"/>
                <a:ext cx="2304000" cy="828000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scene3d>
                <a:camera prst="orthographicFront"/>
                <a:lightRig rig="balanced" dir="t">
                  <a:rot lat="0" lon="0" rev="0"/>
                </a:lightRig>
              </a:scene3d>
              <a:sp3d>
                <a:bevelT w="254000" h="254000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8B4F4FF4-7E6F-F1C7-D4E3-9962866A84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69008" y="3540919"/>
                <a:ext cx="2880001" cy="1570909"/>
              </a:xfrm>
              <a:prstGeom prst="rect">
                <a:avLst/>
              </a:prstGeom>
            </p:spPr>
          </p:pic>
        </p:grp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C5E37BFE-2DF7-1E5A-B310-43F0CE39AF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159500" y="5190524"/>
              <a:ext cx="251701" cy="64323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30000"/>
              </a:schemeClr>
            </a:solidFill>
            <a:ln w="19050">
              <a:prstDash val="sys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649656AB-3D85-3433-4F47-56714A8ABB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75900" y="5190524"/>
              <a:ext cx="251701" cy="64323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30000"/>
              </a:schemeClr>
            </a:solidFill>
            <a:ln w="19050">
              <a:prstDash val="sys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3BCAFAF-604E-9DBB-131F-ABBD423177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55585" y="5056508"/>
              <a:ext cx="251701" cy="93261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30000"/>
              </a:schemeClr>
            </a:solidFill>
            <a:ln w="19050">
              <a:prstDash val="sys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705A570-5CF9-5363-20A7-A422DA6AAB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25282" y="5056508"/>
              <a:ext cx="251701" cy="90806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30000"/>
              </a:schemeClr>
            </a:solidFill>
            <a:ln w="19050">
              <a:prstDash val="sys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05ACA97-496B-4DEC-B3F1-818D2B650862}"/>
              </a:ext>
            </a:extLst>
          </p:cNvPr>
          <p:cNvGrpSpPr/>
          <p:nvPr/>
        </p:nvGrpSpPr>
        <p:grpSpPr>
          <a:xfrm>
            <a:off x="8502323" y="1377259"/>
            <a:ext cx="3619319" cy="1022817"/>
            <a:chOff x="8638642" y="337751"/>
            <a:chExt cx="2988566" cy="1409888"/>
          </a:xfrm>
        </p:grpSpPr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50DB38AC-5D03-2ABC-F36D-7A432DCD3EB9}"/>
                </a:ext>
              </a:extLst>
            </p:cNvPr>
            <p:cNvSpPr/>
            <p:nvPr/>
          </p:nvSpPr>
          <p:spPr>
            <a:xfrm>
              <a:off x="8693527" y="337751"/>
              <a:ext cx="2875817" cy="1005283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C80AC7C5-9F0F-893A-530C-ADB1F82FCE3A}"/>
                </a:ext>
              </a:extLst>
            </p:cNvPr>
            <p:cNvSpPr txBox="1"/>
            <p:nvPr/>
          </p:nvSpPr>
          <p:spPr>
            <a:xfrm>
              <a:off x="8638642" y="347612"/>
              <a:ext cx="2988566" cy="1400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Simulating space charge in rings</a:t>
              </a:r>
            </a:p>
            <a:p>
              <a:pPr algn="ctr"/>
              <a:r>
                <a:rPr lang="en-US" sz="2000" b="1" i="1" dirty="0"/>
                <a:t>PIC</a:t>
              </a:r>
              <a:r>
                <a:rPr lang="en-US" sz="2000" dirty="0"/>
                <a:t> &amp; </a:t>
              </a:r>
              <a:r>
                <a:rPr lang="en-US" sz="2000" b="1" i="1" dirty="0"/>
                <a:t>Analytic solvers</a:t>
              </a:r>
            </a:p>
            <a:p>
              <a:pPr algn="ctr"/>
              <a:endParaRPr lang="en-GB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73125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2319" y="3288336"/>
            <a:ext cx="7808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38" indent="-514338">
              <a:buFont typeface="+mj-lt"/>
              <a:buAutoNum type="arabicPeriod"/>
            </a:pPr>
            <a:r>
              <a:rPr lang="en-US" sz="2400" dirty="0">
                <a:latin typeface="Helvetica Neue"/>
              </a:rPr>
              <a:t>Identify the resonances of interest</a:t>
            </a:r>
            <a:endParaRPr lang="en-US" sz="400" dirty="0">
              <a:latin typeface="Helvetica Neue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2318" y="3903013"/>
            <a:ext cx="93169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+mj-lt"/>
              <a:buAutoNum type="arabicPeriod" startAt="2"/>
            </a:pPr>
            <a:r>
              <a:rPr lang="en-US" sz="2400" dirty="0">
                <a:latin typeface="Helvetica Neue"/>
              </a:rPr>
              <a:t>Choose the magnets that are most effective for the correction </a:t>
            </a:r>
          </a:p>
        </p:txBody>
      </p:sp>
      <p:sp>
        <p:nvSpPr>
          <p:cNvPr id="5" name="Rectangle 4"/>
          <p:cNvSpPr/>
          <p:nvPr/>
        </p:nvSpPr>
        <p:spPr>
          <a:xfrm>
            <a:off x="462320" y="4517691"/>
            <a:ext cx="11651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38" indent="-514338">
              <a:buFont typeface="+mj-lt"/>
              <a:buAutoNum type="arabicPeriod" startAt="3"/>
            </a:pPr>
            <a:r>
              <a:rPr lang="en-US" sz="2400" dirty="0">
                <a:latin typeface="Helvetica Neue"/>
              </a:rPr>
              <a:t>Blow-up the emittances to disentangle resonant effects and space charge</a:t>
            </a:r>
          </a:p>
        </p:txBody>
      </p:sp>
      <p:sp>
        <p:nvSpPr>
          <p:cNvPr id="6" name="Rectangle 5"/>
          <p:cNvSpPr/>
          <p:nvPr/>
        </p:nvSpPr>
        <p:spPr>
          <a:xfrm>
            <a:off x="462321" y="5132369"/>
            <a:ext cx="73346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38" indent="-514338">
              <a:buFont typeface="+mj-lt"/>
              <a:buAutoNum type="arabicPeriod" startAt="4"/>
            </a:pPr>
            <a:r>
              <a:rPr lang="en-US" sz="2400" dirty="0">
                <a:latin typeface="Helvetica Neue"/>
              </a:rPr>
              <a:t>Dynamically cross the resonance</a:t>
            </a:r>
          </a:p>
        </p:txBody>
      </p:sp>
      <p:sp>
        <p:nvSpPr>
          <p:cNvPr id="7" name="Rectangle 6"/>
          <p:cNvSpPr/>
          <p:nvPr/>
        </p:nvSpPr>
        <p:spPr>
          <a:xfrm>
            <a:off x="462318" y="5747047"/>
            <a:ext cx="8816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+mj-lt"/>
              <a:buAutoNum type="arabicPeriod" startAt="5"/>
            </a:pPr>
            <a:r>
              <a:rPr lang="en-US" sz="2400" dirty="0">
                <a:latin typeface="Helvetica Neue"/>
              </a:rPr>
              <a:t>Scan the currents of the magnets to minimize the losses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1707" y="1385327"/>
            <a:ext cx="11852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Helvetica Neue"/>
              </a:rPr>
              <a:t>To compensate any resonance one would have to know the vector (RDT) that characterizes it and create the opposite one using the available magnets in the lattice.</a:t>
            </a:r>
          </a:p>
          <a:p>
            <a:endParaRPr lang="en-US" sz="2400" dirty="0">
              <a:latin typeface="Helvetica Neue"/>
            </a:endParaRPr>
          </a:p>
          <a:p>
            <a:r>
              <a:rPr lang="en-US" sz="2400" dirty="0">
                <a:latin typeface="Helvetica Neue"/>
              </a:rPr>
              <a:t>If the vector is not known the resonance can be compensated by this procedure: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C39008D9-8046-4598-80BE-9927295E1F7B}"/>
              </a:ext>
            </a:extLst>
          </p:cNvPr>
          <p:cNvSpPr txBox="1">
            <a:spLocks/>
          </p:cNvSpPr>
          <p:nvPr/>
        </p:nvSpPr>
        <p:spPr>
          <a:xfrm>
            <a:off x="838200" y="-39757"/>
            <a:ext cx="10515600" cy="1305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/>
              <a:t>Resonance Compensation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213DE5-65FE-A0FA-9FD8-F5157E257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6C33-5BFC-4ABD-B946-177E26A68318}" type="datetime1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02CAF1-D11F-88A2-77B9-7996D5BAA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F235A79-E775-3F90-44F8-4E1918C10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76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0D98A-426C-1948-B70F-645C9397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4">
            <a:extLst>
              <a:ext uri="{FF2B5EF4-FFF2-40B4-BE49-F238E27FC236}">
                <a16:creationId xmlns:a16="http://schemas.microsoft.com/office/drawing/2014/main" id="{0CB4F1C7-AEDB-24AD-908D-506DC8CDEA4F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1305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EE3952-B1EF-A9A9-86E5-78A1B5774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E370-CDE4-47E3-BF81-CDFAB2A32FC4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5AA435-CF4F-192E-8394-F8C4E61C6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F7D5C2-2C88-2757-4E20-5C553B6A0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61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0E58CDC9-ABF4-40A6-D0BF-F941247023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  <a:defRPr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To identify the impact of a resonance 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(error driven same </a:t>
                </a:r>
                <a:r>
                  <a:rPr lang="en-US" sz="2000" i="1" spc="-1" dirty="0" err="1">
                    <a:uFill>
                      <a:solidFill>
                        <a:srgbClr val="FFFFFF"/>
                      </a:solidFill>
                    </a:uFill>
                  </a:rPr>
                  <a:t>behaviour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 for </a:t>
                </a:r>
                <a:r>
                  <a:rPr lang="en-US" sz="2000" i="1" spc="-1" dirty="0" err="1">
                    <a:uFill>
                      <a:solidFill>
                        <a:srgbClr val="FFFFFF"/>
                      </a:solidFill>
                    </a:uFill>
                  </a:rPr>
                  <a:t>sc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 driven)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: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Tracking with space charge 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Working point in the vicinity of a driven resonance (1D for simplicity)</a:t>
                </a:r>
                <a:endParaRPr lang="en-US" sz="1600" spc="-1" dirty="0">
                  <a:uFill>
                    <a:solidFill>
                      <a:srgbClr val="FFFFFF"/>
                    </a:solidFill>
                  </a:uFill>
                  <a:sym typeface="Wingdings" panose="05000000000000000000" pitchFamily="2" charset="2"/>
                </a:endParaRP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Changing the tune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 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we observe the phase space of the particles (up to 5</a:t>
                </a:r>
                <a:r>
                  <a:rPr lang="el-GR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σ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Starting below the resonance we increase the tune until the full tune spread is not affected by the resonance</a:t>
                </a:r>
                <a:endParaRPr lang="en-US" sz="200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0E58CDC9-ABF4-40A6-D0BF-F941247023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  <a:blipFill>
                <a:blip r:embed="rId4"/>
                <a:stretch>
                  <a:fillRect l="-528" t="-3984" b="-4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diagram of a graph&#10;&#10;AI-generated content may be incorrect.">
            <a:extLst>
              <a:ext uri="{FF2B5EF4-FFF2-40B4-BE49-F238E27FC236}">
                <a16:creationId xmlns:a16="http://schemas.microsoft.com/office/drawing/2014/main" id="{076612B1-6FC2-22B9-DD16-5BE0209981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235" y="2990441"/>
            <a:ext cx="3840000" cy="2880000"/>
          </a:xfrm>
          <a:prstGeom prst="rect">
            <a:avLst/>
          </a:prstGeom>
        </p:spPr>
      </p:pic>
      <p:pic>
        <p:nvPicPr>
          <p:cNvPr id="27" name="Picture 26" descr="A graph of a graph with colored circles&#10;&#10;AI-generated content may be incorrect.">
            <a:extLst>
              <a:ext uri="{FF2B5EF4-FFF2-40B4-BE49-F238E27FC236}">
                <a16:creationId xmlns:a16="http://schemas.microsoft.com/office/drawing/2014/main" id="{F3FB7EAF-7770-31C3-CFEE-9FE927DCEB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595" y="2990441"/>
            <a:ext cx="3840000" cy="28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ontent Placeholder 5">
                <a:extLst>
                  <a:ext uri="{FF2B5EF4-FFF2-40B4-BE49-F238E27FC236}">
                    <a16:creationId xmlns:a16="http://schemas.microsoft.com/office/drawing/2014/main" id="{1C76E9DD-FC80-2566-1625-8DAC26C281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</a:rPr>
                  <a:t>Tune below the resonance </a:t>
                </a:r>
                <a:b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 spc="-1" smtClean="0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=6.245</m:t>
                    </m:r>
                  </m:oMath>
                </a14:m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No particles affected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No observations in the phase space</a:t>
                </a:r>
              </a:p>
              <a:p>
                <a:pPr>
                  <a:defRPr/>
                </a:pP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Single particle tunes below the resonance due to </a:t>
                </a:r>
                <a: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</a:rPr>
                  <a:t>large tune suppression </a:t>
                </a: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(space charge)</a:t>
                </a:r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 spc="-1" smtClean="0">
                        <a:solidFill>
                          <a:schemeClr val="accent5">
                            <a:lumMod val="50000"/>
                          </a:schemeClr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=6.25−6.255</m:t>
                    </m:r>
                  </m:oMath>
                </a14:m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No particles affected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No observations in the phase space</a:t>
                </a:r>
              </a:p>
              <a:p>
                <a:pPr>
                  <a:defRPr/>
                </a:pP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Spread </a:t>
                </a:r>
                <a: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</a:rPr>
                  <a:t>overlapping</a:t>
                </a: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 resonance</a:t>
                </a:r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i="1" spc="-1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=6.2</m:t>
                    </m:r>
                    <m:r>
                      <a:rPr lang="en-US" sz="1400" b="0" i="1" spc="-1" smtClean="0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High amplitude particles (~5</a:t>
                </a:r>
                <a:r>
                  <a:rPr lang="el-GR" sz="1200" spc="-1" dirty="0">
                    <a:uFill>
                      <a:solidFill>
                        <a:srgbClr val="FFFFFF"/>
                      </a:solidFill>
                    </a:uFill>
                  </a:rPr>
                  <a:t>σ</a:t>
                </a: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) approaching</a:t>
                </a:r>
                <a:b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the resonance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Distortion of the phase space</a:t>
                </a:r>
              </a:p>
              <a:p>
                <a:pPr marL="457200" lvl="1" indent="0">
                  <a:buNone/>
                </a:pPr>
                <a:endParaRPr lang="en-US" sz="105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36" name="Content Placeholder 5">
                <a:extLst>
                  <a:ext uri="{FF2B5EF4-FFF2-40B4-BE49-F238E27FC236}">
                    <a16:creationId xmlns:a16="http://schemas.microsoft.com/office/drawing/2014/main" id="{1C76E9DD-FC80-2566-1625-8DAC26C281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  <a:blipFill>
                <a:blip r:embed="rId7"/>
                <a:stretch>
                  <a:fillRect l="-161" t="-1992" r="-161" b="-1171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Picture 39" descr="A graph of a graph with colored circles&#10;&#10;AI-generated content may be incorrect.">
            <a:extLst>
              <a:ext uri="{FF2B5EF4-FFF2-40B4-BE49-F238E27FC236}">
                <a16:creationId xmlns:a16="http://schemas.microsoft.com/office/drawing/2014/main" id="{939D9ECB-480C-3F38-9A1F-46EA36CA08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595" y="2990441"/>
            <a:ext cx="3840000" cy="2880000"/>
          </a:xfrm>
          <a:prstGeom prst="rect">
            <a:avLst/>
          </a:prstGeom>
        </p:spPr>
      </p:pic>
      <p:pic>
        <p:nvPicPr>
          <p:cNvPr id="42" name="Picture 41" descr="A diagram of a graph&#10;&#10;AI-generated content may be incorrect.">
            <a:extLst>
              <a:ext uri="{FF2B5EF4-FFF2-40B4-BE49-F238E27FC236}">
                <a16:creationId xmlns:a16="http://schemas.microsoft.com/office/drawing/2014/main" id="{588D6FC9-F7A1-FA98-D9C8-812F819055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235" y="2990441"/>
            <a:ext cx="3840000" cy="2880000"/>
          </a:xfrm>
          <a:prstGeom prst="rect">
            <a:avLst/>
          </a:prstGeom>
        </p:spPr>
      </p:pic>
      <p:pic>
        <p:nvPicPr>
          <p:cNvPr id="44" name="Picture 43" descr="A diagram of a graph&#10;&#10;AI-generated content may be incorrect.">
            <a:extLst>
              <a:ext uri="{FF2B5EF4-FFF2-40B4-BE49-F238E27FC236}">
                <a16:creationId xmlns:a16="http://schemas.microsoft.com/office/drawing/2014/main" id="{DA328DB5-C6F0-6903-B2DB-CFE82E36F8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235" y="2990441"/>
            <a:ext cx="3840000" cy="2880000"/>
          </a:xfrm>
          <a:prstGeom prst="rect">
            <a:avLst/>
          </a:prstGeom>
        </p:spPr>
      </p:pic>
      <p:pic>
        <p:nvPicPr>
          <p:cNvPr id="46" name="Picture 45" descr="A graph with colored circles&#10;&#10;AI-generated content may be incorrect.">
            <a:extLst>
              <a:ext uri="{FF2B5EF4-FFF2-40B4-BE49-F238E27FC236}">
                <a16:creationId xmlns:a16="http://schemas.microsoft.com/office/drawing/2014/main" id="{A4EB7829-4A0C-C98B-DE78-AFA491F936E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595" y="2990441"/>
            <a:ext cx="3840000" cy="2880000"/>
          </a:xfrm>
          <a:prstGeom prst="rect">
            <a:avLst/>
          </a:prstGeom>
        </p:spPr>
      </p:pic>
      <p:pic>
        <p:nvPicPr>
          <p:cNvPr id="48" name="Picture 47" descr="A diagram of a point&#10;&#10;AI-generated content may be incorrect.">
            <a:extLst>
              <a:ext uri="{FF2B5EF4-FFF2-40B4-BE49-F238E27FC236}">
                <a16:creationId xmlns:a16="http://schemas.microsoft.com/office/drawing/2014/main" id="{ED8DBCC8-6CBC-E829-71FE-AB4C7C1470D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235" y="2990441"/>
            <a:ext cx="3840000" cy="2880000"/>
          </a:xfrm>
          <a:prstGeom prst="rect">
            <a:avLst/>
          </a:prstGeom>
        </p:spPr>
      </p:pic>
      <p:pic>
        <p:nvPicPr>
          <p:cNvPr id="50" name="Picture 49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FE393665-9C6F-56DB-54C5-2F18BA86839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595" y="2990441"/>
            <a:ext cx="3840000" cy="288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7704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9496B-C5CC-9C30-8BB8-315339B02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4">
            <a:extLst>
              <a:ext uri="{FF2B5EF4-FFF2-40B4-BE49-F238E27FC236}">
                <a16:creationId xmlns:a16="http://schemas.microsoft.com/office/drawing/2014/main" id="{D17AA523-6D1E-354D-4CE5-4F9F748E8CFF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1305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85F8FD-72A4-489F-C573-4F2F2E97F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4A0D1-BAE1-434E-B074-63F180AA6E7E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6A7EE7-D68B-ED3E-4C97-F9F1DEACC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3A8ED0-5CBE-6594-7B58-738FC5047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62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374F3EA0-5952-8D35-3164-45A931C26B9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  <a:defRPr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To identify the impact of a resonance 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(space charge or machine driven) 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on particles: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Tracking with space charge 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Working point in the vicinity of a driven resonance (1D for simplicity)</a:t>
                </a:r>
                <a:endParaRPr lang="en-US" sz="1600" spc="-1" dirty="0">
                  <a:uFill>
                    <a:solidFill>
                      <a:srgbClr val="FFFFFF"/>
                    </a:solidFill>
                  </a:uFill>
                  <a:sym typeface="Wingdings" panose="05000000000000000000" pitchFamily="2" charset="2"/>
                </a:endParaRP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Changing the tune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 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we observe the phase space of the particles (up to 5</a:t>
                </a:r>
                <a:r>
                  <a:rPr lang="el-GR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σ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Starting below the resonance we increase the tune until the full tune spread is not affected by the resonance</a:t>
                </a:r>
                <a:endParaRPr lang="en-US" sz="200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374F3EA0-5952-8D35-3164-45A931C26B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  <a:blipFill>
                <a:blip r:embed="rId4"/>
                <a:stretch>
                  <a:fillRect l="-528" t="-3984" b="-4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FC8F1887-92CA-0461-116B-74EBCBF5A5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0265" y="2990441"/>
            <a:ext cx="3835940" cy="288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22C5627-2CED-54E5-C567-B33C612607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22595" y="2991965"/>
            <a:ext cx="3840000" cy="2876951"/>
          </a:xfrm>
          <a:prstGeom prst="rect">
            <a:avLst/>
          </a:prstGeom>
        </p:spPr>
      </p:pic>
      <p:pic>
        <p:nvPicPr>
          <p:cNvPr id="10" name="Picture 9" descr="A diagram of a circle with colored circles&#10;&#10;AI-generated content may be incorrect.">
            <a:extLst>
              <a:ext uri="{FF2B5EF4-FFF2-40B4-BE49-F238E27FC236}">
                <a16:creationId xmlns:a16="http://schemas.microsoft.com/office/drawing/2014/main" id="{2EB7135A-5B19-E0B0-9AAA-934549D33D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12" name="Picture 11" descr="A diagram of a graph&#10;&#10;AI-generated content may be incorrect.">
            <a:extLst>
              <a:ext uri="{FF2B5EF4-FFF2-40B4-BE49-F238E27FC236}">
                <a16:creationId xmlns:a16="http://schemas.microsoft.com/office/drawing/2014/main" id="{BBADFBA3-F2D4-8EA4-5889-243D24CDAB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14" name="Picture 13" descr="A diagram of a circle with colored circles&#10;&#10;AI-generated content may be incorrect.">
            <a:extLst>
              <a:ext uri="{FF2B5EF4-FFF2-40B4-BE49-F238E27FC236}">
                <a16:creationId xmlns:a16="http://schemas.microsoft.com/office/drawing/2014/main" id="{8D0829C7-4ACE-5E57-9DA8-C6F310B976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16" name="Picture 15" descr="A diagram of a graph&#10;&#10;AI-generated content may be incorrect.">
            <a:extLst>
              <a:ext uri="{FF2B5EF4-FFF2-40B4-BE49-F238E27FC236}">
                <a16:creationId xmlns:a16="http://schemas.microsoft.com/office/drawing/2014/main" id="{34533B8F-732E-FAA4-1417-4D781FEDA45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18" name="Picture 17" descr="A diagram of a graph&#10;&#10;AI-generated content may be incorrect.">
            <a:extLst>
              <a:ext uri="{FF2B5EF4-FFF2-40B4-BE49-F238E27FC236}">
                <a16:creationId xmlns:a16="http://schemas.microsoft.com/office/drawing/2014/main" id="{CE26F08A-4CB4-B537-2E87-FA1923BD111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22" name="Picture 21" descr="A diagram of a circle with colored circles&#10;&#10;AI-generated content may be incorrect.">
            <a:extLst>
              <a:ext uri="{FF2B5EF4-FFF2-40B4-BE49-F238E27FC236}">
                <a16:creationId xmlns:a16="http://schemas.microsoft.com/office/drawing/2014/main" id="{5AB844B8-4919-49B7-7CC7-5E4C2CA574D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24" name="Picture 23" descr="A diagram of a concentric circle&#10;&#10;AI-generated content may be incorrect.">
            <a:extLst>
              <a:ext uri="{FF2B5EF4-FFF2-40B4-BE49-F238E27FC236}">
                <a16:creationId xmlns:a16="http://schemas.microsoft.com/office/drawing/2014/main" id="{A7B15328-AC29-185F-2B6F-71D985B1968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26" name="Picture 25" descr="A diagram of a graph&#10;&#10;AI-generated content may be incorrect.">
            <a:extLst>
              <a:ext uri="{FF2B5EF4-FFF2-40B4-BE49-F238E27FC236}">
                <a16:creationId xmlns:a16="http://schemas.microsoft.com/office/drawing/2014/main" id="{622041DA-0629-C3DA-01A8-A7F01C9576C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30" name="Picture 29" descr="A diagram of a concentric circle&#10;&#10;AI-generated content may be incorrect.">
            <a:extLst>
              <a:ext uri="{FF2B5EF4-FFF2-40B4-BE49-F238E27FC236}">
                <a16:creationId xmlns:a16="http://schemas.microsoft.com/office/drawing/2014/main" id="{6599B7BF-CA1C-4692-2562-80058948A84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32" name="Picture 31" descr="A diagram of a graph&#10;&#10;AI-generated content may be incorrect.">
            <a:extLst>
              <a:ext uri="{FF2B5EF4-FFF2-40B4-BE49-F238E27FC236}">
                <a16:creationId xmlns:a16="http://schemas.microsoft.com/office/drawing/2014/main" id="{2AAD8A34-0770-DCFF-CD75-8D19787F086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39" name="Picture 38" descr="A diagram of a graph&#10;&#10;AI-generated content may be incorrect.">
            <a:extLst>
              <a:ext uri="{FF2B5EF4-FFF2-40B4-BE49-F238E27FC236}">
                <a16:creationId xmlns:a16="http://schemas.microsoft.com/office/drawing/2014/main" id="{293ADD06-AE82-2FCE-36B1-208E02BAA58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43" name="Picture 42" descr="A diagram of a graph&#10;&#10;AI-generated content may be incorrect.">
            <a:extLst>
              <a:ext uri="{FF2B5EF4-FFF2-40B4-BE49-F238E27FC236}">
                <a16:creationId xmlns:a16="http://schemas.microsoft.com/office/drawing/2014/main" id="{ACD73F12-8B41-3E06-9133-7265F285CD1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57" name="Picture 56" descr="A diagram of a graph&#10;&#10;AI-generated content may be incorrect.">
            <a:extLst>
              <a:ext uri="{FF2B5EF4-FFF2-40B4-BE49-F238E27FC236}">
                <a16:creationId xmlns:a16="http://schemas.microsoft.com/office/drawing/2014/main" id="{A6FF49A2-33F1-76F0-F307-11E9A567358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59" name="Picture 58" descr="A graph of a graph with colored circles&#10;&#10;AI-generated content may be incorrect.">
            <a:extLst>
              <a:ext uri="{FF2B5EF4-FFF2-40B4-BE49-F238E27FC236}">
                <a16:creationId xmlns:a16="http://schemas.microsoft.com/office/drawing/2014/main" id="{4B4A2F41-1141-5129-7978-24B68C2B8D3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pic>
        <p:nvPicPr>
          <p:cNvPr id="61" name="Picture 60" descr="A diagram of a graph&#10;&#10;AI-generated content may be incorrect.">
            <a:extLst>
              <a:ext uri="{FF2B5EF4-FFF2-40B4-BE49-F238E27FC236}">
                <a16:creationId xmlns:a16="http://schemas.microsoft.com/office/drawing/2014/main" id="{B70CEBAA-FD34-4EAC-410B-3F2CD77BD01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</p:spPr>
      </p:pic>
      <p:pic>
        <p:nvPicPr>
          <p:cNvPr id="63" name="Picture 62" descr="A graph of a graph with colored circles&#10;&#10;AI-generated content may be incorrect.">
            <a:extLst>
              <a:ext uri="{FF2B5EF4-FFF2-40B4-BE49-F238E27FC236}">
                <a16:creationId xmlns:a16="http://schemas.microsoft.com/office/drawing/2014/main" id="{6648B236-47B5-35E8-09BC-DE45071C94C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</p:spPr>
      </p:pic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29B824BB-0505-5BE3-BAC1-D4451AF965F2}"/>
              </a:ext>
            </a:extLst>
          </p:cNvPr>
          <p:cNvSpPr txBox="1">
            <a:spLocks/>
          </p:cNvSpPr>
          <p:nvPr/>
        </p:nvSpPr>
        <p:spPr>
          <a:xfrm>
            <a:off x="6783275" y="1328795"/>
            <a:ext cx="3654650" cy="152677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05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90F3D61-B2B1-FCEA-7AB1-F679C6CE252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Spread </a:t>
                </a:r>
                <a: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</a:rPr>
                  <a:t>overlapping</a:t>
                </a: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 resonance</a:t>
                </a:r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i="1" spc="-1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=6.26</m:t>
                    </m:r>
                  </m:oMath>
                </a14:m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5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High amplitude particles (~5</a:t>
                </a:r>
                <a:r>
                  <a:rPr lang="el-GR" sz="1200" spc="-1" dirty="0">
                    <a:uFill>
                      <a:solidFill>
                        <a:srgbClr val="FFFFFF"/>
                      </a:solidFill>
                    </a:uFill>
                  </a:rPr>
                  <a:t>σ</a:t>
                </a: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) on the resonance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Island formation in the phase space</a:t>
                </a:r>
              </a:p>
              <a:p>
                <a:pPr marL="23040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i="1" spc="-1">
                          <a:uFill>
                            <a:solidFill>
                              <a:srgbClr val="FFFFFF"/>
                            </a:solidFill>
                          </a:uFill>
                          <a:latin typeface="Cambria Math" panose="02040503050406030204" pitchFamily="18" charset="0"/>
                        </a:rPr>
                        <m:t>=6.27</m:t>
                      </m:r>
                    </m:oMath>
                  </m:oMathPara>
                </a14:m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More high amplitude particles on the resonance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More particles trapped on the islands</a:t>
                </a:r>
              </a:p>
              <a:p>
                <a:pPr marL="23040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400" i="1" spc="-1"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i="1" spc="-1">
                          <a:uFill>
                            <a:solidFill>
                              <a:srgbClr val="FFFFFF"/>
                            </a:solidFill>
                          </a:uFill>
                          <a:latin typeface="Cambria Math" panose="02040503050406030204" pitchFamily="18" charset="0"/>
                        </a:rPr>
                        <m:t>=6.275−6.335</m:t>
                      </m:r>
                    </m:oMath>
                  </m:oMathPara>
                </a14:m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Different particles on the resonance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Islands moving towards the </a:t>
                </a:r>
                <a:r>
                  <a:rPr lang="en-US" sz="1200" spc="-1" dirty="0" err="1">
                    <a:uFill>
                      <a:solidFill>
                        <a:srgbClr val="FFFFFF"/>
                      </a:solidFill>
                    </a:uFill>
                  </a:rPr>
                  <a:t>centre</a:t>
                </a: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Islands get smaller</a:t>
                </a:r>
              </a:p>
              <a:p>
                <a:pPr lvl="1"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lvl="1" indent="0">
                  <a:buNone/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lvl="1" indent="0">
                  <a:buNone/>
                </a:pPr>
                <a:endParaRPr lang="en-US" sz="105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90F3D61-B2B1-FCEA-7AB1-F679C6CE25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  <a:blipFill>
                <a:blip r:embed="rId23"/>
                <a:stretch>
                  <a:fillRect l="-161" t="-1992" b="-884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557326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5F515-695A-7713-EDC1-4BCBE1E15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4">
            <a:extLst>
              <a:ext uri="{FF2B5EF4-FFF2-40B4-BE49-F238E27FC236}">
                <a16:creationId xmlns:a16="http://schemas.microsoft.com/office/drawing/2014/main" id="{D44F1E3D-8A58-D581-4255-652DACCF736C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1305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FD0BFC-9339-8C1D-69F6-3F39DF79D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AB60-F492-4C01-83DB-ADBE71131A7F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D91FA6-7C15-0185-1E3D-FD992668C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408D82-2FDA-674C-7FC8-F69C9F264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63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D80967F7-08FB-A7FF-50DB-15016F8AC58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  <a:defRPr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To identify the impact of a resonance 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(space charge or machine driven) 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on particles: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Tracking with space charge 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Working point in the vicinity of a driven resonance (1D for simplicity)</a:t>
                </a:r>
                <a:endParaRPr lang="en-US" sz="1600" spc="-1" dirty="0">
                  <a:uFill>
                    <a:solidFill>
                      <a:srgbClr val="FFFFFF"/>
                    </a:solidFill>
                  </a:uFill>
                  <a:sym typeface="Wingdings" panose="05000000000000000000" pitchFamily="2" charset="2"/>
                </a:endParaRP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Changing the tune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 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we observe the phase space of the particles (up to 5</a:t>
                </a:r>
                <a:r>
                  <a:rPr lang="el-GR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σ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Starting below the resonance we increase the tune until the full tune spread is not affected by the resonance</a:t>
                </a:r>
                <a:endParaRPr lang="en-US" sz="200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D80967F7-08FB-A7FF-50DB-15016F8AC5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  <a:blipFill>
                <a:blip r:embed="rId4"/>
                <a:stretch>
                  <a:fillRect l="-528" t="-3984" b="-4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0AE45B0A-BB90-9355-7168-A6269647C1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0000" y="2990441"/>
            <a:ext cx="3835940" cy="288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471FA1C-2852-E46C-FC68-F4D16CEFBB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23600" y="2990441"/>
            <a:ext cx="3835940" cy="2880000"/>
          </a:xfrm>
          <a:prstGeom prst="rect">
            <a:avLst/>
          </a:prstGeom>
        </p:spPr>
      </p:pic>
      <p:pic>
        <p:nvPicPr>
          <p:cNvPr id="10" name="Picture 9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2ADFCD28-9057-E09C-209D-E35E4E9004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0441"/>
            <a:ext cx="3840000" cy="2880000"/>
          </a:xfrm>
          <a:prstGeom prst="rect">
            <a:avLst/>
          </a:prstGeom>
        </p:spPr>
      </p:pic>
      <p:pic>
        <p:nvPicPr>
          <p:cNvPr id="12" name="Picture 11" descr="A diagram of a graph&#10;&#10;AI-generated content may be incorrect.">
            <a:extLst>
              <a:ext uri="{FF2B5EF4-FFF2-40B4-BE49-F238E27FC236}">
                <a16:creationId xmlns:a16="http://schemas.microsoft.com/office/drawing/2014/main" id="{1B976936-B92D-D335-7F85-C29A90EB5F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0441"/>
            <a:ext cx="3840000" cy="2880000"/>
          </a:xfrm>
          <a:prstGeom prst="rect">
            <a:avLst/>
          </a:prstGeom>
        </p:spPr>
      </p:pic>
      <p:pic>
        <p:nvPicPr>
          <p:cNvPr id="14" name="Picture 13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6425709E-281B-32C6-A97A-E685CF2308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0441"/>
            <a:ext cx="3840000" cy="2880000"/>
          </a:xfrm>
          <a:prstGeom prst="rect">
            <a:avLst/>
          </a:prstGeom>
        </p:spPr>
      </p:pic>
      <p:pic>
        <p:nvPicPr>
          <p:cNvPr id="16" name="Picture 15" descr="A diagram of a graph&#10;&#10;AI-generated content may be incorrect.">
            <a:extLst>
              <a:ext uri="{FF2B5EF4-FFF2-40B4-BE49-F238E27FC236}">
                <a16:creationId xmlns:a16="http://schemas.microsoft.com/office/drawing/2014/main" id="{4CB55778-21A1-28F9-2ECA-D042B9BCC20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0441"/>
            <a:ext cx="3840000" cy="2880000"/>
          </a:xfrm>
          <a:prstGeom prst="rect">
            <a:avLst/>
          </a:prstGeom>
        </p:spPr>
      </p:pic>
      <p:pic>
        <p:nvPicPr>
          <p:cNvPr id="18" name="Picture 17" descr="A diagram of a graph&#10;&#10;AI-generated content may be incorrect.">
            <a:extLst>
              <a:ext uri="{FF2B5EF4-FFF2-40B4-BE49-F238E27FC236}">
                <a16:creationId xmlns:a16="http://schemas.microsoft.com/office/drawing/2014/main" id="{5D83B1D4-7F31-DEF9-EF00-3EA84F8953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0441"/>
            <a:ext cx="3840000" cy="2880000"/>
          </a:xfrm>
          <a:prstGeom prst="rect">
            <a:avLst/>
          </a:prstGeom>
        </p:spPr>
      </p:pic>
      <p:pic>
        <p:nvPicPr>
          <p:cNvPr id="22" name="Picture 21" descr="A graph of a concentric circle&#10;&#10;AI-generated content may be incorrect.">
            <a:extLst>
              <a:ext uri="{FF2B5EF4-FFF2-40B4-BE49-F238E27FC236}">
                <a16:creationId xmlns:a16="http://schemas.microsoft.com/office/drawing/2014/main" id="{54079A47-3C94-7E4F-44E1-0D7ABE42752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0441"/>
            <a:ext cx="3840000" cy="28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5">
                <a:extLst>
                  <a:ext uri="{FF2B5EF4-FFF2-40B4-BE49-F238E27FC236}">
                    <a16:creationId xmlns:a16="http://schemas.microsoft.com/office/drawing/2014/main" id="{42D979FA-32E9-095C-193F-879F8F2B22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Spread </a:t>
                </a:r>
                <a:r>
                  <a:rPr lang="en-US" sz="1400" b="1" i="1" spc="-1" dirty="0">
                    <a:uFill>
                      <a:solidFill>
                        <a:srgbClr val="FFFFFF"/>
                      </a:solidFill>
                    </a:uFill>
                  </a:rPr>
                  <a:t>overlapping</a:t>
                </a:r>
                <a: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  <a:t> resonance</a:t>
                </a:r>
                <a:br>
                  <a:rPr lang="en-US" sz="1400" spc="-1" dirty="0">
                    <a:uFill>
                      <a:solidFill>
                        <a:srgbClr val="FFFFFF"/>
                      </a:solidFill>
                    </a:u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i="1" spc="-1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1400" i="1" spc="-1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6.</m:t>
                    </m:r>
                    <m:r>
                      <a:rPr lang="en-US" sz="1400" b="0" i="1" spc="-1" smtClean="0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34</m:t>
                    </m:r>
                  </m:oMath>
                </a14:m>
                <a:endParaRPr lang="en-US" sz="14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Low amplitude particles on the resonance</a:t>
                </a:r>
              </a:p>
              <a:p>
                <a:pPr lvl="1">
                  <a:defRPr/>
                </a:pP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Islands even closer to the </a:t>
                </a:r>
                <a:r>
                  <a:rPr lang="en-US" sz="1200" spc="-1" dirty="0" err="1">
                    <a:uFill>
                      <a:solidFill>
                        <a:srgbClr val="FFFFFF"/>
                      </a:solidFill>
                    </a:uFill>
                  </a:rPr>
                  <a:t>centre</a:t>
                </a: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  <a:t> &amp; smaller</a:t>
                </a:r>
                <a:br>
                  <a:rPr lang="en-US" sz="1200" spc="-1" dirty="0"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12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no longer distinguishable in the plot</a:t>
                </a: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lvl="1" indent="0">
                  <a:buNone/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lvl="1">
                  <a:defRPr/>
                </a:pPr>
                <a:endParaRPr lang="en-US" sz="1200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marL="457200" lvl="1" indent="0">
                  <a:buNone/>
                </a:pPr>
                <a:endParaRPr lang="en-US" sz="105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2" name="Content Placeholder 5">
                <a:extLst>
                  <a:ext uri="{FF2B5EF4-FFF2-40B4-BE49-F238E27FC236}">
                    <a16:creationId xmlns:a16="http://schemas.microsoft.com/office/drawing/2014/main" id="{42D979FA-32E9-095C-193F-879F8F2B22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2884211"/>
                <a:ext cx="3789009" cy="1526772"/>
              </a:xfrm>
              <a:prstGeom prst="rect">
                <a:avLst/>
              </a:prstGeom>
              <a:blipFill>
                <a:blip r:embed="rId13"/>
                <a:stretch>
                  <a:fillRect l="-161" t="-19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16618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92B3C-79F8-6BC3-13AE-E3BED102F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4">
            <a:extLst>
              <a:ext uri="{FF2B5EF4-FFF2-40B4-BE49-F238E27FC236}">
                <a16:creationId xmlns:a16="http://schemas.microsoft.com/office/drawing/2014/main" id="{3C7EA6DE-099C-089F-F690-90B3969ABC8D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1305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Space Charge &amp;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Resonances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5C4A5C-C756-F64D-EB69-59C96220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D27B-B5A8-4FF6-9934-40212A8D06D4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B4A52F-CBB2-8ED8-6831-125F917E1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F3CB8-BE2E-5D7B-F790-DF20D04EE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CFECC-6BBD-4C71-B06A-9474613E63C9}" type="slidenum">
              <a:rPr lang="en-GB" smtClean="0"/>
              <a:t>64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21D18C39-65EC-FB14-63D4-D6A5CEEC582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  <a:defRPr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To identify the impact of a resonance </a:t>
                </a:r>
                <a:r>
                  <a:rPr lang="en-US" sz="2000" i="1" spc="-1" dirty="0">
                    <a:uFill>
                      <a:solidFill>
                        <a:srgbClr val="FFFFFF"/>
                      </a:solidFill>
                    </a:uFill>
                  </a:rPr>
                  <a:t>(space charge or machine driven) 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on particles: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Tracking with space charge  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Working point in the vicinity of a driven resonance (1D for simplicity)</a:t>
                </a:r>
                <a:endParaRPr lang="en-US" sz="1600" spc="-1" dirty="0">
                  <a:uFill>
                    <a:solidFill>
                      <a:srgbClr val="FFFFFF"/>
                    </a:solidFill>
                  </a:uFill>
                  <a:sym typeface="Wingdings" panose="05000000000000000000" pitchFamily="2" charset="2"/>
                </a:endParaRP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Changing the tune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pc="-1">
                            <a:solidFill>
                              <a:schemeClr val="accent5">
                                <a:lumMod val="50000"/>
                              </a:schemeClr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spc="-1" dirty="0">
                    <a:solidFill>
                      <a:schemeClr val="accent5">
                        <a:lumMod val="50000"/>
                      </a:schemeClr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 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we observe the phase space of the particles (up to 5</a:t>
                </a:r>
                <a:r>
                  <a:rPr lang="el-GR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σ</a:t>
                </a: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)</a:t>
                </a:r>
              </a:p>
              <a:p>
                <a:pPr lvl="1">
                  <a:defRPr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Starting below the resonance we increase the tune until the full tune spread is not affected by the resonance</a:t>
                </a:r>
                <a:endParaRPr lang="en-US" sz="2000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19" name="Content Placeholder 5">
                <a:extLst>
                  <a:ext uri="{FF2B5EF4-FFF2-40B4-BE49-F238E27FC236}">
                    <a16:creationId xmlns:a16="http://schemas.microsoft.com/office/drawing/2014/main" id="{21D18C39-65EC-FB14-63D4-D6A5CEEC58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1" y="1196970"/>
                <a:ext cx="11548709" cy="1526772"/>
              </a:xfrm>
              <a:prstGeom prst="rect">
                <a:avLst/>
              </a:prstGeom>
              <a:blipFill>
                <a:blip r:embed="rId4"/>
                <a:stretch>
                  <a:fillRect l="-528" t="-3984" b="-4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graph of a graph with colored circles&#10;&#10;AI-generated content may be incorrect.">
            <a:extLst>
              <a:ext uri="{FF2B5EF4-FFF2-40B4-BE49-F238E27FC236}">
                <a16:creationId xmlns:a16="http://schemas.microsoft.com/office/drawing/2014/main" id="{433B7F6E-65BA-49B2-34E1-5C8B8AB51E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00" y="2991600"/>
            <a:ext cx="3840000" cy="2880000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86F6EC42-488E-F2A8-5FBB-5574B4351D3F}"/>
              </a:ext>
            </a:extLst>
          </p:cNvPr>
          <p:cNvSpPr txBox="1">
            <a:spLocks/>
          </p:cNvSpPr>
          <p:nvPr/>
        </p:nvSpPr>
        <p:spPr>
          <a:xfrm>
            <a:off x="109891" y="2884211"/>
            <a:ext cx="3521205" cy="152677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800" b="1" i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</a:rPr>
              <a:t>As the tune increases</a:t>
            </a:r>
          </a:p>
          <a:p>
            <a:pPr lvl="1">
              <a:defRPr/>
            </a:pP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Resonant </a:t>
            </a:r>
            <a:r>
              <a:rPr lang="en-US" sz="1400" b="1" i="1" spc="-1" dirty="0">
                <a:uFill>
                  <a:solidFill>
                    <a:srgbClr val="FFFFFF"/>
                  </a:solidFill>
                </a:uFill>
              </a:rPr>
              <a:t>islands</a:t>
            </a: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 move </a:t>
            </a:r>
            <a:r>
              <a:rPr lang="en-US" sz="1400" b="1" i="1" spc="-1" dirty="0">
                <a:uFill>
                  <a:solidFill>
                    <a:srgbClr val="FFFFFF"/>
                  </a:solidFill>
                </a:uFill>
              </a:rPr>
              <a:t>inwards</a:t>
            </a: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 closer to the </a:t>
            </a:r>
            <a:r>
              <a:rPr lang="en-US" sz="1400" spc="-1" dirty="0" err="1">
                <a:uFill>
                  <a:solidFill>
                    <a:srgbClr val="FFFFFF"/>
                  </a:solidFill>
                </a:uFill>
              </a:rPr>
              <a:t>centre</a:t>
            </a: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 </a:t>
            </a:r>
          </a:p>
          <a:p>
            <a:pPr lvl="1">
              <a:defRPr/>
            </a:pP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Islands grow </a:t>
            </a:r>
            <a:r>
              <a:rPr lang="en-US" sz="1400" b="1" i="1" spc="-1" dirty="0">
                <a:uFill>
                  <a:solidFill>
                    <a:srgbClr val="FFFFFF"/>
                  </a:solidFill>
                </a:uFill>
              </a:rPr>
              <a:t>smaller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Less particles trapped moving towards low amplitudes</a:t>
            </a:r>
          </a:p>
          <a:p>
            <a:pPr marL="457200" lvl="1" indent="0">
              <a:buNone/>
              <a:defRPr/>
            </a:pPr>
            <a:r>
              <a:rPr lang="en-US" sz="1600" b="1" spc="-1" dirty="0">
                <a:uFill>
                  <a:solidFill>
                    <a:srgbClr val="FFFFFF"/>
                  </a:solidFill>
                </a:uFill>
              </a:rPr>
              <a:t>Tune </a:t>
            </a:r>
            <a:r>
              <a:rPr lang="en-US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↑</a:t>
            </a:r>
            <a:r>
              <a:rPr lang="en-US" sz="1600" b="1" spc="-1" dirty="0"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Islands </a:t>
            </a:r>
            <a:r>
              <a:rPr lang="en-US" sz="1600" b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</a:t>
            </a:r>
            <a:endParaRPr lang="en-US" sz="1600" b="1" spc="-1" dirty="0">
              <a:solidFill>
                <a:schemeClr val="accent2">
                  <a:lumMod val="7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defRPr/>
            </a:pPr>
            <a:r>
              <a:rPr lang="en-US" sz="1800" b="1" i="1" spc="-1" dirty="0">
                <a:solidFill>
                  <a:schemeClr val="accent6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As the tune decreases</a:t>
            </a:r>
          </a:p>
          <a:p>
            <a:pPr lvl="1">
              <a:defRPr/>
            </a:pP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Resonant </a:t>
            </a:r>
            <a:r>
              <a:rPr lang="en-US" sz="1400" b="1" i="1" spc="-1" dirty="0">
                <a:uFill>
                  <a:solidFill>
                    <a:srgbClr val="FFFFFF"/>
                  </a:solidFill>
                </a:uFill>
              </a:rPr>
              <a:t>islands</a:t>
            </a: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 move </a:t>
            </a:r>
            <a:r>
              <a:rPr lang="en-US" sz="1400" b="1" i="1" spc="-1" dirty="0">
                <a:uFill>
                  <a:solidFill>
                    <a:srgbClr val="FFFFFF"/>
                  </a:solidFill>
                </a:uFill>
              </a:rPr>
              <a:t>outwards</a:t>
            </a: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 </a:t>
            </a:r>
          </a:p>
          <a:p>
            <a:pPr lvl="1">
              <a:defRPr/>
            </a:pP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Islands grow </a:t>
            </a:r>
            <a:r>
              <a:rPr lang="en-US" sz="1400" b="1" i="1" spc="-1" dirty="0">
                <a:uFill>
                  <a:solidFill>
                    <a:srgbClr val="FFFFFF"/>
                  </a:solidFill>
                </a:uFill>
              </a:rPr>
              <a:t>larger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More particles trapped moving towards high amplitudes</a:t>
            </a:r>
          </a:p>
          <a:p>
            <a:pPr marL="457200" lvl="1" indent="0">
              <a:buNone/>
              <a:defRPr/>
            </a:pPr>
            <a:r>
              <a:rPr lang="en-US" sz="1600" b="1" spc="-1" dirty="0">
                <a:uFill>
                  <a:solidFill>
                    <a:srgbClr val="FFFFFF"/>
                  </a:solidFill>
                </a:uFill>
              </a:rPr>
              <a:t>Tune </a:t>
            </a:r>
            <a:r>
              <a:rPr lang="en-US" sz="1600" b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</a:t>
            </a:r>
            <a:r>
              <a:rPr lang="en-US" sz="1600" b="1" spc="-1" dirty="0"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Islands</a:t>
            </a:r>
            <a:r>
              <a:rPr lang="en-US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↑</a:t>
            </a:r>
            <a:r>
              <a:rPr lang="en-US" sz="1600" b="1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en-US" sz="1600" b="1" spc="-1" dirty="0">
              <a:solidFill>
                <a:schemeClr val="accent2">
                  <a:lumMod val="7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  <a:defRPr/>
            </a:pPr>
            <a:endParaRPr lang="en-US" sz="16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2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200" spc="-1" dirty="0"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  <a:defRPr/>
            </a:pPr>
            <a:endParaRPr lang="en-US" sz="1200" spc="-1" dirty="0">
              <a:uFill>
                <a:solidFill>
                  <a:srgbClr val="FFFFFF"/>
                </a:solidFill>
              </a:uFill>
            </a:endParaRPr>
          </a:p>
          <a:p>
            <a:pPr lvl="1">
              <a:defRPr/>
            </a:pPr>
            <a:endParaRPr lang="en-US" sz="1200" spc="-1" dirty="0"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</a:pPr>
            <a:endParaRPr lang="en-US" sz="1050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24" name="Picture 23" descr="A graph of a graph with colored circles&#10;&#10;AI-generated content may be incorrect.">
            <a:extLst>
              <a:ext uri="{FF2B5EF4-FFF2-40B4-BE49-F238E27FC236}">
                <a16:creationId xmlns:a16="http://schemas.microsoft.com/office/drawing/2014/main" id="{F8C07EA5-6D57-8D8B-5330-FAA4FE5A03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5" name="Picture 24" descr="A graph of a graph with colored circles&#10;&#10;AI-generated content may be incorrect.">
            <a:extLst>
              <a:ext uri="{FF2B5EF4-FFF2-40B4-BE49-F238E27FC236}">
                <a16:creationId xmlns:a16="http://schemas.microsoft.com/office/drawing/2014/main" id="{948A5EAE-2862-EE60-3A0A-26879D73EC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991600"/>
            <a:ext cx="3840000" cy="28800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676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D5FCE-E339-4106-B12D-DABF0AE333B9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45B6D5D-B424-4D79-C3C4-5F8BC4D01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92" y="1196970"/>
            <a:ext cx="11972216" cy="3548766"/>
          </a:xfrm>
        </p:spPr>
        <p:txBody>
          <a:bodyPr>
            <a:normAutofit/>
          </a:bodyPr>
          <a:lstStyle/>
          <a:p>
            <a:pPr marL="360" indent="0">
              <a:lnSpc>
                <a:spcPct val="100000"/>
              </a:lnSpc>
              <a:buClr>
                <a:srgbClr val="203864"/>
              </a:buClr>
              <a:buNone/>
            </a:pPr>
            <a:r>
              <a:rPr lang="en-US" sz="2200" spc="-1" dirty="0">
                <a:uFill>
                  <a:solidFill>
                    <a:srgbClr val="FFFFFF"/>
                  </a:solidFill>
                </a:uFill>
              </a:rPr>
              <a:t>Charges in </a:t>
            </a:r>
            <a:r>
              <a:rPr lang="en-US" sz="2200" b="1" i="1" spc="-1" dirty="0">
                <a:uFill>
                  <a:solidFill>
                    <a:srgbClr val="FFFFFF"/>
                  </a:solidFill>
                </a:uFill>
              </a:rPr>
              <a:t>free space </a:t>
            </a:r>
          </a:p>
          <a:p>
            <a:pPr marL="343260" indent="-342900">
              <a:lnSpc>
                <a:spcPct val="100000"/>
              </a:lnSpc>
              <a:buClr>
                <a:srgbClr val="203864"/>
              </a:buClr>
            </a:pPr>
            <a:r>
              <a:rPr lang="en-US" sz="2200" dirty="0"/>
              <a:t>Consider two point-like charges with the </a:t>
            </a:r>
            <a:r>
              <a:rPr lang="en-US" sz="2200" b="1" i="1" dirty="0"/>
              <a:t>same charge q </a:t>
            </a:r>
          </a:p>
          <a:p>
            <a:pPr marL="800460" lvl="1" indent="-342900">
              <a:lnSpc>
                <a:spcPct val="100000"/>
              </a:lnSpc>
              <a:buClr>
                <a:srgbClr val="203864"/>
              </a:buClr>
            </a:pPr>
            <a:r>
              <a:rPr lang="en-US" sz="2000" dirty="0"/>
              <a:t>Both particles experience </a:t>
            </a:r>
            <a:r>
              <a:rPr lang="en-US" sz="2000" b="1" i="1" dirty="0"/>
              <a:t>only the repulsive Coulomb force</a:t>
            </a:r>
          </a:p>
          <a:p>
            <a:pPr marL="343260" indent="-342900">
              <a:lnSpc>
                <a:spcPct val="100000"/>
              </a:lnSpc>
              <a:buClr>
                <a:srgbClr val="203864"/>
              </a:buClr>
            </a:pPr>
            <a:r>
              <a:rPr lang="en-US" sz="2200" dirty="0"/>
              <a:t>Consider the two point-like charges move with the </a:t>
            </a:r>
            <a:r>
              <a:rPr lang="en-US" sz="2200" b="1" i="1" dirty="0"/>
              <a:t>same velocity </a:t>
            </a:r>
            <a:r>
              <a:rPr lang="en-US" sz="2200" i="1" dirty="0"/>
              <a:t>v</a:t>
            </a:r>
            <a:r>
              <a:rPr lang="en-US" sz="2200" dirty="0"/>
              <a:t> on parallel trajectories</a:t>
            </a:r>
          </a:p>
          <a:p>
            <a:pPr marL="800460" lvl="1" indent="-342900">
              <a:lnSpc>
                <a:spcPct val="100000"/>
              </a:lnSpc>
              <a:buClr>
                <a:srgbClr val="203864"/>
              </a:buClr>
            </a:pPr>
            <a:r>
              <a:rPr lang="en-US" sz="2000" dirty="0"/>
              <a:t>The particles represent two </a:t>
            </a:r>
            <a:r>
              <a:rPr lang="en-US" sz="2000" b="1" i="1" dirty="0"/>
              <a:t>parallel currents </a:t>
            </a:r>
            <a:r>
              <a:rPr lang="en-US" sz="2000" dirty="0"/>
              <a:t>which </a:t>
            </a:r>
            <a:r>
              <a:rPr lang="en-US" sz="2000" b="1" i="1" dirty="0"/>
              <a:t>attract</a:t>
            </a:r>
            <a:r>
              <a:rPr lang="en-US" sz="2000" dirty="0"/>
              <a:t> each other by the induced magnetic field</a:t>
            </a:r>
          </a:p>
          <a:p>
            <a:pPr marL="343260" indent="-342900">
              <a:lnSpc>
                <a:spcPct val="100000"/>
              </a:lnSpc>
              <a:buClr>
                <a:srgbClr val="203864"/>
              </a:buClr>
              <a:buFont typeface="Wingdings" panose="05000000000000000000" pitchFamily="2" charset="2"/>
              <a:buChar char="Ø"/>
            </a:pPr>
            <a:r>
              <a:rPr lang="en-US" sz="2200" b="1" i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</a:rPr>
              <a:t>Electromagnetic self-fields are induced by the moving particles</a:t>
            </a:r>
          </a:p>
          <a:p>
            <a:pPr lvl="1" algn="just"/>
            <a:r>
              <a:rPr lang="en-US" sz="2000" dirty="0"/>
              <a:t>The Coulomb repulsion &amp; the magnetic attraction </a:t>
            </a:r>
            <a:r>
              <a:rPr lang="en-US" sz="2000" b="1" i="1" dirty="0"/>
              <a:t>cancel out at the speed of light</a:t>
            </a:r>
          </a:p>
          <a:p>
            <a:pPr marL="800460" lvl="1" indent="-342900">
              <a:lnSpc>
                <a:spcPct val="100000"/>
              </a:lnSpc>
              <a:buClr>
                <a:srgbClr val="203864"/>
              </a:buClr>
            </a:pPr>
            <a:endParaRPr lang="en-US" sz="2000" spc="-1" dirty="0"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EF3A32-5242-8035-1A43-57A902C26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6840" y="4153411"/>
            <a:ext cx="2466493" cy="2270482"/>
          </a:xfrm>
          <a:prstGeom prst="rect">
            <a:avLst/>
          </a:prstGeom>
        </p:spPr>
      </p:pic>
      <p:pic>
        <p:nvPicPr>
          <p:cNvPr id="14" name="Picture 13" descr="ps-99-012.pdf">
            <a:extLst>
              <a:ext uri="{FF2B5EF4-FFF2-40B4-BE49-F238E27FC236}">
                <a16:creationId xmlns:a16="http://schemas.microsoft.com/office/drawing/2014/main" id="{F3A2397E-57C7-B6FD-EE45-5246C69B6C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7" t="32795" r="64482" b="53038"/>
          <a:stretch/>
        </p:blipFill>
        <p:spPr>
          <a:xfrm>
            <a:off x="3229392" y="3985373"/>
            <a:ext cx="1246608" cy="2885510"/>
          </a:xfrm>
          <a:prstGeom prst="rect">
            <a:avLst/>
          </a:prstGeom>
        </p:spPr>
      </p:pic>
      <p:pic>
        <p:nvPicPr>
          <p:cNvPr id="15" name="Picture 14" descr="ps-99-012.pdf">
            <a:extLst>
              <a:ext uri="{FF2B5EF4-FFF2-40B4-BE49-F238E27FC236}">
                <a16:creationId xmlns:a16="http://schemas.microsoft.com/office/drawing/2014/main" id="{70F2B309-BABC-FFAF-89B6-E293DC8116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7" t="32795" r="53214" b="53038"/>
          <a:stretch/>
        </p:blipFill>
        <p:spPr>
          <a:xfrm>
            <a:off x="3229392" y="3985373"/>
            <a:ext cx="2866608" cy="2885510"/>
          </a:xfrm>
          <a:prstGeom prst="rect">
            <a:avLst/>
          </a:prstGeom>
        </p:spPr>
      </p:pic>
      <p:pic>
        <p:nvPicPr>
          <p:cNvPr id="17" name="Picture 16" descr="ps-99-012.pdf">
            <a:extLst>
              <a:ext uri="{FF2B5EF4-FFF2-40B4-BE49-F238E27FC236}">
                <a16:creationId xmlns:a16="http://schemas.microsoft.com/office/drawing/2014/main" id="{6D4A194B-AFF7-BE4E-6391-2ABE275348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7" t="32795" r="28080" b="53038"/>
          <a:stretch/>
        </p:blipFill>
        <p:spPr>
          <a:xfrm>
            <a:off x="3229392" y="3985373"/>
            <a:ext cx="6480000" cy="288551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E2BAE4A-54B0-C2C8-B687-3FA149EDEF27}"/>
              </a:ext>
            </a:extLst>
          </p:cNvPr>
          <p:cNvSpPr txBox="1"/>
          <p:nvPr/>
        </p:nvSpPr>
        <p:spPr>
          <a:xfrm>
            <a:off x="10207744" y="6234889"/>
            <a:ext cx="19812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1">
                    <a:lumMod val="50000"/>
                  </a:schemeClr>
                </a:solidFill>
                <a:hlinkClick r:id="rId5" action="ppaction://hlinkfile"/>
              </a:rPr>
              <a:t>K. Schindl, "</a:t>
            </a:r>
            <a:r>
              <a:rPr lang="en-US" sz="1300" i="1" dirty="0">
                <a:solidFill>
                  <a:schemeClr val="tx1">
                    <a:lumMod val="50000"/>
                  </a:schemeClr>
                </a:solidFill>
                <a:hlinkClick r:id="rId5" action="ppaction://hlinkfile"/>
              </a:rPr>
              <a:t>Space Charge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  <a:hlinkClick r:id="rId5" action="ppaction://hlinkfile"/>
              </a:rPr>
              <a:t>"</a:t>
            </a:r>
            <a:endParaRPr lang="en-US" sz="13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08BA0D6-8783-5635-B0AF-2D6E82BC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8"/>
            <a:ext cx="10515600" cy="1325563"/>
          </a:xfrm>
        </p:spPr>
        <p:txBody>
          <a:bodyPr>
            <a:noAutofit/>
          </a:bodyPr>
          <a:lstStyle/>
          <a:p>
            <a:r>
              <a:rPr lang="en-US" dirty="0"/>
              <a:t>Direct Space Charge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366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0CA85-365A-08BF-8AD1-0143156AE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3172C-DC9D-ECD8-2C5D-AB92D972D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0B7E-715E-45D1-83E0-BF5119EB4014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1FB89-84FF-3A46-7618-B7958A2C8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81F1A-4C07-4B27-B617-8C684BF99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086FE5A6-14E1-328E-DDC5-CA755A4C33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6168930" cy="4902079"/>
              </a:xfrm>
            </p:spPr>
            <p:txBody>
              <a:bodyPr>
                <a:noAutofit/>
              </a:bodyPr>
              <a:lstStyle/>
              <a:p>
                <a:pPr marL="360" indent="0">
                  <a:lnSpc>
                    <a:spcPct val="100000"/>
                  </a:lnSpc>
                  <a:buClr>
                    <a:srgbClr val="203864"/>
                  </a:buClr>
                  <a:buNone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Moving to an ensemble of particles </a:t>
                </a:r>
              </a:p>
              <a:p>
                <a:pPr marL="360" indent="0">
                  <a:lnSpc>
                    <a:spcPct val="100000"/>
                  </a:lnSpc>
                  <a:buClr>
                    <a:srgbClr val="203864"/>
                  </a:buClr>
                  <a:buNone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</a:rPr>
                  <a:t>The particle distribution in 3D defines the force</a:t>
                </a:r>
              </a:p>
              <a:p>
                <a:pPr marL="343260" indent="-342900">
                  <a:lnSpc>
                    <a:spcPct val="100000"/>
                  </a:lnSpc>
                  <a:buClr>
                    <a:srgbClr val="203864"/>
                  </a:buClr>
                </a:pPr>
                <a: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</a:rPr>
                  <a:t>Coasting beam (not-bunched) </a:t>
                </a:r>
                <a:b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</a:rPr>
                  <a:t>&amp; uniform distribution (x &amp; y): </a:t>
                </a:r>
              </a:p>
              <a:p>
                <a:pPr marL="457560" lvl="1" indent="0">
                  <a:lnSpc>
                    <a:spcPct val="100000"/>
                  </a:lnSpc>
                  <a:buClr>
                    <a:srgbClr val="203864"/>
                  </a:buClr>
                  <a:buNone/>
                </a:pPr>
                <a:r>
                  <a:rPr lang="en-US" sz="1600" spc="-1" dirty="0">
                    <a:uFill>
                      <a:solidFill>
                        <a:srgbClr val="FFFFFF"/>
                      </a:solidFill>
                    </a:u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pc="-1" smtClean="0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pc="-1" smtClean="0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b="0" i="1" spc="-1" smtClean="0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b="0" i="1" spc="-1" smtClean="0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(,</m:t>
                        </m:r>
                        <m:r>
                          <a:rPr lang="en-US" sz="1600" b="0" i="1" spc="-1" smtClean="0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1600" b="0" i="1" spc="-1" smtClean="0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sz="1600" b="0" i="1" spc="-1" smtClean="0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 spc="-1" smtClean="0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pc="-1" smtClean="0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𝑒</m:t>
                        </m:r>
                        <m:sSub>
                          <m:sSubPr>
                            <m:ctrlPr>
                              <a:rPr lang="en-US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1600" b="0" i="1" spc="-1" smtClean="0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l-GR" sz="1600" b="0" i="1" spc="-1" smtClean="0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l-GR" sz="160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l-GR" sz="160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l-GR" sz="160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l-GR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600" b="0" i="1" spc="-1" smtClean="0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l-GR" sz="1600" b="0" i="1" spc="-1" smtClean="0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pc="-1" smtClean="0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0" i="1" spc="-1" smtClean="0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l-GR" sz="1600" b="0" i="1" spc="-1" smtClean="0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600" i="1" spc="-1" dirty="0">
                  <a:uFill>
                    <a:solidFill>
                      <a:srgbClr val="FFFFFF"/>
                    </a:solidFill>
                  </a:uFill>
                </a:endParaRPr>
              </a:p>
              <a:p>
                <a:pPr marL="800460" lvl="1" indent="-342900">
                  <a:lnSpc>
                    <a:spcPct val="100000"/>
                  </a:lnSpc>
                  <a:buClr>
                    <a:srgbClr val="203864"/>
                  </a:buClr>
                </a:pPr>
                <a:r>
                  <a:rPr lang="en-US" sz="1800" spc="-1" dirty="0">
                    <a:uFill>
                      <a:solidFill>
                        <a:srgbClr val="FFFFFF"/>
                      </a:solidFill>
                    </a:uFill>
                  </a:rPr>
                  <a:t>Linear force</a:t>
                </a:r>
              </a:p>
              <a:p>
                <a:pPr marL="800460" lvl="1" indent="-342900">
                  <a:lnSpc>
                    <a:spcPct val="100000"/>
                  </a:lnSpc>
                  <a:buClr>
                    <a:srgbClr val="203864"/>
                  </a:buClr>
                </a:pPr>
                <a:r>
                  <a:rPr lang="en-US" sz="1800" spc="-1" dirty="0">
                    <a:uFill>
                      <a:solidFill>
                        <a:srgbClr val="FFFFFF"/>
                      </a:solidFill>
                    </a:uFill>
                  </a:rPr>
                  <a:t>Defocusing in both x &amp; y</a:t>
                </a:r>
              </a:p>
              <a:p>
                <a:pPr marL="343260" indent="-342900">
                  <a:lnSpc>
                    <a:spcPct val="100000"/>
                  </a:lnSpc>
                  <a:buClr>
                    <a:srgbClr val="203864"/>
                  </a:buClr>
                </a:pPr>
                <a: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</a:rPr>
                  <a:t>Coasting beam (not-bunched)</a:t>
                </a:r>
                <a:b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</a:rPr>
                  <a:t>&amp; Gaussian distribution (x &amp; y):</a:t>
                </a:r>
              </a:p>
              <a:p>
                <a:pPr marL="457560" lvl="1" indent="0">
                  <a:lnSpc>
                    <a:spcPct val="100000"/>
                  </a:lnSpc>
                  <a:buClr>
                    <a:srgbClr val="203864"/>
                  </a:buClr>
                  <a:buNone/>
                </a:pPr>
                <a:r>
                  <a:rPr lang="en-US" sz="16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𝑒</m:t>
                        </m:r>
                        <m:sSub>
                          <m:sSubPr>
                            <m:ctrlPr>
                              <a:rPr lang="el-GR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l-GR" sz="1600" b="0" i="1" spc="-1" smtClean="0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1600" b="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l-GR" sz="1600" b="0" i="1" spc="-1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l-GR" sz="1600" i="1" spc="-1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b="0" i="1" spc="-1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1600" b="0" i="1" spc="-1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l-GR" sz="1600" i="1" spc="-1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600" b="0" i="1" spc="-1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1600" b="0" i="1" spc="-1"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b="0" i="1" spc="-1" smtClean="0"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type m:val="skw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1600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1600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600" b="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l-GR" sz="1600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sup>
                        </m:sSup>
                      </m:e>
                    </m:d>
                  </m:oMath>
                </a14:m>
                <a:endParaRPr lang="en-US" sz="1600" dirty="0"/>
              </a:p>
              <a:p>
                <a:pPr marL="800460" lvl="1" indent="-342900">
                  <a:lnSpc>
                    <a:spcPct val="100000"/>
                  </a:lnSpc>
                  <a:buClr>
                    <a:srgbClr val="203864"/>
                  </a:buClr>
                </a:pPr>
                <a:r>
                  <a:rPr lang="en-US" sz="1800" spc="-1" dirty="0">
                    <a:uFill>
                      <a:solidFill>
                        <a:srgbClr val="FFFFFF"/>
                      </a:solidFill>
                    </a:uFill>
                  </a:rPr>
                  <a:t>Non-linear force (nonlinearity increases for higher amplitudes)</a:t>
                </a:r>
              </a:p>
              <a:p>
                <a:pPr marL="800460" lvl="1" indent="-342900">
                  <a:lnSpc>
                    <a:spcPct val="100000"/>
                  </a:lnSpc>
                  <a:buClr>
                    <a:srgbClr val="203864"/>
                  </a:buClr>
                </a:pPr>
                <a:r>
                  <a:rPr lang="en-US" sz="1800" spc="-1" dirty="0">
                    <a:uFill>
                      <a:solidFill>
                        <a:srgbClr val="FFFFFF"/>
                      </a:solidFill>
                    </a:uFill>
                  </a:rPr>
                  <a:t>Defocusing in both x &amp; y</a:t>
                </a:r>
              </a:p>
              <a:p>
                <a:pPr marL="360" indent="0">
                  <a:lnSpc>
                    <a:spcPct val="100000"/>
                  </a:lnSpc>
                  <a:buClr>
                    <a:srgbClr val="203864"/>
                  </a:buClr>
                  <a:buNone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</a:rPr>
                  <a:t>Impact on tunes!</a:t>
                </a:r>
              </a:p>
              <a:p>
                <a:pPr marL="800460" lvl="1" indent="-342900">
                  <a:lnSpc>
                    <a:spcPct val="100000"/>
                  </a:lnSpc>
                  <a:buClr>
                    <a:srgbClr val="203864"/>
                  </a:buClr>
                </a:pPr>
                <a:endParaRPr lang="en-US" sz="1800" spc="-1" dirty="0"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086FE5A6-14E1-328E-DDC5-CA755A4C33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6168930" cy="4902079"/>
              </a:xfrm>
              <a:blipFill>
                <a:blip r:embed="rId3"/>
                <a:stretch>
                  <a:fillRect l="-988" t="-621" b="-103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898C1C08-12FA-C9A5-FB4B-00FD3FD4F51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253"/>
          <a:stretch/>
        </p:blipFill>
        <p:spPr>
          <a:xfrm>
            <a:off x="10205686" y="2933011"/>
            <a:ext cx="1981200" cy="32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768CA99-8854-F240-B130-02C6C236D95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407" r="31988"/>
          <a:stretch/>
        </p:blipFill>
        <p:spPr>
          <a:xfrm>
            <a:off x="8437544" y="2946734"/>
            <a:ext cx="1670116" cy="32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3911E84-5D54-7983-B7E4-8A7FB85DCFF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8437"/>
          <a:stretch/>
        </p:blipFill>
        <p:spPr>
          <a:xfrm>
            <a:off x="6001980" y="2946733"/>
            <a:ext cx="2514600" cy="324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C09D42A-7B3D-7B7E-EA0E-9EA47689EC10}"/>
              </a:ext>
            </a:extLst>
          </p:cNvPr>
          <p:cNvSpPr txBox="1"/>
          <p:nvPr/>
        </p:nvSpPr>
        <p:spPr>
          <a:xfrm>
            <a:off x="10107660" y="6234887"/>
            <a:ext cx="21365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1">
                    <a:lumMod val="50000"/>
                  </a:schemeClr>
                </a:solidFill>
                <a:latin typeface="Calibri "/>
                <a:hlinkClick r:id="rId5"/>
              </a:rPr>
              <a:t>H. Bartosik, "Space Charge"</a:t>
            </a:r>
            <a:endParaRPr lang="en-US" sz="1300" dirty="0">
              <a:solidFill>
                <a:schemeClr val="tx1">
                  <a:lumMod val="50000"/>
                </a:schemeClr>
              </a:solidFill>
              <a:latin typeface="Calibri 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65C0D55-9142-6102-E9D9-85CA9BA5B19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36847" y="1262639"/>
            <a:ext cx="2159319" cy="145816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C110BA0-1775-A689-40D4-0A179A9E22DD}"/>
              </a:ext>
            </a:extLst>
          </p:cNvPr>
          <p:cNvGrpSpPr>
            <a:grpSpLocks noChangeAspect="1"/>
          </p:cNvGrpSpPr>
          <p:nvPr/>
        </p:nvGrpSpPr>
        <p:grpSpPr>
          <a:xfrm>
            <a:off x="8150212" y="1272568"/>
            <a:ext cx="1757905" cy="1709843"/>
            <a:chOff x="4644000" y="2160000"/>
            <a:chExt cx="2880000" cy="280126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9092457-6F83-08D8-9F89-2BB6863DE04D}"/>
                </a:ext>
              </a:extLst>
            </p:cNvPr>
            <p:cNvSpPr txBox="1"/>
            <p:nvPr/>
          </p:nvSpPr>
          <p:spPr>
            <a:xfrm>
              <a:off x="6264000" y="3564000"/>
              <a:ext cx="900000" cy="324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8000"/>
                  </a:solidFill>
                </a:rPr>
                <a:t>tune shift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89B0D28-6265-52D5-1363-F9A3EC2E83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72000" y="3384000"/>
              <a:ext cx="90000" cy="90000"/>
            </a:xfrm>
            <a:prstGeom prst="ellipse">
              <a:avLst/>
            </a:prstGeom>
            <a:solidFill>
              <a:srgbClr val="008000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2357073-6060-D5CF-9D9E-35545C89457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44000" y="2160000"/>
              <a:ext cx="2880000" cy="2801260"/>
              <a:chOff x="612000" y="1620000"/>
              <a:chExt cx="2196000" cy="2135960"/>
            </a:xfrm>
          </p:grpSpPr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817B944B-8E07-B8A6-36EC-D3C9743BBF98}"/>
                  </a:ext>
                </a:extLst>
              </p:cNvPr>
              <p:cNvCxnSpPr/>
              <p:nvPr/>
            </p:nvCxnSpPr>
            <p:spPr>
              <a:xfrm>
                <a:off x="1008000" y="3420000"/>
                <a:ext cx="1800000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CAAEBE2E-58D9-FCBC-AC3F-C534DB00F7C5}"/>
                  </a:ext>
                </a:extLst>
              </p:cNvPr>
              <p:cNvCxnSpPr/>
              <p:nvPr/>
            </p:nvCxnSpPr>
            <p:spPr>
              <a:xfrm rot="16200000">
                <a:off x="107934" y="2520000"/>
                <a:ext cx="1800000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EE2A5D1-E195-8961-1BE0-003F6BE39594}"/>
                  </a:ext>
                </a:extLst>
              </p:cNvPr>
              <p:cNvSpPr txBox="1"/>
              <p:nvPr/>
            </p:nvSpPr>
            <p:spPr>
              <a:xfrm>
                <a:off x="1728560" y="3489567"/>
                <a:ext cx="307885" cy="266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 err="1">
                    <a:solidFill>
                      <a:schemeClr val="accent6">
                        <a:lumMod val="50000"/>
                      </a:schemeClr>
                    </a:solidFill>
                  </a:rPr>
                  <a:t>Q</a:t>
                </a:r>
                <a:r>
                  <a:rPr lang="en-US" sz="15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x</a:t>
                </a:r>
                <a:endParaRPr lang="en-US" sz="15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D765EFA-2104-1293-3D4C-6EC5113D35B2}"/>
                  </a:ext>
                </a:extLst>
              </p:cNvPr>
              <p:cNvSpPr txBox="1"/>
              <p:nvPr/>
            </p:nvSpPr>
            <p:spPr>
              <a:xfrm>
                <a:off x="612000" y="2340000"/>
                <a:ext cx="306828" cy="266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 err="1">
                    <a:solidFill>
                      <a:schemeClr val="accent6">
                        <a:lumMod val="50000"/>
                      </a:schemeClr>
                    </a:solidFill>
                  </a:rPr>
                  <a:t>Q</a:t>
                </a:r>
                <a:r>
                  <a:rPr lang="en-US" sz="15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y</a:t>
                </a:r>
                <a:endParaRPr lang="en-US" sz="15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A05B947-6D7F-A247-8C34-81379900F101}"/>
                  </a:ext>
                </a:extLst>
              </p:cNvPr>
              <p:cNvSpPr/>
              <p:nvPr/>
            </p:nvSpPr>
            <p:spPr>
              <a:xfrm>
                <a:off x="2268000" y="2053466"/>
                <a:ext cx="72000" cy="72000"/>
              </a:xfrm>
              <a:prstGeom prst="ellipse">
                <a:avLst/>
              </a:prstGeom>
              <a:solidFill>
                <a:srgbClr val="FF0000">
                  <a:alpha val="20000"/>
                </a:srgbClr>
              </a:solidFill>
              <a:ln w="254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7835B3E-0214-0B95-19D8-8520573D5816}"/>
                </a:ext>
              </a:extLst>
            </p:cNvPr>
            <p:cNvCxnSpPr/>
            <p:nvPr/>
          </p:nvCxnSpPr>
          <p:spPr>
            <a:xfrm rot="7500000">
              <a:off x="6408000" y="3096000"/>
              <a:ext cx="504000" cy="0"/>
            </a:xfrm>
            <a:prstGeom prst="straightConnector1">
              <a:avLst/>
            </a:prstGeom>
            <a:ln w="25400"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911953-EB00-2651-C8F4-53229B1F2A7B}"/>
              </a:ext>
            </a:extLst>
          </p:cNvPr>
          <p:cNvGrpSpPr>
            <a:grpSpLocks noChangeAspect="1"/>
          </p:cNvGrpSpPr>
          <p:nvPr/>
        </p:nvGrpSpPr>
        <p:grpSpPr>
          <a:xfrm>
            <a:off x="10107660" y="1232485"/>
            <a:ext cx="1766162" cy="1717875"/>
            <a:chOff x="8928000" y="2160000"/>
            <a:chExt cx="2880000" cy="2801260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651DCA12-5533-F681-8AF0-6ED9EF9E038A}"/>
                </a:ext>
              </a:extLst>
            </p:cNvPr>
            <p:cNvSpPr>
              <a:spLocks/>
            </p:cNvSpPr>
            <p:nvPr/>
          </p:nvSpPr>
          <p:spPr>
            <a:xfrm rot="12900000">
              <a:off x="10404000" y="3096000"/>
              <a:ext cx="576000" cy="720000"/>
            </a:xfrm>
            <a:prstGeom prst="triangle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FFFFFF">
                    <a:alpha val="20000"/>
                  </a:srgbClr>
                </a:gs>
              </a:gsLst>
              <a:lin ang="5400000" scaled="0"/>
              <a:tileRect/>
            </a:gra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9F0CB9B-3235-031E-CF27-30E213F1210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28000" y="2160000"/>
              <a:ext cx="2880000" cy="2801260"/>
              <a:chOff x="612000" y="1620000"/>
              <a:chExt cx="2196000" cy="2135960"/>
            </a:xfrm>
          </p:grpSpPr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25A9FFCB-0A02-E44C-1BA4-A926F79D9DF1}"/>
                  </a:ext>
                </a:extLst>
              </p:cNvPr>
              <p:cNvCxnSpPr/>
              <p:nvPr/>
            </p:nvCxnSpPr>
            <p:spPr>
              <a:xfrm>
                <a:off x="1008000" y="3420000"/>
                <a:ext cx="1800000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1EC38D52-EAA3-AA68-6958-8B1DAFCEE0B2}"/>
                  </a:ext>
                </a:extLst>
              </p:cNvPr>
              <p:cNvCxnSpPr/>
              <p:nvPr/>
            </p:nvCxnSpPr>
            <p:spPr>
              <a:xfrm rot="16200000">
                <a:off x="107934" y="2520000"/>
                <a:ext cx="1800000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E75C316-9864-92A7-32FF-67957EB20F83}"/>
                  </a:ext>
                </a:extLst>
              </p:cNvPr>
              <p:cNvSpPr txBox="1"/>
              <p:nvPr/>
            </p:nvSpPr>
            <p:spPr>
              <a:xfrm>
                <a:off x="1728560" y="3489567"/>
                <a:ext cx="307885" cy="266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 err="1">
                    <a:solidFill>
                      <a:schemeClr val="accent6">
                        <a:lumMod val="50000"/>
                      </a:schemeClr>
                    </a:solidFill>
                  </a:rPr>
                  <a:t>Q</a:t>
                </a:r>
                <a:r>
                  <a:rPr lang="en-US" sz="15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x</a:t>
                </a:r>
                <a:endParaRPr lang="en-US" sz="15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A0CD6D6-D7AD-23DA-1927-5F38E28D9B8E}"/>
                  </a:ext>
                </a:extLst>
              </p:cNvPr>
              <p:cNvSpPr txBox="1"/>
              <p:nvPr/>
            </p:nvSpPr>
            <p:spPr>
              <a:xfrm>
                <a:off x="612000" y="2340000"/>
                <a:ext cx="306828" cy="266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 err="1">
                    <a:solidFill>
                      <a:schemeClr val="accent6">
                        <a:lumMod val="50000"/>
                      </a:schemeClr>
                    </a:solidFill>
                  </a:rPr>
                  <a:t>Q</a:t>
                </a:r>
                <a:r>
                  <a:rPr lang="en-US" sz="15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y</a:t>
                </a:r>
                <a:endParaRPr lang="en-US" sz="15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45233BEE-681E-169F-CA0C-1A972FC536FA}"/>
                  </a:ext>
                </a:extLst>
              </p:cNvPr>
              <p:cNvSpPr/>
              <p:nvPr/>
            </p:nvSpPr>
            <p:spPr>
              <a:xfrm>
                <a:off x="2268000" y="2053466"/>
                <a:ext cx="72000" cy="72000"/>
              </a:xfrm>
              <a:prstGeom prst="ellipse">
                <a:avLst/>
              </a:prstGeom>
              <a:solidFill>
                <a:srgbClr val="FF0000">
                  <a:alpha val="20000"/>
                </a:srgbClr>
              </a:solidFill>
              <a:ln w="254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AB32E51-9929-5A56-FC10-5A28F15B3248}"/>
                </a:ext>
              </a:extLst>
            </p:cNvPr>
            <p:cNvSpPr txBox="1"/>
            <p:nvPr/>
          </p:nvSpPr>
          <p:spPr>
            <a:xfrm>
              <a:off x="10656000" y="3564000"/>
              <a:ext cx="11184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8000"/>
                  </a:solidFill>
                </a:rPr>
                <a:t>tune spread!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78E0396-3DD6-67C1-704C-CC3E282A2CFE}"/>
                </a:ext>
              </a:extLst>
            </p:cNvPr>
            <p:cNvCxnSpPr/>
            <p:nvPr/>
          </p:nvCxnSpPr>
          <p:spPr>
            <a:xfrm rot="7500000">
              <a:off x="10692000" y="3096000"/>
              <a:ext cx="504000" cy="0"/>
            </a:xfrm>
            <a:prstGeom prst="straightConnector1">
              <a:avLst/>
            </a:prstGeom>
            <a:ln w="25400"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AD32AB9B-7B14-E55F-71BA-A2FCF5860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18"/>
            <a:ext cx="10515600" cy="1325563"/>
          </a:xfrm>
        </p:spPr>
        <p:txBody>
          <a:bodyPr>
            <a:noAutofit/>
          </a:bodyPr>
          <a:lstStyle/>
          <a:p>
            <a:r>
              <a:rPr lang="en-US" dirty="0"/>
              <a:t>Direct Space Charge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743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32062C-F6B8-305B-0FC0-7F08D9F39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A diagram of a phase space&#10;&#10;AI-generated content may be incorrect.">
            <a:extLst>
              <a:ext uri="{FF2B5EF4-FFF2-40B4-BE49-F238E27FC236}">
                <a16:creationId xmlns:a16="http://schemas.microsoft.com/office/drawing/2014/main" id="{452CA86A-B05A-5952-7E62-B2FE3190E6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8" t="12199" r="21676" b="18818"/>
          <a:stretch/>
        </p:blipFill>
        <p:spPr>
          <a:xfrm>
            <a:off x="4752172" y="1214598"/>
            <a:ext cx="3012213" cy="1505778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742DD4EB-102A-7ADC-43A5-BFDFB81BA160}"/>
              </a:ext>
            </a:extLst>
          </p:cNvPr>
          <p:cNvGrpSpPr/>
          <p:nvPr/>
        </p:nvGrpSpPr>
        <p:grpSpPr>
          <a:xfrm>
            <a:off x="5241766" y="1085809"/>
            <a:ext cx="1979867" cy="1763354"/>
            <a:chOff x="2269008" y="3540919"/>
            <a:chExt cx="2880001" cy="1570909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63CCE9A-6A42-23F9-4B22-05C5BA2C9B25}"/>
                </a:ext>
              </a:extLst>
            </p:cNvPr>
            <p:cNvSpPr/>
            <p:nvPr/>
          </p:nvSpPr>
          <p:spPr>
            <a:xfrm>
              <a:off x="2532000" y="3912373"/>
              <a:ext cx="2304000" cy="8280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254000" h="2540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884AE33A-B0B0-C2E4-1722-B310FB38E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008" y="3540919"/>
              <a:ext cx="2880001" cy="1570909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941B631-0BBD-F1DB-10B6-5238A1E2D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18"/>
            <a:ext cx="10515600" cy="1325563"/>
          </a:xfrm>
        </p:spPr>
        <p:txBody>
          <a:bodyPr>
            <a:noAutofit/>
          </a:bodyPr>
          <a:lstStyle/>
          <a:p>
            <a:r>
              <a:rPr lang="en-US" dirty="0"/>
              <a:t>Direct Space Charge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C7DBD-795F-309C-E18D-CC23D2970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0146-334B-45C2-8792-C570805336A6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066C6-AB1C-9A0C-1DFA-71BC7CA89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Space Charge in Circular Machines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5C989-F816-8CF2-CCDE-63849997E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DA3E-CF2D-46A3-8598-E42118D25E76}" type="slidenum">
              <a:rPr lang="en-US" smtClean="0"/>
              <a:pPr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B3A12D13-5E13-351E-764E-92106E8A8A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892" y="1196969"/>
                <a:ext cx="6894412" cy="4902079"/>
              </a:xfrm>
            </p:spPr>
            <p:txBody>
              <a:bodyPr>
                <a:noAutofit/>
              </a:bodyPr>
              <a:lstStyle/>
              <a:p>
                <a:pPr marL="360" indent="0">
                  <a:lnSpc>
                    <a:spcPct val="100000"/>
                  </a:lnSpc>
                  <a:buClr>
                    <a:srgbClr val="203864"/>
                  </a:buClr>
                  <a:buNone/>
                </a:pP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Moving to an ensemble of particles </a:t>
                </a:r>
              </a:p>
              <a:p>
                <a:pPr marL="343260" indent="-342900">
                  <a:lnSpc>
                    <a:spcPct val="100000"/>
                  </a:lnSpc>
                  <a:buClr>
                    <a:srgbClr val="203864"/>
                  </a:buClr>
                </a:pPr>
                <a:r>
                  <a:rPr lang="en-US" sz="2000" b="1" i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</a:rPr>
                  <a:t>Bunched</a:t>
                </a:r>
                <a: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</a:rPr>
                  <a:t> beam:</a:t>
                </a:r>
              </a:p>
              <a:p>
                <a:pPr marL="800460" lvl="1" indent="-342900">
                  <a:lnSpc>
                    <a:spcPct val="100000"/>
                  </a:lnSpc>
                  <a:buClr>
                    <a:srgbClr val="203864"/>
                  </a:buClr>
                </a:pPr>
                <a:r>
                  <a:rPr lang="en-US" sz="1800" spc="-1" dirty="0">
                    <a:uFill>
                      <a:solidFill>
                        <a:srgbClr val="FFFFFF"/>
                      </a:solidFill>
                    </a:uFill>
                  </a:rPr>
                  <a:t>Longitudinal line density</a:t>
                </a:r>
                <a:r>
                  <a:rPr lang="el-GR" sz="1800" spc="-1" dirty="0">
                    <a:uFill>
                      <a:solidFill>
                        <a:srgbClr val="FFFFFF"/>
                      </a:solidFill>
                    </a:uFill>
                  </a:rPr>
                  <a:t>, </a:t>
                </a:r>
                <a14:m>
                  <m:oMath xmlns:m="http://schemas.openxmlformats.org/officeDocument/2006/math">
                    <m:r>
                      <a:rPr lang="el-GR" sz="1800" b="1" i="1" spc="-1"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l-GR" sz="1800" spc="-1" dirty="0">
                    <a:uFill>
                      <a:solidFill>
                        <a:srgbClr val="FFFFFF"/>
                      </a:solidFill>
                    </a:uFill>
                  </a:rPr>
                  <a:t>, </a:t>
                </a:r>
                <a:r>
                  <a:rPr lang="en-US" sz="1800" spc="-1" dirty="0">
                    <a:uFill>
                      <a:solidFill>
                        <a:srgbClr val="FFFFFF"/>
                      </a:solidFill>
                    </a:uFill>
                  </a:rPr>
                  <a:t>is not constant </a:t>
                </a:r>
              </a:p>
              <a:p>
                <a:pPr marL="286110" indent="-285750">
                  <a:lnSpc>
                    <a:spcPct val="100000"/>
                  </a:lnSpc>
                  <a:buClr>
                    <a:srgbClr val="203864"/>
                  </a:buClr>
                  <a:buFont typeface="Wingdings" panose="05000000000000000000" pitchFamily="2" charset="2"/>
                  <a:buChar char="Ø"/>
                </a:pPr>
                <a: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Space charge changes </a:t>
                </a:r>
                <a:r>
                  <a:rPr lang="en-US" sz="2000" b="1" i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along the bunch</a:t>
                </a:r>
                <a:br>
                  <a:rPr lang="en-US" sz="2000" b="1" i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</a:b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2000" spc="-1" dirty="0">
                    <a:uFill>
                      <a:solidFill>
                        <a:srgbClr val="FFFFFF"/>
                      </a:solidFill>
                    </a:uFill>
                  </a:rPr>
                  <a:t>Tune spread changes!</a:t>
                </a:r>
                <a:endParaRPr lang="en-US" sz="2000" b="1" i="1" spc="-1" dirty="0">
                  <a:solidFill>
                    <a:srgbClr val="C00000"/>
                  </a:solidFill>
                  <a:uFill>
                    <a:solidFill>
                      <a:srgbClr val="FFFFFF"/>
                    </a:solidFill>
                  </a:uFill>
                  <a:sym typeface="Wingdings" panose="05000000000000000000" pitchFamily="2" charset="2"/>
                </a:endParaRPr>
              </a:p>
              <a:p>
                <a:pPr marL="286110" indent="-285750">
                  <a:lnSpc>
                    <a:spcPct val="100000"/>
                  </a:lnSpc>
                  <a:buClr>
                    <a:srgbClr val="203864"/>
                  </a:buClr>
                  <a:buFont typeface="Wingdings" panose="05000000000000000000" pitchFamily="2" charset="2"/>
                  <a:buChar char="Ø"/>
                </a:pPr>
                <a:r>
                  <a:rPr lang="en-US" sz="2000" b="1" i="1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Space charge changes due to the </a:t>
                </a:r>
                <a:r>
                  <a:rPr lang="en-US" sz="2000" b="1" i="1" spc="-1" dirty="0">
                    <a:solidFill>
                      <a:srgbClr val="C00000"/>
                    </a:solidFill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synchrotron motion</a:t>
                </a:r>
              </a:p>
              <a:p>
                <a:pPr marL="800460" lvl="1" indent="-342900">
                  <a:lnSpc>
                    <a:spcPct val="100000"/>
                  </a:lnSpc>
                  <a:buClr>
                    <a:srgbClr val="203864"/>
                  </a:buClr>
                </a:pPr>
                <a:r>
                  <a:rPr lang="en-US" sz="1800" spc="-1" dirty="0">
                    <a:uFill>
                      <a:solidFill>
                        <a:srgbClr val="FFFFFF"/>
                      </a:solidFill>
                    </a:uFill>
                  </a:rPr>
                  <a:t>Moving from the edges of the bucket towards the center </a:t>
                </a:r>
                <a:br>
                  <a:rPr lang="en-US" sz="1800" spc="-1" dirty="0"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1800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1800" spc="-1" dirty="0">
                    <a:uFill>
                      <a:solidFill>
                        <a:srgbClr val="FFFFFF"/>
                      </a:solidFill>
                    </a:uFill>
                  </a:rPr>
                  <a:t>charge density increases</a:t>
                </a:r>
                <a:br>
                  <a:rPr lang="en-US" sz="1800" spc="-1" dirty="0">
                    <a:uFill>
                      <a:solidFill>
                        <a:srgbClr val="FFFFFF"/>
                      </a:solidFill>
                    </a:uFill>
                  </a:rPr>
                </a:br>
                <a:r>
                  <a:rPr lang="en-US" sz="1800" b="1" i="1" spc="-1" dirty="0">
                    <a:uFill>
                      <a:solidFill>
                        <a:srgbClr val="FFFFFF"/>
                      </a:solidFill>
                    </a:uFill>
                    <a:sym typeface="Wingdings" panose="05000000000000000000" pitchFamily="2" charset="2"/>
                  </a:rPr>
                  <a:t> </a:t>
                </a:r>
                <a:r>
                  <a:rPr lang="en-US" sz="1800" b="1" i="1" spc="-1" dirty="0">
                    <a:uFill>
                      <a:solidFill>
                        <a:srgbClr val="FFFFFF"/>
                      </a:solidFill>
                    </a:uFill>
                  </a:rPr>
                  <a:t>Tune spread modulates!</a:t>
                </a:r>
              </a:p>
              <a:p>
                <a:pPr marL="800460" lvl="1" indent="-342900">
                  <a:lnSpc>
                    <a:spcPct val="100000"/>
                  </a:lnSpc>
                  <a:buClr>
                    <a:srgbClr val="203864"/>
                  </a:buClr>
                </a:pPr>
                <a:endParaRPr lang="en-US" sz="1800" spc="-1" dirty="0"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mc:Choice>
        <mc:Fallback xmlns="">
          <p:sp>
            <p:nvSpPr>
              <p:cNvPr id="8" name="Content Placeholder 5">
                <a:extLst>
                  <a:ext uri="{FF2B5EF4-FFF2-40B4-BE49-F238E27FC236}">
                    <a16:creationId xmlns:a16="http://schemas.microsoft.com/office/drawing/2014/main" id="{B3A12D13-5E13-351E-764E-92106E8A8A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892" y="1196969"/>
                <a:ext cx="6894412" cy="4902079"/>
              </a:xfrm>
              <a:blipFill>
                <a:blip r:embed="rId6"/>
                <a:stretch>
                  <a:fillRect l="-884" t="-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9C314488-8742-C65F-0A8A-84FCFD0922C5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3793" y="4320495"/>
            <a:ext cx="3429669" cy="2176004"/>
          </a:xfrm>
          <a:prstGeom prst="rect">
            <a:avLst/>
          </a:prstGeom>
        </p:spPr>
      </p:pic>
      <p:sp>
        <p:nvSpPr>
          <p:cNvPr id="31" name="Arrow: Curved Down 30">
            <a:extLst>
              <a:ext uri="{FF2B5EF4-FFF2-40B4-BE49-F238E27FC236}">
                <a16:creationId xmlns:a16="http://schemas.microsoft.com/office/drawing/2014/main" id="{0C2A71A4-2B82-9AA1-AD35-61C07D61631D}"/>
              </a:ext>
            </a:extLst>
          </p:cNvPr>
          <p:cNvSpPr/>
          <p:nvPr/>
        </p:nvSpPr>
        <p:spPr>
          <a:xfrm flipV="1">
            <a:off x="2442869" y="5913102"/>
            <a:ext cx="1595731" cy="511131"/>
          </a:xfrm>
          <a:prstGeom prst="curvedDownArrow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F4DF794-6C1A-786A-B9CD-48570B162FA0}"/>
              </a:ext>
            </a:extLst>
          </p:cNvPr>
          <p:cNvSpPr txBox="1"/>
          <p:nvPr/>
        </p:nvSpPr>
        <p:spPr>
          <a:xfrm>
            <a:off x="0" y="6151579"/>
            <a:ext cx="19812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1">
                    <a:lumMod val="50000"/>
                  </a:schemeClr>
                </a:solidFill>
                <a:latin typeface="Calibri "/>
                <a:hlinkClick r:id="rId8" action="ppaction://hlinkfile"/>
              </a:rPr>
              <a:t>K. Schindl, "</a:t>
            </a:r>
            <a:r>
              <a:rPr lang="en-US" sz="1300" i="1" dirty="0">
                <a:solidFill>
                  <a:schemeClr val="tx1">
                    <a:lumMod val="50000"/>
                  </a:schemeClr>
                </a:solidFill>
                <a:latin typeface="Calibri "/>
                <a:hlinkClick r:id="rId8" action="ppaction://hlinkfile"/>
              </a:rPr>
              <a:t>Space Charge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  <a:latin typeface="Calibri "/>
                <a:hlinkClick r:id="rId8" action="ppaction://hlinkfile"/>
              </a:rPr>
              <a:t>"</a:t>
            </a:r>
            <a:endParaRPr lang="en-US" sz="1300" dirty="0">
              <a:solidFill>
                <a:schemeClr val="tx1">
                  <a:lumMod val="50000"/>
                </a:schemeClr>
              </a:solidFill>
              <a:latin typeface="Calibri 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06553F-9807-1141-BD74-03BB25219C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67017" y="1214598"/>
            <a:ext cx="3838645" cy="4320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26AB72-2935-FC5E-ED70-9773F6A75497}"/>
              </a:ext>
            </a:extLst>
          </p:cNvPr>
          <p:cNvCxnSpPr>
            <a:cxnSpLocks/>
          </p:cNvCxnSpPr>
          <p:nvPr/>
        </p:nvCxnSpPr>
        <p:spPr>
          <a:xfrm>
            <a:off x="9101437" y="1317751"/>
            <a:ext cx="0" cy="382818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BF51AA5-C492-14FC-1439-12439D79F5FE}"/>
              </a:ext>
            </a:extLst>
          </p:cNvPr>
          <p:cNvCxnSpPr>
            <a:cxnSpLocks/>
          </p:cNvCxnSpPr>
          <p:nvPr/>
        </p:nvCxnSpPr>
        <p:spPr>
          <a:xfrm>
            <a:off x="9884773" y="1317751"/>
            <a:ext cx="0" cy="3828184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E94F30E2-A1BA-06DA-6C50-7D3F69CA3CAE}"/>
              </a:ext>
            </a:extLst>
          </p:cNvPr>
          <p:cNvSpPr>
            <a:spLocks noChangeAspect="1"/>
          </p:cNvSpPr>
          <p:nvPr/>
        </p:nvSpPr>
        <p:spPr>
          <a:xfrm>
            <a:off x="6134643" y="1518160"/>
            <a:ext cx="251701" cy="932611"/>
          </a:xfrm>
          <a:prstGeom prst="ellipse">
            <a:avLst/>
          </a:prstGeom>
          <a:solidFill>
            <a:srgbClr val="0070C0">
              <a:alpha val="30000"/>
            </a:srgbClr>
          </a:solidFill>
          <a:ln w="19050"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725E955-C9C8-B5D6-F156-45AC2D66A723}"/>
              </a:ext>
            </a:extLst>
          </p:cNvPr>
          <p:cNvSpPr>
            <a:spLocks noChangeAspect="1"/>
          </p:cNvSpPr>
          <p:nvPr/>
        </p:nvSpPr>
        <p:spPr>
          <a:xfrm>
            <a:off x="6797957" y="1746504"/>
            <a:ext cx="251701" cy="420624"/>
          </a:xfrm>
          <a:prstGeom prst="ellipse">
            <a:avLst/>
          </a:prstGeom>
          <a:solidFill>
            <a:schemeClr val="accent4">
              <a:lumMod val="75000"/>
              <a:alpha val="30000"/>
            </a:schemeClr>
          </a:solidFill>
          <a:ln w="19050"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FA1A23E-7438-9ABD-BC90-6369F68FE733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892" y="4192323"/>
            <a:ext cx="3049950" cy="205959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370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3.4|1.7|5.9|7.5|89.6|92.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3.4|1.7|5.9|7.5|89.6|92.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3.4|1.7|5.9|7.5|89.6|92.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3.4|1.7|5.9|7.5|89.6|92.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3.4|1.7|5.9|7.5|89.6|92.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7.3|9.4|4.1|5.7|33.6|1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heme/theme1.xml><?xml version="1.0" encoding="utf-8"?>
<a:theme xmlns:a="http://schemas.openxmlformats.org/drawingml/2006/main" name="myThem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Theme2" id="{34139507-CDB0-4649-A014-D6F00AE66937}" vid="{2734512D-15AD-4692-A77B-74E2DFDDFE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myTheme2</Template>
  <TotalTime>15203</TotalTime>
  <Words>6595</Words>
  <Application>Microsoft Office PowerPoint</Application>
  <PresentationFormat>Widescreen</PresentationFormat>
  <Paragraphs>982</Paragraphs>
  <Slides>64</Slides>
  <Notes>35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7" baseType="lpstr">
      <vt:lpstr>ＭＳ Ｐゴシック</vt:lpstr>
      <vt:lpstr>-apple-system</vt:lpstr>
      <vt:lpstr>Aptos</vt:lpstr>
      <vt:lpstr>Arial</vt:lpstr>
      <vt:lpstr>Calibri</vt:lpstr>
      <vt:lpstr>Calibri </vt:lpstr>
      <vt:lpstr>Calibri Light</vt:lpstr>
      <vt:lpstr>Cambria Math</vt:lpstr>
      <vt:lpstr>Garamond</vt:lpstr>
      <vt:lpstr>Helvetica Neue</vt:lpstr>
      <vt:lpstr>Wingdings</vt:lpstr>
      <vt:lpstr>myTheme2</vt:lpstr>
      <vt:lpstr>Acrobat Document</vt:lpstr>
      <vt:lpstr>Space Charge  in Circular Machines</vt:lpstr>
      <vt:lpstr>Introduction:  Reminder / Disclaimer</vt:lpstr>
      <vt:lpstr>Introduction:  Reminder / Disclaimer</vt:lpstr>
      <vt:lpstr>Introduction:  Reminder / Disclaimer</vt:lpstr>
      <vt:lpstr>Introduction:  This course</vt:lpstr>
      <vt:lpstr>Introduction:  This course</vt:lpstr>
      <vt:lpstr>Direct Space Charge</vt:lpstr>
      <vt:lpstr>Direct Space Charge</vt:lpstr>
      <vt:lpstr>Direct Space Charge</vt:lpstr>
      <vt:lpstr>Impact on the beam</vt:lpstr>
      <vt:lpstr>Impact on the beam</vt:lpstr>
      <vt:lpstr>The incoherent approach</vt:lpstr>
      <vt:lpstr> The Hamiltonian Formalism </vt:lpstr>
      <vt:lpstr> The Hamiltonian Formalism </vt:lpstr>
      <vt:lpstr> The Hamiltonian Formalism </vt:lpstr>
      <vt:lpstr> The Hamiltonian Formalism </vt:lpstr>
      <vt:lpstr> The Hamiltonian Formalism </vt:lpstr>
      <vt:lpstr> The Hamiltonian Formalism </vt:lpstr>
      <vt:lpstr> The Hamiltonian Formalism </vt:lpstr>
      <vt:lpstr> The Hamiltonian Formalism </vt:lpstr>
      <vt:lpstr> The Hamiltonian Formalism </vt:lpstr>
      <vt:lpstr> The Hamiltonian Formalism: Summary </vt:lpstr>
      <vt:lpstr>Space charge driven resonances</vt:lpstr>
      <vt:lpstr>Space charge driven resonances</vt:lpstr>
      <vt:lpstr>Space charge driven resonances: Mitigation</vt:lpstr>
      <vt:lpstr>Space charge tune spread</vt:lpstr>
      <vt:lpstr>Space charge tune spread</vt:lpstr>
      <vt:lpstr>Space charge tune spread</vt:lpstr>
      <vt:lpstr>Space charge tune spread</vt:lpstr>
      <vt:lpstr>Space charge tune spread</vt:lpstr>
      <vt:lpstr>Space charge tune spread</vt:lpstr>
      <vt:lpstr>Space Charge &amp; Resonances</vt:lpstr>
      <vt:lpstr>Space Charge &amp; Resonances</vt:lpstr>
      <vt:lpstr>Space Charge &amp; Resonances</vt:lpstr>
      <vt:lpstr>Space Charge &amp; Resonances</vt:lpstr>
      <vt:lpstr>Space Charge &amp; Resonances</vt:lpstr>
      <vt:lpstr>Space Charge &amp; Resonances: “loss &amp; blow-up regime”</vt:lpstr>
      <vt:lpstr>Space Charge &amp; Resonances: “loss &amp; blow-up regime”</vt:lpstr>
      <vt:lpstr>Space Charge &amp; Resonances: “loss &amp; blow-up regime”</vt:lpstr>
      <vt:lpstr>Space Charge &amp; Resonances: “Periodic crossing”</vt:lpstr>
      <vt:lpstr>Space Charge &amp; Resonances: “Periodic crossing”</vt:lpstr>
      <vt:lpstr>Space Charge &amp; Resonances: Mitigation</vt:lpstr>
      <vt:lpstr>Space Charge &amp; Resonances: Mitigation</vt:lpstr>
      <vt:lpstr>Space Charge &amp; Resonances: Mitigation</vt:lpstr>
      <vt:lpstr>Space Charge Simulations</vt:lpstr>
      <vt:lpstr>Space Charge Simulations</vt:lpstr>
      <vt:lpstr>Space Charge Simulations</vt:lpstr>
      <vt:lpstr>Space Charge Simulations</vt:lpstr>
      <vt:lpstr>Summary</vt:lpstr>
      <vt:lpstr>Thank you!</vt:lpstr>
      <vt:lpstr>References</vt:lpstr>
      <vt:lpstr>Back-up</vt:lpstr>
      <vt:lpstr> The Hamiltonian Formalism </vt:lpstr>
      <vt:lpstr>PowerPoint Presentation</vt:lpstr>
      <vt:lpstr>Indirect effect on resonances</vt:lpstr>
      <vt:lpstr>Resonances: Machine Periodicity</vt:lpstr>
      <vt:lpstr>Resonances: Machine Periodicity</vt:lpstr>
      <vt:lpstr>Resonance Compensation – individual </vt:lpstr>
      <vt:lpstr>Resonance compensation in the PSB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fotini as</dc:creator>
  <cp:lastModifiedBy>fotini as</cp:lastModifiedBy>
  <cp:revision>85</cp:revision>
  <dcterms:created xsi:type="dcterms:W3CDTF">2025-05-30T11:27:03Z</dcterms:created>
  <dcterms:modified xsi:type="dcterms:W3CDTF">2025-06-18T07:18:27Z</dcterms:modified>
</cp:coreProperties>
</file>